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414" r:id="rId2"/>
    <p:sldId id="1045" r:id="rId3"/>
    <p:sldId id="1162" r:id="rId4"/>
    <p:sldId id="1133" r:id="rId5"/>
    <p:sldId id="1163" r:id="rId6"/>
    <p:sldId id="1170" r:id="rId7"/>
    <p:sldId id="1171" r:id="rId8"/>
    <p:sldId id="1172" r:id="rId9"/>
    <p:sldId id="1173" r:id="rId10"/>
    <p:sldId id="1174" r:id="rId11"/>
    <p:sldId id="1175" r:id="rId12"/>
    <p:sldId id="1176" r:id="rId13"/>
    <p:sldId id="1177" r:id="rId14"/>
    <p:sldId id="1178" r:id="rId15"/>
    <p:sldId id="1179" r:id="rId16"/>
    <p:sldId id="1180" r:id="rId17"/>
    <p:sldId id="1135" r:id="rId18"/>
    <p:sldId id="1181" r:id="rId19"/>
    <p:sldId id="1182" r:id="rId20"/>
    <p:sldId id="1183" r:id="rId21"/>
    <p:sldId id="1184" r:id="rId22"/>
    <p:sldId id="1185" r:id="rId23"/>
    <p:sldId id="1186" r:id="rId24"/>
    <p:sldId id="1187" r:id="rId25"/>
    <p:sldId id="1188" r:id="rId26"/>
    <p:sldId id="1189" r:id="rId27"/>
    <p:sldId id="1190" r:id="rId28"/>
    <p:sldId id="1159" r:id="rId29"/>
    <p:sldId id="1160" r:id="rId30"/>
    <p:sldId id="1161" r:id="rId31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ckblatt" id="{64FA0A70-23C5-4F7B-BAE8-E071D508D61A}">
          <p14:sldIdLst>
            <p14:sldId id="414"/>
            <p14:sldId id="1045"/>
            <p14:sldId id="1162"/>
          </p14:sldIdLst>
        </p14:section>
        <p14:section name="Introduction" id="{0691BE47-0D40-47C0-9BEB-F2E0EF7CD6F1}">
          <p14:sldIdLst>
            <p14:sldId id="1133"/>
            <p14:sldId id="1163"/>
            <p14:sldId id="1170"/>
            <p14:sldId id="1171"/>
            <p14:sldId id="1172"/>
            <p14:sldId id="1173"/>
            <p14:sldId id="1174"/>
            <p14:sldId id="1175"/>
            <p14:sldId id="1176"/>
            <p14:sldId id="1177"/>
            <p14:sldId id="1178"/>
            <p14:sldId id="1179"/>
            <p14:sldId id="1180"/>
          </p14:sldIdLst>
        </p14:section>
        <p14:section name="Beginners" id="{FAEF9FE5-7B6B-44B3-98C3-F443B39CCB95}">
          <p14:sldIdLst>
            <p14:sldId id="1135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89"/>
            <p14:sldId id="1190"/>
          </p14:sldIdLst>
        </p14:section>
        <p14:section name="PowerBI Services" id="{C34C12D8-9431-45FB-BC36-742A842412D6}">
          <p14:sldIdLst>
            <p14:sldId id="1159"/>
            <p14:sldId id="1160"/>
            <p14:sldId id="11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G" initials="MG" lastIdx="1" clrIdx="0">
    <p:extLst>
      <p:ext uri="{19B8F6BF-5375-455C-9EA6-DF929625EA0E}">
        <p15:presenceInfo xmlns:p15="http://schemas.microsoft.com/office/powerpoint/2012/main" userId="dbaf72068ab038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64646"/>
    <a:srgbClr val="FFFFFF"/>
    <a:srgbClr val="C6B379"/>
    <a:srgbClr val="F1F1F1"/>
    <a:srgbClr val="666666"/>
    <a:srgbClr val="F2C811"/>
    <a:srgbClr val="AF272F"/>
    <a:srgbClr val="3C3C3C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77760" autoAdjust="0"/>
  </p:normalViewPr>
  <p:slideViewPr>
    <p:cSldViewPr snapToGrid="0">
      <p:cViewPr varScale="1">
        <p:scale>
          <a:sx n="66" d="100"/>
          <a:sy n="66" d="100"/>
        </p:scale>
        <p:origin x="3738" y="11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358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12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3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1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1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2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1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48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8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88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4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45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88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46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28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80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818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54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36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74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3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is designed to compute business formulas over a data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22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5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2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development Team tried to keep the two languages similar</a:t>
            </a:r>
          </a:p>
          <a:p>
            <a:endParaRPr lang="de-DE" dirty="0"/>
          </a:p>
          <a:p>
            <a:r>
              <a:rPr lang="de-DE" dirty="0"/>
              <a:t>Neither in Excel nor in DAX is there a concept of statements, loops and jumps whch are common to many programming languages</a:t>
            </a:r>
          </a:p>
          <a:p>
            <a:endParaRPr lang="de-DE" dirty="0"/>
          </a:p>
          <a:p>
            <a:r>
              <a:rPr lang="de-DE" dirty="0"/>
              <a:t>In DAX there is no difference between using a column to grab ist values for a specific row and using the column as a whole.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01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76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DAX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Normally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learn</a:t>
            </a:r>
            <a:r>
              <a:rPr lang="de-DE" baseline="0" dirty="0"/>
              <a:t> DAX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programming</a:t>
            </a:r>
            <a:r>
              <a:rPr lang="de-DE" baseline="0" dirty="0"/>
              <a:t> </a:t>
            </a:r>
            <a:r>
              <a:rPr lang="de-DE" baseline="0" dirty="0" err="1"/>
              <a:t>functions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eversthing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use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query</a:t>
            </a:r>
            <a:r>
              <a:rPr lang="de-DE" baseline="0" dirty="0"/>
              <a:t> </a:t>
            </a:r>
            <a:r>
              <a:rPr lang="de-DE" baseline="0" dirty="0" err="1"/>
              <a:t>language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FILTER</a:t>
            </a:r>
            <a:r>
              <a:rPr lang="de-DE" baseline="0" dirty="0"/>
              <a:t> </a:t>
            </a: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 </a:t>
            </a:r>
            <a:r>
              <a:rPr lang="de-DE" baseline="0" dirty="0" err="1"/>
              <a:t>good</a:t>
            </a:r>
            <a:r>
              <a:rPr lang="de-DE" baseline="0" dirty="0"/>
              <a:t> </a:t>
            </a:r>
            <a:r>
              <a:rPr lang="de-DE" baseline="0" dirty="0" err="1"/>
              <a:t>example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4C318-E976-46DA-8F6A-E558D1BE903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69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01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218883" y="809328"/>
            <a:ext cx="2205733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baseline="0">
                <a:solidFill>
                  <a:srgbClr val="AF272F"/>
                </a:solidFill>
              </a:defRPr>
            </a:lvl1pPr>
          </a:lstStyle>
          <a:p>
            <a:r>
              <a:rPr lang="de-DE" dirty="0"/>
              <a:t>Titel der Folie</a:t>
            </a:r>
            <a:br>
              <a:rPr lang="de-DE" dirty="0"/>
            </a:br>
            <a:r>
              <a:rPr lang="de-DE" dirty="0"/>
              <a:t>in 2 Zeilen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" hasCustomPrompt="1"/>
          </p:nvPr>
        </p:nvSpPr>
        <p:spPr>
          <a:xfrm>
            <a:off x="1218883" y="3257551"/>
            <a:ext cx="22057330" cy="878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75787B"/>
              </a:buClr>
              <a:defRPr>
                <a:solidFill>
                  <a:srgbClr val="3C3C3B"/>
                </a:solidFill>
              </a:defRPr>
            </a:lvl1pPr>
            <a:lvl2pPr>
              <a:buClr>
                <a:srgbClr val="75787B"/>
              </a:buClr>
              <a:defRPr>
                <a:solidFill>
                  <a:srgbClr val="3C3C3B"/>
                </a:solidFill>
              </a:defRPr>
            </a:lvl2pPr>
            <a:lvl3pPr>
              <a:buClr>
                <a:srgbClr val="75787B"/>
              </a:buClr>
              <a:defRPr>
                <a:solidFill>
                  <a:srgbClr val="3C3C3B"/>
                </a:solidFill>
              </a:defRPr>
            </a:lvl3pPr>
            <a:lvl4pPr>
              <a:buClr>
                <a:srgbClr val="75787B"/>
              </a:buClr>
              <a:defRPr>
                <a:solidFill>
                  <a:srgbClr val="3C3C3B"/>
                </a:solidFill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r>
              <a:rPr lang="de-DE" dirty="0"/>
              <a:t>Text2</a:t>
            </a:r>
          </a:p>
          <a:p>
            <a:pPr lvl="1"/>
            <a:r>
              <a:rPr lang="de-DE" dirty="0" err="1"/>
              <a:t>Djksjdkjd</a:t>
            </a:r>
            <a:endParaRPr lang="de-DE" dirty="0"/>
          </a:p>
          <a:p>
            <a:pPr lvl="2"/>
            <a:r>
              <a:rPr lang="de-DE" dirty="0" err="1"/>
              <a:t>Klkslq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9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5" r:id="rId3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-101599"/>
            <a:ext cx="24377650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7" y="5066413"/>
            <a:ext cx="1917338" cy="191733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727834" y="7963576"/>
            <a:ext cx="185997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Microsoft Power BI User Group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DAX Training</a:t>
            </a:r>
          </a:p>
          <a:p>
            <a:pPr algn="ctr"/>
            <a:endParaRPr lang="en-US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24</a:t>
            </a:r>
            <a:r>
              <a:rPr lang="en-US" sz="50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US" sz="5000" dirty="0">
                <a:solidFill>
                  <a:schemeClr val="bg1"/>
                </a:solidFill>
                <a:latin typeface="Century Gothic" panose="020B0502020202020204" pitchFamily="34" charset="0"/>
              </a:rPr>
              <a:t> May, 2018</a:t>
            </a:r>
            <a:endParaRPr lang="de-DE" sz="5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feld 52"/>
          <p:cNvSpPr txBox="1"/>
          <p:nvPr/>
        </p:nvSpPr>
        <p:spPr>
          <a:xfrm rot="16200000">
            <a:off x="23080604" y="6542529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dirty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01</a:t>
            </a:r>
            <a:endParaRPr lang="de-DE" sz="35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DAX for S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QL Developer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makes virtually no distinction between querying and programming</a:t>
            </a:r>
          </a:p>
          <a:p>
            <a:pPr marL="0" indent="0">
              <a:buNone/>
            </a:pP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SQL makes a clear distinction between querying and programming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Sets of Instructions to create</a:t>
            </a:r>
          </a:p>
          <a:p>
            <a:pPr lvl="2"/>
            <a:r>
              <a:rPr lang="de-DE" sz="24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Stored Procedures</a:t>
            </a:r>
          </a:p>
          <a:p>
            <a:pPr lvl="2"/>
            <a:r>
              <a:rPr lang="de-DE" sz="24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Views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has subqueries just like SQL</a:t>
            </a:r>
          </a:p>
          <a:p>
            <a:pPr lvl="1"/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F8C433-67ED-430E-A1B7-DDFC8E50B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5793" y="2537520"/>
            <a:ext cx="10049316" cy="3535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9975D-9045-4EA3-974C-5097931D8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5793" y="6413014"/>
            <a:ext cx="10049316" cy="69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DAX 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0"/>
            <a:ext cx="10479862" cy="9792025"/>
          </a:xfrm>
        </p:spPr>
        <p:txBody>
          <a:bodyPr>
            <a:normAutofit fontScale="92500" lnSpcReduction="10000"/>
          </a:bodyPr>
          <a:lstStyle/>
          <a:p>
            <a:r>
              <a:rPr lang="en-US" sz="43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expression returns a table or a scalar value</a:t>
            </a:r>
          </a:p>
          <a:p>
            <a:endParaRPr lang="en-US" sz="43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3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Tables of or in a DAX expression must contains at least one column</a:t>
            </a:r>
          </a:p>
          <a:p>
            <a:endParaRPr lang="de-DE" sz="43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3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datatypes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Integer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Real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Currency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Date stored as a decimal number</a:t>
            </a:r>
          </a:p>
          <a:p>
            <a:pPr lvl="2"/>
            <a:r>
              <a:rPr lang="de-DE" sz="3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1 = 30.12.1899</a:t>
            </a:r>
          </a:p>
          <a:p>
            <a:pPr lvl="2"/>
            <a:r>
              <a:rPr lang="de-DE" sz="3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1+1/86399 = 30.12.1899 00:00:01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TRUE/FALSE (Boolean)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String</a:t>
            </a:r>
          </a:p>
          <a:p>
            <a:pPr lvl="1"/>
            <a:r>
              <a:rPr lang="de-DE" sz="35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BLOB (binary large object)</a:t>
            </a:r>
          </a:p>
          <a:p>
            <a:pPr lvl="1"/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10" name="Grafik 3">
            <a:extLst>
              <a:ext uri="{FF2B5EF4-FFF2-40B4-BE49-F238E27FC236}">
                <a16:creationId xmlns:a16="http://schemas.microsoft.com/office/drawing/2014/main" id="{CC284B27-C844-4DC7-B26C-C32B7D929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2476" y="4765495"/>
            <a:ext cx="4065924" cy="4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DAX 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Values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Scalar Values: „Literals“ („USA“, 0) 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Value of a column: 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‘Table Name‘[Column Name]</a:t>
            </a:r>
          </a:p>
          <a:p>
            <a:pPr lvl="1"/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Best Practice: 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Referencing a column: </a:t>
            </a:r>
          </a:p>
          <a:p>
            <a:pPr lvl="2"/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Specifying the table name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Referencing a measure: </a:t>
            </a:r>
          </a:p>
          <a:p>
            <a:pPr lvl="2"/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Omitting the table name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EB8C3-EA74-4A69-8A74-E8D76CE27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2552" y="5364799"/>
            <a:ext cx="10131291" cy="29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Logical functions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IF(&lt;&lt;condition&gt;&gt;, &lt;&lt;true&gt;&gt;, &lt;&lt;false&gt;&gt;)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AND (&amp;&amp;), OR (||), NOT  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ISBLANK(), ISERROR()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IFERROR()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SWITCH ( 	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Customer[Status] ,	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“A“, “Plantinium“,	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“B“, “Gold“,	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“C“,“Silver“,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“D“, “White“,</a:t>
            </a:r>
          </a:p>
          <a:p>
            <a:pPr marL="914171" lvl="1" indent="0">
              <a:buNone/>
            </a:pP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“None“  </a:t>
            </a:r>
          </a:p>
          <a:p>
            <a:pPr marL="914171" lvl="1" indent="0">
              <a:buNone/>
            </a:pP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859D3-4FF3-4EC0-83C7-55FC99727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2985" y="5459116"/>
            <a:ext cx="7895622" cy="27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    DAX Operators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3257551"/>
            <a:ext cx="12090717" cy="8785026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Nesting: 			()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Arithmetic operators: 	+, -, *, /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Comparsions: 		=, &lt;&gt;, &gt;, &gt;=, &lt;, &lt;=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Linking texts: 		&amp;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Logical operators: 		&amp;&amp;, ||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9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30552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Information functions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6299860" cy="8785026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Give information about DAX expressions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ISBLANK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ISNUMBER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ISTEXT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ISNOTEXT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ISERROR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0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en-US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    Empty or missing values - BLANK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3257551"/>
            <a:ext cx="21031517" cy="8785026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= Empty or missing value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Only useful as a result of a DAX expression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Example: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+ BLANK() 	= BLANK()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10 * BLANK() 	= BLANK()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/ 3	= BLANK()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/ BLANK() 	= BLANK()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|| BLANK() = FALSE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&amp;&amp; BLANK() = FALSE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BLANK() – 10 	= -10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18 + BLANK() 	= 18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4 / BLANK() 	= Infinity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0 / BLANK() 	= NaN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FALSE || BLANK() 	= FALSE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8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0" y="1"/>
            <a:ext cx="24377650" cy="13716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7717760" y="0"/>
            <a:ext cx="9055512" cy="7483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  <a:lumMod val="0"/>
                  <a:lumOff val="100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508000" dir="81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56342" y="8600602"/>
            <a:ext cx="90169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bg1"/>
                </a:solidFill>
                <a:latin typeface="Century Gothic" panose="020B0502020202020204" pitchFamily="34" charset="0"/>
              </a:rPr>
              <a:t>00</a:t>
            </a:r>
            <a:r>
              <a:rPr lang="en-US" sz="25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de-DE" sz="25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090774" y="4286967"/>
            <a:ext cx="4348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Chapter </a:t>
            </a:r>
            <a:r>
              <a:rPr lang="de-DE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two</a:t>
            </a:r>
            <a:endParaRPr lang="de-DE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38259" y="5167283"/>
            <a:ext cx="761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„DAX for Starters“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529766" y="6232266"/>
            <a:ext cx="0" cy="125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52"/>
          <p:cNvSpPr txBox="1"/>
          <p:nvPr/>
        </p:nvSpPr>
        <p:spPr>
          <a:xfrm rot="16200000">
            <a:off x="23080604" y="6542529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dirty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05</a:t>
            </a:r>
            <a:endParaRPr lang="de-DE" sz="35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8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6" grpId="0"/>
      <p:bldP spid="17" grpId="0"/>
      <p:bldP spid="18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0808000" cy="1728192"/>
          </a:xfrm>
        </p:spPr>
        <p:txBody>
          <a:bodyPr/>
          <a:lstStyle/>
          <a:p>
            <a:r>
              <a:rPr lang="de-DE" b="1">
                <a:solidFill>
                  <a:srgbClr val="F0F0F0"/>
                </a:solidFill>
                <a:latin typeface="Century Gothic" panose="020B0502020202020204" pitchFamily="34" charset="0"/>
              </a:rPr>
              <a:t>Aggregatio</a:t>
            </a:r>
            <a:r>
              <a:rPr lang="de-DE" b="1">
                <a:solidFill>
                  <a:srgbClr val="464646"/>
                </a:solidFill>
                <a:latin typeface="Century Gothic" panose="020B0502020202020204" pitchFamily="34" charset="0"/>
              </a:rPr>
              <a:t>n-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Functions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371283" y="3409951"/>
            <a:ext cx="10327462" cy="878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55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47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39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35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Aggregation of ONE column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AVERAGE, AVERAGEA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MAX, MAXA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MIN, MINA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STDEV.S, STDEV.P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SUM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VAR.S, VAR.P</a:t>
            </a: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Aggregations are only possible on numeric columns</a:t>
            </a:r>
          </a:p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7945A-08AC-476F-8CE4-54C9B40A58F9}"/>
              </a:ext>
            </a:extLst>
          </p:cNvPr>
          <p:cNvSpPr txBox="1"/>
          <p:nvPr/>
        </p:nvSpPr>
        <p:spPr>
          <a:xfrm rot="2541838">
            <a:off x="15051313" y="6442501"/>
            <a:ext cx="7447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3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8520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DIVIDE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function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DIVIDE handles the division by zero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DIVIDE ([</a:t>
            </a:r>
            <a:r>
              <a:rPr lang="en-US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GrossMargin</a:t>
            </a: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];[Sales Amount];0)</a:t>
            </a:r>
          </a:p>
          <a:p>
            <a:endParaRPr lang="en-US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Old Way</a:t>
            </a:r>
          </a:p>
          <a:p>
            <a:pPr lvl="1"/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If( [Sales Amount] &lt;&gt; 0, [</a:t>
            </a:r>
            <a:r>
              <a:rPr lang="en-US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GrossMargin</a:t>
            </a: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]/[Sales Amount];0)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3BFC1-12A9-4B51-98AD-A774A929A81C}"/>
              </a:ext>
            </a:extLst>
          </p:cNvPr>
          <p:cNvSpPr txBox="1"/>
          <p:nvPr/>
        </p:nvSpPr>
        <p:spPr>
          <a:xfrm rot="2541838">
            <a:off x="15051313" y="6442501"/>
            <a:ext cx="7447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672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4"/>
          <p:cNvSpPr/>
          <p:nvPr/>
        </p:nvSpPr>
        <p:spPr>
          <a:xfrm>
            <a:off x="13753959" y="2387948"/>
            <a:ext cx="9055512" cy="102353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  <a:lumMod val="0"/>
                  <a:lumOff val="100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508000" dir="81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9"/>
          <p:cNvSpPr/>
          <p:nvPr/>
        </p:nvSpPr>
        <p:spPr>
          <a:xfrm>
            <a:off x="12185780" y="0"/>
            <a:ext cx="12191870" cy="13716001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98747" y="1820787"/>
            <a:ext cx="10906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		Steve Rein</a:t>
            </a:r>
          </a:p>
          <a:p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		Sr. BI	Developer &amp; Self-Employed Power BI Consultant</a:t>
            </a:r>
          </a:p>
        </p:txBody>
      </p:sp>
      <p:pic>
        <p:nvPicPr>
          <p:cNvPr id="41" name="Grafik 2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589" y="11071004"/>
            <a:ext cx="1450493" cy="1450493"/>
          </a:xfrm>
          <a:prstGeom prst="rect">
            <a:avLst/>
          </a:prstGeom>
          <a:noFill/>
        </p:spPr>
      </p:pic>
      <p:sp>
        <p:nvSpPr>
          <p:cNvPr id="42" name="Halber Rahmen 13"/>
          <p:cNvSpPr/>
          <p:nvPr/>
        </p:nvSpPr>
        <p:spPr>
          <a:xfrm rot="5400000">
            <a:off x="11082728" y="817773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Halber Rahmen 13"/>
          <p:cNvSpPr/>
          <p:nvPr/>
        </p:nvSpPr>
        <p:spPr>
          <a:xfrm rot="16200000">
            <a:off x="492393" y="12405825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4" name="Halber Rahmen 13"/>
          <p:cNvSpPr/>
          <p:nvPr/>
        </p:nvSpPr>
        <p:spPr>
          <a:xfrm rot="16200000">
            <a:off x="644793" y="12558225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Halber Rahmen 13"/>
          <p:cNvSpPr/>
          <p:nvPr/>
        </p:nvSpPr>
        <p:spPr>
          <a:xfrm rot="5400000">
            <a:off x="11235128" y="970173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Textfeld 52"/>
          <p:cNvSpPr txBox="1"/>
          <p:nvPr/>
        </p:nvSpPr>
        <p:spPr>
          <a:xfrm rot="16200000">
            <a:off x="23080604" y="6542529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dirty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02</a:t>
            </a:r>
            <a:endParaRPr lang="de-DE" sz="35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98746" y="3305270"/>
            <a:ext cx="109062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§"/>
            </a:pPr>
            <a:r>
              <a:rPr lang="de-DE" sz="5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</a:t>
            </a:r>
            <a:r>
              <a:rPr lang="de-DE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	</a:t>
            </a:r>
            <a:r>
              <a:rPr lang="de-DE" sz="3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More </a:t>
            </a:r>
            <a:r>
              <a:rPr lang="de-DE" sz="32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than</a:t>
            </a:r>
            <a:r>
              <a:rPr lang="de-DE" sz="3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7 </a:t>
            </a:r>
            <a:r>
              <a:rPr lang="de-DE" sz="32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Years</a:t>
            </a:r>
            <a:r>
              <a:rPr lang="de-DE" sz="3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Experience </a:t>
            </a:r>
            <a:r>
              <a:rPr lang="de-DE" sz="32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with</a:t>
            </a:r>
            <a:r>
              <a:rPr lang="de-DE" sz="3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						Power BI &amp; DAX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98746" y="4974419"/>
            <a:ext cx="1090623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§"/>
            </a:pPr>
            <a:r>
              <a:rPr lang="de-DE" sz="5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</a:t>
            </a:r>
            <a:r>
              <a:rPr lang="de-DE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	</a:t>
            </a:r>
            <a:r>
              <a:rPr lang="de-DE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Prev</a:t>
            </a:r>
            <a:r>
              <a:rPr lang="de-DE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. </a:t>
            </a:r>
            <a:r>
              <a:rPr lang="de-DE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Roles</a:t>
            </a:r>
            <a:endParaRPr lang="de-DE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BI Consultant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Application</a:t>
            </a: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Engineer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Business Analyst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Controller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IT-Systemadministrator</a:t>
            </a:r>
          </a:p>
        </p:txBody>
      </p:sp>
      <p:sp>
        <p:nvSpPr>
          <p:cNvPr id="2" name="Rechteck 1"/>
          <p:cNvSpPr/>
          <p:nvPr/>
        </p:nvSpPr>
        <p:spPr>
          <a:xfrm>
            <a:off x="698746" y="8182450"/>
            <a:ext cx="1090623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Wingdings" panose="05000000000000000000" pitchFamily="2" charset="2"/>
              <a:buChar char="§"/>
            </a:pPr>
            <a:r>
              <a:rPr lang="de-DE" sz="5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</a:t>
            </a:r>
            <a:r>
              <a:rPr lang="de-DE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		Projects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Controlling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eCommerce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Fashion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Retail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Manufacturing</a:t>
            </a: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Printmedia </a:t>
            </a:r>
            <a:r>
              <a:rPr lang="de-DE" sz="28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Industry</a:t>
            </a:r>
            <a:endParaRPr lang="de-DE" sz="28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marL="3200400" lvl="5" indent="-914400">
              <a:buFont typeface="Wingdings" panose="05000000000000000000" pitchFamily="2" charset="2"/>
              <a:buChar char="§"/>
            </a:pPr>
            <a:r>
              <a:rPr lang="de-DE" sz="28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9" t="7005" r="5253" b="34921"/>
          <a:stretch/>
        </p:blipFill>
        <p:spPr>
          <a:xfrm>
            <a:off x="16263650" y="2506698"/>
            <a:ext cx="4321130" cy="3748219"/>
          </a:xfrm>
          <a:prstGeom prst="ellipse">
            <a:avLst/>
          </a:prstGeom>
          <a:solidFill>
            <a:srgbClr val="FFFFFF"/>
          </a:solidFill>
          <a:ln w="190500" cap="rnd">
            <a:solidFill>
              <a:srgbClr val="C6B379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1" name="Gruppieren 10"/>
          <p:cNvGrpSpPr/>
          <p:nvPr/>
        </p:nvGrpSpPr>
        <p:grpSpPr>
          <a:xfrm>
            <a:off x="15923516" y="6672591"/>
            <a:ext cx="6327613" cy="523220"/>
            <a:chOff x="15643673" y="6594282"/>
            <a:chExt cx="6327613" cy="523220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5643673" y="6621508"/>
              <a:ext cx="508703" cy="492827"/>
              <a:chOff x="10654103" y="7350846"/>
              <a:chExt cx="1045029" cy="1045029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10748258" y="7474836"/>
                <a:ext cx="856720" cy="79705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" name="Grafik 3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7000" b="66900" l="24600" r="768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1" t="16432" r="22897" b="31926"/>
              <a:stretch/>
            </p:blipFill>
            <p:spPr>
              <a:xfrm>
                <a:off x="10654103" y="7350846"/>
                <a:ext cx="1045029" cy="1045029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7" name="Textfeld 6"/>
            <p:cNvSpPr txBox="1"/>
            <p:nvPr/>
          </p:nvSpPr>
          <p:spPr>
            <a:xfrm>
              <a:off x="16152377" y="6594282"/>
              <a:ext cx="5818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www.linkedin.com/in/steverein</a:t>
              </a: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www.linkedin.com/in/steverein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de-DE" altLang="de-DE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www.linkedin.com/in/steverein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kumimoji="0" lang="de-DE" altLang="de-DE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BEB2-D5CE-41C0-82DB-DBC9F9E3AD40}"/>
              </a:ext>
            </a:extLst>
          </p:cNvPr>
          <p:cNvSpPr txBox="1"/>
          <p:nvPr/>
        </p:nvSpPr>
        <p:spPr>
          <a:xfrm>
            <a:off x="17009072" y="7505638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2800" dirty="0">
                <a:solidFill>
                  <a:srgbClr val="F0F0F0"/>
                </a:solidFill>
              </a:rPr>
              <a:t>srein@creacia.de</a:t>
            </a:r>
          </a:p>
        </p:txBody>
      </p:sp>
    </p:spTree>
    <p:extLst>
      <p:ext uri="{BB962C8B-B14F-4D97-AF65-F5344CB8AC3E}">
        <p14:creationId xmlns:p14="http://schemas.microsoft.com/office/powerpoint/2010/main" val="146865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2" grpId="0" animBg="1"/>
      <p:bldP spid="34" grpId="0"/>
      <p:bldP spid="42" grpId="0" animBg="1"/>
      <p:bldP spid="43" grpId="0" animBg="1"/>
      <p:bldP spid="44" grpId="0" animBg="1"/>
      <p:bldP spid="45" grpId="0" animBg="1"/>
      <p:bldP spid="46" grpId="0"/>
      <p:bldP spid="28" grpId="0"/>
      <p:bldP spid="29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0916000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Counting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of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values</a:t>
            </a:r>
            <a:endParaRPr lang="de-DE" b="1" dirty="0">
              <a:solidFill>
                <a:srgbClr val="F0F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Autofit/>
          </a:bodyPr>
          <a:lstStyle/>
          <a:p>
            <a:r>
              <a:rPr lang="de-DE" sz="40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DAX </a:t>
            </a:r>
            <a:r>
              <a:rPr lang="de-DE" sz="4000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functions</a:t>
            </a:r>
            <a:r>
              <a:rPr lang="de-DE" sz="40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 – </a:t>
            </a:r>
            <a:r>
              <a:rPr lang="de-DE" sz="4000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Counting</a:t>
            </a:r>
            <a:r>
              <a:rPr lang="de-DE" sz="40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sz="4000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of</a:t>
            </a:r>
            <a:r>
              <a:rPr lang="de-DE" sz="40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sz="4000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values</a:t>
            </a:r>
            <a:r>
              <a:rPr lang="de-DE" sz="40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(counts numeric values)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COUNTA (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everything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except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blank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values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COUNTX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</a:rPr>
              <a:t>, 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COUNTAX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COUNTBLANK (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only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blank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values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COUNTROWS  (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rows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in a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table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DISTINCTCOUNT (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counts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only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the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distinct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values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of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a </a:t>
            </a:r>
            <a:r>
              <a:rPr lang="de-DE" sz="3200" b="1" dirty="0" err="1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column</a:t>
            </a:r>
            <a:r>
              <a:rPr lang="de-DE" sz="32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4000" b="1" dirty="0">
              <a:solidFill>
                <a:srgbClr val="F0F0F0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4000" b="1" dirty="0">
              <a:solidFill>
                <a:srgbClr val="F0F0F0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With COUNTA you can count all not-“blank“ rows of a column independent of the datatype</a:t>
            </a:r>
            <a:endParaRPr lang="de-DE" sz="4000" b="1" dirty="0">
              <a:solidFill>
                <a:srgbClr val="F0F0F0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pPr lvl="1"/>
            <a:endParaRPr lang="de-DE" sz="4000" dirty="0">
              <a:solidFill>
                <a:srgbClr val="F0F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e-DE" sz="4000" dirty="0">
              <a:solidFill>
                <a:srgbClr val="F0F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4000" dirty="0">
              <a:solidFill>
                <a:srgbClr val="F0F0F0"/>
              </a:solidFill>
            </a:endParaRPr>
          </a:p>
          <a:p>
            <a:pPr marL="0" indent="0">
              <a:buNone/>
            </a:pPr>
            <a:endParaRPr lang="de-DE" sz="4000" b="1" dirty="0">
              <a:solidFill>
                <a:srgbClr val="F0F0F0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A1456-D4C4-47FE-9D95-0076815A319E}"/>
              </a:ext>
            </a:extLst>
          </p:cNvPr>
          <p:cNvSpPr txBox="1"/>
          <p:nvPr/>
        </p:nvSpPr>
        <p:spPr>
          <a:xfrm rot="2541838">
            <a:off x="15051313" y="6442501"/>
            <a:ext cx="7447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360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780000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Mathematical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functions</a:t>
            </a:r>
            <a:endParaRPr lang="de-DE" b="1" dirty="0">
              <a:solidFill>
                <a:srgbClr val="F0F0F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52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Works like in EXCEL</a:t>
            </a:r>
          </a:p>
          <a:p>
            <a:pPr marL="0" indent="0">
              <a:buNone/>
            </a:pPr>
            <a:endParaRPr lang="de-DE" sz="43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ABS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EXP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FACT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LN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LOG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LOG10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MOD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PI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POWER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QUOTIENT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SIGN</a:t>
            </a:r>
          </a:p>
          <a:p>
            <a:r>
              <a:rPr lang="de-DE" sz="46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SQRT</a:t>
            </a:r>
          </a:p>
          <a:p>
            <a:pPr marL="0" indent="0">
              <a:buNone/>
            </a:pP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1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20680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Text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functions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r>
              <a:rPr lang="en-US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Similar to in Excel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CONCATENATE, CONCATENATEX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FIND, FIXED, FORMAT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LEFT, LEN, LOWER, MID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REPLACE, REPT, RIGHT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SEARCH, SUBSTITUTE, TRIM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UPPER, VALUE, EXACT</a:t>
            </a:r>
          </a:p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9F601-AD46-43CE-9423-7FC266FDB66A}"/>
              </a:ext>
            </a:extLst>
          </p:cNvPr>
          <p:cNvSpPr txBox="1"/>
          <p:nvPr/>
        </p:nvSpPr>
        <p:spPr>
          <a:xfrm rot="2541838">
            <a:off x="15051313" y="6442501"/>
            <a:ext cx="7447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083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7440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Date &amp; Ti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me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functions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DATE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DATEVALUE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DAY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EDATE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EOMONTH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HOUR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MINUTE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MONTH</a:t>
            </a: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NOW</a:t>
            </a:r>
          </a:p>
          <a:p>
            <a:pPr marL="0" indent="0">
              <a:buNone/>
            </a:pP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12719465" y="3257551"/>
            <a:ext cx="10479862" cy="878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55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47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39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787B"/>
              </a:buClr>
              <a:buFont typeface="Arial" panose="020B0604020202020204" pitchFamily="34" charset="0"/>
              <a:buChar char="•"/>
              <a:defRPr sz="3599" kern="120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SECOND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TIME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TIMEVALUE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TODAY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WEEKY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WEEKNUM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YEAR,</a:t>
            </a:r>
          </a:p>
          <a:p>
            <a:pPr>
              <a:buClr>
                <a:srgbClr val="F0F0F0"/>
              </a:buClr>
            </a:pPr>
            <a:r>
              <a:rPr lang="en-US" sz="4000" b="1" dirty="0">
                <a:solidFill>
                  <a:srgbClr val="F0F0F0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YEARFRAC</a:t>
            </a:r>
            <a:endParaRPr lang="de-DE" sz="4000" b="1" dirty="0">
              <a:solidFill>
                <a:srgbClr val="F0F0F0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204752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Calculat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ed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columns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Adding a new column to an existing table in your data model</a:t>
            </a:r>
          </a:p>
          <a:p>
            <a:pPr marL="0" indent="0">
              <a:buNone/>
            </a:pPr>
            <a:endParaRPr lang="de-DE" sz="4000" b="1" u="sng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Execution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expression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for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every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row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table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(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row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context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)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Changes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table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data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structure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-&gt; Evaluation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all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columns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(-&gt; RAM)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 column name needs to be unique for the table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3181" y="5110475"/>
            <a:ext cx="11945048" cy="35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888000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Me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asure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Adding a new column to an existing table in your datamodel</a:t>
            </a:r>
          </a:p>
          <a:p>
            <a:pPr marL="0" indent="0">
              <a:buNone/>
            </a:pPr>
            <a:endParaRPr lang="de-DE" sz="4000" b="1" u="sng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Execution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expression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for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every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row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table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(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row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context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)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Changes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table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data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structure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-&gt; Evaluation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all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columns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(-&gt; RAM)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 column name is unique for the table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6352" y="4011745"/>
            <a:ext cx="4723830" cy="72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4813" y="809328"/>
            <a:ext cx="19086695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Measure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vs.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Caluclated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column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2680424"/>
            <a:ext cx="21858831" cy="9362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6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36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Columns</a:t>
            </a:r>
          </a:p>
          <a:p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columns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are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fixed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and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saved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in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data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model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</a:p>
          <a:p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Needs RAM</a:t>
            </a:r>
          </a:p>
          <a:p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Use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columns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if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you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want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Need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value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as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slicer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or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filter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content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 calculation is very complex</a:t>
            </a:r>
          </a:p>
          <a:p>
            <a:pPr lvl="1"/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For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fixed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values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like, z.B. Revenue =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Amount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Products *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Productprice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r>
              <a:rPr lang="de-DE" sz="36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Measures</a:t>
            </a:r>
            <a:endParaRPr lang="de-DE" sz="3600" b="1" u="sng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Measures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will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to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query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runtime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No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row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context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Needs CPU time</a:t>
            </a:r>
          </a:p>
          <a:p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Use measures if you want</a:t>
            </a:r>
          </a:p>
          <a:p>
            <a:pPr lvl="1"/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Calculations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relative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contents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(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Percentage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revenue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)</a:t>
            </a:r>
          </a:p>
          <a:p>
            <a:pPr lvl="1"/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Prozente errechnen wollen</a:t>
            </a:r>
          </a:p>
          <a:p>
            <a:pPr lvl="1"/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Complex</a:t>
            </a:r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calculations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Dynamic </a:t>
            </a:r>
            <a:r>
              <a:rPr lang="de-DE" sz="28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calculations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82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Exercise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– First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Steps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in DAX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629" indent="-685629">
              <a:buClr>
                <a:srgbClr val="F0F0F0"/>
              </a:buClr>
              <a:buFont typeface="+mj-lt"/>
              <a:buAutoNum type="arabicPeriod"/>
            </a:pPr>
            <a:r>
              <a:rPr lang="de-DE" dirty="0">
                <a:solidFill>
                  <a:srgbClr val="F0F0F0"/>
                </a:solidFill>
              </a:rPr>
              <a:t>Create a </a:t>
            </a:r>
            <a:r>
              <a:rPr lang="de-DE" dirty="0" err="1">
                <a:solidFill>
                  <a:srgbClr val="F0F0F0"/>
                </a:solidFill>
              </a:rPr>
              <a:t>measure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sum</a:t>
            </a:r>
            <a:r>
              <a:rPr lang="de-DE" dirty="0">
                <a:solidFill>
                  <a:srgbClr val="F0F0F0"/>
                </a:solidFill>
              </a:rPr>
              <a:t> (</a:t>
            </a:r>
            <a:r>
              <a:rPr lang="de-DE" dirty="0" err="1">
                <a:solidFill>
                  <a:srgbClr val="F0F0F0"/>
                </a:solidFill>
              </a:rPr>
              <a:t>Sum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Sales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Amount</a:t>
            </a:r>
            <a:r>
              <a:rPr lang="de-DE" dirty="0">
                <a:solidFill>
                  <a:srgbClr val="F0F0F0"/>
                </a:solidFill>
              </a:rPr>
              <a:t>) </a:t>
            </a:r>
            <a:r>
              <a:rPr lang="de-DE" dirty="0" err="1">
                <a:solidFill>
                  <a:srgbClr val="F0F0F0"/>
                </a:solidFill>
              </a:rPr>
              <a:t>and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average</a:t>
            </a:r>
            <a:r>
              <a:rPr lang="de-DE" dirty="0">
                <a:solidFill>
                  <a:srgbClr val="F0F0F0"/>
                </a:solidFill>
              </a:rPr>
              <a:t>(</a:t>
            </a:r>
            <a:r>
              <a:rPr lang="de-DE" dirty="0" err="1">
                <a:solidFill>
                  <a:srgbClr val="F0F0F0"/>
                </a:solidFill>
              </a:rPr>
              <a:t>Avg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Sales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Amount</a:t>
            </a:r>
            <a:r>
              <a:rPr lang="de-DE" dirty="0">
                <a:solidFill>
                  <a:srgbClr val="F0F0F0"/>
                </a:solidFill>
              </a:rPr>
              <a:t>)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Sales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Amount</a:t>
            </a:r>
            <a:endParaRPr lang="de-DE" dirty="0">
              <a:solidFill>
                <a:srgbClr val="F0F0F0"/>
              </a:solidFill>
            </a:endParaRPr>
          </a:p>
          <a:p>
            <a:pPr marL="685629" indent="-685629">
              <a:buClr>
                <a:srgbClr val="F0F0F0"/>
              </a:buClr>
              <a:buFont typeface="+mj-lt"/>
              <a:buAutoNum type="arabicPeriod"/>
            </a:pPr>
            <a:r>
              <a:rPr lang="de-DE" dirty="0">
                <a:solidFill>
                  <a:srgbClr val="F0F0F0"/>
                </a:solidFill>
              </a:rPr>
              <a:t>Create a </a:t>
            </a:r>
            <a:r>
              <a:rPr lang="de-DE" dirty="0" err="1">
                <a:solidFill>
                  <a:srgbClr val="F0F0F0"/>
                </a:solidFill>
              </a:rPr>
              <a:t>calculated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column„GrossMargin</a:t>
            </a:r>
            <a:r>
              <a:rPr lang="de-DE" dirty="0">
                <a:solidFill>
                  <a:srgbClr val="F0F0F0"/>
                </a:solidFill>
              </a:rPr>
              <a:t>“(</a:t>
            </a:r>
            <a:r>
              <a:rPr lang="de-DE" dirty="0" err="1">
                <a:solidFill>
                  <a:srgbClr val="F0F0F0"/>
                </a:solidFill>
              </a:rPr>
              <a:t>Sales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Amount-TotalProductCost</a:t>
            </a:r>
            <a:r>
              <a:rPr lang="de-DE" dirty="0">
                <a:solidFill>
                  <a:srgbClr val="F0F0F0"/>
                </a:solidFill>
              </a:rPr>
              <a:t>)</a:t>
            </a:r>
          </a:p>
          <a:p>
            <a:pPr marL="1584101" lvl="1" indent="-685800">
              <a:buClr>
                <a:srgbClr val="F0F0F0"/>
              </a:buClr>
            </a:pPr>
            <a:r>
              <a:rPr lang="de-DE" dirty="0" err="1">
                <a:solidFill>
                  <a:srgbClr val="F0F0F0"/>
                </a:solidFill>
              </a:rPr>
              <a:t>What‘s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value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GrossMargin</a:t>
            </a:r>
            <a:r>
              <a:rPr lang="de-DE" dirty="0">
                <a:solidFill>
                  <a:srgbClr val="F0F0F0"/>
                </a:solidFill>
              </a:rPr>
              <a:t> in 2007?</a:t>
            </a:r>
          </a:p>
          <a:p>
            <a:pPr marL="1584101" lvl="1" indent="-685800">
              <a:buClr>
                <a:srgbClr val="F0F0F0"/>
              </a:buClr>
            </a:pPr>
            <a:r>
              <a:rPr lang="de-DE" dirty="0">
                <a:solidFill>
                  <a:srgbClr val="F0F0F0"/>
                </a:solidFill>
              </a:rPr>
              <a:t>Create a </a:t>
            </a:r>
            <a:r>
              <a:rPr lang="de-DE" dirty="0" err="1">
                <a:solidFill>
                  <a:srgbClr val="F0F0F0"/>
                </a:solidFill>
              </a:rPr>
              <a:t>measure</a:t>
            </a:r>
            <a:r>
              <a:rPr lang="de-DE" dirty="0">
                <a:solidFill>
                  <a:srgbClr val="F0F0F0"/>
                </a:solidFill>
              </a:rPr>
              <a:t> (</a:t>
            </a:r>
            <a:r>
              <a:rPr lang="de-DE" dirty="0" err="1">
                <a:solidFill>
                  <a:srgbClr val="F0F0F0"/>
                </a:solidFill>
              </a:rPr>
              <a:t>GrossMargin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measure</a:t>
            </a:r>
            <a:r>
              <a:rPr lang="de-DE" dirty="0">
                <a:solidFill>
                  <a:srgbClr val="F0F0F0"/>
                </a:solidFill>
              </a:rPr>
              <a:t>) </a:t>
            </a:r>
            <a:r>
              <a:rPr lang="de-DE" dirty="0" err="1">
                <a:solidFill>
                  <a:srgbClr val="F0F0F0"/>
                </a:solidFill>
              </a:rPr>
              <a:t>which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have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same total </a:t>
            </a:r>
            <a:r>
              <a:rPr lang="de-DE" dirty="0" err="1">
                <a:solidFill>
                  <a:srgbClr val="F0F0F0"/>
                </a:solidFill>
              </a:rPr>
              <a:t>value</a:t>
            </a:r>
            <a:r>
              <a:rPr lang="de-DE" dirty="0">
                <a:solidFill>
                  <a:srgbClr val="F0F0F0"/>
                </a:solidFill>
              </a:rPr>
              <a:t> like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calculated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column</a:t>
            </a:r>
            <a:endParaRPr lang="de-DE" dirty="0">
              <a:solidFill>
                <a:srgbClr val="F0F0F0"/>
              </a:solidFill>
            </a:endParaRPr>
          </a:p>
          <a:p>
            <a:pPr marL="681230" indent="-685629">
              <a:buClr>
                <a:srgbClr val="F0F0F0"/>
              </a:buClr>
              <a:buFont typeface="+mj-lt"/>
              <a:buAutoNum type="arabicPeriod"/>
            </a:pPr>
            <a:r>
              <a:rPr lang="en-US" dirty="0">
                <a:solidFill>
                  <a:srgbClr val="F0F0F0"/>
                </a:solidFill>
              </a:rPr>
              <a:t>Create a calculated column which divides </a:t>
            </a:r>
            <a:r>
              <a:rPr lang="en-US" dirty="0" err="1">
                <a:solidFill>
                  <a:srgbClr val="F0F0F0"/>
                </a:solidFill>
              </a:rPr>
              <a:t>SalesAmt</a:t>
            </a:r>
            <a:r>
              <a:rPr lang="en-US" dirty="0">
                <a:solidFill>
                  <a:srgbClr val="F0F0F0"/>
                </a:solidFill>
              </a:rPr>
              <a:t> through </a:t>
            </a:r>
            <a:r>
              <a:rPr lang="en-US" dirty="0" err="1">
                <a:solidFill>
                  <a:srgbClr val="F0F0F0"/>
                </a:solidFill>
              </a:rPr>
              <a:t>TotalProductCost</a:t>
            </a:r>
            <a:r>
              <a:rPr lang="en-US" dirty="0">
                <a:solidFill>
                  <a:srgbClr val="F0F0F0"/>
                </a:solidFill>
              </a:rPr>
              <a:t>. If the quotient is smaller than 2 the cell will show „Low“ if it‘s bigger than 2 show „High“. </a:t>
            </a:r>
          </a:p>
          <a:p>
            <a:pPr marL="1595572" lvl="1" indent="-685800">
              <a:buClr>
                <a:srgbClr val="F0F0F0"/>
              </a:buClr>
            </a:pPr>
            <a:r>
              <a:rPr lang="en-US" dirty="0">
                <a:solidFill>
                  <a:srgbClr val="F0F0F0"/>
                </a:solidFill>
              </a:rPr>
              <a:t>How much High and Low transactions appeared in February?</a:t>
            </a:r>
          </a:p>
          <a:p>
            <a:pPr marL="681230" indent="-685629">
              <a:buClr>
                <a:srgbClr val="F0F0F0"/>
              </a:buClr>
              <a:buFont typeface="+mj-lt"/>
              <a:buAutoNum type="arabicPeriod"/>
            </a:pPr>
            <a:r>
              <a:rPr lang="de-DE" dirty="0">
                <a:solidFill>
                  <a:srgbClr val="F0F0F0"/>
                </a:solidFill>
              </a:rPr>
              <a:t>Create a </a:t>
            </a:r>
            <a:r>
              <a:rPr lang="de-DE" dirty="0" err="1">
                <a:solidFill>
                  <a:srgbClr val="F0F0F0"/>
                </a:solidFill>
              </a:rPr>
              <a:t>measure</a:t>
            </a:r>
            <a:r>
              <a:rPr lang="de-DE" dirty="0">
                <a:solidFill>
                  <a:srgbClr val="F0F0F0"/>
                </a:solidFill>
              </a:rPr>
              <a:t> (</a:t>
            </a:r>
            <a:r>
              <a:rPr lang="en-US" dirty="0" err="1">
                <a:solidFill>
                  <a:srgbClr val="F0F0F0"/>
                </a:solidFill>
              </a:rPr>
              <a:t>Avg</a:t>
            </a:r>
            <a:r>
              <a:rPr lang="en-US" dirty="0">
                <a:solidFill>
                  <a:srgbClr val="F0F0F0"/>
                </a:solidFill>
              </a:rPr>
              <a:t> Sales Amount with Sold </a:t>
            </a:r>
            <a:r>
              <a:rPr lang="en-US" dirty="0" err="1">
                <a:solidFill>
                  <a:srgbClr val="F0F0F0"/>
                </a:solidFill>
              </a:rPr>
              <a:t>Qty</a:t>
            </a:r>
            <a:r>
              <a:rPr lang="en-US" dirty="0">
                <a:solidFill>
                  <a:srgbClr val="F0F0F0"/>
                </a:solidFill>
              </a:rPr>
              <a:t> &gt; 2000).</a:t>
            </a:r>
            <a:r>
              <a:rPr lang="de-DE" dirty="0">
                <a:solidFill>
                  <a:srgbClr val="F0F0F0"/>
                </a:solidFill>
              </a:rPr>
              <a:t> The </a:t>
            </a:r>
            <a:r>
              <a:rPr lang="de-DE" dirty="0" err="1">
                <a:solidFill>
                  <a:srgbClr val="F0F0F0"/>
                </a:solidFill>
              </a:rPr>
              <a:t>measure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returns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SalesAmt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if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amount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if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sold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products</a:t>
            </a:r>
            <a:r>
              <a:rPr lang="de-DE" dirty="0">
                <a:solidFill>
                  <a:srgbClr val="F0F0F0"/>
                </a:solidFill>
              </a:rPr>
              <a:t> (</a:t>
            </a:r>
            <a:r>
              <a:rPr lang="de-DE" dirty="0" err="1">
                <a:solidFill>
                  <a:srgbClr val="F0F0F0"/>
                </a:solidFill>
              </a:rPr>
              <a:t>OrderQuantity</a:t>
            </a:r>
            <a:r>
              <a:rPr lang="de-DE" dirty="0">
                <a:solidFill>
                  <a:srgbClr val="F0F0F0"/>
                </a:solidFill>
              </a:rPr>
              <a:t>) </a:t>
            </a:r>
            <a:r>
              <a:rPr lang="de-DE" dirty="0" err="1">
                <a:solidFill>
                  <a:srgbClr val="F0F0F0"/>
                </a:solidFill>
              </a:rPr>
              <a:t>is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higher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than</a:t>
            </a:r>
            <a:r>
              <a:rPr lang="de-DE" dirty="0">
                <a:solidFill>
                  <a:srgbClr val="F0F0F0"/>
                </a:solidFill>
              </a:rPr>
              <a:t> 2000. </a:t>
            </a:r>
          </a:p>
          <a:p>
            <a:pPr marL="1595572" lvl="1" indent="-685800">
              <a:buClr>
                <a:srgbClr val="F0F0F0"/>
              </a:buClr>
            </a:pPr>
            <a:r>
              <a:rPr lang="de-DE" dirty="0" err="1">
                <a:solidFill>
                  <a:srgbClr val="F0F0F0"/>
                </a:solidFill>
              </a:rPr>
              <a:t>What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is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average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revenue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black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products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with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condition</a:t>
            </a:r>
            <a:r>
              <a:rPr lang="de-DE" dirty="0">
                <a:solidFill>
                  <a:srgbClr val="F0F0F0"/>
                </a:solidFill>
              </a:rPr>
              <a:t> &gt;4000?</a:t>
            </a:r>
          </a:p>
          <a:p>
            <a:pPr marL="685629" indent="-685629">
              <a:buClr>
                <a:srgbClr val="F0F0F0"/>
              </a:buClr>
              <a:buFont typeface="+mj-lt"/>
              <a:buAutoNum type="arabicPeriod"/>
            </a:pPr>
            <a:r>
              <a:rPr lang="de-DE" dirty="0" err="1">
                <a:solidFill>
                  <a:srgbClr val="F0F0F0"/>
                </a:solidFill>
              </a:rPr>
              <a:t>Divide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the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sum</a:t>
            </a:r>
            <a:r>
              <a:rPr lang="de-DE" dirty="0">
                <a:solidFill>
                  <a:srgbClr val="F0F0F0"/>
                </a:solidFill>
              </a:rPr>
              <a:t> </a:t>
            </a:r>
            <a:r>
              <a:rPr lang="de-DE" dirty="0" err="1">
                <a:solidFill>
                  <a:srgbClr val="F0F0F0"/>
                </a:solidFill>
              </a:rPr>
              <a:t>of</a:t>
            </a:r>
            <a:r>
              <a:rPr lang="de-DE" dirty="0">
                <a:solidFill>
                  <a:srgbClr val="F0F0F0"/>
                </a:solidFill>
              </a:rPr>
              <a:t> S</a:t>
            </a:r>
            <a:r>
              <a:rPr lang="en-US" dirty="0">
                <a:solidFill>
                  <a:srgbClr val="F0F0F0"/>
                </a:solidFill>
              </a:rPr>
              <a:t>ales Amount  through </a:t>
            </a:r>
            <a:r>
              <a:rPr lang="en-US" dirty="0" err="1">
                <a:solidFill>
                  <a:srgbClr val="F0F0F0"/>
                </a:solidFill>
              </a:rPr>
              <a:t>Avg</a:t>
            </a:r>
            <a:r>
              <a:rPr lang="en-US" dirty="0">
                <a:solidFill>
                  <a:srgbClr val="F0F0F0"/>
                </a:solidFill>
              </a:rPr>
              <a:t> Sales Amount with Sold </a:t>
            </a:r>
            <a:r>
              <a:rPr lang="en-US" dirty="0" err="1">
                <a:solidFill>
                  <a:srgbClr val="F0F0F0"/>
                </a:solidFill>
              </a:rPr>
              <a:t>Qty</a:t>
            </a:r>
            <a:r>
              <a:rPr lang="en-US" dirty="0">
                <a:solidFill>
                  <a:srgbClr val="F0F0F0"/>
                </a:solidFill>
              </a:rPr>
              <a:t> &gt; 4000</a:t>
            </a:r>
          </a:p>
          <a:p>
            <a:pPr lvl="1">
              <a:buClr>
                <a:srgbClr val="F0F0F0"/>
              </a:buClr>
            </a:pPr>
            <a:r>
              <a:rPr lang="en-US" dirty="0">
                <a:solidFill>
                  <a:srgbClr val="F0F0F0"/>
                </a:solidFill>
              </a:rPr>
              <a:t>Is the </a:t>
            </a:r>
            <a:r>
              <a:rPr lang="en-US" dirty="0" err="1">
                <a:solidFill>
                  <a:srgbClr val="F0F0F0"/>
                </a:solidFill>
              </a:rPr>
              <a:t>Avg</a:t>
            </a:r>
            <a:r>
              <a:rPr lang="en-US" dirty="0">
                <a:solidFill>
                  <a:srgbClr val="F0F0F0"/>
                </a:solidFill>
              </a:rPr>
              <a:t> Sales Amount with Sold </a:t>
            </a:r>
            <a:r>
              <a:rPr lang="en-US" dirty="0" err="1">
                <a:solidFill>
                  <a:srgbClr val="F0F0F0"/>
                </a:solidFill>
              </a:rPr>
              <a:t>Qty</a:t>
            </a:r>
            <a:r>
              <a:rPr lang="en-US" dirty="0">
                <a:solidFill>
                  <a:srgbClr val="F0F0F0"/>
                </a:solidFill>
              </a:rPr>
              <a:t> &gt; 4000 then returns blank else returns -1.</a:t>
            </a:r>
          </a:p>
        </p:txBody>
      </p:sp>
    </p:spTree>
    <p:extLst>
      <p:ext uri="{BB962C8B-B14F-4D97-AF65-F5344CB8AC3E}">
        <p14:creationId xmlns:p14="http://schemas.microsoft.com/office/powerpoint/2010/main" val="1663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5646814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19" y="653611"/>
            <a:ext cx="755970" cy="75597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822379" y="2628900"/>
            <a:ext cx="9648870" cy="8458202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 rot="5400000">
            <a:off x="22445910" y="6526275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</a:t>
            </a:r>
            <a:fld id="{260E2A6B-A809-4840-BF14-8648BC0BDF87}" type="slidenum">
              <a:rPr lang="id-ID" sz="3500" smtClean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pPr algn="ctr"/>
              <a:t>28</a:t>
            </a:fld>
            <a:endParaRPr lang="de-DE" sz="3500" b="1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159494" y="4025851"/>
            <a:ext cx="582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Power BI – Pro &amp; Free Features</a:t>
            </a:r>
          </a:p>
        </p:txBody>
      </p:sp>
      <p:sp>
        <p:nvSpPr>
          <p:cNvPr id="37" name="Halber Rahmen 36"/>
          <p:cNvSpPr/>
          <p:nvPr/>
        </p:nvSpPr>
        <p:spPr>
          <a:xfrm rot="5400000">
            <a:off x="7665816" y="2628900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Halber Rahmen 37"/>
          <p:cNvSpPr/>
          <p:nvPr/>
        </p:nvSpPr>
        <p:spPr>
          <a:xfrm rot="10800000">
            <a:off x="7665817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822379" y="11391918"/>
            <a:ext cx="972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/>
              <a:t>Public Relations Worldwide</a:t>
            </a:r>
          </a:p>
        </p:txBody>
      </p:sp>
      <p:cxnSp>
        <p:nvCxnSpPr>
          <p:cNvPr id="13" name="Gerader Verbinder 12"/>
          <p:cNvCxnSpPr/>
          <p:nvPr/>
        </p:nvCxnSpPr>
        <p:spPr>
          <a:xfrm>
            <a:off x="529766" y="6232266"/>
            <a:ext cx="0" cy="1251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762" y="2976554"/>
            <a:ext cx="9648871" cy="77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6" grpId="0"/>
      <p:bldP spid="37" grpId="0" animBg="1"/>
      <p:bldP spid="38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5646814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19" y="653611"/>
            <a:ext cx="755970" cy="75597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822379" y="2628900"/>
            <a:ext cx="9648870" cy="8458202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1F1F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5400000">
            <a:off x="22445910" y="6526275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</a:t>
            </a:r>
            <a:fld id="{260E2A6B-A809-4840-BF14-8648BC0BDF87}" type="slidenum">
              <a:rPr lang="id-ID" sz="3500" smtClean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pPr algn="ctr"/>
              <a:t>29</a:t>
            </a:fld>
            <a:endParaRPr lang="de-DE" sz="3500" b="1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159494" y="4025851"/>
            <a:ext cx="582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Power BI – Premium Features</a:t>
            </a:r>
          </a:p>
        </p:txBody>
      </p:sp>
      <p:sp>
        <p:nvSpPr>
          <p:cNvPr id="37" name="Halber Rahmen 36"/>
          <p:cNvSpPr/>
          <p:nvPr/>
        </p:nvSpPr>
        <p:spPr>
          <a:xfrm rot="5400000">
            <a:off x="7665816" y="2628900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Halber Rahmen 37"/>
          <p:cNvSpPr/>
          <p:nvPr/>
        </p:nvSpPr>
        <p:spPr>
          <a:xfrm rot="10800000">
            <a:off x="7665817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822379" y="11391918"/>
            <a:ext cx="972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/>
              <a:t>Public Relations Worldwide</a:t>
            </a:r>
          </a:p>
        </p:txBody>
      </p:sp>
      <p:cxnSp>
        <p:nvCxnSpPr>
          <p:cNvPr id="13" name="Gerader Verbinder 12"/>
          <p:cNvCxnSpPr/>
          <p:nvPr/>
        </p:nvCxnSpPr>
        <p:spPr>
          <a:xfrm>
            <a:off x="529766" y="6232266"/>
            <a:ext cx="0" cy="1251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7006" y="3568458"/>
            <a:ext cx="9658124" cy="51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6" grpId="0"/>
      <p:bldP spid="37" grpId="0" animBg="1"/>
      <p:bldP spid="38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7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Agenda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defTabSz="457200"/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24.05</a:t>
            </a:r>
          </a:p>
          <a:p>
            <a:pPr marL="914171" lvl="1" defTabSz="457200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Introduction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914171" lvl="1" defTabSz="457200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for Beginners</a:t>
            </a:r>
          </a:p>
          <a:p>
            <a:pPr marL="0" defTabSz="457200"/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Tbd</a:t>
            </a: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914171" lvl="1" defTabSz="457200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Intermediate</a:t>
            </a:r>
          </a:p>
          <a:p>
            <a:pPr marL="914171" lvl="1" defTabSz="457200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Advanced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1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5"/>
          <p:cNvSpPr/>
          <p:nvPr/>
        </p:nvSpPr>
        <p:spPr>
          <a:xfrm>
            <a:off x="8703565" y="1"/>
            <a:ext cx="15646814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02" y="653611"/>
            <a:ext cx="755970" cy="755970"/>
          </a:xfrm>
          <a:prstGeom prst="rect">
            <a:avLst/>
          </a:prstGeom>
        </p:spPr>
      </p:pic>
      <p:cxnSp>
        <p:nvCxnSpPr>
          <p:cNvPr id="25" name="Gerader Verbinder 24"/>
          <p:cNvCxnSpPr/>
          <p:nvPr/>
        </p:nvCxnSpPr>
        <p:spPr>
          <a:xfrm>
            <a:off x="529766" y="6232266"/>
            <a:ext cx="0" cy="1251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3961266" y="6232266"/>
            <a:ext cx="0" cy="125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7662" y="2083113"/>
            <a:ext cx="13707222" cy="9549776"/>
          </a:xfrm>
          <a:prstGeom prst="rect">
            <a:avLst/>
          </a:prstGeom>
        </p:spPr>
      </p:pic>
      <p:sp>
        <p:nvSpPr>
          <p:cNvPr id="22" name="Textfeld 17"/>
          <p:cNvSpPr txBox="1"/>
          <p:nvPr/>
        </p:nvSpPr>
        <p:spPr>
          <a:xfrm>
            <a:off x="2072906" y="6502995"/>
            <a:ext cx="341509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 Light" panose="020F0302020204030204" pitchFamily="34" charset="0"/>
              </a:rPr>
              <a:t>With Power BI you gain a complete Stack to serve your self-services BI &amp; Analytics needs</a:t>
            </a:r>
            <a:endParaRPr lang="de-DE" sz="2000" dirty="0">
              <a:latin typeface="Calibri Light" panose="020F0302020204030204" pitchFamily="34" charset="0"/>
            </a:endParaRPr>
          </a:p>
        </p:txBody>
      </p:sp>
      <p:sp>
        <p:nvSpPr>
          <p:cNvPr id="30" name="Textfeld 18"/>
          <p:cNvSpPr txBox="1"/>
          <p:nvPr/>
        </p:nvSpPr>
        <p:spPr>
          <a:xfrm>
            <a:off x="2013913" y="4501102"/>
            <a:ext cx="3474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entury Gothic" panose="020B0502020202020204" pitchFamily="34" charset="0"/>
              </a:rPr>
              <a:t>Power BI Stack</a:t>
            </a:r>
            <a:endParaRPr lang="de-DE" sz="5000" b="1" dirty="0">
              <a:latin typeface="Century Gothic" panose="020B0502020202020204" pitchFamily="34" charset="0"/>
            </a:endParaRPr>
          </a:p>
        </p:txBody>
      </p:sp>
      <p:sp>
        <p:nvSpPr>
          <p:cNvPr id="31" name="Halber Rahmen 19"/>
          <p:cNvSpPr/>
          <p:nvPr/>
        </p:nvSpPr>
        <p:spPr>
          <a:xfrm rot="5400000">
            <a:off x="6600612" y="2628900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Halber Rahmen 20"/>
          <p:cNvSpPr/>
          <p:nvPr/>
        </p:nvSpPr>
        <p:spPr>
          <a:xfrm rot="10800000">
            <a:off x="6600613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7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" grpId="0"/>
      <p:bldP spid="30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0" y="1"/>
            <a:ext cx="24377650" cy="13716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7717760" y="0"/>
            <a:ext cx="9055512" cy="7483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  <a:lumMod val="0"/>
                  <a:lumOff val="100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508000" dir="81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56342" y="8600602"/>
            <a:ext cx="90169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bg1"/>
                </a:solidFill>
                <a:latin typeface="Century Gothic" panose="020B0502020202020204" pitchFamily="34" charset="0"/>
              </a:rPr>
              <a:t>00</a:t>
            </a:r>
            <a:r>
              <a:rPr lang="en-US" sz="25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de-DE" sz="25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090774" y="4286967"/>
            <a:ext cx="4348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Chapter </a:t>
            </a:r>
            <a:r>
              <a:rPr lang="de-DE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one</a:t>
            </a:r>
            <a:endParaRPr lang="de-DE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38259" y="5167283"/>
            <a:ext cx="761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DAX </a:t>
            </a:r>
            <a:r>
              <a:rPr lang="de-DE" sz="4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endParaRPr lang="de-DE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529766" y="6232266"/>
            <a:ext cx="0" cy="1251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52"/>
          <p:cNvSpPr txBox="1"/>
          <p:nvPr/>
        </p:nvSpPr>
        <p:spPr>
          <a:xfrm rot="16200000">
            <a:off x="23080604" y="6542529"/>
            <a:ext cx="19631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500" dirty="0">
                <a:solidFill>
                  <a:schemeClr val="bg2"/>
                </a:solidFill>
                <a:latin typeface="Century Gothic" panose="020B0502020202020204" pitchFamily="34" charset="0"/>
                <a:cs typeface="Calibri Light"/>
              </a:rPr>
              <a:t>03</a:t>
            </a:r>
            <a:endParaRPr lang="de-DE" sz="35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6" grpId="0"/>
      <p:bldP spid="17" grpId="0"/>
      <p:bldP spid="1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0827" y="809328"/>
            <a:ext cx="2205733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Ge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is a programming language for SSAS and „Power Pivot for Excel“</a:t>
            </a:r>
            <a:r>
              <a:rPr lang="de-DE" sz="4000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*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= Data Analysis Expression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Defines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Calculations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and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Queries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tabular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model</a:t>
            </a: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r>
              <a:rPr lang="de-DE" sz="28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Power Pivot and SSAS Tabular</a:t>
            </a:r>
          </a:p>
          <a:p>
            <a:pPr lvl="1"/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Syntax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based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on Excel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Expressions</a:t>
            </a: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522" y="10433538"/>
            <a:ext cx="6209549" cy="876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083" y="11309732"/>
            <a:ext cx="8571463" cy="9142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3769" y="2537520"/>
            <a:ext cx="9192444" cy="916949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894AD-AEED-4AFE-BC89-5A74807A40EB}"/>
              </a:ext>
            </a:extLst>
          </p:cNvPr>
          <p:cNvSpPr txBox="1"/>
          <p:nvPr/>
        </p:nvSpPr>
        <p:spPr>
          <a:xfrm>
            <a:off x="43547" y="13178968"/>
            <a:ext cx="1094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*It was created in 2010 and PowerPivot was spelled without the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0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</a:t>
            </a: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functional</a:t>
            </a: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language</a:t>
            </a:r>
            <a:endParaRPr lang="de-DE" sz="4000" b="1" u="sng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In DAX everything is a expression and every expression calls a function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Parameters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can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also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be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Function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 Order, the kind of function and in which way you nest functions have a big impact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Final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Result</a:t>
            </a:r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Performance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of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</a:t>
            </a:r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Engine</a:t>
            </a:r>
          </a:p>
          <a:p>
            <a:pPr marL="0" indent="0">
              <a:buNone/>
            </a:pP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1203" y="4738008"/>
            <a:ext cx="10245826" cy="3854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9458" y="5090433"/>
            <a:ext cx="10049316" cy="353513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11959E4-16AA-42B0-8EE2-7F93A868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09" y="809328"/>
            <a:ext cx="21671280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How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do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es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it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work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671280" cy="1728192"/>
          </a:xfrm>
        </p:spPr>
        <p:txBody>
          <a:bodyPr/>
          <a:lstStyle/>
          <a:p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How</a:t>
            </a:r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F0F0F0"/>
                </a:solidFill>
                <a:latin typeface="Century Gothic" panose="020B0502020202020204" pitchFamily="34" charset="0"/>
              </a:rPr>
              <a:t>do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es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it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 </a:t>
            </a:r>
            <a:r>
              <a:rPr lang="de-DE" b="1" dirty="0" err="1">
                <a:solidFill>
                  <a:srgbClr val="464646"/>
                </a:solidFill>
                <a:latin typeface="Century Gothic" panose="020B0502020202020204" pitchFamily="34" charset="0"/>
              </a:rPr>
              <a:t>work</a:t>
            </a:r>
            <a:endParaRPr lang="de-DE" b="1" dirty="0">
              <a:solidFill>
                <a:srgbClr val="46464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as</a:t>
            </a: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a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programming</a:t>
            </a: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&amp;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query</a:t>
            </a: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u="sng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language</a:t>
            </a:r>
            <a:endParaRPr lang="de-DE" sz="4000" b="1" u="sng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functions manipulate tables and can return tables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creates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calculated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columns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and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defines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measures</a:t>
            </a: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used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to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receive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data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from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SSAS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tabular</a:t>
            </a:r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 </a:t>
            </a:r>
            <a:r>
              <a:rPr lang="de-DE" sz="4000" b="1" dirty="0" err="1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models</a:t>
            </a: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lvl="1"/>
            <a:endParaRPr lang="de-DE" sz="32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pPr marL="0" indent="0">
              <a:buNone/>
            </a:pP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492" y="5441157"/>
            <a:ext cx="9403412" cy="28336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4659" y="5257573"/>
            <a:ext cx="8527078" cy="32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204752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DAX for 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Excel User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The roots of DAX are in „ Power Pivot for Excel“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and Excel are both functional languages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Every expresion is a function call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works only on tables and columns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Excel: Can work with Cells and coordinates (E4*F4)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refers natively to the entire column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Excel: Omit the @ to refer the entire column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E2EA9-7FC3-455A-AF58-7A84CDF84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3309" y="7366546"/>
            <a:ext cx="6997550" cy="2590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F4EE8-F4BC-4A7A-AA0B-8DD1CA43C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3309" y="4810940"/>
            <a:ext cx="6997549" cy="8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698745" y="1"/>
            <a:ext cx="12678906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9509" y="809328"/>
            <a:ext cx="21945600" cy="1728192"/>
          </a:xfrm>
        </p:spPr>
        <p:txBody>
          <a:bodyPr/>
          <a:lstStyle/>
          <a:p>
            <a:r>
              <a:rPr lang="de-DE" b="1" dirty="0">
                <a:solidFill>
                  <a:srgbClr val="F0F0F0"/>
                </a:solidFill>
                <a:latin typeface="Century Gothic" panose="020B0502020202020204" pitchFamily="34" charset="0"/>
              </a:rPr>
              <a:t>    DAX for S</a:t>
            </a:r>
            <a:r>
              <a:rPr lang="de-DE" b="1" dirty="0">
                <a:solidFill>
                  <a:srgbClr val="464646"/>
                </a:solidFill>
                <a:latin typeface="Century Gothic" panose="020B0502020202020204" pitchFamily="34" charset="0"/>
              </a:rPr>
              <a:t>QL Developer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3257551"/>
            <a:ext cx="10479862" cy="878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</a:t>
            </a:r>
            <a:r>
              <a:rPr lang="en-US" sz="4000" b="1" u="sng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is about querying tables joined by relationships and aggregating values</a:t>
            </a:r>
          </a:p>
          <a:p>
            <a:pPr marL="0" indent="0">
              <a:buNone/>
            </a:pPr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is a functional language vs. SQL is a declarative language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DAX: Every Expression is a function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SQL: Define what you need by declaring a set of data using SELECT statement</a:t>
            </a:r>
          </a:p>
          <a:p>
            <a:endParaRPr lang="de-DE" sz="40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  <a:p>
            <a:r>
              <a:rPr lang="de-DE" sz="40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DAX Relationships are part of the model and are all LEFT OUTER JOINS</a:t>
            </a:r>
          </a:p>
          <a:p>
            <a:pPr lvl="1"/>
            <a:r>
              <a:rPr lang="de-DE" sz="3200" b="1" dirty="0">
                <a:solidFill>
                  <a:schemeClr val="tx1"/>
                </a:solidFill>
                <a:latin typeface="Century Gothic" panose="020B0502020202020204" pitchFamily="34" charset="0"/>
                <a:ea typeface="Poppins SemiBold" charset="0"/>
                <a:cs typeface="Poppins SemiBold" charset="0"/>
              </a:rPr>
              <a:t>SQL: Set foreign keys between tables and using different Join conditions in queries</a:t>
            </a:r>
            <a:endParaRPr lang="de-DE" sz="2800" b="1" dirty="0">
              <a:solidFill>
                <a:schemeClr val="tx1"/>
              </a:solidFill>
              <a:latin typeface="Century Gothic" panose="020B0502020202020204" pitchFamily="34" charset="0"/>
              <a:ea typeface="Poppins SemiBold" charset="0"/>
              <a:cs typeface="Poppins SemiBold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14" y="666424"/>
            <a:ext cx="755175" cy="755175"/>
          </a:xfrm>
          <a:prstGeom prst="rect">
            <a:avLst/>
          </a:prstGeom>
          <a:noFill/>
        </p:spPr>
      </p:pic>
      <p:pic>
        <p:nvPicPr>
          <p:cNvPr id="9" name="Grafik 3">
            <a:extLst>
              <a:ext uri="{FF2B5EF4-FFF2-40B4-BE49-F238E27FC236}">
                <a16:creationId xmlns:a16="http://schemas.microsoft.com/office/drawing/2014/main" id="{D582E8FB-F341-412F-963A-161E8BEAF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1203" y="2492090"/>
            <a:ext cx="10245826" cy="3854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759E0-457E-445A-A122-46E04D9D0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1203" y="7650064"/>
            <a:ext cx="10245826" cy="47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17">
      <a:dk1>
        <a:srgbClr val="F0F0F0"/>
      </a:dk1>
      <a:lt1>
        <a:srgbClr val="464646"/>
      </a:lt1>
      <a:dk2>
        <a:srgbClr val="F0F0F0"/>
      </a:dk2>
      <a:lt2>
        <a:srgbClr val="E7E6E6"/>
      </a:lt2>
      <a:accent1>
        <a:srgbClr val="FFD96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1793</Words>
  <Application>Microsoft Office PowerPoint</Application>
  <PresentationFormat>Custom</PresentationFormat>
  <Paragraphs>398</Paragraphs>
  <Slides>30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Century Gothic</vt:lpstr>
      <vt:lpstr>Consolas</vt:lpstr>
      <vt:lpstr>Poppins SemiBold</vt:lpstr>
      <vt:lpstr>Wingdings</vt:lpstr>
      <vt:lpstr>Office Theme</vt:lpstr>
      <vt:lpstr>PowerPoint Presentation</vt:lpstr>
      <vt:lpstr>PowerPoint Presentation</vt:lpstr>
      <vt:lpstr>Agenda </vt:lpstr>
      <vt:lpstr>PowerPoint Presentation</vt:lpstr>
      <vt:lpstr>General</vt:lpstr>
      <vt:lpstr>How does it work</vt:lpstr>
      <vt:lpstr>How does it work</vt:lpstr>
      <vt:lpstr>DAX for Excel User</vt:lpstr>
      <vt:lpstr>    DAX for SQL Developer</vt:lpstr>
      <vt:lpstr>    DAX for SQL Developer</vt:lpstr>
      <vt:lpstr>DAX Syntax</vt:lpstr>
      <vt:lpstr>DAX Values</vt:lpstr>
      <vt:lpstr>Logical functions</vt:lpstr>
      <vt:lpstr>        DAX Operators</vt:lpstr>
      <vt:lpstr>Information functions</vt:lpstr>
      <vt:lpstr>        Empty or missing values - BLANK</vt:lpstr>
      <vt:lpstr>PowerPoint Presentation</vt:lpstr>
      <vt:lpstr>Aggregation-Functions</vt:lpstr>
      <vt:lpstr>DIVIDE function</vt:lpstr>
      <vt:lpstr>Counting of values</vt:lpstr>
      <vt:lpstr>Mathematical functions</vt:lpstr>
      <vt:lpstr>    Text functions</vt:lpstr>
      <vt:lpstr>    Date &amp; Time functions</vt:lpstr>
      <vt:lpstr> Calculated columns</vt:lpstr>
      <vt:lpstr>Measure</vt:lpstr>
      <vt:lpstr>Measure vs. Caluclated column</vt:lpstr>
      <vt:lpstr>Exercise – First Steps in DAX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Serkan Elbasan</dc:creator>
  <cp:lastModifiedBy>Steve Rein</cp:lastModifiedBy>
  <cp:revision>1075</cp:revision>
  <dcterms:created xsi:type="dcterms:W3CDTF">2016-03-24T21:47:09Z</dcterms:created>
  <dcterms:modified xsi:type="dcterms:W3CDTF">2018-05-24T12:11:25Z</dcterms:modified>
</cp:coreProperties>
</file>