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71" r:id="rId4"/>
    <p:sldId id="257" r:id="rId5"/>
    <p:sldId id="274" r:id="rId6"/>
    <p:sldId id="266" r:id="rId7"/>
    <p:sldId id="267" r:id="rId8"/>
    <p:sldId id="264" r:id="rId9"/>
    <p:sldId id="268" r:id="rId10"/>
    <p:sldId id="265" r:id="rId11"/>
    <p:sldId id="269" r:id="rId12"/>
    <p:sldId id="261" r:id="rId13"/>
    <p:sldId id="272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4F9F1"/>
    <a:srgbClr val="EBF0F9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B88-AF6B-46D1-A8D9-7B0DBC14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9DB7-F5E0-4A4A-9C5B-706AE38B9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075-6ACC-466B-B58B-F8ED6BB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066-9797-460F-9740-6019FB0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36E6-CCCF-400D-9FB2-07A772F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0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077-5EB6-48B7-BC8F-3CDAB01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B217-5D9F-4A92-8009-CD5F2825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32C5-A6B0-4BC3-AB58-345B972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DA4-FE81-498D-B619-FA121B4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5B00-3EDA-4062-A7B2-0D0F53F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7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AEF42-CA23-4EB7-9982-33506DB4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4F8C-BE43-4FF3-896D-83B9D065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6A5B-06BA-4A36-AE4C-C8F9E88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D94-E4C8-4027-9B97-4FB7A6D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C352-8B81-42ED-9F7D-5593CC9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2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867-0E05-43EE-94C2-B5C9B82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339B-745B-4315-896B-6B21C490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EB55-C5FD-464E-8609-B70E40A2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89FA-13C4-43DC-890D-B1798C4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2CB6-5A6B-4842-B9A3-87BB3F6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6E-1B54-4110-B4CE-19B2273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0750-0C08-4E5B-90D4-AE029379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D1DA-8925-4E5E-AF64-02CCA41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CE7-36DC-4E36-8B7B-68721FC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19EA-3F49-4A6C-A095-3E42539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BC1-CBBF-454B-AEFE-5EF1DE0D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9731-9328-47F9-948D-22124B34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6462-C8BC-462C-BB94-F43C1F98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091A-DB9C-4B1D-8B16-61CA728E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3EF7-FDDA-453E-A409-E0EEA03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978C-D292-4852-A268-F6FE6DF1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32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96C-102B-4A29-AE3F-E7BA2AB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E3D1-2328-498A-89BF-C498D220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27B5-D3C9-49FA-80DF-30540F42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F0E00-2BD7-4084-BA33-32D55BD5D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9873-D675-4B2B-A8E0-4FA845AD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0934-A1A6-40F3-ADC9-BB265FFF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69CE-F824-49C4-A836-F9F5583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BDE0-CCF8-488D-9327-615FE55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575-B2A4-43C1-B680-72B4CC9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31D6E-2C1C-4B9A-97E1-8BFD27D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88F58-6DBE-4F49-8407-196B574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8561-C323-4EDB-BF48-182C82A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7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67A2-1528-4241-AD69-0B980BFA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F4F14-2EC6-4670-8B72-2BB17C5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5FA8-57AC-403A-BA13-15E551F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7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9A1-42ED-49D5-8383-0154BC29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AE0E-061D-4179-B213-83ED4D82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7109-A16C-4F71-916E-D86C4CB3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C33-AE36-4A06-AD2C-1FD74C92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1631-231F-4868-8915-04F023E6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F615-32BE-42A7-8A2A-FC67CB5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3C8-AB19-4FD2-9200-69FF1ED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D979-A057-41F5-A4B9-D5181794E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F47D-84E8-439C-B2A6-ADB1B122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50D-1FA1-419D-B7C2-C54989D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87F-F3FB-4447-806E-488F4624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2D9E-82F7-46A2-97F1-5C5426C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0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10B1D-0C8F-4806-B7CA-8917AF19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0DCB-BA0F-438E-8442-32D6C389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1348-BE5C-46DA-97E2-038C465A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69B-74F8-4198-B093-991B2CFD1994}" type="datetimeFigureOut">
              <a:rPr lang="en-SG" smtClean="0"/>
              <a:t>8/2/2022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A23D-CAE8-4B01-AB01-9A27CAE6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B355-B0AD-44D8-8ECA-20F683A4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1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598721B-E07A-4887-9ECD-C39BE47E1E7B}"/>
              </a:ext>
            </a:extLst>
          </p:cNvPr>
          <p:cNvGrpSpPr/>
          <p:nvPr/>
        </p:nvGrpSpPr>
        <p:grpSpPr>
          <a:xfrm>
            <a:off x="1506071" y="574396"/>
            <a:ext cx="8889955" cy="5557464"/>
            <a:chOff x="1506071" y="574396"/>
            <a:chExt cx="8889955" cy="555746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707C6A-AB7B-441C-A412-4E9BDE8234A2}"/>
                </a:ext>
              </a:extLst>
            </p:cNvPr>
            <p:cNvSpPr/>
            <p:nvPr/>
          </p:nvSpPr>
          <p:spPr>
            <a:xfrm>
              <a:off x="1506071" y="574396"/>
              <a:ext cx="8889955" cy="5557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9" name="Pentagon 88">
              <a:extLst>
                <a:ext uri="{FF2B5EF4-FFF2-40B4-BE49-F238E27FC236}">
                  <a16:creationId xmlns:a16="http://schemas.microsoft.com/office/drawing/2014/main" id="{CE3B495D-5780-4ACF-852C-F106B988DA24}"/>
                </a:ext>
              </a:extLst>
            </p:cNvPr>
            <p:cNvSpPr/>
            <p:nvPr/>
          </p:nvSpPr>
          <p:spPr>
            <a:xfrm>
              <a:off x="1795974" y="612157"/>
              <a:ext cx="5662700" cy="5267025"/>
            </a:xfrm>
            <a:prstGeom prst="pentagon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F613CE-17BE-4F92-90F7-B63F64F7820B}"/>
                </a:ext>
              </a:extLst>
            </p:cNvPr>
            <p:cNvSpPr/>
            <p:nvPr/>
          </p:nvSpPr>
          <p:spPr>
            <a:xfrm rot="19313406">
              <a:off x="2198953" y="1761236"/>
              <a:ext cx="2720593" cy="10129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792361" y="2957967"/>
              <a:ext cx="2345489" cy="2925547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4177549" y="1518443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2646547" y="2708644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6358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33742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5418978" y="4903132"/>
              <a:ext cx="292100" cy="292100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413627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31837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52284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6663578" y="281907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94221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 flipH="1">
              <a:off x="3520328" y="2666175"/>
              <a:ext cx="351489" cy="2236957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  <a:stCxn id="5" idx="5"/>
              <a:endCxn id="6" idx="2"/>
            </p:cNvCxnSpPr>
            <p:nvPr/>
          </p:nvCxnSpPr>
          <p:spPr>
            <a:xfrm>
              <a:off x="2895870" y="2957967"/>
              <a:ext cx="3462908" cy="122715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row: U-Turn 25">
              <a:extLst>
                <a:ext uri="{FF2B5EF4-FFF2-40B4-BE49-F238E27FC236}">
                  <a16:creationId xmlns:a16="http://schemas.microsoft.com/office/drawing/2014/main" id="{14AC80F4-F9A1-4EF9-8D90-64086BD7E210}"/>
                </a:ext>
              </a:extLst>
            </p:cNvPr>
            <p:cNvSpPr/>
            <p:nvPr/>
          </p:nvSpPr>
          <p:spPr>
            <a:xfrm rot="15179450">
              <a:off x="3824946" y="1625369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7" name="Arrow: U-Turn 26">
              <a:extLst>
                <a:ext uri="{FF2B5EF4-FFF2-40B4-BE49-F238E27FC236}">
                  <a16:creationId xmlns:a16="http://schemas.microsoft.com/office/drawing/2014/main" id="{572E55DF-BA83-4264-B642-66BC425441DE}"/>
                </a:ext>
              </a:extLst>
            </p:cNvPr>
            <p:cNvSpPr/>
            <p:nvPr/>
          </p:nvSpPr>
          <p:spPr>
            <a:xfrm rot="4727548">
              <a:off x="2889626" y="2613668"/>
              <a:ext cx="362744" cy="239543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E42A3689-11F0-47BB-9BF0-4B04AF419EB2}"/>
                </a:ext>
              </a:extLst>
            </p:cNvPr>
            <p:cNvSpPr/>
            <p:nvPr/>
          </p:nvSpPr>
          <p:spPr>
            <a:xfrm rot="2501044">
              <a:off x="6507285" y="2673022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9" name="Arrow: U-Turn 28">
              <a:extLst>
                <a:ext uri="{FF2B5EF4-FFF2-40B4-BE49-F238E27FC236}">
                  <a16:creationId xmlns:a16="http://schemas.microsoft.com/office/drawing/2014/main" id="{38F3EB2C-21E0-4B86-AF15-34328E4A215F}"/>
                </a:ext>
              </a:extLst>
            </p:cNvPr>
            <p:cNvSpPr/>
            <p:nvPr/>
          </p:nvSpPr>
          <p:spPr>
            <a:xfrm rot="5400000">
              <a:off x="5756538" y="4908645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0" name="Arrow: U-Turn 29">
              <a:extLst>
                <a:ext uri="{FF2B5EF4-FFF2-40B4-BE49-F238E27FC236}">
                  <a16:creationId xmlns:a16="http://schemas.microsoft.com/office/drawing/2014/main" id="{C0A8214D-4EF7-42F8-A8C3-A11EDEE57DFE}"/>
                </a:ext>
              </a:extLst>
            </p:cNvPr>
            <p:cNvSpPr/>
            <p:nvPr/>
          </p:nvSpPr>
          <p:spPr>
            <a:xfrm rot="13802864">
              <a:off x="3052327" y="5093631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3874660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59057" y="3193684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6682D9-61FA-4910-8AD6-BC91042CB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4409972"/>
              <a:ext cx="9146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874396" y="3689026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Minimal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9666D7-BDBC-4238-A894-9DF45F7555F0}"/>
                </a:ext>
              </a:extLst>
            </p:cNvPr>
            <p:cNvSpPr txBox="1"/>
            <p:nvPr/>
          </p:nvSpPr>
          <p:spPr>
            <a:xfrm>
              <a:off x="8837646" y="424399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Trivial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289492" y="5254695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289492" y="4718555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79998" y="4664183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874396" y="5089593"/>
              <a:ext cx="1263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Ordinary </a:t>
              </a:r>
              <a:r>
                <a:rPr lang="en-US" sz="1600" dirty="0" err="1"/>
                <a:t>Attr</a:t>
              </a:r>
              <a:r>
                <a:rPr lang="en-US" sz="1600" dirty="0"/>
                <a:t>.</a:t>
              </a:r>
              <a:endParaRPr lang="en-SG" sz="16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35C0AA-942E-468E-9D28-6E946C110A67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flipH="1">
              <a:off x="5565028" y="3226732"/>
              <a:ext cx="939800" cy="16764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1F02D5C-F438-46B1-B022-06FF10DC9602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792597" y="3000744"/>
              <a:ext cx="2669158" cy="1945165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21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C247B-F006-4C88-A884-90653D7EAE1C}"/>
              </a:ext>
            </a:extLst>
          </p:cNvPr>
          <p:cNvGrpSpPr/>
          <p:nvPr/>
        </p:nvGrpSpPr>
        <p:grpSpPr>
          <a:xfrm>
            <a:off x="0" y="589743"/>
            <a:ext cx="12925425" cy="5678513"/>
            <a:chOff x="1023048" y="343014"/>
            <a:chExt cx="12925425" cy="56785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38C8-7F6A-42B3-86B7-D0FFDA38485A}"/>
                </a:ext>
              </a:extLst>
            </p:cNvPr>
            <p:cNvGrpSpPr/>
            <p:nvPr/>
          </p:nvGrpSpPr>
          <p:grpSpPr>
            <a:xfrm>
              <a:off x="1023048" y="591127"/>
              <a:ext cx="9398104" cy="5430400"/>
              <a:chOff x="1023048" y="591127"/>
              <a:chExt cx="9398104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1023048" y="5911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7545690" y="38539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3688548" y="14360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770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5707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27233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7680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3485348" y="8137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25328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45775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811891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1291286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2020503" y="16328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217" y="17725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222" y="17725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5948" y="50237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3051" y="45867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8012374" y="39057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8730134" y="44010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8042821" y="54261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8042821" y="48900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8884386" y="48974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8658375" y="53900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7558712" y="27852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7558712" y="27699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7558712" y="31496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/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i="1" strike="sngStrike" dirty="0">
                      <a:solidFill>
                        <a:schemeClr val="bg1">
                          <a:lumMod val="75000"/>
                        </a:schemeClr>
                      </a:solidFill>
                    </a:rPr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/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Boyce–Codd Normal Form (BCNF)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686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71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C247B-F006-4C88-A884-90653D7EAE1C}"/>
              </a:ext>
            </a:extLst>
          </p:cNvPr>
          <p:cNvGrpSpPr/>
          <p:nvPr/>
        </p:nvGrpSpPr>
        <p:grpSpPr>
          <a:xfrm>
            <a:off x="0" y="589743"/>
            <a:ext cx="12925425" cy="5678513"/>
            <a:chOff x="1023048" y="343014"/>
            <a:chExt cx="12925425" cy="56785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38C8-7F6A-42B3-86B7-D0FFDA38485A}"/>
                </a:ext>
              </a:extLst>
            </p:cNvPr>
            <p:cNvGrpSpPr/>
            <p:nvPr/>
          </p:nvGrpSpPr>
          <p:grpSpPr>
            <a:xfrm>
              <a:off x="1023048" y="591127"/>
              <a:ext cx="9398104" cy="5430400"/>
              <a:chOff x="1023048" y="591127"/>
              <a:chExt cx="9398104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1023048" y="5911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7545690" y="38539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3688548" y="14360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770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5707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27233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7680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3485348" y="8137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25328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45775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811891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1291286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2020503" y="16328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217" y="17725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222" y="17725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5948" y="50237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3051" y="45867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8012374" y="39057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8730134" y="44010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8042821" y="54261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8042821" y="48900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8884386" y="48974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8658375" y="53900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7558712" y="27852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7558712" y="27699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7558712" y="31496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/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i="1" strike="sngStrike" dirty="0">
                      <a:solidFill>
                        <a:schemeClr val="bg1">
                          <a:lumMod val="75000"/>
                        </a:schemeClr>
                      </a:solidFill>
                    </a:rPr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/>
                <p:nvPr/>
              </p:nvSpPr>
              <p:spPr>
                <a:xfrm>
                  <a:off x="6850502" y="343014"/>
                  <a:ext cx="623754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Boyce–Codd Normal Form (BCNF)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502" y="343014"/>
                  <a:ext cx="6237545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64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773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66775D-BC95-4EC0-8DF2-DB50A59A2B3A}"/>
              </a:ext>
            </a:extLst>
          </p:cNvPr>
          <p:cNvGrpSpPr/>
          <p:nvPr/>
        </p:nvGrpSpPr>
        <p:grpSpPr>
          <a:xfrm>
            <a:off x="157691" y="408831"/>
            <a:ext cx="7036856" cy="2422307"/>
            <a:chOff x="1038225" y="2263031"/>
            <a:chExt cx="7036856" cy="24223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95533-DDEC-4FFA-8196-199246CEA97B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4EB6BF-6567-48D7-9D42-6A4C7CE2F6B0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AE5F7A4-B375-4EBF-BD0C-A9514962CDEC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442C89-ECEE-4061-9ED7-96CA4371273A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1A0CF-73EB-4B71-903C-689196B9C74A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8897F-489A-4349-B95A-964CD17D6397}"/>
              </a:ext>
            </a:extLst>
          </p:cNvPr>
          <p:cNvGrpSpPr/>
          <p:nvPr/>
        </p:nvGrpSpPr>
        <p:grpSpPr>
          <a:xfrm>
            <a:off x="157691" y="3323861"/>
            <a:ext cx="7036856" cy="2422307"/>
            <a:chOff x="1038225" y="2263031"/>
            <a:chExt cx="7036856" cy="242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CB5C28-582F-4A6A-AE99-B36FB6A8CE77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92119-B787-486E-959E-4A600C33AD71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998A3D8-D431-4453-A2CC-2E049763C6C7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C14AA1-1A53-47E3-9B3C-4F08693CD4A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2C586-59E6-451E-AF42-AD7D5B2AC061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1024EA-B43F-4C63-BBEE-5EBD6352C398}"/>
              </a:ext>
            </a:extLst>
          </p:cNvPr>
          <p:cNvGrpSpPr/>
          <p:nvPr/>
        </p:nvGrpSpPr>
        <p:grpSpPr>
          <a:xfrm>
            <a:off x="7420502" y="3330211"/>
            <a:ext cx="7036856" cy="2422307"/>
            <a:chOff x="1038225" y="2263031"/>
            <a:chExt cx="7036856" cy="24223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5C70B2-2C38-4B02-8D2B-BB51D76643E3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7246F5-9F3F-4347-B6D1-D6C63DDC0248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25398D-853D-4782-88C5-3788915612E2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2E43-8518-4FB9-9BE4-2B6029B75BF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A1BC3-69CB-4006-9E66-582E71A9DBD9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wser - Bowser Symbol - 420x420 PNG Download - PNGkit">
            <a:extLst>
              <a:ext uri="{FF2B5EF4-FFF2-40B4-BE49-F238E27FC236}">
                <a16:creationId xmlns:a16="http://schemas.microsoft.com/office/drawing/2014/main" id="{99A355D5-29EA-4B22-B973-0036B3CD0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90" t="10050" r="32980" b="-17840"/>
          <a:stretch/>
        </p:blipFill>
        <p:spPr bwMode="auto">
          <a:xfrm>
            <a:off x="9840681" y="4449537"/>
            <a:ext cx="1422515" cy="21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3DAB266-3EE1-435E-B43D-A48DA0901A48}"/>
              </a:ext>
            </a:extLst>
          </p:cNvPr>
          <p:cNvGrpSpPr/>
          <p:nvPr/>
        </p:nvGrpSpPr>
        <p:grpSpPr>
          <a:xfrm>
            <a:off x="6179456" y="121851"/>
            <a:ext cx="5842000" cy="3352080"/>
            <a:chOff x="4694712" y="410818"/>
            <a:chExt cx="5842000" cy="335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425330-A6B0-41E8-A405-7E26782E4017}"/>
                </a:ext>
              </a:extLst>
            </p:cNvPr>
            <p:cNvSpPr/>
            <p:nvPr/>
          </p:nvSpPr>
          <p:spPr>
            <a:xfrm>
              <a:off x="4694712" y="410818"/>
              <a:ext cx="2540001" cy="1582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FB41D-5A82-41F8-8302-8197BE19D0B5}"/>
                </a:ext>
              </a:extLst>
            </p:cNvPr>
            <p:cNvSpPr txBox="1"/>
            <p:nvPr/>
          </p:nvSpPr>
          <p:spPr>
            <a:xfrm>
              <a:off x="4694712" y="601683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A  B</a:t>
              </a:r>
              <a:endParaRPr lang="en-SG" sz="7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7051B-98AC-4491-83B3-00FFD295FD53}"/>
                </a:ext>
              </a:extLst>
            </p:cNvPr>
            <p:cNvSpPr txBox="1"/>
            <p:nvPr/>
          </p:nvSpPr>
          <p:spPr>
            <a:xfrm>
              <a:off x="7996712" y="601682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C</a:t>
              </a:r>
              <a:endParaRPr lang="en-SG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86A9B-64C7-45F4-9FEB-0F6A76836E50}"/>
                </a:ext>
              </a:extLst>
            </p:cNvPr>
            <p:cNvSpPr txBox="1"/>
            <p:nvPr/>
          </p:nvSpPr>
          <p:spPr>
            <a:xfrm>
              <a:off x="7996711" y="2562569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D20715-A634-4EE5-866F-0ED9254F22C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7234712" y="1201848"/>
              <a:ext cx="1582057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90C613-183B-4014-8BA1-D1B787C8E40E}"/>
                </a:ext>
              </a:extLst>
            </p:cNvPr>
            <p:cNvCxnSpPr>
              <a:cxnSpLocks/>
            </p:cNvCxnSpPr>
            <p:nvPr/>
          </p:nvCxnSpPr>
          <p:spPr>
            <a:xfrm>
              <a:off x="9302996" y="1685897"/>
              <a:ext cx="0" cy="94343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81742DC-5C42-40B5-99BF-F1F81604D6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551056" y="1600718"/>
              <a:ext cx="3091547" cy="1585972"/>
            </a:xfrm>
            <a:prstGeom prst="bentConnector3">
              <a:avLst>
                <a:gd name="adj1" fmla="val 100107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2D5118-967B-42A7-8F57-371CF1C5F6E3}"/>
              </a:ext>
            </a:extLst>
          </p:cNvPr>
          <p:cNvGrpSpPr/>
          <p:nvPr/>
        </p:nvGrpSpPr>
        <p:grpSpPr>
          <a:xfrm>
            <a:off x="387418" y="709681"/>
            <a:ext cx="4482125" cy="4056493"/>
            <a:chOff x="184219" y="912881"/>
            <a:chExt cx="4482125" cy="40564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D9BB0-69FB-47BD-B2C8-E6675D0D6F5F}"/>
                </a:ext>
              </a:extLst>
            </p:cNvPr>
            <p:cNvSpPr/>
            <p:nvPr/>
          </p:nvSpPr>
          <p:spPr>
            <a:xfrm>
              <a:off x="2677046" y="2470185"/>
              <a:ext cx="1425376" cy="2499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C921A9-98B4-4727-9BA8-5308A95819CF}"/>
                </a:ext>
              </a:extLst>
            </p:cNvPr>
            <p:cNvSpPr txBox="1"/>
            <p:nvPr/>
          </p:nvSpPr>
          <p:spPr>
            <a:xfrm>
              <a:off x="2126344" y="2603901"/>
              <a:ext cx="254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B</a:t>
              </a:r>
            </a:p>
            <a:p>
              <a:pPr algn="ctr"/>
              <a:r>
                <a:rPr lang="en-US" sz="7200" dirty="0"/>
                <a:t>C</a:t>
              </a:r>
              <a:endParaRPr lang="en-SG" sz="7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C97D36-0F92-449A-B897-A3B5DD9E6F43}"/>
                </a:ext>
              </a:extLst>
            </p:cNvPr>
            <p:cNvSpPr txBox="1"/>
            <p:nvPr/>
          </p:nvSpPr>
          <p:spPr>
            <a:xfrm>
              <a:off x="184219" y="2603900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A</a:t>
              </a:r>
              <a:endParaRPr lang="en-SG" sz="7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E99F47-824D-4D5C-9EB0-B18F64A0468B}"/>
                </a:ext>
              </a:extLst>
            </p:cNvPr>
            <p:cNvSpPr txBox="1"/>
            <p:nvPr/>
          </p:nvSpPr>
          <p:spPr>
            <a:xfrm>
              <a:off x="2894599" y="912881"/>
              <a:ext cx="1022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F83D21-2911-48D6-9891-FE02A910939C}"/>
                </a:ext>
              </a:extLst>
            </p:cNvPr>
            <p:cNvCxnSpPr>
              <a:cxnSpLocks/>
            </p:cNvCxnSpPr>
            <p:nvPr/>
          </p:nvCxnSpPr>
          <p:spPr>
            <a:xfrm>
              <a:off x="2006600" y="3204067"/>
              <a:ext cx="1018026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DE0EC9B-7343-43C4-8A64-F9A2D51CED1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 flipH="1">
              <a:off x="1276616" y="2856256"/>
              <a:ext cx="1765306" cy="2460930"/>
            </a:xfrm>
            <a:prstGeom prst="bentConnector4">
              <a:avLst>
                <a:gd name="adj1" fmla="val -12950"/>
                <a:gd name="adj2" fmla="val 123569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7680ACC-4029-4CA1-8533-9E1A9E5EB4CB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5400000" flipH="1" flipV="1">
              <a:off x="1693995" y="1273268"/>
              <a:ext cx="1090856" cy="1570409"/>
            </a:xfrm>
            <a:prstGeom prst="bentConnector2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709DA9D-45F3-4884-9D9D-268328EA917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rot="5400000" flipH="1" flipV="1">
              <a:off x="2998767" y="2286179"/>
              <a:ext cx="1691022" cy="144756"/>
            </a:xfrm>
            <a:prstGeom prst="bentConnector4">
              <a:avLst>
                <a:gd name="adj1" fmla="val 1462"/>
                <a:gd name="adj2" fmla="val 705364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729D4E04-A96A-465B-9E9C-E3B8EC4073DC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16200000" flipH="1">
              <a:off x="2014487" y="3243960"/>
              <a:ext cx="449871" cy="1570407"/>
            </a:xfrm>
            <a:prstGeom prst="bentConnector2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95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0035252-E4D4-4AB5-BD56-F012FC3EFC8F}"/>
              </a:ext>
            </a:extLst>
          </p:cNvPr>
          <p:cNvGrpSpPr/>
          <p:nvPr/>
        </p:nvGrpSpPr>
        <p:grpSpPr>
          <a:xfrm>
            <a:off x="5138209" y="1984286"/>
            <a:ext cx="5428505" cy="3324264"/>
            <a:chOff x="5138209" y="1984286"/>
            <a:chExt cx="5428505" cy="33242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425330-A6B0-41E8-A405-7E26782E4017}"/>
                </a:ext>
              </a:extLst>
            </p:cNvPr>
            <p:cNvSpPr/>
            <p:nvPr/>
          </p:nvSpPr>
          <p:spPr>
            <a:xfrm>
              <a:off x="6429832" y="1984286"/>
              <a:ext cx="2540001" cy="1582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FB41D-5A82-41F8-8302-8197BE19D0B5}"/>
                </a:ext>
              </a:extLst>
            </p:cNvPr>
            <p:cNvSpPr txBox="1"/>
            <p:nvPr/>
          </p:nvSpPr>
          <p:spPr>
            <a:xfrm>
              <a:off x="6429832" y="2175151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S  M</a:t>
              </a:r>
              <a:endParaRPr lang="en-SG" sz="7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7051B-98AC-4491-83B3-00FFD295FD53}"/>
                </a:ext>
              </a:extLst>
            </p:cNvPr>
            <p:cNvSpPr txBox="1"/>
            <p:nvPr/>
          </p:nvSpPr>
          <p:spPr>
            <a:xfrm>
              <a:off x="9731832" y="2175150"/>
              <a:ext cx="8348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G</a:t>
              </a:r>
              <a:endParaRPr lang="en-SG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86A9B-64C7-45F4-9FEB-0F6A76836E50}"/>
                </a:ext>
              </a:extLst>
            </p:cNvPr>
            <p:cNvSpPr txBox="1"/>
            <p:nvPr/>
          </p:nvSpPr>
          <p:spPr>
            <a:xfrm>
              <a:off x="8237306" y="4108221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D20715-A634-4EE5-866F-0ED9254F22C7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8969832" y="2775315"/>
              <a:ext cx="762000" cy="1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90C613-183B-4014-8BA1-D1B787C8E40E}"/>
                </a:ext>
              </a:extLst>
            </p:cNvPr>
            <p:cNvCxnSpPr>
              <a:cxnSpLocks/>
            </p:cNvCxnSpPr>
            <p:nvPr/>
          </p:nvCxnSpPr>
          <p:spPr>
            <a:xfrm>
              <a:off x="7101116" y="3255167"/>
              <a:ext cx="0" cy="94343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C8ABA20-114C-4478-8448-5755FF11B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2614" y="2775314"/>
              <a:ext cx="739769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D98C1B-18C8-4195-A1BE-7E230A944C21}"/>
                </a:ext>
              </a:extLst>
            </p:cNvPr>
            <p:cNvSpPr txBox="1"/>
            <p:nvPr/>
          </p:nvSpPr>
          <p:spPr>
            <a:xfrm>
              <a:off x="5138209" y="2175150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N</a:t>
              </a:r>
              <a:endParaRPr lang="en-SG" sz="7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6E19F5-EC7C-446F-AD95-6B3EFEBA7E4F}"/>
                </a:ext>
              </a:extLst>
            </p:cNvPr>
            <p:cNvSpPr txBox="1"/>
            <p:nvPr/>
          </p:nvSpPr>
          <p:spPr>
            <a:xfrm>
              <a:off x="6621991" y="4108221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F</a:t>
              </a:r>
              <a:endParaRPr lang="en-SG" sz="7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68F26CA-76BB-48D2-B868-CA7AA6082467}"/>
                </a:ext>
              </a:extLst>
            </p:cNvPr>
            <p:cNvCxnSpPr>
              <a:cxnSpLocks/>
            </p:cNvCxnSpPr>
            <p:nvPr/>
          </p:nvCxnSpPr>
          <p:spPr>
            <a:xfrm>
              <a:off x="7441898" y="4708385"/>
              <a:ext cx="933751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0150E3-4242-4AF3-B084-6099E0A7E611}"/>
              </a:ext>
            </a:extLst>
          </p:cNvPr>
          <p:cNvGrpSpPr/>
          <p:nvPr/>
        </p:nvGrpSpPr>
        <p:grpSpPr>
          <a:xfrm>
            <a:off x="1348141" y="2175150"/>
            <a:ext cx="3276785" cy="3229688"/>
            <a:chOff x="1348141" y="2175150"/>
            <a:chExt cx="3276785" cy="32296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61216D-1854-4956-B001-93563323AF0C}"/>
                </a:ext>
              </a:extLst>
            </p:cNvPr>
            <p:cNvGrpSpPr/>
            <p:nvPr/>
          </p:nvGrpSpPr>
          <p:grpSpPr>
            <a:xfrm>
              <a:off x="1348141" y="2213241"/>
              <a:ext cx="3276785" cy="3191597"/>
              <a:chOff x="880533" y="1456266"/>
              <a:chExt cx="3276785" cy="319159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ED9BB0-69FB-47BD-B2C8-E6675D0D6F5F}"/>
                  </a:ext>
                </a:extLst>
              </p:cNvPr>
              <p:cNvSpPr/>
              <p:nvPr/>
            </p:nvSpPr>
            <p:spPr>
              <a:xfrm>
                <a:off x="880533" y="1456266"/>
                <a:ext cx="1523999" cy="21447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C97D36-0F92-449A-B897-A3B5DD9E6F43}"/>
                  </a:ext>
                </a:extLst>
              </p:cNvPr>
              <p:cNvSpPr txBox="1"/>
              <p:nvPr/>
            </p:nvSpPr>
            <p:spPr>
              <a:xfrm>
                <a:off x="1177991" y="2400700"/>
                <a:ext cx="8866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/>
                  <a:t>W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E99F47-824D-4D5C-9EB0-B18F64A0468B}"/>
                  </a:ext>
                </a:extLst>
              </p:cNvPr>
              <p:cNvSpPr txBox="1"/>
              <p:nvPr/>
            </p:nvSpPr>
            <p:spPr>
              <a:xfrm>
                <a:off x="3135261" y="1928483"/>
                <a:ext cx="10220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/>
                  <a:t>S</a:t>
                </a:r>
                <a:endParaRPr lang="en-SG" sz="72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EF83D21-2911-48D6-9891-FE02A9109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532" y="2498192"/>
                <a:ext cx="920158" cy="0"/>
              </a:xfrm>
              <a:prstGeom prst="straightConnector1">
                <a:avLst/>
              </a:prstGeom>
              <a:ln w="41275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D7680ACC-4029-4CA1-8533-9E1A9E5EB4CB}"/>
                  </a:ext>
                </a:extLst>
              </p:cNvPr>
              <p:cNvCxnSpPr>
                <a:cxnSpLocks/>
                <a:stCxn id="24" idx="1"/>
                <a:endCxn id="29" idx="1"/>
              </p:cNvCxnSpPr>
              <p:nvPr/>
            </p:nvCxnSpPr>
            <p:spPr>
              <a:xfrm rot="10800000" flipV="1">
                <a:off x="1175655" y="3000865"/>
                <a:ext cx="2336" cy="1046834"/>
              </a:xfrm>
              <a:prstGeom prst="bentConnector3">
                <a:avLst>
                  <a:gd name="adj1" fmla="val 26522089"/>
                </a:avLst>
              </a:prstGeom>
              <a:ln w="41275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09DA9D-45F3-4884-9D9D-268328EA9173}"/>
                  </a:ext>
                </a:extLst>
              </p:cNvPr>
              <p:cNvCxnSpPr>
                <a:cxnSpLocks/>
                <a:stCxn id="29" idx="3"/>
                <a:endCxn id="24" idx="3"/>
              </p:cNvCxnSpPr>
              <p:nvPr/>
            </p:nvCxnSpPr>
            <p:spPr>
              <a:xfrm flipV="1">
                <a:off x="2064653" y="3000865"/>
                <a:ext cx="12700" cy="1046834"/>
              </a:xfrm>
              <a:prstGeom prst="bentConnector3">
                <a:avLst>
                  <a:gd name="adj1" fmla="val 5340000"/>
                </a:avLst>
              </a:prstGeom>
              <a:ln w="41275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6DBF08-6BC5-40B9-BCD0-2A851CDBDB9C}"/>
                  </a:ext>
                </a:extLst>
              </p:cNvPr>
              <p:cNvSpPr txBox="1"/>
              <p:nvPr/>
            </p:nvSpPr>
            <p:spPr>
              <a:xfrm>
                <a:off x="1175655" y="3447534"/>
                <a:ext cx="8889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200" dirty="0"/>
                  <a:t>M</a:t>
                </a:r>
                <a:endParaRPr lang="en-SG" sz="72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EEEEFE-1776-494F-BD51-5A45823AF3A1}"/>
                </a:ext>
              </a:extLst>
            </p:cNvPr>
            <p:cNvSpPr txBox="1"/>
            <p:nvPr/>
          </p:nvSpPr>
          <p:spPr>
            <a:xfrm>
              <a:off x="1576733" y="2175150"/>
              <a:ext cx="1022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P</a:t>
              </a:r>
              <a:endParaRPr lang="en-SG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64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97BC8B-981F-4448-A776-9786853921B1}"/>
              </a:ext>
            </a:extLst>
          </p:cNvPr>
          <p:cNvGrpSpPr/>
          <p:nvPr/>
        </p:nvGrpSpPr>
        <p:grpSpPr>
          <a:xfrm>
            <a:off x="1326356" y="331769"/>
            <a:ext cx="9539286" cy="6317574"/>
            <a:chOff x="1326356" y="331769"/>
            <a:chExt cx="9539286" cy="6317574"/>
          </a:xfrm>
        </p:grpSpPr>
        <p:pic>
          <p:nvPicPr>
            <p:cNvPr id="1026" name="Picture 2" descr="Sticker - Smiley Face - PLENTY Mercantile &amp;amp; Venue">
              <a:extLst>
                <a:ext uri="{FF2B5EF4-FFF2-40B4-BE49-F238E27FC236}">
                  <a16:creationId xmlns:a16="http://schemas.microsoft.com/office/drawing/2014/main" id="{FA3C1597-BC64-4B28-8D30-7A505F7130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182" b="89063" l="9229" r="90430">
                          <a14:foregroundMark x1="13623" y1="32324" x2="13623" y2="32324"/>
                          <a14:foregroundMark x1="12598" y1="43994" x2="9229" y2="43506"/>
                          <a14:foregroundMark x1="45264" y1="15576" x2="47314" y2="11182"/>
                          <a14:foregroundMark x1="87891" y1="43848" x2="85693" y2="49219"/>
                          <a14:foregroundMark x1="55908" y1="88135" x2="47119" y2="87744"/>
                          <a14:foregroundMark x1="47119" y1="87744" x2="47119" y2="85938"/>
                          <a14:foregroundMark x1="54736" y1="89014" x2="71680" y2="76025"/>
                          <a14:foregroundMark x1="71680" y1="76025" x2="71094" y2="67285"/>
                          <a14:foregroundMark x1="71094" y1="67285" x2="63721" y2="47217"/>
                          <a14:foregroundMark x1="90430" y1="53809" x2="88770" y2="48730"/>
                          <a14:foregroundMark x1="18701" y1="24512" x2="24951" y2="18799"/>
                          <a14:foregroundMark x1="13623" y1="67334" x2="17529" y2="72754"/>
                          <a14:foregroundMark x1="88574" y1="55859" x2="81396" y2="74463"/>
                          <a14:foregroundMark x1="81396" y1="74463" x2="67236" y2="86377"/>
                          <a14:foregroundMark x1="67236" y1="86377" x2="47852" y2="89063"/>
                          <a14:foregroundMark x1="47852" y1="89063" x2="43750" y2="87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5" t="4371" r="3976" b="4400"/>
            <a:stretch/>
          </p:blipFill>
          <p:spPr bwMode="auto">
            <a:xfrm>
              <a:off x="3514725" y="331769"/>
              <a:ext cx="5172075" cy="513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B1FA01-D67C-4544-9252-A44CA5006390}"/>
                </a:ext>
              </a:extLst>
            </p:cNvPr>
            <p:cNvSpPr txBox="1"/>
            <p:nvPr/>
          </p:nvSpPr>
          <p:spPr>
            <a:xfrm>
              <a:off x="1326356" y="5572125"/>
              <a:ext cx="95392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Glad to be with you in this module.</a:t>
              </a:r>
            </a:p>
            <a:p>
              <a:pPr algn="ctr"/>
              <a:r>
                <a:rPr lang="en-US" sz="3200" b="1" dirty="0"/>
                <a:t>All the best for the exam and your future career!</a:t>
              </a:r>
              <a:endParaRPr lang="en-SG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88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C573C9-DEB6-42A9-83F8-F995CCB3DC36}"/>
              </a:ext>
            </a:extLst>
          </p:cNvPr>
          <p:cNvGrpSpPr/>
          <p:nvPr/>
        </p:nvGrpSpPr>
        <p:grpSpPr>
          <a:xfrm>
            <a:off x="850900" y="800100"/>
            <a:ext cx="10490200" cy="5257799"/>
            <a:chOff x="850900" y="800100"/>
            <a:chExt cx="10490200" cy="525779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686CD48-AEC8-46D4-BD20-B8C4824897DE}"/>
                </a:ext>
              </a:extLst>
            </p:cNvPr>
            <p:cNvSpPr/>
            <p:nvPr/>
          </p:nvSpPr>
          <p:spPr>
            <a:xfrm>
              <a:off x="850900" y="800100"/>
              <a:ext cx="10490200" cy="5257799"/>
            </a:xfrm>
            <a:prstGeom prst="ellipse">
              <a:avLst/>
            </a:prstGeom>
            <a:solidFill>
              <a:srgbClr val="FFF9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496D986-7CAC-4F92-8615-9A1869B3C918}"/>
                </a:ext>
              </a:extLst>
            </p:cNvPr>
            <p:cNvSpPr/>
            <p:nvPr/>
          </p:nvSpPr>
          <p:spPr>
            <a:xfrm>
              <a:off x="1172631" y="1294871"/>
              <a:ext cx="8140701" cy="4268256"/>
            </a:xfrm>
            <a:prstGeom prst="ellipse">
              <a:avLst/>
            </a:prstGeom>
            <a:solidFill>
              <a:srgbClr val="EBF0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EC4BAA-82E7-443D-8917-4573728F0015}"/>
                </a:ext>
              </a:extLst>
            </p:cNvPr>
            <p:cNvSpPr/>
            <p:nvPr/>
          </p:nvSpPr>
          <p:spPr>
            <a:xfrm>
              <a:off x="1581152" y="1885884"/>
              <a:ext cx="5693835" cy="3086230"/>
            </a:xfrm>
            <a:prstGeom prst="ellipse">
              <a:avLst/>
            </a:prstGeom>
            <a:solidFill>
              <a:srgbClr val="F4F9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CD8757-0FF1-484F-8526-1149377BCFB7}"/>
                </a:ext>
              </a:extLst>
            </p:cNvPr>
            <p:cNvSpPr/>
            <p:nvPr/>
          </p:nvSpPr>
          <p:spPr>
            <a:xfrm>
              <a:off x="2025652" y="2477286"/>
              <a:ext cx="2527297" cy="19034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A5D1CD-8178-4291-ABAF-F88A9637C80B}"/>
                </a:ext>
              </a:extLst>
            </p:cNvPr>
            <p:cNvSpPr txBox="1"/>
            <p:nvPr/>
          </p:nvSpPr>
          <p:spPr>
            <a:xfrm>
              <a:off x="2025653" y="2943908"/>
              <a:ext cx="2516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BCNF</a:t>
              </a:r>
              <a:endParaRPr lang="en-SG" sz="4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4AED78-35BC-43E9-8C45-9E1A1F83214F}"/>
                </a:ext>
              </a:extLst>
            </p:cNvPr>
            <p:cNvSpPr txBox="1"/>
            <p:nvPr/>
          </p:nvSpPr>
          <p:spPr>
            <a:xfrm>
              <a:off x="7343773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2NF</a:t>
              </a:r>
              <a:endParaRPr lang="en-SG" sz="4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E0F390-CC36-4916-98DC-68697420905A}"/>
                </a:ext>
              </a:extLst>
            </p:cNvPr>
            <p:cNvSpPr txBox="1"/>
            <p:nvPr/>
          </p:nvSpPr>
          <p:spPr>
            <a:xfrm>
              <a:off x="4824940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3NF</a:t>
              </a:r>
              <a:endParaRPr lang="en-SG" sz="4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2E554-8853-4AE1-94C4-EAAEAAECA809}"/>
                </a:ext>
              </a:extLst>
            </p:cNvPr>
            <p:cNvSpPr txBox="1"/>
            <p:nvPr/>
          </p:nvSpPr>
          <p:spPr>
            <a:xfrm>
              <a:off x="9595909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1NF</a:t>
              </a:r>
              <a:endParaRPr lang="en-SG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1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AAA28-1D5A-4110-952A-9597BB49E710}"/>
              </a:ext>
            </a:extLst>
          </p:cNvPr>
          <p:cNvGrpSpPr/>
          <p:nvPr/>
        </p:nvGrpSpPr>
        <p:grpSpPr>
          <a:xfrm>
            <a:off x="938796" y="265664"/>
            <a:ext cx="10314408" cy="6094020"/>
            <a:chOff x="938796" y="265664"/>
            <a:chExt cx="10314408" cy="60940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868103-117A-46A9-9742-4D2FAAD60A92}"/>
                </a:ext>
              </a:extLst>
            </p:cNvPr>
            <p:cNvSpPr/>
            <p:nvPr/>
          </p:nvSpPr>
          <p:spPr>
            <a:xfrm>
              <a:off x="1205303" y="265664"/>
              <a:ext cx="5434813" cy="52441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5A764B-0572-40B9-8096-0C533B9EDFC9}"/>
                </a:ext>
              </a:extLst>
            </p:cNvPr>
            <p:cNvSpPr/>
            <p:nvPr/>
          </p:nvSpPr>
          <p:spPr>
            <a:xfrm>
              <a:off x="2130426" y="1814486"/>
              <a:ext cx="3594099" cy="34679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B981E8-8023-478C-BF7C-B471EFAC6EFB}"/>
                </a:ext>
              </a:extLst>
            </p:cNvPr>
            <p:cNvSpPr/>
            <p:nvPr/>
          </p:nvSpPr>
          <p:spPr>
            <a:xfrm>
              <a:off x="2873377" y="3058311"/>
              <a:ext cx="2098673" cy="20250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DF150D-A27A-47BF-AE0F-63CE272796E3}"/>
                </a:ext>
              </a:extLst>
            </p:cNvPr>
            <p:cNvSpPr txBox="1"/>
            <p:nvPr/>
          </p:nvSpPr>
          <p:spPr>
            <a:xfrm>
              <a:off x="2479673" y="3548476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Primary </a:t>
              </a:r>
            </a:p>
            <a:p>
              <a:pPr algn="ctr"/>
              <a:r>
                <a:rPr lang="en-US" sz="3200" dirty="0"/>
                <a:t>Key</a:t>
              </a:r>
              <a:endParaRPr lang="en-SG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EBC4CE-CFC4-4DE3-A18D-EDBE340635B3}"/>
                </a:ext>
              </a:extLst>
            </p:cNvPr>
            <p:cNvSpPr txBox="1"/>
            <p:nvPr/>
          </p:nvSpPr>
          <p:spPr>
            <a:xfrm>
              <a:off x="2479673" y="1944832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Candidate </a:t>
              </a:r>
            </a:p>
            <a:p>
              <a:pPr algn="ctr"/>
              <a:r>
                <a:rPr lang="en-US" sz="3200" dirty="0"/>
                <a:t>Key</a:t>
              </a:r>
              <a:endParaRPr lang="en-SG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C4BCA-4F06-4E9A-8D44-0EDC58F9BA1F}"/>
                </a:ext>
              </a:extLst>
            </p:cNvPr>
            <p:cNvSpPr txBox="1"/>
            <p:nvPr/>
          </p:nvSpPr>
          <p:spPr>
            <a:xfrm>
              <a:off x="2479673" y="807821"/>
              <a:ext cx="28860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err="1"/>
                <a:t>Superkey</a:t>
              </a:r>
              <a:endParaRPr lang="en-SG" sz="3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338C93-B5C9-4F48-8A16-BA563C77C0BA}"/>
                </a:ext>
              </a:extLst>
            </p:cNvPr>
            <p:cNvSpPr/>
            <p:nvPr/>
          </p:nvSpPr>
          <p:spPr>
            <a:xfrm>
              <a:off x="7975598" y="4124325"/>
              <a:ext cx="2686050" cy="123997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36FF0-7B46-4580-976A-459061AC7B8F}"/>
                </a:ext>
              </a:extLst>
            </p:cNvPr>
            <p:cNvSpPr txBox="1"/>
            <p:nvPr/>
          </p:nvSpPr>
          <p:spPr>
            <a:xfrm>
              <a:off x="7875585" y="4205704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Prime Attributes</a:t>
              </a:r>
              <a:endParaRPr lang="en-SG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2F3BFA-1F5F-4077-BD67-C31CCCB8C40B}"/>
                </a:ext>
              </a:extLst>
            </p:cNvPr>
            <p:cNvSpPr txBox="1"/>
            <p:nvPr/>
          </p:nvSpPr>
          <p:spPr>
            <a:xfrm flipH="1">
              <a:off x="938796" y="5990352"/>
              <a:ext cx="1031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Credit: http://probhatsblog.blogspot.com/2018/01/normalization-concepts_20.html</a:t>
              </a:r>
              <a:endParaRPr lang="en-SG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361381-4089-46A5-B4DE-E5A3D030CF73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18" y="4185461"/>
              <a:ext cx="3268980" cy="44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F6D92E-E1A3-44ED-84F9-D9B71450EF56}"/>
                </a:ext>
              </a:extLst>
            </p:cNvPr>
            <p:cNvCxnSpPr>
              <a:cxnSpLocks/>
            </p:cNvCxnSpPr>
            <p:nvPr/>
          </p:nvCxnSpPr>
          <p:spPr>
            <a:xfrm>
              <a:off x="4745831" y="2759666"/>
              <a:ext cx="3329780" cy="17437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12D18F-3BF0-4A10-8CBE-C2EECDAD10DE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7" y="1418406"/>
              <a:ext cx="3368993" cy="2956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27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9DF87F1-048D-4290-94C1-6BAA44D44B51}"/>
              </a:ext>
            </a:extLst>
          </p:cNvPr>
          <p:cNvSpPr/>
          <p:nvPr/>
        </p:nvSpPr>
        <p:spPr>
          <a:xfrm>
            <a:off x="4429990" y="884371"/>
            <a:ext cx="2006600" cy="9916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E50209-E960-4024-96BF-3684EE0B9EEC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6436590" y="1373606"/>
            <a:ext cx="943839" cy="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2A3240-7F42-4E02-9383-53EFB118022A}"/>
              </a:ext>
            </a:extLst>
          </p:cNvPr>
          <p:cNvSpPr txBox="1"/>
          <p:nvPr/>
        </p:nvSpPr>
        <p:spPr>
          <a:xfrm>
            <a:off x="3331440" y="1010857"/>
            <a:ext cx="123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(0,n)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E0236-7B74-484D-B9C5-635DA45E18BD}"/>
              </a:ext>
            </a:extLst>
          </p:cNvPr>
          <p:cNvSpPr txBox="1"/>
          <p:nvPr/>
        </p:nvSpPr>
        <p:spPr>
          <a:xfrm>
            <a:off x="6398490" y="977903"/>
            <a:ext cx="9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(1,n)</a:t>
            </a:r>
            <a:endParaRPr lang="en-S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612B5D-A21D-4794-8C83-DAB2CFD9DB83}"/>
              </a:ext>
            </a:extLst>
          </p:cNvPr>
          <p:cNvGrpSpPr/>
          <p:nvPr/>
        </p:nvGrpSpPr>
        <p:grpSpPr>
          <a:xfrm>
            <a:off x="1559983" y="1060765"/>
            <a:ext cx="1858049" cy="2139635"/>
            <a:chOff x="1058332" y="1060765"/>
            <a:chExt cx="1858049" cy="21396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1A0CB0-9F4E-4678-B312-745F3D128D04}"/>
                </a:ext>
              </a:extLst>
            </p:cNvPr>
            <p:cNvSpPr/>
            <p:nvPr/>
          </p:nvSpPr>
          <p:spPr>
            <a:xfrm>
              <a:off x="1058332" y="10607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3591DB-CA87-4339-930E-650EDFC3B803}"/>
                </a:ext>
              </a:extLst>
            </p:cNvPr>
            <p:cNvGrpSpPr/>
            <p:nvPr/>
          </p:nvGrpSpPr>
          <p:grpSpPr>
            <a:xfrm>
              <a:off x="1920524" y="1699614"/>
              <a:ext cx="135466" cy="496421"/>
              <a:chOff x="1388279" y="3290888"/>
              <a:chExt cx="135466" cy="4964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9FFD4D-D052-4099-95E2-675E85104AA3}"/>
                  </a:ext>
                </a:extLst>
              </p:cNvPr>
              <p:cNvSpPr/>
              <p:nvPr/>
            </p:nvSpPr>
            <p:spPr>
              <a:xfrm>
                <a:off x="1388279" y="365184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553CA15-2344-4CB1-880D-122E7465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775" y="3290888"/>
                <a:ext cx="0" cy="3616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CD7760-303A-4272-9C77-54693F6ED88E}"/>
                </a:ext>
              </a:extLst>
            </p:cNvPr>
            <p:cNvSpPr txBox="1"/>
            <p:nvPr/>
          </p:nvSpPr>
          <p:spPr>
            <a:xfrm rot="5400000">
              <a:off x="1534210" y="2530435"/>
              <a:ext cx="97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  <a:endParaRPr lang="en-SG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B17E31-CF79-46EF-92FE-EED3FD607C32}"/>
              </a:ext>
            </a:extLst>
          </p:cNvPr>
          <p:cNvCxnSpPr>
            <a:cxnSpLocks/>
          </p:cNvCxnSpPr>
          <p:nvPr/>
        </p:nvCxnSpPr>
        <p:spPr>
          <a:xfrm>
            <a:off x="3418032" y="1380189"/>
            <a:ext cx="101195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F0307C-F9FA-487A-957D-CA79C6018D71}"/>
              </a:ext>
            </a:extLst>
          </p:cNvPr>
          <p:cNvSpPr/>
          <p:nvPr/>
        </p:nvSpPr>
        <p:spPr>
          <a:xfrm>
            <a:off x="7380429" y="1054181"/>
            <a:ext cx="1858049" cy="638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9AF86D-A79B-4D3E-B6AC-5B3125E6FCB5}"/>
              </a:ext>
            </a:extLst>
          </p:cNvPr>
          <p:cNvCxnSpPr>
            <a:cxnSpLocks/>
          </p:cNvCxnSpPr>
          <p:nvPr/>
        </p:nvCxnSpPr>
        <p:spPr>
          <a:xfrm>
            <a:off x="809561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2FB8C6-75D5-4DE6-B5F4-838F8CD31165}"/>
              </a:ext>
            </a:extLst>
          </p:cNvPr>
          <p:cNvCxnSpPr>
            <a:cxnSpLocks/>
          </p:cNvCxnSpPr>
          <p:nvPr/>
        </p:nvCxnSpPr>
        <p:spPr>
          <a:xfrm>
            <a:off x="759396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5C83AB-76BC-40A1-8A07-524188662FF2}"/>
              </a:ext>
            </a:extLst>
          </p:cNvPr>
          <p:cNvSpPr/>
          <p:nvPr/>
        </p:nvSpPr>
        <p:spPr>
          <a:xfrm>
            <a:off x="8492395" y="2023443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ABB39F-009D-42CA-8D2E-54D934B8EAE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60128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F85763B-E672-4B76-82B5-DC57FFA0FA71}"/>
              </a:ext>
            </a:extLst>
          </p:cNvPr>
          <p:cNvSpPr txBox="1"/>
          <p:nvPr/>
        </p:nvSpPr>
        <p:spPr>
          <a:xfrm rot="5400000">
            <a:off x="7090101" y="2511872"/>
            <a:ext cx="10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60A9C-4CA1-43EF-B63A-92B284C379B0}"/>
              </a:ext>
            </a:extLst>
          </p:cNvPr>
          <p:cNvSpPr txBox="1"/>
          <p:nvPr/>
        </p:nvSpPr>
        <p:spPr>
          <a:xfrm rot="5400000">
            <a:off x="7615295" y="2511871"/>
            <a:ext cx="10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9BE5FC-6E3C-48E6-B64D-34990A39DD52}"/>
              </a:ext>
            </a:extLst>
          </p:cNvPr>
          <p:cNvSpPr txBox="1"/>
          <p:nvPr/>
        </p:nvSpPr>
        <p:spPr>
          <a:xfrm rot="5400000">
            <a:off x="8087518" y="2511872"/>
            <a:ext cx="10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postal</a:t>
            </a:r>
            <a:endParaRPr lang="en-S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429F17-81DF-404E-9338-344218246AF7}"/>
              </a:ext>
            </a:extLst>
          </p:cNvPr>
          <p:cNvSpPr/>
          <p:nvPr/>
        </p:nvSpPr>
        <p:spPr>
          <a:xfrm>
            <a:off x="8966709" y="2023438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C3A343-EA6B-43B9-9507-05EE0107BE1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034442" y="1693025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C40F21-AEB3-4AC9-BD17-CC761F8E44F9}"/>
              </a:ext>
            </a:extLst>
          </p:cNvPr>
          <p:cNvSpPr txBox="1"/>
          <p:nvPr/>
        </p:nvSpPr>
        <p:spPr>
          <a:xfrm rot="5400000">
            <a:off x="8561831" y="2511868"/>
            <a:ext cx="10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endParaRPr lang="en-SG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11DD8D4-66E7-4370-BA07-A1B574E78DEE}"/>
              </a:ext>
            </a:extLst>
          </p:cNvPr>
          <p:cNvSpPr/>
          <p:nvPr/>
        </p:nvSpPr>
        <p:spPr>
          <a:xfrm>
            <a:off x="8028455" y="2023438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4941D7-8685-4B91-AFED-C4905E0281DD}"/>
              </a:ext>
            </a:extLst>
          </p:cNvPr>
          <p:cNvSpPr/>
          <p:nvPr/>
        </p:nvSpPr>
        <p:spPr>
          <a:xfrm>
            <a:off x="7526805" y="2022121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358CBD5-A23A-454D-A505-C4CD756F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00157"/>
              </p:ext>
            </p:extLst>
          </p:nvPr>
        </p:nvGraphicFramePr>
        <p:xfrm>
          <a:off x="7409300" y="3443565"/>
          <a:ext cx="203401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3987327849"/>
                    </a:ext>
                  </a:extLst>
                </a:gridCol>
              </a:tblGrid>
              <a:tr h="252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2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88417"/>
                  </a:ext>
                </a:extLst>
              </a:tr>
            </a:tbl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89DC28E8-BF15-4556-89C1-A1607A78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61073"/>
              </p:ext>
            </p:extLst>
          </p:nvPr>
        </p:nvGraphicFramePr>
        <p:xfrm>
          <a:off x="4383524" y="3443565"/>
          <a:ext cx="20340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74684"/>
                  </a:ext>
                </a:extLst>
              </a:tr>
            </a:tbl>
          </a:graphicData>
        </a:graphic>
      </p:graphicFrame>
      <p:pic>
        <p:nvPicPr>
          <p:cNvPr id="34" name="Graphic 33" descr="Table with solid fill">
            <a:extLst>
              <a:ext uri="{FF2B5EF4-FFF2-40B4-BE49-F238E27FC236}">
                <a16:creationId xmlns:a16="http://schemas.microsoft.com/office/drawing/2014/main" id="{3D4622D8-2A00-4317-B2CB-A3A06DF5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8447" y="3526631"/>
            <a:ext cx="210164" cy="210164"/>
          </a:xfrm>
          <a:prstGeom prst="rect">
            <a:avLst/>
          </a:prstGeom>
        </p:spPr>
      </p:pic>
      <p:pic>
        <p:nvPicPr>
          <p:cNvPr id="64" name="Graphic 63" descr="Table with solid fill">
            <a:extLst>
              <a:ext uri="{FF2B5EF4-FFF2-40B4-BE49-F238E27FC236}">
                <a16:creationId xmlns:a16="http://schemas.microsoft.com/office/drawing/2014/main" id="{E8859BA7-64FC-4C5F-905B-46D63BDC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577" y="3526631"/>
            <a:ext cx="210164" cy="210164"/>
          </a:xfrm>
          <a:prstGeom prst="rect">
            <a:avLst/>
          </a:prstGeom>
        </p:spPr>
      </p:pic>
      <p:pic>
        <p:nvPicPr>
          <p:cNvPr id="65" name="Graphic 64" descr="Key with solid fill">
            <a:extLst>
              <a:ext uri="{FF2B5EF4-FFF2-40B4-BE49-F238E27FC236}">
                <a16:creationId xmlns:a16="http://schemas.microsoft.com/office/drawing/2014/main" id="{6F0D8252-7947-4622-9920-0DE6A2BD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6851" y="3883206"/>
            <a:ext cx="250193" cy="250193"/>
          </a:xfrm>
          <a:prstGeom prst="rect">
            <a:avLst/>
          </a:prstGeom>
        </p:spPr>
      </p:pic>
      <p:pic>
        <p:nvPicPr>
          <p:cNvPr id="66" name="Graphic 65" descr="Key with solid fill">
            <a:extLst>
              <a:ext uri="{FF2B5EF4-FFF2-40B4-BE49-F238E27FC236}">
                <a16:creationId xmlns:a16="http://schemas.microsoft.com/office/drawing/2014/main" id="{E771758C-3F60-4178-AD53-6A22511DF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351" y="4251664"/>
            <a:ext cx="250193" cy="250193"/>
          </a:xfrm>
          <a:prstGeom prst="rect">
            <a:avLst/>
          </a:prstGeom>
        </p:spPr>
      </p:pic>
      <p:pic>
        <p:nvPicPr>
          <p:cNvPr id="67" name="Graphic 66" descr="Key with solid fill">
            <a:extLst>
              <a:ext uri="{FF2B5EF4-FFF2-40B4-BE49-F238E27FC236}">
                <a16:creationId xmlns:a16="http://schemas.microsoft.com/office/drawing/2014/main" id="{674C7DD2-090B-4AE6-875F-368EF39B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9842" y="3883206"/>
            <a:ext cx="250193" cy="250193"/>
          </a:xfrm>
          <a:prstGeom prst="rect">
            <a:avLst/>
          </a:prstGeom>
        </p:spPr>
      </p:pic>
      <p:pic>
        <p:nvPicPr>
          <p:cNvPr id="70" name="Graphic 69" descr="Key with solid fill">
            <a:extLst>
              <a:ext uri="{FF2B5EF4-FFF2-40B4-BE49-F238E27FC236}">
                <a16:creationId xmlns:a16="http://schemas.microsoft.com/office/drawing/2014/main" id="{738ADA09-1478-4314-9F8E-06C669FD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600" y="4230481"/>
            <a:ext cx="250193" cy="250193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FC2F9B-DC21-4753-9F6B-067B940ABBD3}"/>
              </a:ext>
            </a:extLst>
          </p:cNvPr>
          <p:cNvCxnSpPr>
            <a:cxnSpLocks/>
          </p:cNvCxnSpPr>
          <p:nvPr/>
        </p:nvCxnSpPr>
        <p:spPr>
          <a:xfrm>
            <a:off x="6481763" y="3958731"/>
            <a:ext cx="84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2">
            <a:extLst>
              <a:ext uri="{FF2B5EF4-FFF2-40B4-BE49-F238E27FC236}">
                <a16:creationId xmlns:a16="http://schemas.microsoft.com/office/drawing/2014/main" id="{24776700-BBDA-42A4-B019-B1A2BB37B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76823"/>
              </p:ext>
            </p:extLst>
          </p:nvPr>
        </p:nvGraphicFramePr>
        <p:xfrm>
          <a:off x="1562801" y="3429000"/>
          <a:ext cx="20340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</a:tbl>
          </a:graphicData>
        </a:graphic>
      </p:graphicFrame>
      <p:pic>
        <p:nvPicPr>
          <p:cNvPr id="36" name="Graphic 35" descr="Table with solid fill">
            <a:extLst>
              <a:ext uri="{FF2B5EF4-FFF2-40B4-BE49-F238E27FC236}">
                <a16:creationId xmlns:a16="http://schemas.microsoft.com/office/drawing/2014/main" id="{16B733B4-536F-4DC5-A60D-5EB26615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3005" y="3512066"/>
            <a:ext cx="210164" cy="210164"/>
          </a:xfrm>
          <a:prstGeom prst="rect">
            <a:avLst/>
          </a:prstGeom>
        </p:spPr>
      </p:pic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6FFCD059-A9E8-4957-BF1D-01DB097C0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5299" y="3868641"/>
            <a:ext cx="250193" cy="25019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AFD78B-4FAC-4DC1-A500-0E912E8F4B31}"/>
              </a:ext>
            </a:extLst>
          </p:cNvPr>
          <p:cNvCxnSpPr/>
          <p:nvPr/>
        </p:nvCxnSpPr>
        <p:spPr>
          <a:xfrm rot="10800000">
            <a:off x="3648076" y="3993737"/>
            <a:ext cx="652463" cy="36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1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6D680-AB37-4D50-90B4-63C9DF4D66A8}"/>
              </a:ext>
            </a:extLst>
          </p:cNvPr>
          <p:cNvGrpSpPr/>
          <p:nvPr/>
        </p:nvGrpSpPr>
        <p:grpSpPr>
          <a:xfrm>
            <a:off x="1613270" y="591127"/>
            <a:ext cx="9293762" cy="5267025"/>
            <a:chOff x="1613270" y="591127"/>
            <a:chExt cx="9293762" cy="526702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707C6A-AB7B-441C-A412-4E9BDE8234A2}"/>
                </a:ext>
              </a:extLst>
            </p:cNvPr>
            <p:cNvSpPr/>
            <p:nvPr/>
          </p:nvSpPr>
          <p:spPr>
            <a:xfrm>
              <a:off x="1613270" y="591127"/>
              <a:ext cx="9293762" cy="5267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9" name="Pentagon 88">
              <a:extLst>
                <a:ext uri="{FF2B5EF4-FFF2-40B4-BE49-F238E27FC236}">
                  <a16:creationId xmlns:a16="http://schemas.microsoft.com/office/drawing/2014/main" id="{CE3B495D-5780-4ACF-852C-F106B988DA24}"/>
                </a:ext>
              </a:extLst>
            </p:cNvPr>
            <p:cNvSpPr/>
            <p:nvPr/>
          </p:nvSpPr>
          <p:spPr>
            <a:xfrm>
              <a:off x="167397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792361" y="2269685"/>
              <a:ext cx="2345489" cy="3326857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960014-0732-4EFE-9A6F-2F39646F1557}"/>
                </a:ext>
              </a:extLst>
            </p:cNvPr>
            <p:cNvCxnSpPr>
              <a:cxnSpLocks/>
            </p:cNvCxnSpPr>
            <p:nvPr/>
          </p:nvCxnSpPr>
          <p:spPr>
            <a:xfrm>
              <a:off x="2788002" y="3256377"/>
              <a:ext cx="2622799" cy="1513405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433947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2421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6358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33742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54189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413627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31837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52284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6663578" y="281907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94221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67143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14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915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856878" y="5023782"/>
              <a:ext cx="1526475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row: U-Turn 25">
              <a:extLst>
                <a:ext uri="{FF2B5EF4-FFF2-40B4-BE49-F238E27FC236}">
                  <a16:creationId xmlns:a16="http://schemas.microsoft.com/office/drawing/2014/main" id="{14AC80F4-F9A1-4EF9-8D90-64086BD7E210}"/>
                </a:ext>
              </a:extLst>
            </p:cNvPr>
            <p:cNvSpPr/>
            <p:nvPr/>
          </p:nvSpPr>
          <p:spPr>
            <a:xfrm rot="4777241">
              <a:off x="4635989" y="1346478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7" name="Arrow: U-Turn 26">
              <a:extLst>
                <a:ext uri="{FF2B5EF4-FFF2-40B4-BE49-F238E27FC236}">
                  <a16:creationId xmlns:a16="http://schemas.microsoft.com/office/drawing/2014/main" id="{572E55DF-BA83-4264-B642-66BC425441DE}"/>
                </a:ext>
              </a:extLst>
            </p:cNvPr>
            <p:cNvSpPr/>
            <p:nvPr/>
          </p:nvSpPr>
          <p:spPr>
            <a:xfrm rot="14903572">
              <a:off x="2019081" y="3019414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E42A3689-11F0-47BB-9BF0-4B04AF419EB2}"/>
                </a:ext>
              </a:extLst>
            </p:cNvPr>
            <p:cNvSpPr/>
            <p:nvPr/>
          </p:nvSpPr>
          <p:spPr>
            <a:xfrm rot="2501044">
              <a:off x="6507285" y="2673022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9" name="Arrow: U-Turn 28">
              <a:extLst>
                <a:ext uri="{FF2B5EF4-FFF2-40B4-BE49-F238E27FC236}">
                  <a16:creationId xmlns:a16="http://schemas.microsoft.com/office/drawing/2014/main" id="{38F3EB2C-21E0-4B86-AF15-34328E4A215F}"/>
                </a:ext>
              </a:extLst>
            </p:cNvPr>
            <p:cNvSpPr/>
            <p:nvPr/>
          </p:nvSpPr>
          <p:spPr>
            <a:xfrm rot="3782450">
              <a:off x="5647035" y="4722793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0" name="Arrow: U-Turn 29">
              <a:extLst>
                <a:ext uri="{FF2B5EF4-FFF2-40B4-BE49-F238E27FC236}">
                  <a16:creationId xmlns:a16="http://schemas.microsoft.com/office/drawing/2014/main" id="{C0A8214D-4EF7-42F8-A8C3-A11EDEE57DFE}"/>
                </a:ext>
              </a:extLst>
            </p:cNvPr>
            <p:cNvSpPr/>
            <p:nvPr/>
          </p:nvSpPr>
          <p:spPr>
            <a:xfrm rot="13802864">
              <a:off x="3052327" y="5093631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63DB1E-CF38-4377-9597-BFC699C4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1433" y="3366432"/>
              <a:ext cx="657563" cy="140335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3186378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59057" y="2505402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1CF232-878C-4F9A-A2F5-79183B2CE4A3}"/>
                </a:ext>
              </a:extLst>
            </p:cNvPr>
            <p:cNvCxnSpPr>
              <a:cxnSpLocks/>
            </p:cNvCxnSpPr>
            <p:nvPr/>
          </p:nvCxnSpPr>
          <p:spPr>
            <a:xfrm>
              <a:off x="7951370" y="3681721"/>
              <a:ext cx="914674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6682D9-61FA-4910-8AD6-BC91042CB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4156439"/>
              <a:ext cx="9146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874396" y="3000744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Minimal</a:t>
              </a:r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0E7AAB-F466-4B2D-8CA6-39E5BF210224}"/>
                </a:ext>
              </a:extLst>
            </p:cNvPr>
            <p:cNvSpPr txBox="1"/>
            <p:nvPr/>
          </p:nvSpPr>
          <p:spPr>
            <a:xfrm>
              <a:off x="8866044" y="3496086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Derived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9666D7-BDBC-4238-A894-9DF45F7555F0}"/>
                </a:ext>
              </a:extLst>
            </p:cNvPr>
            <p:cNvSpPr txBox="1"/>
            <p:nvPr/>
          </p:nvSpPr>
          <p:spPr>
            <a:xfrm>
              <a:off x="8837646" y="3990459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Trivial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289492" y="500116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289492" y="446502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79998" y="4410650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874396" y="4836060"/>
              <a:ext cx="1263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Ordinary </a:t>
              </a:r>
              <a:r>
                <a:rPr lang="en-US" sz="1600" dirty="0" err="1"/>
                <a:t>Attr</a:t>
              </a:r>
              <a:r>
                <a:rPr lang="en-US" sz="1600" dirty="0"/>
                <a:t>.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03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248348" y="688030"/>
            <a:ext cx="12486576" cy="5481939"/>
            <a:chOff x="1023048" y="539588"/>
            <a:chExt cx="12486576" cy="5481939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2207" y="539588"/>
              <a:ext cx="6337417" cy="2056712"/>
              <a:chOff x="9826462" y="248882"/>
              <a:chExt cx="6337417" cy="2056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en-US" sz="2400" dirty="0"/>
                      <a:t>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</a:t>
                    </a:r>
                    <a:r>
                      <a:rPr lang="en-US" sz="2400" b="1" u="sng" dirty="0"/>
                      <a:t>NOT</a:t>
                    </a:r>
                    <a:r>
                      <a:rPr lang="en-US" sz="24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u="sng" dirty="0"/>
                      <a:t>Second Normal Form (2NF)</a:t>
                    </a:r>
                    <a:r>
                      <a:rPr lang="en-US" sz="2400" dirty="0"/>
                      <a:t> </a:t>
                    </a:r>
                    <a:r>
                      <a:rPr lang="en-US" sz="2400" b="1" i="1" dirty="0" err="1"/>
                      <a:t>iff</a:t>
                    </a:r>
                    <a:r>
                      <a:rPr lang="en-US" sz="2400" dirty="0"/>
                      <a:t> for every functional dependency </a:t>
                    </a: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}∈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3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1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248348" y="688030"/>
            <a:ext cx="12486576" cy="5481939"/>
            <a:chOff x="1023048" y="539588"/>
            <a:chExt cx="12486576" cy="5481939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2207" y="539588"/>
              <a:ext cx="6337417" cy="2056712"/>
              <a:chOff x="9826462" y="248882"/>
              <a:chExt cx="6337417" cy="2056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en-US" sz="2400" dirty="0"/>
                      <a:t>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</a:t>
                    </a:r>
                    <a:r>
                      <a:rPr lang="en-US" sz="2400" b="1" u="sng" dirty="0"/>
                      <a:t>NOT</a:t>
                    </a:r>
                    <a:r>
                      <a:rPr lang="en-US" sz="24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u="sng" dirty="0"/>
                      <a:t>Second Normal Form (2NF)</a:t>
                    </a:r>
                    <a:r>
                      <a:rPr lang="en-US" sz="2400" dirty="0"/>
                      <a:t> </a:t>
                    </a:r>
                    <a:r>
                      <a:rPr lang="en-US" sz="2400" b="1" i="1" dirty="0" err="1"/>
                      <a:t>iff</a:t>
                    </a:r>
                    <a:r>
                      <a:rPr lang="en-US" sz="2400" dirty="0"/>
                      <a:t> for every functional dependency </a:t>
                    </a: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}∈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3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0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6768D-5770-4AAB-A482-ABDBF96B8DF3}"/>
              </a:ext>
            </a:extLst>
          </p:cNvPr>
          <p:cNvGrpSpPr/>
          <p:nvPr/>
        </p:nvGrpSpPr>
        <p:grpSpPr>
          <a:xfrm>
            <a:off x="122209" y="651395"/>
            <a:ext cx="13003240" cy="5555209"/>
            <a:chOff x="249209" y="440918"/>
            <a:chExt cx="13003240" cy="555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2ABEA8-E89D-4DA1-A312-A3DF03E1D76F}"/>
                </a:ext>
              </a:extLst>
            </p:cNvPr>
            <p:cNvGrpSpPr/>
            <p:nvPr/>
          </p:nvGrpSpPr>
          <p:grpSpPr>
            <a:xfrm>
              <a:off x="249209" y="565727"/>
              <a:ext cx="8968269" cy="5430400"/>
              <a:chOff x="274609" y="565727"/>
              <a:chExt cx="8968269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274609" y="5657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6367416" y="38285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2940109" y="1410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022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4959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19749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0196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2736909" y="7883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17844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38291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063452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542847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1272064" y="16074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778" y="17471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783" y="17471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509" y="49983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777" y="45613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6834100" y="38803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7551860" y="43756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6864547" y="54007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6864547" y="48646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7706112" y="48720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7480101" y="53646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6380438" y="27598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6380438" y="27445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6380438" y="31242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/>
                <p:nvPr/>
              </p:nvSpPr>
              <p:spPr>
                <a:xfrm>
                  <a:off x="6146286" y="1297301"/>
                  <a:ext cx="71061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dirty="0"/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286" y="1297301"/>
                  <a:ext cx="710616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/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u="sng" dirty="0"/>
                    <a:t>Third</a:t>
                  </a:r>
                  <a:r>
                    <a:rPr lang="en-US" sz="2400" u="sng" dirty="0"/>
                    <a:t> Normal Form (3NF)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81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05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6768D-5770-4AAB-A482-ABDBF96B8DF3}"/>
              </a:ext>
            </a:extLst>
          </p:cNvPr>
          <p:cNvGrpSpPr/>
          <p:nvPr/>
        </p:nvGrpSpPr>
        <p:grpSpPr>
          <a:xfrm>
            <a:off x="122209" y="651395"/>
            <a:ext cx="13288990" cy="5555209"/>
            <a:chOff x="249209" y="440918"/>
            <a:chExt cx="13288990" cy="555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2ABEA8-E89D-4DA1-A312-A3DF03E1D76F}"/>
                </a:ext>
              </a:extLst>
            </p:cNvPr>
            <p:cNvGrpSpPr/>
            <p:nvPr/>
          </p:nvGrpSpPr>
          <p:grpSpPr>
            <a:xfrm>
              <a:off x="249209" y="565727"/>
              <a:ext cx="8968269" cy="5430400"/>
              <a:chOff x="274609" y="565727"/>
              <a:chExt cx="8968269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274609" y="5657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6367416" y="38285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2940109" y="1410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022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4959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19749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0196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2736909" y="7883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17844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38291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063452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542847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1272064" y="16074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778" y="17471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783" y="17471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509" y="49983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777" y="45613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6834100" y="38803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7551860" y="43756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6864547" y="54007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6864547" y="48646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7706112" y="48720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7480101" y="53646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6380438" y="27598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6380438" y="27445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6380438" y="31242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/>
                <p:nvPr/>
              </p:nvSpPr>
              <p:spPr>
                <a:xfrm>
                  <a:off x="6146286" y="1297301"/>
                  <a:ext cx="73919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dirty="0"/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286" y="1297301"/>
                  <a:ext cx="739191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072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/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u="sng" dirty="0"/>
                    <a:t>Third</a:t>
                  </a:r>
                  <a:r>
                    <a:rPr lang="en-US" sz="2400" u="sng" dirty="0"/>
                    <a:t> Normal Form (3NF)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81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51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714</Words>
  <Application>Microsoft Office PowerPoint</Application>
  <PresentationFormat>Widescreen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51</cp:revision>
  <dcterms:created xsi:type="dcterms:W3CDTF">2021-09-11T09:08:05Z</dcterms:created>
  <dcterms:modified xsi:type="dcterms:W3CDTF">2022-02-08T07:54:30Z</dcterms:modified>
</cp:coreProperties>
</file>