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9F1"/>
    <a:srgbClr val="EBF0F9"/>
    <a:srgbClr val="FFF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290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7B88-AF6B-46D1-A8D9-7B0DBC142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B9DB7-F5E0-4A4A-9C5B-706AE38B9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EC075-6ACC-466B-B58B-F8ED6BB26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69B-74F8-4198-B093-991B2CFD1994}" type="datetimeFigureOut">
              <a:rPr lang="en-SG" smtClean="0"/>
              <a:t>4/10/2021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93066-9797-460F-9740-6019FB031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F36E6-CCCF-400D-9FB2-07A772F6E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4069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91077-5EB6-48B7-BC8F-3CDAB011C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9B217-5D9F-4A92-8009-CD5F28255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132C5-A6B0-4BC3-AB58-345B97245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69B-74F8-4198-B093-991B2CFD1994}" type="datetimeFigureOut">
              <a:rPr lang="en-SG" smtClean="0"/>
              <a:t>4/10/2021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C0DA4-FE81-498D-B619-FA121B4E4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C5B00-3EDA-4062-A7B2-0D0F53FA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5795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4AEF42-CA23-4EB7-9982-33506DB449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034F8C-BE43-4FF3-896D-83B9D065C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66A5B-06BA-4A36-AE4C-C8F9E88A3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69B-74F8-4198-B093-991B2CFD1994}" type="datetimeFigureOut">
              <a:rPr lang="en-SG" smtClean="0"/>
              <a:t>4/10/2021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BAD94-E4C8-4027-9B97-4FB7A6DE4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EC352-8B81-42ED-9F7D-5593CC9EC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7237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1867-0E05-43EE-94C2-B5C9B8261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8339B-745B-4315-896B-6B21C4904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CEB55-C5FD-464E-8609-B70E40A2A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69B-74F8-4198-B093-991B2CFD1994}" type="datetimeFigureOut">
              <a:rPr lang="en-SG" smtClean="0"/>
              <a:t>4/10/2021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C89FA-13C4-43DC-890D-B1798C44B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32CB6-5A6B-4842-B9A3-87BB3F66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9476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7646E-1B54-4110-B4CE-19B2273A7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B0750-0C08-4E5B-90D4-AE0293797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7D1DA-8925-4E5E-AF64-02CCA4114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69B-74F8-4198-B093-991B2CFD1994}" type="datetimeFigureOut">
              <a:rPr lang="en-SG" smtClean="0"/>
              <a:t>4/10/2021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DFCE7-36DC-4E36-8B7B-68721FC19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A19EA-3F49-4A6C-A095-3E425396C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9624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8BC1-CBBF-454B-AEFE-5EF1DE0D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69731-9328-47F9-948D-22124B34F8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616462-C8BC-462C-BB94-F43C1F989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76091A-DB9C-4B1D-8B16-61CA728EC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69B-74F8-4198-B093-991B2CFD1994}" type="datetimeFigureOut">
              <a:rPr lang="en-SG" smtClean="0"/>
              <a:t>4/10/2021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03EF7-FDDA-453E-A409-E0EEA031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978C-D292-4852-A268-F6FE6DF1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032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5996C-102B-4A29-AE3F-E7BA2AB03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CE3D1-2328-498A-89BF-C498D2202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1127B5-D3C9-49FA-80DF-30540F427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1F0E00-2BD7-4084-BA33-32D55BD5D3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79873-D675-4B2B-A8E0-4FA845AD3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0F0934-A1A6-40F3-ADC9-BB265FFFD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69B-74F8-4198-B093-991B2CFD1994}" type="datetimeFigureOut">
              <a:rPr lang="en-SG" smtClean="0"/>
              <a:t>4/10/2021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BD69CE-F824-49C4-A836-F9F5583F1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35BDE0-CCF8-488D-9327-615FE55FE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9551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48575-B2A4-43C1-B680-72B4CC9B2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E31D6E-2C1C-4B9A-97E1-8BFD27D4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69B-74F8-4198-B093-991B2CFD1994}" type="datetimeFigureOut">
              <a:rPr lang="en-SG" smtClean="0"/>
              <a:t>4/10/2021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888F58-6DBE-4F49-8407-196B5742B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F58561-C323-4EDB-BF48-182C82A23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5728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9967A2-1528-4241-AD69-0B980BFAF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69B-74F8-4198-B093-991B2CFD1994}" type="datetimeFigureOut">
              <a:rPr lang="en-SG" smtClean="0"/>
              <a:t>4/10/2021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EF4F14-2EC6-4670-8B72-2BB17C5A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4C5FA8-57AC-403A-BA13-15E551FCF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5792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0B9A1-42ED-49D5-8383-0154BC296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9AE0E-061D-4179-B213-83ED4D826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97109-A16C-4F71-916E-D86C4CB3F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86C33-AE36-4A06-AD2C-1FD74C92C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69B-74F8-4198-B093-991B2CFD1994}" type="datetimeFigureOut">
              <a:rPr lang="en-SG" smtClean="0"/>
              <a:t>4/10/2021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41631-231F-4868-8915-04F023E6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4F615-32BE-42A7-8A2A-FC67CB5EE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1890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63C8-AB19-4FD2-9200-69FF1EDC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52D979-A057-41F5-A4B9-D5181794E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BF47D-84E8-439C-B2A6-ADB1B1229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0050D-1FA1-419D-B7C2-C54989D27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69B-74F8-4198-B093-991B2CFD1994}" type="datetimeFigureOut">
              <a:rPr lang="en-SG" smtClean="0"/>
              <a:t>4/10/2021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7487F-F3FB-4447-806E-488F46245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C2D9E-82F7-46A2-97F1-5C5426C68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503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A10B1D-0C8F-4806-B7CA-8917AF19A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40DCB-BA0F-438E-8442-32D6C3896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51348-BE5C-46DA-97E2-038C465A29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DD69B-74F8-4198-B093-991B2CFD1994}" type="datetimeFigureOut">
              <a:rPr lang="en-SG" smtClean="0"/>
              <a:t>4/10/2021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0A23D-CAE8-4B01-AB01-9A27CAE6D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0B355-B0AD-44D8-8ECA-20F683A4B9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710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5.wmf"/><Relationship Id="rId7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10" Type="http://schemas.openxmlformats.org/officeDocument/2006/relationships/image" Target="../media/image7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5.wmf"/><Relationship Id="rId7" Type="http://schemas.openxmlformats.org/officeDocument/2006/relationships/image" Target="../media/image6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10" Type="http://schemas.openxmlformats.org/officeDocument/2006/relationships/image" Target="../media/image8.png"/><Relationship Id="rId4" Type="http://schemas.openxmlformats.org/officeDocument/2006/relationships/oleObject" Target="../embeddings/oleObject3.bin"/><Relationship Id="rId9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6.bin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6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C573C9-DEB6-42A9-83F8-F995CCB3DC36}"/>
              </a:ext>
            </a:extLst>
          </p:cNvPr>
          <p:cNvGrpSpPr/>
          <p:nvPr/>
        </p:nvGrpSpPr>
        <p:grpSpPr>
          <a:xfrm>
            <a:off x="850900" y="800100"/>
            <a:ext cx="10490200" cy="5257799"/>
            <a:chOff x="850900" y="800100"/>
            <a:chExt cx="10490200" cy="5257799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F686CD48-AEC8-46D4-BD20-B8C4824897DE}"/>
                </a:ext>
              </a:extLst>
            </p:cNvPr>
            <p:cNvSpPr/>
            <p:nvPr/>
          </p:nvSpPr>
          <p:spPr>
            <a:xfrm>
              <a:off x="850900" y="800100"/>
              <a:ext cx="10490200" cy="5257799"/>
            </a:xfrm>
            <a:prstGeom prst="ellipse">
              <a:avLst/>
            </a:prstGeom>
            <a:solidFill>
              <a:srgbClr val="FFF9E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496D986-7CAC-4F92-8615-9A1869B3C918}"/>
                </a:ext>
              </a:extLst>
            </p:cNvPr>
            <p:cNvSpPr/>
            <p:nvPr/>
          </p:nvSpPr>
          <p:spPr>
            <a:xfrm>
              <a:off x="1172631" y="1294871"/>
              <a:ext cx="8140701" cy="4268256"/>
            </a:xfrm>
            <a:prstGeom prst="ellipse">
              <a:avLst/>
            </a:prstGeom>
            <a:solidFill>
              <a:srgbClr val="EBF0F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AEC4BAA-82E7-443D-8917-4573728F0015}"/>
                </a:ext>
              </a:extLst>
            </p:cNvPr>
            <p:cNvSpPr/>
            <p:nvPr/>
          </p:nvSpPr>
          <p:spPr>
            <a:xfrm>
              <a:off x="1570565" y="1885884"/>
              <a:ext cx="5693835" cy="3086230"/>
            </a:xfrm>
            <a:prstGeom prst="ellipse">
              <a:avLst/>
            </a:prstGeom>
            <a:solidFill>
              <a:srgbClr val="F4F9F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5CD8757-0FF1-484F-8526-1149377BCFB7}"/>
                </a:ext>
              </a:extLst>
            </p:cNvPr>
            <p:cNvSpPr/>
            <p:nvPr/>
          </p:nvSpPr>
          <p:spPr>
            <a:xfrm>
              <a:off x="2015065" y="2477286"/>
              <a:ext cx="2527297" cy="190342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0A5D1CD-8178-4291-ABAF-F88A9637C80B}"/>
                </a:ext>
              </a:extLst>
            </p:cNvPr>
            <p:cNvSpPr txBox="1"/>
            <p:nvPr/>
          </p:nvSpPr>
          <p:spPr>
            <a:xfrm>
              <a:off x="2015066" y="2943908"/>
              <a:ext cx="25167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BCNF</a:t>
              </a:r>
              <a:endParaRPr lang="en-SG" sz="48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4AED78-35BC-43E9-8C45-9E1A1F83214F}"/>
                </a:ext>
              </a:extLst>
            </p:cNvPr>
            <p:cNvSpPr txBox="1"/>
            <p:nvPr/>
          </p:nvSpPr>
          <p:spPr>
            <a:xfrm>
              <a:off x="7343773" y="2943908"/>
              <a:ext cx="16764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2NF</a:t>
              </a:r>
              <a:endParaRPr lang="en-SG" sz="48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AE0F390-CC36-4916-98DC-68697420905A}"/>
                </a:ext>
              </a:extLst>
            </p:cNvPr>
            <p:cNvSpPr txBox="1"/>
            <p:nvPr/>
          </p:nvSpPr>
          <p:spPr>
            <a:xfrm>
              <a:off x="4824940" y="2943908"/>
              <a:ext cx="16764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3NF</a:t>
              </a:r>
              <a:endParaRPr lang="en-SG" sz="48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242E554-8853-4AE1-94C4-EAAEAAECA809}"/>
                </a:ext>
              </a:extLst>
            </p:cNvPr>
            <p:cNvSpPr txBox="1"/>
            <p:nvPr/>
          </p:nvSpPr>
          <p:spPr>
            <a:xfrm>
              <a:off x="9595909" y="2943908"/>
              <a:ext cx="16764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1NF</a:t>
              </a:r>
              <a:endParaRPr lang="en-SG" sz="4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7717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19DF87F1-048D-4290-94C1-6BAA44D44B51}"/>
              </a:ext>
            </a:extLst>
          </p:cNvPr>
          <p:cNvSpPr/>
          <p:nvPr/>
        </p:nvSpPr>
        <p:spPr>
          <a:xfrm>
            <a:off x="4429990" y="884371"/>
            <a:ext cx="2006600" cy="991636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serves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E50209-E960-4024-96BF-3684EE0B9EEC}"/>
              </a:ext>
            </a:extLst>
          </p:cNvPr>
          <p:cNvCxnSpPr>
            <a:cxnSpLocks/>
            <a:stCxn id="4" idx="3"/>
            <a:endCxn id="42" idx="1"/>
          </p:cNvCxnSpPr>
          <p:nvPr/>
        </p:nvCxnSpPr>
        <p:spPr>
          <a:xfrm flipV="1">
            <a:off x="6436590" y="1373606"/>
            <a:ext cx="943839" cy="6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12A3240-7F42-4E02-9383-53EFB118022A}"/>
              </a:ext>
            </a:extLst>
          </p:cNvPr>
          <p:cNvSpPr txBox="1"/>
          <p:nvPr/>
        </p:nvSpPr>
        <p:spPr>
          <a:xfrm>
            <a:off x="3331440" y="1010857"/>
            <a:ext cx="1232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(0,n)</a:t>
            </a:r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7E0236-7B74-484D-B9C5-635DA45E18BD}"/>
              </a:ext>
            </a:extLst>
          </p:cNvPr>
          <p:cNvSpPr txBox="1"/>
          <p:nvPr/>
        </p:nvSpPr>
        <p:spPr>
          <a:xfrm>
            <a:off x="6398490" y="977903"/>
            <a:ext cx="99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(1,n)</a:t>
            </a:r>
            <a:endParaRPr lang="en-SG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7612B5D-A21D-4794-8C83-DAB2CFD9DB83}"/>
              </a:ext>
            </a:extLst>
          </p:cNvPr>
          <p:cNvGrpSpPr/>
          <p:nvPr/>
        </p:nvGrpSpPr>
        <p:grpSpPr>
          <a:xfrm>
            <a:off x="1559983" y="1060765"/>
            <a:ext cx="1858049" cy="2139635"/>
            <a:chOff x="1058332" y="1060765"/>
            <a:chExt cx="1858049" cy="213963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F1A0CB0-9F4E-4678-B312-745F3D128D04}"/>
                </a:ext>
              </a:extLst>
            </p:cNvPr>
            <p:cNvSpPr/>
            <p:nvPr/>
          </p:nvSpPr>
          <p:spPr>
            <a:xfrm>
              <a:off x="1058332" y="1060765"/>
              <a:ext cx="1858049" cy="6388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service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43591DB-CA87-4339-930E-650EDFC3B803}"/>
                </a:ext>
              </a:extLst>
            </p:cNvPr>
            <p:cNvGrpSpPr/>
            <p:nvPr/>
          </p:nvGrpSpPr>
          <p:grpSpPr>
            <a:xfrm>
              <a:off x="1920524" y="1699614"/>
              <a:ext cx="135466" cy="496421"/>
              <a:chOff x="1388279" y="3290888"/>
              <a:chExt cx="135466" cy="496421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849FFD4D-D052-4099-95E2-675E85104AA3}"/>
                  </a:ext>
                </a:extLst>
              </p:cNvPr>
              <p:cNvSpPr/>
              <p:nvPr/>
            </p:nvSpPr>
            <p:spPr>
              <a:xfrm>
                <a:off x="1388279" y="3651843"/>
                <a:ext cx="135466" cy="13546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553CA15-2344-4CB1-880D-122E746587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0775" y="3290888"/>
                <a:ext cx="0" cy="36166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FCD7760-303A-4272-9C77-54693F6ED88E}"/>
                </a:ext>
              </a:extLst>
            </p:cNvPr>
            <p:cNvSpPr txBox="1"/>
            <p:nvPr/>
          </p:nvSpPr>
          <p:spPr>
            <a:xfrm rot="5400000">
              <a:off x="1534210" y="2530435"/>
              <a:ext cx="970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name</a:t>
              </a:r>
              <a:endParaRPr lang="en-SG" dirty="0"/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BB17E31-CF79-46EF-92FE-EED3FD607C32}"/>
              </a:ext>
            </a:extLst>
          </p:cNvPr>
          <p:cNvCxnSpPr>
            <a:cxnSpLocks/>
          </p:cNvCxnSpPr>
          <p:nvPr/>
        </p:nvCxnSpPr>
        <p:spPr>
          <a:xfrm>
            <a:off x="3418032" y="1380189"/>
            <a:ext cx="101195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6F0307C-F9FA-487A-957D-CA79C6018D71}"/>
              </a:ext>
            </a:extLst>
          </p:cNvPr>
          <p:cNvSpPr/>
          <p:nvPr/>
        </p:nvSpPr>
        <p:spPr>
          <a:xfrm>
            <a:off x="7380429" y="1054181"/>
            <a:ext cx="1858049" cy="6388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69AF86D-A79B-4D3E-B6AC-5B3125E6FCB5}"/>
              </a:ext>
            </a:extLst>
          </p:cNvPr>
          <p:cNvCxnSpPr>
            <a:cxnSpLocks/>
          </p:cNvCxnSpPr>
          <p:nvPr/>
        </p:nvCxnSpPr>
        <p:spPr>
          <a:xfrm>
            <a:off x="8095616" y="1693030"/>
            <a:ext cx="0" cy="3304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E2FB8C6-75D5-4DE6-B5F4-838F8CD31165}"/>
              </a:ext>
            </a:extLst>
          </p:cNvPr>
          <p:cNvCxnSpPr>
            <a:cxnSpLocks/>
          </p:cNvCxnSpPr>
          <p:nvPr/>
        </p:nvCxnSpPr>
        <p:spPr>
          <a:xfrm>
            <a:off x="7593966" y="1693030"/>
            <a:ext cx="0" cy="3304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0B5C83AB-76BC-40A1-8A07-524188662FF2}"/>
              </a:ext>
            </a:extLst>
          </p:cNvPr>
          <p:cNvSpPr/>
          <p:nvPr/>
        </p:nvSpPr>
        <p:spPr>
          <a:xfrm>
            <a:off x="8492395" y="2023443"/>
            <a:ext cx="135466" cy="13546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CABB39F-009D-42CA-8D2E-54D934B8EAE7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8560128" y="1693030"/>
            <a:ext cx="0" cy="3304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F85763B-E672-4B76-82B5-DC57FFA0FA71}"/>
              </a:ext>
            </a:extLst>
          </p:cNvPr>
          <p:cNvSpPr txBox="1"/>
          <p:nvPr/>
        </p:nvSpPr>
        <p:spPr>
          <a:xfrm rot="5400000">
            <a:off x="7090101" y="2511872"/>
            <a:ext cx="1007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mobile</a:t>
            </a:r>
            <a:endParaRPr lang="en-SG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D60A9C-4CA1-43EF-B63A-92B284C379B0}"/>
              </a:ext>
            </a:extLst>
          </p:cNvPr>
          <p:cNvSpPr txBox="1"/>
          <p:nvPr/>
        </p:nvSpPr>
        <p:spPr>
          <a:xfrm rot="5400000">
            <a:off x="7615295" y="2511871"/>
            <a:ext cx="100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</a:t>
            </a:r>
            <a:endParaRPr lang="en-SG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9BE5FC-6E3C-48E6-B64D-34990A39DD52}"/>
              </a:ext>
            </a:extLst>
          </p:cNvPr>
          <p:cNvSpPr txBox="1"/>
          <p:nvPr/>
        </p:nvSpPr>
        <p:spPr>
          <a:xfrm rot="5400000">
            <a:off x="8087518" y="2511872"/>
            <a:ext cx="100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postal</a:t>
            </a:r>
            <a:endParaRPr lang="en-SG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2429F17-81DF-404E-9338-344218246AF7}"/>
              </a:ext>
            </a:extLst>
          </p:cNvPr>
          <p:cNvSpPr/>
          <p:nvPr/>
        </p:nvSpPr>
        <p:spPr>
          <a:xfrm>
            <a:off x="8966709" y="2023438"/>
            <a:ext cx="135466" cy="13546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6C3A343-EA6B-43B9-9507-05EE0107BE11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9034442" y="1693025"/>
            <a:ext cx="0" cy="3304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BC40F21-AEB3-4AC9-BD17-CC761F8E44F9}"/>
              </a:ext>
            </a:extLst>
          </p:cNvPr>
          <p:cNvSpPr txBox="1"/>
          <p:nvPr/>
        </p:nvSpPr>
        <p:spPr>
          <a:xfrm rot="5400000">
            <a:off x="8561831" y="2511868"/>
            <a:ext cx="100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country</a:t>
            </a:r>
            <a:endParaRPr lang="en-SG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11DD8D4-66E7-4370-BA07-A1B574E78DEE}"/>
              </a:ext>
            </a:extLst>
          </p:cNvPr>
          <p:cNvSpPr/>
          <p:nvPr/>
        </p:nvSpPr>
        <p:spPr>
          <a:xfrm>
            <a:off x="8028455" y="2023438"/>
            <a:ext cx="135466" cy="1354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84941D7-8685-4B91-AFED-C4905E0281DD}"/>
              </a:ext>
            </a:extLst>
          </p:cNvPr>
          <p:cNvSpPr/>
          <p:nvPr/>
        </p:nvSpPr>
        <p:spPr>
          <a:xfrm>
            <a:off x="7526805" y="2022121"/>
            <a:ext cx="135466" cy="1354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31" name="Table 31">
            <a:extLst>
              <a:ext uri="{FF2B5EF4-FFF2-40B4-BE49-F238E27FC236}">
                <a16:creationId xmlns:a16="http://schemas.microsoft.com/office/drawing/2014/main" id="{C358CBD5-A23A-454D-A505-C4CD756F8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461431"/>
              </p:ext>
            </p:extLst>
          </p:nvPr>
        </p:nvGraphicFramePr>
        <p:xfrm>
          <a:off x="7409300" y="3443565"/>
          <a:ext cx="203401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4016">
                  <a:extLst>
                    <a:ext uri="{9D8B030D-6E8A-4147-A177-3AD203B41FA5}">
                      <a16:colId xmlns:a16="http://schemas.microsoft.com/office/drawing/2014/main" val="3987327849"/>
                    </a:ext>
                  </a:extLst>
                </a:gridCol>
              </a:tblGrid>
              <a:tr h="2521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159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email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097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mobile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5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postal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52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country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788417"/>
                  </a:ext>
                </a:extLst>
              </a:tr>
            </a:tbl>
          </a:graphicData>
        </a:graphic>
      </p:graphicFrame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89DC28E8-BF15-4556-89C1-A1607A78D7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186389"/>
              </p:ext>
            </p:extLst>
          </p:nvPr>
        </p:nvGraphicFramePr>
        <p:xfrm>
          <a:off x="1559983" y="3443565"/>
          <a:ext cx="2034016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4016">
                  <a:extLst>
                    <a:ext uri="{9D8B030D-6E8A-4147-A177-3AD203B41FA5}">
                      <a16:colId xmlns:a16="http://schemas.microsoft.com/office/drawing/2014/main" val="1753060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Service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45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854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274684"/>
                  </a:ext>
                </a:extLst>
              </a:tr>
            </a:tbl>
          </a:graphicData>
        </a:graphic>
      </p:graphicFrame>
      <p:pic>
        <p:nvPicPr>
          <p:cNvPr id="34" name="Graphic 33" descr="Table with solid fill">
            <a:extLst>
              <a:ext uri="{FF2B5EF4-FFF2-40B4-BE49-F238E27FC236}">
                <a16:creationId xmlns:a16="http://schemas.microsoft.com/office/drawing/2014/main" id="{3D4622D8-2A00-4317-B2CB-A3A06DF5A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8447" y="3526631"/>
            <a:ext cx="210164" cy="210164"/>
          </a:xfrm>
          <a:prstGeom prst="rect">
            <a:avLst/>
          </a:prstGeom>
        </p:spPr>
      </p:pic>
      <p:pic>
        <p:nvPicPr>
          <p:cNvPr id="64" name="Graphic 63" descr="Table with solid fill">
            <a:extLst>
              <a:ext uri="{FF2B5EF4-FFF2-40B4-BE49-F238E27FC236}">
                <a16:creationId xmlns:a16="http://schemas.microsoft.com/office/drawing/2014/main" id="{E8859BA7-64FC-4C5F-905B-46D63BDCE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70187" y="3526631"/>
            <a:ext cx="210164" cy="210164"/>
          </a:xfrm>
          <a:prstGeom prst="rect">
            <a:avLst/>
          </a:prstGeom>
        </p:spPr>
      </p:pic>
      <p:pic>
        <p:nvPicPr>
          <p:cNvPr id="65" name="Graphic 64" descr="Key with solid fill">
            <a:extLst>
              <a:ext uri="{FF2B5EF4-FFF2-40B4-BE49-F238E27FC236}">
                <a16:creationId xmlns:a16="http://schemas.microsoft.com/office/drawing/2014/main" id="{6F0D8252-7947-4622-9920-0DE6A2BD50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76851" y="3883206"/>
            <a:ext cx="250193" cy="250193"/>
          </a:xfrm>
          <a:prstGeom prst="rect">
            <a:avLst/>
          </a:prstGeom>
        </p:spPr>
      </p:pic>
      <p:pic>
        <p:nvPicPr>
          <p:cNvPr id="66" name="Graphic 65" descr="Key with solid fill">
            <a:extLst>
              <a:ext uri="{FF2B5EF4-FFF2-40B4-BE49-F238E27FC236}">
                <a16:creationId xmlns:a16="http://schemas.microsoft.com/office/drawing/2014/main" id="{E771758C-3F60-4178-AD53-6A22511DFE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13351" y="4251664"/>
            <a:ext cx="250193" cy="250193"/>
          </a:xfrm>
          <a:prstGeom prst="rect">
            <a:avLst/>
          </a:prstGeom>
        </p:spPr>
      </p:pic>
      <p:pic>
        <p:nvPicPr>
          <p:cNvPr id="67" name="Graphic 66" descr="Key with solid fill">
            <a:extLst>
              <a:ext uri="{FF2B5EF4-FFF2-40B4-BE49-F238E27FC236}">
                <a16:creationId xmlns:a16="http://schemas.microsoft.com/office/drawing/2014/main" id="{674C7DD2-090B-4AE6-875F-368EF39B97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86301" y="3883206"/>
            <a:ext cx="250193" cy="250193"/>
          </a:xfrm>
          <a:prstGeom prst="rect">
            <a:avLst/>
          </a:prstGeom>
        </p:spPr>
      </p:pic>
      <p:pic>
        <p:nvPicPr>
          <p:cNvPr id="70" name="Graphic 69" descr="Key with solid fill">
            <a:extLst>
              <a:ext uri="{FF2B5EF4-FFF2-40B4-BE49-F238E27FC236}">
                <a16:creationId xmlns:a16="http://schemas.microsoft.com/office/drawing/2014/main" id="{738ADA09-1478-4314-9F8E-06C669FD1F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4059" y="4230481"/>
            <a:ext cx="250193" cy="250193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CFC2F9B-DC21-4753-9F6B-067B940ABBD3}"/>
              </a:ext>
            </a:extLst>
          </p:cNvPr>
          <p:cNvCxnSpPr>
            <a:cxnSpLocks/>
          </p:cNvCxnSpPr>
          <p:nvPr/>
        </p:nvCxnSpPr>
        <p:spPr>
          <a:xfrm>
            <a:off x="3670300" y="3958731"/>
            <a:ext cx="36593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519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F966D680-AB37-4D50-90B4-63C9DF4D66A8}"/>
              </a:ext>
            </a:extLst>
          </p:cNvPr>
          <p:cNvGrpSpPr/>
          <p:nvPr/>
        </p:nvGrpSpPr>
        <p:grpSpPr>
          <a:xfrm>
            <a:off x="1613270" y="591127"/>
            <a:ext cx="9293762" cy="5267025"/>
            <a:chOff x="1613270" y="591127"/>
            <a:chExt cx="9293762" cy="5267025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E707C6A-AB7B-441C-A412-4E9BDE8234A2}"/>
                </a:ext>
              </a:extLst>
            </p:cNvPr>
            <p:cNvSpPr/>
            <p:nvPr/>
          </p:nvSpPr>
          <p:spPr>
            <a:xfrm>
              <a:off x="1613270" y="591127"/>
              <a:ext cx="9293762" cy="52670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89" name="Pentagon 88">
              <a:extLst>
                <a:ext uri="{FF2B5EF4-FFF2-40B4-BE49-F238E27FC236}">
                  <a16:creationId xmlns:a16="http://schemas.microsoft.com/office/drawing/2014/main" id="{CE3B495D-5780-4ACF-852C-F106B988DA24}"/>
                </a:ext>
              </a:extLst>
            </p:cNvPr>
            <p:cNvSpPr/>
            <p:nvPr/>
          </p:nvSpPr>
          <p:spPr>
            <a:xfrm>
              <a:off x="1673978" y="591127"/>
              <a:ext cx="5662700" cy="5267025"/>
            </a:xfrm>
            <a:prstGeom prst="pentag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11477472-0B5C-4E93-91A8-4778819D1157}"/>
                </a:ext>
              </a:extLst>
            </p:cNvPr>
            <p:cNvSpPr/>
            <p:nvPr/>
          </p:nvSpPr>
          <p:spPr>
            <a:xfrm>
              <a:off x="7792361" y="2269685"/>
              <a:ext cx="2345489" cy="3326857"/>
            </a:xfrm>
            <a:prstGeom prst="roundRect">
              <a:avLst>
                <a:gd name="adj" fmla="val 7895"/>
              </a:avLst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F960014-0732-4EFE-9A6F-2F39646F1557}"/>
                </a:ext>
              </a:extLst>
            </p:cNvPr>
            <p:cNvCxnSpPr>
              <a:cxnSpLocks/>
            </p:cNvCxnSpPr>
            <p:nvPr/>
          </p:nvCxnSpPr>
          <p:spPr>
            <a:xfrm>
              <a:off x="2788002" y="3256377"/>
              <a:ext cx="2622799" cy="1513405"/>
            </a:xfrm>
            <a:prstGeom prst="straightConnector1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DF565DE-719E-490C-A902-B190F3678D30}"/>
                </a:ext>
              </a:extLst>
            </p:cNvPr>
            <p:cNvSpPr/>
            <p:nvPr/>
          </p:nvSpPr>
          <p:spPr>
            <a:xfrm>
              <a:off x="4339478" y="1436032"/>
              <a:ext cx="292100" cy="2921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C57FC93-8669-425A-A3F1-56EBBD9D7F1D}"/>
                </a:ext>
              </a:extLst>
            </p:cNvPr>
            <p:cNvSpPr/>
            <p:nvPr/>
          </p:nvSpPr>
          <p:spPr>
            <a:xfrm>
              <a:off x="2421778" y="2934632"/>
              <a:ext cx="292100" cy="2921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6C19DF4-AA56-4088-A4DD-90326258C275}"/>
                </a:ext>
              </a:extLst>
            </p:cNvPr>
            <p:cNvSpPr/>
            <p:nvPr/>
          </p:nvSpPr>
          <p:spPr>
            <a:xfrm>
              <a:off x="6358778" y="2934632"/>
              <a:ext cx="292100" cy="2921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3E35AA7-2E45-461E-931E-18C1271FE5CE}"/>
                </a:ext>
              </a:extLst>
            </p:cNvPr>
            <p:cNvSpPr/>
            <p:nvPr/>
          </p:nvSpPr>
          <p:spPr>
            <a:xfrm>
              <a:off x="3374278" y="4903132"/>
              <a:ext cx="292100" cy="292100"/>
            </a:xfrm>
            <a:prstGeom prst="ellipse">
              <a:avLst/>
            </a:prstGeom>
            <a:solidFill>
              <a:schemeClr val="bg2"/>
            </a:solidFill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C6D37B6-1BD2-4E1A-B330-E93B41EEB0A2}"/>
                </a:ext>
              </a:extLst>
            </p:cNvPr>
            <p:cNvSpPr/>
            <p:nvPr/>
          </p:nvSpPr>
          <p:spPr>
            <a:xfrm>
              <a:off x="5418978" y="4903132"/>
              <a:ext cx="292100" cy="292100"/>
            </a:xfrm>
            <a:prstGeom prst="ellipse">
              <a:avLst/>
            </a:prstGeom>
            <a:solidFill>
              <a:schemeClr val="bg2"/>
            </a:solidFill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041C69-1618-41C4-8A22-CD2EFC4F8B05}"/>
                </a:ext>
              </a:extLst>
            </p:cNvPr>
            <p:cNvSpPr txBox="1"/>
            <p:nvPr/>
          </p:nvSpPr>
          <p:spPr>
            <a:xfrm>
              <a:off x="4136278" y="813732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A</a:t>
              </a:r>
              <a:endParaRPr lang="en-SG" sz="28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3646F40-4CD9-46EF-A876-23DC8E4F8B42}"/>
                </a:ext>
              </a:extLst>
            </p:cNvPr>
            <p:cNvSpPr txBox="1"/>
            <p:nvPr/>
          </p:nvSpPr>
          <p:spPr>
            <a:xfrm>
              <a:off x="3183778" y="5334932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C</a:t>
              </a:r>
              <a:endParaRPr lang="en-SG" sz="28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7C4E8B-8305-498A-8253-CDCF3B0C7DA1}"/>
                </a:ext>
              </a:extLst>
            </p:cNvPr>
            <p:cNvSpPr txBox="1"/>
            <p:nvPr/>
          </p:nvSpPr>
          <p:spPr>
            <a:xfrm>
              <a:off x="5228478" y="5334932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D</a:t>
              </a:r>
              <a:endParaRPr lang="en-SG" sz="28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B9B6E7F-6082-46E8-A471-5E57C5174334}"/>
                </a:ext>
              </a:extLst>
            </p:cNvPr>
            <p:cNvSpPr txBox="1"/>
            <p:nvPr/>
          </p:nvSpPr>
          <p:spPr>
            <a:xfrm>
              <a:off x="6663578" y="2819072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E</a:t>
              </a:r>
              <a:endParaRPr lang="en-SG" sz="28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66B766-CA28-4D27-B30E-5C0A18B1126E}"/>
                </a:ext>
              </a:extLst>
            </p:cNvPr>
            <p:cNvSpPr txBox="1"/>
            <p:nvPr/>
          </p:nvSpPr>
          <p:spPr>
            <a:xfrm>
              <a:off x="1942216" y="2435550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B</a:t>
              </a:r>
              <a:endParaRPr lang="en-SG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5BC5AE1-5891-4699-805F-8A6C08D9E031}"/>
                </a:ext>
              </a:extLst>
            </p:cNvPr>
            <p:cNvCxnSpPr/>
            <p:nvPr/>
          </p:nvCxnSpPr>
          <p:spPr>
            <a:xfrm flipH="1">
              <a:off x="2671433" y="1632882"/>
              <a:ext cx="1473200" cy="120650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887CBF8-9D77-4F9F-81FE-6895DE4A83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7147" y="1772582"/>
              <a:ext cx="1418924" cy="116205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1C35980-15CE-4932-821D-6249A41C28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29152" y="1772582"/>
              <a:ext cx="865137" cy="303530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E23A363-7E6C-4DD5-A1CA-519776A7B58D}"/>
                </a:ext>
              </a:extLst>
            </p:cNvPr>
            <p:cNvCxnSpPr>
              <a:cxnSpLocks/>
            </p:cNvCxnSpPr>
            <p:nvPr/>
          </p:nvCxnSpPr>
          <p:spPr>
            <a:xfrm>
              <a:off x="3856878" y="5023782"/>
              <a:ext cx="1526475" cy="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Arrow: U-Turn 25">
              <a:extLst>
                <a:ext uri="{FF2B5EF4-FFF2-40B4-BE49-F238E27FC236}">
                  <a16:creationId xmlns:a16="http://schemas.microsoft.com/office/drawing/2014/main" id="{14AC80F4-F9A1-4EF9-8D90-64086BD7E210}"/>
                </a:ext>
              </a:extLst>
            </p:cNvPr>
            <p:cNvSpPr/>
            <p:nvPr/>
          </p:nvSpPr>
          <p:spPr>
            <a:xfrm rot="4777241">
              <a:off x="4635989" y="1346478"/>
              <a:ext cx="380867" cy="292100"/>
            </a:xfrm>
            <a:prstGeom prst="uturnArrow">
              <a:avLst>
                <a:gd name="adj1" fmla="val 13170"/>
                <a:gd name="adj2" fmla="val 25000"/>
                <a:gd name="adj3" fmla="val 37536"/>
                <a:gd name="adj4" fmla="val 43750"/>
                <a:gd name="adj5" fmla="val 10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27" name="Arrow: U-Turn 26">
              <a:extLst>
                <a:ext uri="{FF2B5EF4-FFF2-40B4-BE49-F238E27FC236}">
                  <a16:creationId xmlns:a16="http://schemas.microsoft.com/office/drawing/2014/main" id="{572E55DF-BA83-4264-B642-66BC425441DE}"/>
                </a:ext>
              </a:extLst>
            </p:cNvPr>
            <p:cNvSpPr/>
            <p:nvPr/>
          </p:nvSpPr>
          <p:spPr>
            <a:xfrm rot="14903572">
              <a:off x="2019081" y="3019414"/>
              <a:ext cx="380867" cy="292100"/>
            </a:xfrm>
            <a:prstGeom prst="uturnArrow">
              <a:avLst>
                <a:gd name="adj1" fmla="val 13170"/>
                <a:gd name="adj2" fmla="val 25000"/>
                <a:gd name="adj3" fmla="val 37536"/>
                <a:gd name="adj4" fmla="val 43750"/>
                <a:gd name="adj5" fmla="val 10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28" name="Arrow: U-Turn 27">
              <a:extLst>
                <a:ext uri="{FF2B5EF4-FFF2-40B4-BE49-F238E27FC236}">
                  <a16:creationId xmlns:a16="http://schemas.microsoft.com/office/drawing/2014/main" id="{E42A3689-11F0-47BB-9BF0-4B04AF419EB2}"/>
                </a:ext>
              </a:extLst>
            </p:cNvPr>
            <p:cNvSpPr/>
            <p:nvPr/>
          </p:nvSpPr>
          <p:spPr>
            <a:xfrm rot="2501044">
              <a:off x="6507285" y="2673022"/>
              <a:ext cx="380867" cy="292100"/>
            </a:xfrm>
            <a:prstGeom prst="uturnArrow">
              <a:avLst>
                <a:gd name="adj1" fmla="val 13170"/>
                <a:gd name="adj2" fmla="val 25000"/>
                <a:gd name="adj3" fmla="val 37536"/>
                <a:gd name="adj4" fmla="val 43750"/>
                <a:gd name="adj5" fmla="val 10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29" name="Arrow: U-Turn 28">
              <a:extLst>
                <a:ext uri="{FF2B5EF4-FFF2-40B4-BE49-F238E27FC236}">
                  <a16:creationId xmlns:a16="http://schemas.microsoft.com/office/drawing/2014/main" id="{38F3EB2C-21E0-4B86-AF15-34328E4A215F}"/>
                </a:ext>
              </a:extLst>
            </p:cNvPr>
            <p:cNvSpPr/>
            <p:nvPr/>
          </p:nvSpPr>
          <p:spPr>
            <a:xfrm rot="3782450">
              <a:off x="5647035" y="4722793"/>
              <a:ext cx="380867" cy="292100"/>
            </a:xfrm>
            <a:prstGeom prst="uturnArrow">
              <a:avLst>
                <a:gd name="adj1" fmla="val 13170"/>
                <a:gd name="adj2" fmla="val 25000"/>
                <a:gd name="adj3" fmla="val 37536"/>
                <a:gd name="adj4" fmla="val 43750"/>
                <a:gd name="adj5" fmla="val 10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30" name="Arrow: U-Turn 29">
              <a:extLst>
                <a:ext uri="{FF2B5EF4-FFF2-40B4-BE49-F238E27FC236}">
                  <a16:creationId xmlns:a16="http://schemas.microsoft.com/office/drawing/2014/main" id="{C0A8214D-4EF7-42F8-A8C3-A11EDEE57DFE}"/>
                </a:ext>
              </a:extLst>
            </p:cNvPr>
            <p:cNvSpPr/>
            <p:nvPr/>
          </p:nvSpPr>
          <p:spPr>
            <a:xfrm rot="13802864">
              <a:off x="3052327" y="5093631"/>
              <a:ext cx="380867" cy="292100"/>
            </a:xfrm>
            <a:prstGeom prst="uturnArrow">
              <a:avLst>
                <a:gd name="adj1" fmla="val 13170"/>
                <a:gd name="adj2" fmla="val 25000"/>
                <a:gd name="adj3" fmla="val 37536"/>
                <a:gd name="adj4" fmla="val 43750"/>
                <a:gd name="adj5" fmla="val 10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663DB1E-CF38-4377-9597-BFC699C4435B}"/>
                </a:ext>
              </a:extLst>
            </p:cNvPr>
            <p:cNvCxnSpPr>
              <a:cxnSpLocks/>
            </p:cNvCxnSpPr>
            <p:nvPr/>
          </p:nvCxnSpPr>
          <p:spPr>
            <a:xfrm>
              <a:off x="2671433" y="3366432"/>
              <a:ext cx="657563" cy="1403350"/>
            </a:xfrm>
            <a:prstGeom prst="straightConnector1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EBFB312-AF2E-4C5B-B9DD-30FFAC695AA7}"/>
                </a:ext>
              </a:extLst>
            </p:cNvPr>
            <p:cNvCxnSpPr>
              <a:cxnSpLocks/>
            </p:cNvCxnSpPr>
            <p:nvPr/>
          </p:nvCxnSpPr>
          <p:spPr>
            <a:xfrm>
              <a:off x="7959722" y="3186378"/>
              <a:ext cx="914674" cy="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4036686-2330-4B99-B721-46B06183289B}"/>
                </a:ext>
              </a:extLst>
            </p:cNvPr>
            <p:cNvSpPr txBox="1"/>
            <p:nvPr/>
          </p:nvSpPr>
          <p:spPr>
            <a:xfrm>
              <a:off x="8059057" y="2505402"/>
              <a:ext cx="1859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Legend</a:t>
              </a:r>
              <a:endParaRPr lang="en-SG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11CF232-878C-4F9A-A2F5-79183B2CE4A3}"/>
                </a:ext>
              </a:extLst>
            </p:cNvPr>
            <p:cNvCxnSpPr>
              <a:cxnSpLocks/>
            </p:cNvCxnSpPr>
            <p:nvPr/>
          </p:nvCxnSpPr>
          <p:spPr>
            <a:xfrm>
              <a:off x="7951370" y="3681721"/>
              <a:ext cx="914674" cy="0"/>
            </a:xfrm>
            <a:prstGeom prst="straightConnector1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B6682D9-61FA-4910-8AD6-BC91042CB99B}"/>
                </a:ext>
              </a:extLst>
            </p:cNvPr>
            <p:cNvCxnSpPr>
              <a:cxnSpLocks/>
            </p:cNvCxnSpPr>
            <p:nvPr/>
          </p:nvCxnSpPr>
          <p:spPr>
            <a:xfrm>
              <a:off x="7959722" y="4156439"/>
              <a:ext cx="914674" cy="0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3305F84-517A-427C-8D21-9AF73958782D}"/>
                </a:ext>
              </a:extLst>
            </p:cNvPr>
            <p:cNvSpPr txBox="1"/>
            <p:nvPr/>
          </p:nvSpPr>
          <p:spPr>
            <a:xfrm>
              <a:off x="8874396" y="3000744"/>
              <a:ext cx="1263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Minimal</a:t>
              </a:r>
              <a:endParaRPr lang="en-SG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10E7AAB-F466-4B2D-8CA6-39E5BF210224}"/>
                </a:ext>
              </a:extLst>
            </p:cNvPr>
            <p:cNvSpPr txBox="1"/>
            <p:nvPr/>
          </p:nvSpPr>
          <p:spPr>
            <a:xfrm>
              <a:off x="8866044" y="3496086"/>
              <a:ext cx="1263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Derived</a:t>
              </a:r>
              <a:endParaRPr lang="en-SG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39666D7-BDBC-4238-A894-9DF45F7555F0}"/>
                </a:ext>
              </a:extLst>
            </p:cNvPr>
            <p:cNvSpPr txBox="1"/>
            <p:nvPr/>
          </p:nvSpPr>
          <p:spPr>
            <a:xfrm>
              <a:off x="8837646" y="3990459"/>
              <a:ext cx="1263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Trivial</a:t>
              </a:r>
              <a:endParaRPr lang="en-SG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87628BF-A3B7-4885-9EF1-0D5B18B9F123}"/>
                </a:ext>
              </a:extLst>
            </p:cNvPr>
            <p:cNvSpPr/>
            <p:nvPr/>
          </p:nvSpPr>
          <p:spPr>
            <a:xfrm>
              <a:off x="8289492" y="5001162"/>
              <a:ext cx="292100" cy="292100"/>
            </a:xfrm>
            <a:prstGeom prst="ellipse">
              <a:avLst/>
            </a:prstGeom>
            <a:solidFill>
              <a:schemeClr val="bg2"/>
            </a:solidFill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438B0E9-9FC0-429B-A7FA-34C8A8F39DDE}"/>
                </a:ext>
              </a:extLst>
            </p:cNvPr>
            <p:cNvSpPr/>
            <p:nvPr/>
          </p:nvSpPr>
          <p:spPr>
            <a:xfrm>
              <a:off x="8289492" y="4465022"/>
              <a:ext cx="292100" cy="2921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9E803F5-872C-46BC-BBB9-E659DE94BEFB}"/>
                </a:ext>
              </a:extLst>
            </p:cNvPr>
            <p:cNvSpPr txBox="1"/>
            <p:nvPr/>
          </p:nvSpPr>
          <p:spPr>
            <a:xfrm>
              <a:off x="8879998" y="4410650"/>
              <a:ext cx="1263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Prime </a:t>
              </a:r>
              <a:r>
                <a:rPr lang="en-US" dirty="0" err="1"/>
                <a:t>Attr</a:t>
              </a:r>
              <a:r>
                <a:rPr lang="en-US" dirty="0"/>
                <a:t>.</a:t>
              </a:r>
              <a:endParaRPr lang="en-SG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1C09A23-74A6-40B8-9C53-1E1C9E8CA787}"/>
                </a:ext>
              </a:extLst>
            </p:cNvPr>
            <p:cNvSpPr txBox="1"/>
            <p:nvPr/>
          </p:nvSpPr>
          <p:spPr>
            <a:xfrm>
              <a:off x="8874396" y="4836060"/>
              <a:ext cx="12634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Ordinary </a:t>
              </a:r>
              <a:r>
                <a:rPr lang="en-US" sz="1600" dirty="0" err="1"/>
                <a:t>Attr</a:t>
              </a:r>
              <a:r>
                <a:rPr lang="en-US" sz="1600" dirty="0"/>
                <a:t>.</a:t>
              </a:r>
              <a:endParaRPr lang="en-SG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7215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852238C8-7F6A-42B3-86B7-D0FFDA38485A}"/>
              </a:ext>
            </a:extLst>
          </p:cNvPr>
          <p:cNvGrpSpPr/>
          <p:nvPr/>
        </p:nvGrpSpPr>
        <p:grpSpPr>
          <a:xfrm>
            <a:off x="1023048" y="591127"/>
            <a:ext cx="11168952" cy="5430400"/>
            <a:chOff x="1023048" y="591127"/>
            <a:chExt cx="11168952" cy="5430400"/>
          </a:xfrm>
        </p:grpSpPr>
        <p:sp>
          <p:nvSpPr>
            <p:cNvPr id="37" name="Pentagon 36">
              <a:extLst>
                <a:ext uri="{FF2B5EF4-FFF2-40B4-BE49-F238E27FC236}">
                  <a16:creationId xmlns:a16="http://schemas.microsoft.com/office/drawing/2014/main" id="{F7B4E4F8-B710-4273-B780-9FBD4946E83F}"/>
                </a:ext>
              </a:extLst>
            </p:cNvPr>
            <p:cNvSpPr/>
            <p:nvPr/>
          </p:nvSpPr>
          <p:spPr>
            <a:xfrm>
              <a:off x="1023048" y="591127"/>
              <a:ext cx="5662700" cy="5267025"/>
            </a:xfrm>
            <a:prstGeom prst="pentag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11477472-0B5C-4E93-91A8-4778819D1157}"/>
                </a:ext>
              </a:extLst>
            </p:cNvPr>
            <p:cNvSpPr/>
            <p:nvPr/>
          </p:nvSpPr>
          <p:spPr>
            <a:xfrm>
              <a:off x="7545690" y="3853985"/>
              <a:ext cx="2792649" cy="2167542"/>
            </a:xfrm>
            <a:prstGeom prst="roundRect">
              <a:avLst>
                <a:gd name="adj" fmla="val 7895"/>
              </a:avLst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DF565DE-719E-490C-A902-B190F3678D30}"/>
                </a:ext>
              </a:extLst>
            </p:cNvPr>
            <p:cNvSpPr/>
            <p:nvPr/>
          </p:nvSpPr>
          <p:spPr>
            <a:xfrm>
              <a:off x="3688548" y="1436032"/>
              <a:ext cx="292100" cy="2921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C57FC93-8669-425A-A3F1-56EBBD9D7F1D}"/>
                </a:ext>
              </a:extLst>
            </p:cNvPr>
            <p:cNvSpPr/>
            <p:nvPr/>
          </p:nvSpPr>
          <p:spPr>
            <a:xfrm>
              <a:off x="1770848" y="2934632"/>
              <a:ext cx="292100" cy="2921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6C19DF4-AA56-4088-A4DD-90326258C275}"/>
                </a:ext>
              </a:extLst>
            </p:cNvPr>
            <p:cNvSpPr/>
            <p:nvPr/>
          </p:nvSpPr>
          <p:spPr>
            <a:xfrm>
              <a:off x="5707848" y="2934632"/>
              <a:ext cx="292100" cy="2921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3E35AA7-2E45-461E-931E-18C1271FE5CE}"/>
                </a:ext>
              </a:extLst>
            </p:cNvPr>
            <p:cNvSpPr/>
            <p:nvPr/>
          </p:nvSpPr>
          <p:spPr>
            <a:xfrm>
              <a:off x="2723348" y="4903132"/>
              <a:ext cx="292100" cy="292100"/>
            </a:xfrm>
            <a:prstGeom prst="ellipse">
              <a:avLst/>
            </a:prstGeom>
            <a:solidFill>
              <a:schemeClr val="bg2"/>
            </a:solidFill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C6D37B6-1BD2-4E1A-B330-E93B41EEB0A2}"/>
                </a:ext>
              </a:extLst>
            </p:cNvPr>
            <p:cNvSpPr/>
            <p:nvPr/>
          </p:nvSpPr>
          <p:spPr>
            <a:xfrm>
              <a:off x="4768048" y="4903132"/>
              <a:ext cx="292100" cy="292100"/>
            </a:xfrm>
            <a:prstGeom prst="ellipse">
              <a:avLst/>
            </a:prstGeom>
            <a:solidFill>
              <a:schemeClr val="bg2"/>
            </a:solidFill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041C69-1618-41C4-8A22-CD2EFC4F8B05}"/>
                </a:ext>
              </a:extLst>
            </p:cNvPr>
            <p:cNvSpPr txBox="1"/>
            <p:nvPr/>
          </p:nvSpPr>
          <p:spPr>
            <a:xfrm>
              <a:off x="3485348" y="813732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A</a:t>
              </a:r>
              <a:endParaRPr lang="en-SG" sz="28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3646F40-4CD9-46EF-A876-23DC8E4F8B42}"/>
                </a:ext>
              </a:extLst>
            </p:cNvPr>
            <p:cNvSpPr txBox="1"/>
            <p:nvPr/>
          </p:nvSpPr>
          <p:spPr>
            <a:xfrm>
              <a:off x="2532848" y="5334932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C</a:t>
              </a:r>
              <a:endParaRPr lang="en-SG" sz="28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7C4E8B-8305-498A-8253-CDCF3B0C7DA1}"/>
                </a:ext>
              </a:extLst>
            </p:cNvPr>
            <p:cNvSpPr txBox="1"/>
            <p:nvPr/>
          </p:nvSpPr>
          <p:spPr>
            <a:xfrm>
              <a:off x="4577548" y="5334932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D</a:t>
              </a:r>
              <a:endParaRPr lang="en-SG" sz="28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B9B6E7F-6082-46E8-A471-5E57C5174334}"/>
                </a:ext>
              </a:extLst>
            </p:cNvPr>
            <p:cNvSpPr txBox="1"/>
            <p:nvPr/>
          </p:nvSpPr>
          <p:spPr>
            <a:xfrm>
              <a:off x="5811891" y="2435550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E</a:t>
              </a:r>
              <a:endParaRPr lang="en-SG" sz="28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66B766-CA28-4D27-B30E-5C0A18B1126E}"/>
                </a:ext>
              </a:extLst>
            </p:cNvPr>
            <p:cNvSpPr txBox="1"/>
            <p:nvPr/>
          </p:nvSpPr>
          <p:spPr>
            <a:xfrm>
              <a:off x="1291286" y="2435550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B</a:t>
              </a:r>
              <a:endParaRPr lang="en-SG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5BC5AE1-5891-4699-805F-8A6C08D9E031}"/>
                </a:ext>
              </a:extLst>
            </p:cNvPr>
            <p:cNvCxnSpPr/>
            <p:nvPr/>
          </p:nvCxnSpPr>
          <p:spPr>
            <a:xfrm flipH="1">
              <a:off x="2020503" y="1632882"/>
              <a:ext cx="1473200" cy="120650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887CBF8-9D77-4F9F-81FE-6895DE4A83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17" y="1772582"/>
              <a:ext cx="1418924" cy="116205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1C35980-15CE-4932-821D-6249A41C28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8222" y="1772582"/>
              <a:ext cx="865137" cy="303530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E23A363-7E6C-4DD5-A1CA-519776A7B58D}"/>
                </a:ext>
              </a:extLst>
            </p:cNvPr>
            <p:cNvCxnSpPr>
              <a:cxnSpLocks/>
            </p:cNvCxnSpPr>
            <p:nvPr/>
          </p:nvCxnSpPr>
          <p:spPr>
            <a:xfrm>
              <a:off x="3205948" y="5023782"/>
              <a:ext cx="1371600" cy="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EBFB312-AF2E-4C5B-B9DD-30FFAC695AA7}"/>
                </a:ext>
              </a:extLst>
            </p:cNvPr>
            <p:cNvCxnSpPr>
              <a:cxnSpLocks/>
            </p:cNvCxnSpPr>
            <p:nvPr/>
          </p:nvCxnSpPr>
          <p:spPr>
            <a:xfrm>
              <a:off x="7713051" y="4586727"/>
              <a:ext cx="914674" cy="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4036686-2330-4B99-B721-46B06183289B}"/>
                </a:ext>
              </a:extLst>
            </p:cNvPr>
            <p:cNvSpPr txBox="1"/>
            <p:nvPr/>
          </p:nvSpPr>
          <p:spPr>
            <a:xfrm>
              <a:off x="8012374" y="3905751"/>
              <a:ext cx="1859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Legend</a:t>
              </a:r>
              <a:endParaRPr lang="en-SG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3305F84-517A-427C-8D21-9AF73958782D}"/>
                </a:ext>
              </a:extLst>
            </p:cNvPr>
            <p:cNvSpPr txBox="1"/>
            <p:nvPr/>
          </p:nvSpPr>
          <p:spPr>
            <a:xfrm>
              <a:off x="8730134" y="4401093"/>
              <a:ext cx="1555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FD (Minimal)</a:t>
              </a:r>
              <a:endParaRPr lang="en-SG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87628BF-A3B7-4885-9EF1-0D5B18B9F123}"/>
                </a:ext>
              </a:extLst>
            </p:cNvPr>
            <p:cNvSpPr/>
            <p:nvPr/>
          </p:nvSpPr>
          <p:spPr>
            <a:xfrm>
              <a:off x="8042821" y="5426147"/>
              <a:ext cx="292100" cy="292100"/>
            </a:xfrm>
            <a:prstGeom prst="ellipse">
              <a:avLst/>
            </a:prstGeom>
            <a:solidFill>
              <a:schemeClr val="bg2"/>
            </a:solidFill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438B0E9-9FC0-429B-A7FA-34C8A8F39DDE}"/>
                </a:ext>
              </a:extLst>
            </p:cNvPr>
            <p:cNvSpPr/>
            <p:nvPr/>
          </p:nvSpPr>
          <p:spPr>
            <a:xfrm>
              <a:off x="8042821" y="4890007"/>
              <a:ext cx="292100" cy="2921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9E803F5-872C-46BC-BBB9-E659DE94BEFB}"/>
                </a:ext>
              </a:extLst>
            </p:cNvPr>
            <p:cNvSpPr txBox="1"/>
            <p:nvPr/>
          </p:nvSpPr>
          <p:spPr>
            <a:xfrm>
              <a:off x="8884386" y="4897472"/>
              <a:ext cx="1263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Prime </a:t>
              </a:r>
              <a:r>
                <a:rPr lang="en-US" dirty="0" err="1"/>
                <a:t>Attr</a:t>
              </a:r>
              <a:r>
                <a:rPr lang="en-US" dirty="0"/>
                <a:t>.</a:t>
              </a:r>
              <a:endParaRPr lang="en-SG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1C09A23-74A6-40B8-9C53-1E1C9E8CA787}"/>
                </a:ext>
              </a:extLst>
            </p:cNvPr>
            <p:cNvSpPr txBox="1"/>
            <p:nvPr/>
          </p:nvSpPr>
          <p:spPr>
            <a:xfrm>
              <a:off x="8658375" y="5390009"/>
              <a:ext cx="1555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Ordinary </a:t>
              </a:r>
              <a:r>
                <a:rPr lang="en-US" dirty="0" err="1"/>
                <a:t>Attr</a:t>
              </a:r>
              <a:r>
                <a:rPr lang="en-US" dirty="0"/>
                <a:t>.</a:t>
              </a:r>
              <a:endParaRPr lang="en-SG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8A4E2AA-0AF6-4539-BB4C-6C2346B7AE5E}"/>
                </a:ext>
              </a:extLst>
            </p:cNvPr>
            <p:cNvGrpSpPr/>
            <p:nvPr/>
          </p:nvGrpSpPr>
          <p:grpSpPr>
            <a:xfrm>
              <a:off x="7171623" y="870864"/>
              <a:ext cx="5020377" cy="1667584"/>
              <a:chOff x="9825878" y="580158"/>
              <a:chExt cx="5020377" cy="1667584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2" name="Object 1">
                    <a:extLst>
                      <a:ext uri="{FF2B5EF4-FFF2-40B4-BE49-F238E27FC236}">
                        <a16:creationId xmlns:a16="http://schemas.microsoft.com/office/drawing/2014/main" id="{CF44514E-71C5-415C-A3C8-7213AA87E6BC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104741548"/>
                      </p:ext>
                    </p:extLst>
                  </p:nvPr>
                </p:nvGraphicFramePr>
                <p:xfrm>
                  <a:off x="12525909" y="985185"/>
                  <a:ext cx="1403660" cy="332505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AxMath" r:id="rId2" imgW="998640" imgH="236520" progId="Equation.AxMath">
                          <p:embed/>
                        </p:oleObj>
                      </mc:Choice>
                      <mc:Fallback>
                        <p:oleObj name="AxMath" r:id="rId2" imgW="998640" imgH="236520" progId="Equation.AxMath">
                          <p:embed/>
                          <p:pic>
                            <p:nvPicPr>
                              <p:cNvPr id="0" name=""/>
                              <p:cNvPicPr/>
                              <p:nvPr/>
                            </p:nvPicPr>
                            <p:blipFill>
                              <a:blip r:embed="rId3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2525909" y="985185"/>
                                <a:ext cx="1403660" cy="332505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2" name="Object 1">
                    <a:extLst>
                      <a:ext uri="{FF2B5EF4-FFF2-40B4-BE49-F238E27FC236}">
                        <a16:creationId xmlns:a16="http://schemas.microsoft.com/office/drawing/2014/main" id="{CF44514E-71C5-415C-A3C8-7213AA87E6BC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104741548"/>
                      </p:ext>
                    </p:extLst>
                  </p:nvPr>
                </p:nvGraphicFramePr>
                <p:xfrm>
                  <a:off x="12525909" y="985185"/>
                  <a:ext cx="1403660" cy="332505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AxMath" r:id="rId4" imgW="998640" imgH="236520" progId="Equation.AxMath">
                          <p:embed/>
                        </p:oleObj>
                      </mc:Choice>
                      <mc:Fallback>
                        <p:oleObj name="AxMath" r:id="rId4" imgW="998640" imgH="236520" progId="Equation.AxMath">
                          <p:embed/>
                          <p:pic>
                            <p:nvPicPr>
                              <p:cNvPr id="0" name=""/>
                              <p:cNvPicPr/>
                              <p:nvPr/>
                            </p:nvPicPr>
                            <p:blipFill>
                              <a:blip r:embed="rId5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2525909" y="985185"/>
                                <a:ext cx="1403660" cy="332505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53" name="Object 52">
                    <a:extLst>
                      <a:ext uri="{FF2B5EF4-FFF2-40B4-BE49-F238E27FC236}">
                        <a16:creationId xmlns:a16="http://schemas.microsoft.com/office/drawing/2014/main" id="{55788CB2-E2B2-441B-8F10-6972B52AE11C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066471581"/>
                      </p:ext>
                    </p:extLst>
                  </p:nvPr>
                </p:nvGraphicFramePr>
                <p:xfrm>
                  <a:off x="10201193" y="1279321"/>
                  <a:ext cx="932886" cy="349088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AxMath" r:id="rId6" imgW="631080" imgH="236520" progId="Equation.AxMath">
                          <p:embed/>
                        </p:oleObj>
                      </mc:Choice>
                      <mc:Fallback>
                        <p:oleObj name="AxMath" r:id="rId6" imgW="631080" imgH="236520" progId="Equation.AxMath">
                          <p:embed/>
                          <p:pic>
                            <p:nvPicPr>
                              <p:cNvPr id="2" name="Object 1">
                                <a:extLst>
                                  <a:ext uri="{FF2B5EF4-FFF2-40B4-BE49-F238E27FC236}">
                                    <a16:creationId xmlns:a16="http://schemas.microsoft.com/office/drawing/2014/main" id="{CF44514E-71C5-415C-A3C8-7213AA87E6BC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7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0201193" y="1279321"/>
                                <a:ext cx="932886" cy="349088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53" name="Object 52">
                    <a:extLst>
                      <a:ext uri="{FF2B5EF4-FFF2-40B4-BE49-F238E27FC236}">
                        <a16:creationId xmlns:a16="http://schemas.microsoft.com/office/drawing/2014/main" id="{55788CB2-E2B2-441B-8F10-6972B52AE11C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066471581"/>
                      </p:ext>
                    </p:extLst>
                  </p:nvPr>
                </p:nvGraphicFramePr>
                <p:xfrm>
                  <a:off x="10201193" y="1279321"/>
                  <a:ext cx="932886" cy="349088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AxMath" r:id="rId8" imgW="631080" imgH="236520" progId="Equation.AxMath">
                          <p:embed/>
                        </p:oleObj>
                      </mc:Choice>
                      <mc:Fallback>
                        <p:oleObj name="AxMath" r:id="rId8" imgW="631080" imgH="236520" progId="Equation.AxMath">
                          <p:embed/>
                          <p:pic>
                            <p:nvPicPr>
                              <p:cNvPr id="2" name="Object 1">
                                <a:extLst>
                                  <a:ext uri="{FF2B5EF4-FFF2-40B4-BE49-F238E27FC236}">
                                    <a16:creationId xmlns:a16="http://schemas.microsoft.com/office/drawing/2014/main" id="{CF44514E-71C5-415C-A3C8-7213AA87E6BC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9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0201193" y="1279321"/>
                                <a:ext cx="932886" cy="349088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41668A5-9E35-4BE4-B1D5-735C7EB58E3E}"/>
                      </a:ext>
                    </a:extLst>
                  </p:cNvPr>
                  <p:cNvSpPr txBox="1"/>
                  <p:nvPr/>
                </p:nvSpPr>
                <p:spPr>
                  <a:xfrm>
                    <a:off x="9825878" y="1232079"/>
                    <a:ext cx="5008306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:r>
                      <a:rPr lang="en-US" sz="2000" dirty="0"/>
                      <a:t>                is trivial, or</a:t>
                    </a:r>
                  </a:p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14:m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sz="2000" dirty="0"/>
                      <a:t>is </a:t>
                    </a:r>
                    <a:r>
                      <a:rPr lang="en-US" sz="2000" b="1" u="sng" dirty="0"/>
                      <a:t>NOT</a:t>
                    </a:r>
                    <a:r>
                      <a:rPr lang="en-US" sz="2000" dirty="0"/>
                      <a:t> a subset of a candidate key, or</a:t>
                    </a:r>
                  </a:p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14:m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sz="2000" dirty="0"/>
                      <a:t>is a prime attribute.</a:t>
                    </a: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41668A5-9E35-4BE4-B1D5-735C7EB58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25878" y="1232079"/>
                    <a:ext cx="5008306" cy="1015663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095" t="-3614" b="-10241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8312398-9794-49A6-8386-09476CC5BB42}"/>
                  </a:ext>
                </a:extLst>
              </p:cNvPr>
              <p:cNvSpPr txBox="1"/>
              <p:nvPr/>
            </p:nvSpPr>
            <p:spPr>
              <a:xfrm>
                <a:off x="9837949" y="580158"/>
                <a:ext cx="500830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u="sng" dirty="0"/>
                  <a:t>Second Normal Form (2NF)</a:t>
                </a:r>
                <a:r>
                  <a:rPr lang="en-US" sz="2000" dirty="0"/>
                  <a:t> </a:t>
                </a:r>
                <a:r>
                  <a:rPr lang="en-US" sz="2000" b="1" i="1" dirty="0" err="1"/>
                  <a:t>iff</a:t>
                </a:r>
                <a:r>
                  <a:rPr lang="en-US" sz="2000" dirty="0"/>
                  <a:t> for every functional dependency</a:t>
                </a:r>
                <a:endParaRPr lang="en-SG" sz="2000" dirty="0"/>
              </a:p>
            </p:txBody>
          </p:sp>
        </p:grp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DA7D33B-B1B3-4B8D-AA21-037CB74C4598}"/>
                </a:ext>
              </a:extLst>
            </p:cNvPr>
            <p:cNvSpPr/>
            <p:nvPr/>
          </p:nvSpPr>
          <p:spPr>
            <a:xfrm>
              <a:off x="7558712" y="2785216"/>
              <a:ext cx="2792649" cy="966600"/>
            </a:xfrm>
            <a:prstGeom prst="roundRect">
              <a:avLst>
                <a:gd name="adj" fmla="val 17749"/>
              </a:avLst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01FE03D-6A3B-4B1B-80FF-275A3FFF5BBD}"/>
                </a:ext>
              </a:extLst>
            </p:cNvPr>
            <p:cNvSpPr txBox="1"/>
            <p:nvPr/>
          </p:nvSpPr>
          <p:spPr>
            <a:xfrm>
              <a:off x="7558712" y="2769972"/>
              <a:ext cx="2862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Candidate Key(s)</a:t>
              </a:r>
              <a:endParaRPr lang="en-SG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A2D7B11-87B9-4441-AE89-7B5707DDEE0D}"/>
                </a:ext>
              </a:extLst>
            </p:cNvPr>
            <p:cNvSpPr txBox="1"/>
            <p:nvPr/>
          </p:nvSpPr>
          <p:spPr>
            <a:xfrm>
              <a:off x="7558712" y="3149624"/>
              <a:ext cx="27926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{A, E}, {B, E}</a:t>
              </a:r>
              <a:endParaRPr lang="en-SG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21251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02ABEA8-E89D-4DA1-A312-A3DF03E1D76F}"/>
              </a:ext>
            </a:extLst>
          </p:cNvPr>
          <p:cNvGrpSpPr/>
          <p:nvPr/>
        </p:nvGrpSpPr>
        <p:grpSpPr>
          <a:xfrm>
            <a:off x="249209" y="565727"/>
            <a:ext cx="11853891" cy="5430400"/>
            <a:chOff x="274609" y="565727"/>
            <a:chExt cx="11853891" cy="5430400"/>
          </a:xfrm>
        </p:grpSpPr>
        <p:sp>
          <p:nvSpPr>
            <p:cNvPr id="37" name="Pentagon 36">
              <a:extLst>
                <a:ext uri="{FF2B5EF4-FFF2-40B4-BE49-F238E27FC236}">
                  <a16:creationId xmlns:a16="http://schemas.microsoft.com/office/drawing/2014/main" id="{F7B4E4F8-B710-4273-B780-9FBD4946E83F}"/>
                </a:ext>
              </a:extLst>
            </p:cNvPr>
            <p:cNvSpPr/>
            <p:nvPr/>
          </p:nvSpPr>
          <p:spPr>
            <a:xfrm>
              <a:off x="274609" y="565727"/>
              <a:ext cx="5662700" cy="5267025"/>
            </a:xfrm>
            <a:prstGeom prst="pentag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11477472-0B5C-4E93-91A8-4778819D1157}"/>
                </a:ext>
              </a:extLst>
            </p:cNvPr>
            <p:cNvSpPr/>
            <p:nvPr/>
          </p:nvSpPr>
          <p:spPr>
            <a:xfrm>
              <a:off x="6367416" y="3828585"/>
              <a:ext cx="2792649" cy="2167542"/>
            </a:xfrm>
            <a:prstGeom prst="roundRect">
              <a:avLst>
                <a:gd name="adj" fmla="val 7895"/>
              </a:avLst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DF565DE-719E-490C-A902-B190F3678D30}"/>
                </a:ext>
              </a:extLst>
            </p:cNvPr>
            <p:cNvSpPr/>
            <p:nvPr/>
          </p:nvSpPr>
          <p:spPr>
            <a:xfrm>
              <a:off x="2940109" y="1410632"/>
              <a:ext cx="292100" cy="2921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C57FC93-8669-425A-A3F1-56EBBD9D7F1D}"/>
                </a:ext>
              </a:extLst>
            </p:cNvPr>
            <p:cNvSpPr/>
            <p:nvPr/>
          </p:nvSpPr>
          <p:spPr>
            <a:xfrm>
              <a:off x="1022409" y="2909232"/>
              <a:ext cx="292100" cy="2921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6C19DF4-AA56-4088-A4DD-90326258C275}"/>
                </a:ext>
              </a:extLst>
            </p:cNvPr>
            <p:cNvSpPr/>
            <p:nvPr/>
          </p:nvSpPr>
          <p:spPr>
            <a:xfrm>
              <a:off x="4959409" y="2909232"/>
              <a:ext cx="292100" cy="2921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3E35AA7-2E45-461E-931E-18C1271FE5CE}"/>
                </a:ext>
              </a:extLst>
            </p:cNvPr>
            <p:cNvSpPr/>
            <p:nvPr/>
          </p:nvSpPr>
          <p:spPr>
            <a:xfrm>
              <a:off x="1974909" y="4877732"/>
              <a:ext cx="292100" cy="292100"/>
            </a:xfrm>
            <a:prstGeom prst="ellipse">
              <a:avLst/>
            </a:prstGeom>
            <a:solidFill>
              <a:schemeClr val="bg2"/>
            </a:solidFill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C6D37B6-1BD2-4E1A-B330-E93B41EEB0A2}"/>
                </a:ext>
              </a:extLst>
            </p:cNvPr>
            <p:cNvSpPr/>
            <p:nvPr/>
          </p:nvSpPr>
          <p:spPr>
            <a:xfrm>
              <a:off x="4019609" y="4877732"/>
              <a:ext cx="292100" cy="292100"/>
            </a:xfrm>
            <a:prstGeom prst="ellipse">
              <a:avLst/>
            </a:prstGeom>
            <a:solidFill>
              <a:schemeClr val="bg2"/>
            </a:solidFill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041C69-1618-41C4-8A22-CD2EFC4F8B05}"/>
                </a:ext>
              </a:extLst>
            </p:cNvPr>
            <p:cNvSpPr txBox="1"/>
            <p:nvPr/>
          </p:nvSpPr>
          <p:spPr>
            <a:xfrm>
              <a:off x="2736909" y="788332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A</a:t>
              </a:r>
              <a:endParaRPr lang="en-SG" sz="28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3646F40-4CD9-46EF-A876-23DC8E4F8B42}"/>
                </a:ext>
              </a:extLst>
            </p:cNvPr>
            <p:cNvSpPr txBox="1"/>
            <p:nvPr/>
          </p:nvSpPr>
          <p:spPr>
            <a:xfrm>
              <a:off x="1784409" y="5309532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C</a:t>
              </a:r>
              <a:endParaRPr lang="en-SG" sz="28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7C4E8B-8305-498A-8253-CDCF3B0C7DA1}"/>
                </a:ext>
              </a:extLst>
            </p:cNvPr>
            <p:cNvSpPr txBox="1"/>
            <p:nvPr/>
          </p:nvSpPr>
          <p:spPr>
            <a:xfrm>
              <a:off x="3829109" y="5309532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D</a:t>
              </a:r>
              <a:endParaRPr lang="en-SG" sz="28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B9B6E7F-6082-46E8-A471-5E57C5174334}"/>
                </a:ext>
              </a:extLst>
            </p:cNvPr>
            <p:cNvSpPr txBox="1"/>
            <p:nvPr/>
          </p:nvSpPr>
          <p:spPr>
            <a:xfrm>
              <a:off x="5063452" y="2410150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E</a:t>
              </a:r>
              <a:endParaRPr lang="en-SG" sz="28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66B766-CA28-4D27-B30E-5C0A18B1126E}"/>
                </a:ext>
              </a:extLst>
            </p:cNvPr>
            <p:cNvSpPr txBox="1"/>
            <p:nvPr/>
          </p:nvSpPr>
          <p:spPr>
            <a:xfrm>
              <a:off x="542847" y="2410150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B</a:t>
              </a:r>
              <a:endParaRPr lang="en-SG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5BC5AE1-5891-4699-805F-8A6C08D9E031}"/>
                </a:ext>
              </a:extLst>
            </p:cNvPr>
            <p:cNvCxnSpPr/>
            <p:nvPr/>
          </p:nvCxnSpPr>
          <p:spPr>
            <a:xfrm flipH="1">
              <a:off x="1272064" y="1607482"/>
              <a:ext cx="1473200" cy="120650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887CBF8-9D77-4F9F-81FE-6895DE4A83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7778" y="1747182"/>
              <a:ext cx="1418924" cy="116205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1C35980-15CE-4932-821D-6249A41C28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9783" y="1747182"/>
              <a:ext cx="865137" cy="303530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E23A363-7E6C-4DD5-A1CA-519776A7B58D}"/>
                </a:ext>
              </a:extLst>
            </p:cNvPr>
            <p:cNvCxnSpPr>
              <a:cxnSpLocks/>
            </p:cNvCxnSpPr>
            <p:nvPr/>
          </p:nvCxnSpPr>
          <p:spPr>
            <a:xfrm>
              <a:off x="2457509" y="4998382"/>
              <a:ext cx="1371600" cy="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EBFB312-AF2E-4C5B-B9DD-30FFAC695AA7}"/>
                </a:ext>
              </a:extLst>
            </p:cNvPr>
            <p:cNvCxnSpPr>
              <a:cxnSpLocks/>
            </p:cNvCxnSpPr>
            <p:nvPr/>
          </p:nvCxnSpPr>
          <p:spPr>
            <a:xfrm>
              <a:off x="6534777" y="4561327"/>
              <a:ext cx="914674" cy="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4036686-2330-4B99-B721-46B06183289B}"/>
                </a:ext>
              </a:extLst>
            </p:cNvPr>
            <p:cNvSpPr txBox="1"/>
            <p:nvPr/>
          </p:nvSpPr>
          <p:spPr>
            <a:xfrm>
              <a:off x="6834100" y="3880351"/>
              <a:ext cx="1859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Legend</a:t>
              </a:r>
              <a:endParaRPr lang="en-SG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3305F84-517A-427C-8D21-9AF73958782D}"/>
                </a:ext>
              </a:extLst>
            </p:cNvPr>
            <p:cNvSpPr txBox="1"/>
            <p:nvPr/>
          </p:nvSpPr>
          <p:spPr>
            <a:xfrm>
              <a:off x="7551860" y="4375693"/>
              <a:ext cx="1555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FD (Minimal)</a:t>
              </a:r>
              <a:endParaRPr lang="en-SG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87628BF-A3B7-4885-9EF1-0D5B18B9F123}"/>
                </a:ext>
              </a:extLst>
            </p:cNvPr>
            <p:cNvSpPr/>
            <p:nvPr/>
          </p:nvSpPr>
          <p:spPr>
            <a:xfrm>
              <a:off x="6864547" y="5400747"/>
              <a:ext cx="292100" cy="292100"/>
            </a:xfrm>
            <a:prstGeom prst="ellipse">
              <a:avLst/>
            </a:prstGeom>
            <a:solidFill>
              <a:schemeClr val="bg2"/>
            </a:solidFill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438B0E9-9FC0-429B-A7FA-34C8A8F39DDE}"/>
                </a:ext>
              </a:extLst>
            </p:cNvPr>
            <p:cNvSpPr/>
            <p:nvPr/>
          </p:nvSpPr>
          <p:spPr>
            <a:xfrm>
              <a:off x="6864547" y="4864607"/>
              <a:ext cx="292100" cy="2921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9E803F5-872C-46BC-BBB9-E659DE94BEFB}"/>
                </a:ext>
              </a:extLst>
            </p:cNvPr>
            <p:cNvSpPr txBox="1"/>
            <p:nvPr/>
          </p:nvSpPr>
          <p:spPr>
            <a:xfrm>
              <a:off x="7706112" y="4872072"/>
              <a:ext cx="1263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Prime </a:t>
              </a:r>
              <a:r>
                <a:rPr lang="en-US" dirty="0" err="1"/>
                <a:t>Attr</a:t>
              </a:r>
              <a:r>
                <a:rPr lang="en-US" dirty="0"/>
                <a:t>.</a:t>
              </a:r>
              <a:endParaRPr lang="en-SG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1C09A23-74A6-40B8-9C53-1E1C9E8CA787}"/>
                </a:ext>
              </a:extLst>
            </p:cNvPr>
            <p:cNvSpPr txBox="1"/>
            <p:nvPr/>
          </p:nvSpPr>
          <p:spPr>
            <a:xfrm>
              <a:off x="7480101" y="5364609"/>
              <a:ext cx="1555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Ordinary </a:t>
              </a:r>
              <a:r>
                <a:rPr lang="en-US" dirty="0" err="1"/>
                <a:t>Attr</a:t>
              </a:r>
              <a:r>
                <a:rPr lang="en-US" dirty="0"/>
                <a:t>.</a:t>
              </a:r>
              <a:endParaRPr lang="en-SG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8A4E2AA-0AF6-4539-BB4C-6C2346B7AE5E}"/>
                </a:ext>
              </a:extLst>
            </p:cNvPr>
            <p:cNvGrpSpPr/>
            <p:nvPr/>
          </p:nvGrpSpPr>
          <p:grpSpPr>
            <a:xfrm>
              <a:off x="6005420" y="845464"/>
              <a:ext cx="6123080" cy="1667584"/>
              <a:chOff x="9837949" y="580158"/>
              <a:chExt cx="6123080" cy="1667584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2" name="Object 1">
                    <a:extLst>
                      <a:ext uri="{FF2B5EF4-FFF2-40B4-BE49-F238E27FC236}">
                        <a16:creationId xmlns:a16="http://schemas.microsoft.com/office/drawing/2014/main" id="{CF44514E-71C5-415C-A3C8-7213AA87E6BC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12525909" y="985185"/>
                  <a:ext cx="1403660" cy="332505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AxMath" r:id="rId2" imgW="998640" imgH="236520" progId="Equation.AxMath">
                          <p:embed/>
                        </p:oleObj>
                      </mc:Choice>
                      <mc:Fallback>
                        <p:oleObj name="AxMath" r:id="rId2" imgW="998640" imgH="236520" progId="Equation.AxMath">
                          <p:embed/>
                          <p:pic>
                            <p:nvPicPr>
                              <p:cNvPr id="2" name="Object 1">
                                <a:extLst>
                                  <a:ext uri="{FF2B5EF4-FFF2-40B4-BE49-F238E27FC236}">
                                    <a16:creationId xmlns:a16="http://schemas.microsoft.com/office/drawing/2014/main" id="{CF44514E-71C5-415C-A3C8-7213AA87E6BC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3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2525909" y="985185"/>
                                <a:ext cx="1403660" cy="332505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2" name="Object 1">
                    <a:extLst>
                      <a:ext uri="{FF2B5EF4-FFF2-40B4-BE49-F238E27FC236}">
                        <a16:creationId xmlns:a16="http://schemas.microsoft.com/office/drawing/2014/main" id="{CF44514E-71C5-415C-A3C8-7213AA87E6BC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12525909" y="985185"/>
                  <a:ext cx="1403660" cy="332505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AxMath" r:id="rId4" imgW="998640" imgH="236520" progId="Equation.AxMath">
                          <p:embed/>
                        </p:oleObj>
                      </mc:Choice>
                      <mc:Fallback>
                        <p:oleObj name="AxMath" r:id="rId4" imgW="998640" imgH="236520" progId="Equation.AxMath">
                          <p:embed/>
                          <p:pic>
                            <p:nvPicPr>
                              <p:cNvPr id="2" name="Object 1">
                                <a:extLst>
                                  <a:ext uri="{FF2B5EF4-FFF2-40B4-BE49-F238E27FC236}">
                                    <a16:creationId xmlns:a16="http://schemas.microsoft.com/office/drawing/2014/main" id="{CF44514E-71C5-415C-A3C8-7213AA87E6BC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5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2525909" y="985185"/>
                                <a:ext cx="1403660" cy="332505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53" name="Object 52">
                    <a:extLst>
                      <a:ext uri="{FF2B5EF4-FFF2-40B4-BE49-F238E27FC236}">
                        <a16:creationId xmlns:a16="http://schemas.microsoft.com/office/drawing/2014/main" id="{55788CB2-E2B2-441B-8F10-6972B52AE11C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10201193" y="1279321"/>
                  <a:ext cx="932886" cy="349088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AxMath" r:id="rId6" imgW="631080" imgH="236520" progId="Equation.AxMath">
                          <p:embed/>
                        </p:oleObj>
                      </mc:Choice>
                      <mc:Fallback>
                        <p:oleObj name="AxMath" r:id="rId6" imgW="631080" imgH="236520" progId="Equation.AxMath">
                          <p:embed/>
                          <p:pic>
                            <p:nvPicPr>
                              <p:cNvPr id="53" name="Object 52">
                                <a:extLst>
                                  <a:ext uri="{FF2B5EF4-FFF2-40B4-BE49-F238E27FC236}">
                                    <a16:creationId xmlns:a16="http://schemas.microsoft.com/office/drawing/2014/main" id="{55788CB2-E2B2-441B-8F10-6972B52AE11C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7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0201193" y="1279321"/>
                                <a:ext cx="932886" cy="349088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53" name="Object 52">
                    <a:extLst>
                      <a:ext uri="{FF2B5EF4-FFF2-40B4-BE49-F238E27FC236}">
                        <a16:creationId xmlns:a16="http://schemas.microsoft.com/office/drawing/2014/main" id="{55788CB2-E2B2-441B-8F10-6972B52AE11C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10201193" y="1279321"/>
                  <a:ext cx="932886" cy="349088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AxMath" r:id="rId8" imgW="631080" imgH="236520" progId="Equation.AxMath">
                          <p:embed/>
                        </p:oleObj>
                      </mc:Choice>
                      <mc:Fallback>
                        <p:oleObj name="AxMath" r:id="rId8" imgW="631080" imgH="236520" progId="Equation.AxMath">
                          <p:embed/>
                          <p:pic>
                            <p:nvPicPr>
                              <p:cNvPr id="53" name="Object 52">
                                <a:extLst>
                                  <a:ext uri="{FF2B5EF4-FFF2-40B4-BE49-F238E27FC236}">
                                    <a16:creationId xmlns:a16="http://schemas.microsoft.com/office/drawing/2014/main" id="{55788CB2-E2B2-441B-8F10-6972B52AE11C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9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0201193" y="1279321"/>
                                <a:ext cx="932886" cy="349088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41668A5-9E35-4BE4-B1D5-735C7EB58E3E}"/>
                      </a:ext>
                    </a:extLst>
                  </p:cNvPr>
                  <p:cNvSpPr txBox="1"/>
                  <p:nvPr/>
                </p:nvSpPr>
                <p:spPr>
                  <a:xfrm>
                    <a:off x="9875103" y="1232079"/>
                    <a:ext cx="6085926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:r>
                      <a:rPr lang="en-US" sz="2000" dirty="0"/>
                      <a:t>                is trivial, or</a:t>
                    </a:r>
                  </a:p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14:m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a14:m>
                    <a:r>
                      <a:rPr lang="en-US" sz="2000" dirty="0"/>
                      <a:t> is a </a:t>
                    </a:r>
                    <a:r>
                      <a:rPr lang="en-US" sz="2000" i="1" strike="sngStrike" spc="-100" dirty="0">
                        <a:solidFill>
                          <a:schemeClr val="bg2">
                            <a:lumMod val="90000"/>
                          </a:schemeClr>
                        </a:solidFill>
                      </a:rPr>
                      <a:t>NOT a subset of a candidate key </a:t>
                    </a:r>
                    <a:r>
                      <a:rPr lang="en-US" sz="2000" b="1" dirty="0">
                        <a:solidFill>
                          <a:srgbClr val="C00000"/>
                        </a:solidFill>
                      </a:rPr>
                      <a:t>super key</a:t>
                    </a:r>
                    <a:r>
                      <a:rPr lang="en-US" sz="2000" dirty="0"/>
                      <a:t>, or</a:t>
                    </a:r>
                  </a:p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14:m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sz="2000" dirty="0"/>
                      <a:t>is a prime attribute.</a:t>
                    </a:r>
                  </a:p>
                </p:txBody>
              </p:sp>
            </mc:Choice>
            <mc:Fallback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41668A5-9E35-4BE4-B1D5-735C7EB58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75103" y="1232079"/>
                    <a:ext cx="6085926" cy="1015663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902" t="-3614" b="-10241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8312398-9794-49A6-8386-09476CC5BB42}"/>
                  </a:ext>
                </a:extLst>
              </p:cNvPr>
              <p:cNvSpPr txBox="1"/>
              <p:nvPr/>
            </p:nvSpPr>
            <p:spPr>
              <a:xfrm>
                <a:off x="9837949" y="580158"/>
                <a:ext cx="500830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u="sng" dirty="0"/>
                  <a:t>Third Normal Form (3NF)</a:t>
                </a:r>
                <a:r>
                  <a:rPr lang="en-US" sz="2000" dirty="0"/>
                  <a:t> </a:t>
                </a:r>
                <a:r>
                  <a:rPr lang="en-US" sz="2000" b="1" i="1" dirty="0" err="1"/>
                  <a:t>iff</a:t>
                </a:r>
                <a:r>
                  <a:rPr lang="en-US" sz="2000" dirty="0"/>
                  <a:t> for every functional dependency</a:t>
                </a:r>
                <a:endParaRPr lang="en-SG" sz="2000" dirty="0"/>
              </a:p>
            </p:txBody>
          </p:sp>
        </p:grp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DA7D33B-B1B3-4B8D-AA21-037CB74C4598}"/>
                </a:ext>
              </a:extLst>
            </p:cNvPr>
            <p:cNvSpPr/>
            <p:nvPr/>
          </p:nvSpPr>
          <p:spPr>
            <a:xfrm>
              <a:off x="6380438" y="2759816"/>
              <a:ext cx="2792649" cy="966600"/>
            </a:xfrm>
            <a:prstGeom prst="roundRect">
              <a:avLst>
                <a:gd name="adj" fmla="val 17749"/>
              </a:avLst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01FE03D-6A3B-4B1B-80FF-275A3FFF5BBD}"/>
                </a:ext>
              </a:extLst>
            </p:cNvPr>
            <p:cNvSpPr txBox="1"/>
            <p:nvPr/>
          </p:nvSpPr>
          <p:spPr>
            <a:xfrm>
              <a:off x="6380438" y="2744572"/>
              <a:ext cx="2862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Super Key(s)</a:t>
              </a:r>
              <a:endParaRPr lang="en-SG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A2D7B11-87B9-4441-AE89-7B5707DDEE0D}"/>
                </a:ext>
              </a:extLst>
            </p:cNvPr>
            <p:cNvSpPr txBox="1"/>
            <p:nvPr/>
          </p:nvSpPr>
          <p:spPr>
            <a:xfrm>
              <a:off x="6380438" y="3124224"/>
              <a:ext cx="27926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{A, E}</a:t>
              </a:r>
              <a:r>
                <a:rPr lang="en-US" sz="2400" b="1" baseline="30000" dirty="0"/>
                <a:t>+</a:t>
              </a:r>
              <a:r>
                <a:rPr lang="en-US" sz="2400" b="1" dirty="0"/>
                <a:t>, {B, E}</a:t>
              </a:r>
              <a:r>
                <a:rPr lang="en-US" sz="2400" b="1" baseline="30000" dirty="0"/>
                <a:t>+</a:t>
              </a:r>
              <a:endParaRPr lang="en-SG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20594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852238C8-7F6A-42B3-86B7-D0FFDA38485A}"/>
              </a:ext>
            </a:extLst>
          </p:cNvPr>
          <p:cNvGrpSpPr/>
          <p:nvPr/>
        </p:nvGrpSpPr>
        <p:grpSpPr>
          <a:xfrm>
            <a:off x="1023048" y="591127"/>
            <a:ext cx="11168952" cy="5430400"/>
            <a:chOff x="1023048" y="591127"/>
            <a:chExt cx="11168952" cy="5430400"/>
          </a:xfrm>
        </p:grpSpPr>
        <p:sp>
          <p:nvSpPr>
            <p:cNvPr id="37" name="Pentagon 36">
              <a:extLst>
                <a:ext uri="{FF2B5EF4-FFF2-40B4-BE49-F238E27FC236}">
                  <a16:creationId xmlns:a16="http://schemas.microsoft.com/office/drawing/2014/main" id="{F7B4E4F8-B710-4273-B780-9FBD4946E83F}"/>
                </a:ext>
              </a:extLst>
            </p:cNvPr>
            <p:cNvSpPr/>
            <p:nvPr/>
          </p:nvSpPr>
          <p:spPr>
            <a:xfrm>
              <a:off x="1023048" y="591127"/>
              <a:ext cx="5662700" cy="5267025"/>
            </a:xfrm>
            <a:prstGeom prst="pentag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11477472-0B5C-4E93-91A8-4778819D1157}"/>
                </a:ext>
              </a:extLst>
            </p:cNvPr>
            <p:cNvSpPr/>
            <p:nvPr/>
          </p:nvSpPr>
          <p:spPr>
            <a:xfrm>
              <a:off x="7545690" y="3853985"/>
              <a:ext cx="2792649" cy="2167542"/>
            </a:xfrm>
            <a:prstGeom prst="roundRect">
              <a:avLst>
                <a:gd name="adj" fmla="val 7895"/>
              </a:avLst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DF565DE-719E-490C-A902-B190F3678D30}"/>
                </a:ext>
              </a:extLst>
            </p:cNvPr>
            <p:cNvSpPr/>
            <p:nvPr/>
          </p:nvSpPr>
          <p:spPr>
            <a:xfrm>
              <a:off x="3688548" y="1436032"/>
              <a:ext cx="292100" cy="2921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C57FC93-8669-425A-A3F1-56EBBD9D7F1D}"/>
                </a:ext>
              </a:extLst>
            </p:cNvPr>
            <p:cNvSpPr/>
            <p:nvPr/>
          </p:nvSpPr>
          <p:spPr>
            <a:xfrm>
              <a:off x="1770848" y="2934632"/>
              <a:ext cx="292100" cy="2921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6C19DF4-AA56-4088-A4DD-90326258C275}"/>
                </a:ext>
              </a:extLst>
            </p:cNvPr>
            <p:cNvSpPr/>
            <p:nvPr/>
          </p:nvSpPr>
          <p:spPr>
            <a:xfrm>
              <a:off x="5707848" y="2934632"/>
              <a:ext cx="292100" cy="2921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3E35AA7-2E45-461E-931E-18C1271FE5CE}"/>
                </a:ext>
              </a:extLst>
            </p:cNvPr>
            <p:cNvSpPr/>
            <p:nvPr/>
          </p:nvSpPr>
          <p:spPr>
            <a:xfrm>
              <a:off x="2723348" y="4903132"/>
              <a:ext cx="292100" cy="292100"/>
            </a:xfrm>
            <a:prstGeom prst="ellipse">
              <a:avLst/>
            </a:prstGeom>
            <a:solidFill>
              <a:schemeClr val="bg2"/>
            </a:solidFill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C6D37B6-1BD2-4E1A-B330-E93B41EEB0A2}"/>
                </a:ext>
              </a:extLst>
            </p:cNvPr>
            <p:cNvSpPr/>
            <p:nvPr/>
          </p:nvSpPr>
          <p:spPr>
            <a:xfrm>
              <a:off x="4768048" y="4903132"/>
              <a:ext cx="292100" cy="292100"/>
            </a:xfrm>
            <a:prstGeom prst="ellipse">
              <a:avLst/>
            </a:prstGeom>
            <a:solidFill>
              <a:schemeClr val="bg2"/>
            </a:solidFill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041C69-1618-41C4-8A22-CD2EFC4F8B05}"/>
                </a:ext>
              </a:extLst>
            </p:cNvPr>
            <p:cNvSpPr txBox="1"/>
            <p:nvPr/>
          </p:nvSpPr>
          <p:spPr>
            <a:xfrm>
              <a:off x="3485348" y="813732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A</a:t>
              </a:r>
              <a:endParaRPr lang="en-SG" sz="28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3646F40-4CD9-46EF-A876-23DC8E4F8B42}"/>
                </a:ext>
              </a:extLst>
            </p:cNvPr>
            <p:cNvSpPr txBox="1"/>
            <p:nvPr/>
          </p:nvSpPr>
          <p:spPr>
            <a:xfrm>
              <a:off x="2532848" y="5334932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C</a:t>
              </a:r>
              <a:endParaRPr lang="en-SG" sz="28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7C4E8B-8305-498A-8253-CDCF3B0C7DA1}"/>
                </a:ext>
              </a:extLst>
            </p:cNvPr>
            <p:cNvSpPr txBox="1"/>
            <p:nvPr/>
          </p:nvSpPr>
          <p:spPr>
            <a:xfrm>
              <a:off x="4577548" y="5334932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D</a:t>
              </a:r>
              <a:endParaRPr lang="en-SG" sz="28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B9B6E7F-6082-46E8-A471-5E57C5174334}"/>
                </a:ext>
              </a:extLst>
            </p:cNvPr>
            <p:cNvSpPr txBox="1"/>
            <p:nvPr/>
          </p:nvSpPr>
          <p:spPr>
            <a:xfrm>
              <a:off x="5811891" y="2435550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E</a:t>
              </a:r>
              <a:endParaRPr lang="en-SG" sz="28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66B766-CA28-4D27-B30E-5C0A18B1126E}"/>
                </a:ext>
              </a:extLst>
            </p:cNvPr>
            <p:cNvSpPr txBox="1"/>
            <p:nvPr/>
          </p:nvSpPr>
          <p:spPr>
            <a:xfrm>
              <a:off x="1291286" y="2435550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B</a:t>
              </a:r>
              <a:endParaRPr lang="en-SG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5BC5AE1-5891-4699-805F-8A6C08D9E031}"/>
                </a:ext>
              </a:extLst>
            </p:cNvPr>
            <p:cNvCxnSpPr/>
            <p:nvPr/>
          </p:nvCxnSpPr>
          <p:spPr>
            <a:xfrm flipH="1">
              <a:off x="2020503" y="1632882"/>
              <a:ext cx="1473200" cy="120650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887CBF8-9D77-4F9F-81FE-6895DE4A83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17" y="1772582"/>
              <a:ext cx="1418924" cy="116205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1C35980-15CE-4932-821D-6249A41C28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8222" y="1772582"/>
              <a:ext cx="865137" cy="303530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E23A363-7E6C-4DD5-A1CA-519776A7B58D}"/>
                </a:ext>
              </a:extLst>
            </p:cNvPr>
            <p:cNvCxnSpPr>
              <a:cxnSpLocks/>
            </p:cNvCxnSpPr>
            <p:nvPr/>
          </p:nvCxnSpPr>
          <p:spPr>
            <a:xfrm>
              <a:off x="3205948" y="5023782"/>
              <a:ext cx="1371600" cy="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EBFB312-AF2E-4C5B-B9DD-30FFAC695AA7}"/>
                </a:ext>
              </a:extLst>
            </p:cNvPr>
            <p:cNvCxnSpPr>
              <a:cxnSpLocks/>
            </p:cNvCxnSpPr>
            <p:nvPr/>
          </p:nvCxnSpPr>
          <p:spPr>
            <a:xfrm>
              <a:off x="7713051" y="4586727"/>
              <a:ext cx="914674" cy="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4036686-2330-4B99-B721-46B06183289B}"/>
                </a:ext>
              </a:extLst>
            </p:cNvPr>
            <p:cNvSpPr txBox="1"/>
            <p:nvPr/>
          </p:nvSpPr>
          <p:spPr>
            <a:xfrm>
              <a:off x="8012374" y="3905751"/>
              <a:ext cx="1859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Legend</a:t>
              </a:r>
              <a:endParaRPr lang="en-SG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3305F84-517A-427C-8D21-9AF73958782D}"/>
                </a:ext>
              </a:extLst>
            </p:cNvPr>
            <p:cNvSpPr txBox="1"/>
            <p:nvPr/>
          </p:nvSpPr>
          <p:spPr>
            <a:xfrm>
              <a:off x="8730134" y="4401093"/>
              <a:ext cx="1555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FD (Minimal)</a:t>
              </a:r>
              <a:endParaRPr lang="en-SG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87628BF-A3B7-4885-9EF1-0D5B18B9F123}"/>
                </a:ext>
              </a:extLst>
            </p:cNvPr>
            <p:cNvSpPr/>
            <p:nvPr/>
          </p:nvSpPr>
          <p:spPr>
            <a:xfrm>
              <a:off x="8042821" y="5426147"/>
              <a:ext cx="292100" cy="292100"/>
            </a:xfrm>
            <a:prstGeom prst="ellipse">
              <a:avLst/>
            </a:prstGeom>
            <a:solidFill>
              <a:schemeClr val="bg2"/>
            </a:solidFill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438B0E9-9FC0-429B-A7FA-34C8A8F39DDE}"/>
                </a:ext>
              </a:extLst>
            </p:cNvPr>
            <p:cNvSpPr/>
            <p:nvPr/>
          </p:nvSpPr>
          <p:spPr>
            <a:xfrm>
              <a:off x="8042821" y="4890007"/>
              <a:ext cx="292100" cy="2921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9E803F5-872C-46BC-BBB9-E659DE94BEFB}"/>
                </a:ext>
              </a:extLst>
            </p:cNvPr>
            <p:cNvSpPr txBox="1"/>
            <p:nvPr/>
          </p:nvSpPr>
          <p:spPr>
            <a:xfrm>
              <a:off x="8884386" y="4897472"/>
              <a:ext cx="1263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Prime </a:t>
              </a:r>
              <a:r>
                <a:rPr lang="en-US" dirty="0" err="1"/>
                <a:t>Attr</a:t>
              </a:r>
              <a:r>
                <a:rPr lang="en-US" dirty="0"/>
                <a:t>.</a:t>
              </a:r>
              <a:endParaRPr lang="en-SG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1C09A23-74A6-40B8-9C53-1E1C9E8CA787}"/>
                </a:ext>
              </a:extLst>
            </p:cNvPr>
            <p:cNvSpPr txBox="1"/>
            <p:nvPr/>
          </p:nvSpPr>
          <p:spPr>
            <a:xfrm>
              <a:off x="8658375" y="5390009"/>
              <a:ext cx="1555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Ordinary </a:t>
              </a:r>
              <a:r>
                <a:rPr lang="en-US" dirty="0" err="1"/>
                <a:t>Attr</a:t>
              </a:r>
              <a:r>
                <a:rPr lang="en-US" dirty="0"/>
                <a:t>.</a:t>
              </a:r>
              <a:endParaRPr lang="en-SG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8A4E2AA-0AF6-4539-BB4C-6C2346B7AE5E}"/>
                </a:ext>
              </a:extLst>
            </p:cNvPr>
            <p:cNvGrpSpPr/>
            <p:nvPr/>
          </p:nvGrpSpPr>
          <p:grpSpPr>
            <a:xfrm>
              <a:off x="7183694" y="883264"/>
              <a:ext cx="5008306" cy="1656618"/>
              <a:chOff x="9837949" y="592558"/>
              <a:chExt cx="5008306" cy="165661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41668A5-9E35-4BE4-B1D5-735C7EB58E3E}"/>
                      </a:ext>
                    </a:extLst>
                  </p:cNvPr>
                  <p:cNvSpPr txBox="1"/>
                  <p:nvPr/>
                </p:nvSpPr>
                <p:spPr>
                  <a:xfrm>
                    <a:off x="9837949" y="1233513"/>
                    <a:ext cx="5008306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:r>
                      <a:rPr lang="en-US" sz="2000" dirty="0"/>
                      <a:t>                is trivial, or</a:t>
                    </a:r>
                  </a:p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14:m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a14:m>
                    <a:r>
                      <a:rPr lang="en-US" sz="2000" dirty="0"/>
                      <a:t> is a </a:t>
                    </a:r>
                    <a:r>
                      <a:rPr lang="en-US" sz="2000" b="1" dirty="0">
                        <a:solidFill>
                          <a:srgbClr val="C00000"/>
                        </a:solidFill>
                      </a:rPr>
                      <a:t>super key</a:t>
                    </a:r>
                    <a:r>
                      <a:rPr lang="en-US" sz="2000" dirty="0"/>
                      <a:t>, or</a:t>
                    </a:r>
                  </a:p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14:m>
                      <m:oMath xmlns:m="http://schemas.openxmlformats.org/officeDocument/2006/math">
                        <m:r>
                          <a:rPr lang="en-US" sz="2000" i="1" strike="sngStrike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a14:m>
                    <a:r>
                      <a:rPr lang="en-US" sz="2000" strike="sngStrike" dirty="0">
                        <a:solidFill>
                          <a:schemeClr val="bg2">
                            <a:lumMod val="90000"/>
                          </a:schemeClr>
                        </a:solidFill>
                      </a:rPr>
                      <a:t> is a prime attribute.</a:t>
                    </a: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41668A5-9E35-4BE4-B1D5-735C7EB58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37949" y="1233513"/>
                    <a:ext cx="5008306" cy="101566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095" t="-2994" b="-9581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2" name="Object 1">
                    <a:extLst>
                      <a:ext uri="{FF2B5EF4-FFF2-40B4-BE49-F238E27FC236}">
                        <a16:creationId xmlns:a16="http://schemas.microsoft.com/office/drawing/2014/main" id="{CF44514E-71C5-415C-A3C8-7213AA87E6BC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189413646"/>
                      </p:ext>
                    </p:extLst>
                  </p:nvPr>
                </p:nvGraphicFramePr>
                <p:xfrm>
                  <a:off x="13223520" y="985185"/>
                  <a:ext cx="1403660" cy="332505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AxMath" r:id="rId3" imgW="998640" imgH="236520" progId="Equation.AxMath">
                          <p:embed/>
                        </p:oleObj>
                      </mc:Choice>
                      <mc:Fallback>
                        <p:oleObj name="AxMath" r:id="rId3" imgW="998640" imgH="236520" progId="Equation.AxMath">
                          <p:embed/>
                          <p:pic>
                            <p:nvPicPr>
                              <p:cNvPr id="2" name="Object 1">
                                <a:extLst>
                                  <a:ext uri="{FF2B5EF4-FFF2-40B4-BE49-F238E27FC236}">
                                    <a16:creationId xmlns:a16="http://schemas.microsoft.com/office/drawing/2014/main" id="{CF44514E-71C5-415C-A3C8-7213AA87E6BC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3223520" y="985185"/>
                                <a:ext cx="1403660" cy="332505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2" name="Object 1">
                    <a:extLst>
                      <a:ext uri="{FF2B5EF4-FFF2-40B4-BE49-F238E27FC236}">
                        <a16:creationId xmlns:a16="http://schemas.microsoft.com/office/drawing/2014/main" id="{CF44514E-71C5-415C-A3C8-7213AA87E6BC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189413646"/>
                      </p:ext>
                    </p:extLst>
                  </p:nvPr>
                </p:nvGraphicFramePr>
                <p:xfrm>
                  <a:off x="13223520" y="985185"/>
                  <a:ext cx="1403660" cy="332505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AxMath" r:id="rId5" imgW="998640" imgH="236520" progId="Equation.AxMath">
                          <p:embed/>
                        </p:oleObj>
                      </mc:Choice>
                      <mc:Fallback>
                        <p:oleObj name="AxMath" r:id="rId5" imgW="998640" imgH="236520" progId="Equation.AxMath">
                          <p:embed/>
                          <p:pic>
                            <p:nvPicPr>
                              <p:cNvPr id="2" name="Object 1">
                                <a:extLst>
                                  <a:ext uri="{FF2B5EF4-FFF2-40B4-BE49-F238E27FC236}">
                                    <a16:creationId xmlns:a16="http://schemas.microsoft.com/office/drawing/2014/main" id="{CF44514E-71C5-415C-A3C8-7213AA87E6BC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3223520" y="985185"/>
                                <a:ext cx="1403660" cy="332505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53" name="Object 52">
                    <a:extLst>
                      <a:ext uri="{FF2B5EF4-FFF2-40B4-BE49-F238E27FC236}">
                        <a16:creationId xmlns:a16="http://schemas.microsoft.com/office/drawing/2014/main" id="{55788CB2-E2B2-441B-8F10-6972B52AE11C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10201193" y="1279321"/>
                  <a:ext cx="932886" cy="349088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AxMath" r:id="rId7" imgW="631080" imgH="236520" progId="Equation.AxMath">
                          <p:embed/>
                        </p:oleObj>
                      </mc:Choice>
                      <mc:Fallback>
                        <p:oleObj name="AxMath" r:id="rId7" imgW="631080" imgH="236520" progId="Equation.AxMath">
                          <p:embed/>
                          <p:pic>
                            <p:nvPicPr>
                              <p:cNvPr id="53" name="Object 52">
                                <a:extLst>
                                  <a:ext uri="{FF2B5EF4-FFF2-40B4-BE49-F238E27FC236}">
                                    <a16:creationId xmlns:a16="http://schemas.microsoft.com/office/drawing/2014/main" id="{55788CB2-E2B2-441B-8F10-6972B52AE11C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8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0201193" y="1279321"/>
                                <a:ext cx="932886" cy="349088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53" name="Object 52">
                    <a:extLst>
                      <a:ext uri="{FF2B5EF4-FFF2-40B4-BE49-F238E27FC236}">
                        <a16:creationId xmlns:a16="http://schemas.microsoft.com/office/drawing/2014/main" id="{55788CB2-E2B2-441B-8F10-6972B52AE11C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10201193" y="1279321"/>
                  <a:ext cx="932886" cy="349088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AxMath" r:id="rId9" imgW="631080" imgH="236520" progId="Equation.AxMath">
                          <p:embed/>
                        </p:oleObj>
                      </mc:Choice>
                      <mc:Fallback>
                        <p:oleObj name="AxMath" r:id="rId9" imgW="631080" imgH="236520" progId="Equation.AxMath">
                          <p:embed/>
                          <p:pic>
                            <p:nvPicPr>
                              <p:cNvPr id="53" name="Object 52">
                                <a:extLst>
                                  <a:ext uri="{FF2B5EF4-FFF2-40B4-BE49-F238E27FC236}">
                                    <a16:creationId xmlns:a16="http://schemas.microsoft.com/office/drawing/2014/main" id="{55788CB2-E2B2-441B-8F10-6972B52AE11C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10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0201193" y="1279321"/>
                                <a:ext cx="932886" cy="349088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8312398-9794-49A6-8386-09476CC5BB42}"/>
                  </a:ext>
                </a:extLst>
              </p:cNvPr>
              <p:cNvSpPr txBox="1"/>
              <p:nvPr/>
            </p:nvSpPr>
            <p:spPr>
              <a:xfrm>
                <a:off x="9837949" y="592558"/>
                <a:ext cx="478923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u="sng" dirty="0"/>
                  <a:t>Boyce–Codd Normal Form (BCNF)</a:t>
                </a:r>
                <a:r>
                  <a:rPr lang="en-US" sz="2000" dirty="0"/>
                  <a:t> </a:t>
                </a:r>
                <a:r>
                  <a:rPr lang="en-US" sz="2000" b="1" i="1" dirty="0" err="1"/>
                  <a:t>iff</a:t>
                </a:r>
                <a:r>
                  <a:rPr lang="en-US" sz="2000" dirty="0"/>
                  <a:t> for every functional dependency</a:t>
                </a:r>
                <a:endParaRPr lang="en-SG" sz="2000" dirty="0"/>
              </a:p>
            </p:txBody>
          </p:sp>
        </p:grp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DA7D33B-B1B3-4B8D-AA21-037CB74C4598}"/>
                </a:ext>
              </a:extLst>
            </p:cNvPr>
            <p:cNvSpPr/>
            <p:nvPr/>
          </p:nvSpPr>
          <p:spPr>
            <a:xfrm>
              <a:off x="7558712" y="2785216"/>
              <a:ext cx="2792649" cy="966600"/>
            </a:xfrm>
            <a:prstGeom prst="roundRect">
              <a:avLst>
                <a:gd name="adj" fmla="val 17749"/>
              </a:avLst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01FE03D-6A3B-4B1B-80FF-275A3FFF5BBD}"/>
                </a:ext>
              </a:extLst>
            </p:cNvPr>
            <p:cNvSpPr txBox="1"/>
            <p:nvPr/>
          </p:nvSpPr>
          <p:spPr>
            <a:xfrm>
              <a:off x="7558712" y="2769972"/>
              <a:ext cx="2862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Super Key(s)</a:t>
              </a:r>
              <a:endParaRPr lang="en-SG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A2D7B11-87B9-4441-AE89-7B5707DDEE0D}"/>
                </a:ext>
              </a:extLst>
            </p:cNvPr>
            <p:cNvSpPr txBox="1"/>
            <p:nvPr/>
          </p:nvSpPr>
          <p:spPr>
            <a:xfrm>
              <a:off x="7558712" y="3149624"/>
              <a:ext cx="27926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{A, E}</a:t>
              </a:r>
              <a:r>
                <a:rPr lang="en-US" sz="2400" b="1" baseline="30000" dirty="0"/>
                <a:t>+</a:t>
              </a:r>
              <a:r>
                <a:rPr lang="en-US" sz="2400" b="1" dirty="0"/>
                <a:t>, {B, E}</a:t>
              </a:r>
              <a:r>
                <a:rPr lang="en-US" sz="2400" b="1" baseline="30000" dirty="0"/>
                <a:t>+</a:t>
              </a:r>
              <a:endParaRPr lang="en-SG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23717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866775D-BC95-4EC0-8DF2-DB50A59A2B3A}"/>
              </a:ext>
            </a:extLst>
          </p:cNvPr>
          <p:cNvGrpSpPr/>
          <p:nvPr/>
        </p:nvGrpSpPr>
        <p:grpSpPr>
          <a:xfrm>
            <a:off x="157691" y="408831"/>
            <a:ext cx="7036856" cy="2422307"/>
            <a:chOff x="1038225" y="2263031"/>
            <a:chExt cx="7036856" cy="242230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4C95533-DDEC-4FFA-8196-199246CEA97B}"/>
                </a:ext>
              </a:extLst>
            </p:cNvPr>
            <p:cNvSpPr/>
            <p:nvPr/>
          </p:nvSpPr>
          <p:spPr>
            <a:xfrm>
              <a:off x="1447799" y="2263031"/>
              <a:ext cx="2311401" cy="10051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Conceptual Design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44EB6BF-6567-48D7-9D42-6A4C7CE2F6B0}"/>
                </a:ext>
              </a:extLst>
            </p:cNvPr>
            <p:cNvSpPr/>
            <p:nvPr/>
          </p:nvSpPr>
          <p:spPr>
            <a:xfrm>
              <a:off x="5113870" y="2263031"/>
              <a:ext cx="2311401" cy="10051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Logical Design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BAE5F7A4-B375-4EBF-BD0C-A9514962CDEC}"/>
                </a:ext>
              </a:extLst>
            </p:cNvPr>
            <p:cNvSpPr/>
            <p:nvPr/>
          </p:nvSpPr>
          <p:spPr>
            <a:xfrm>
              <a:off x="3796772" y="2690136"/>
              <a:ext cx="1278467" cy="150891"/>
            </a:xfrm>
            <a:prstGeom prst="rightArrow">
              <a:avLst>
                <a:gd name="adj1" fmla="val 50000"/>
                <a:gd name="adj2" fmla="val 14626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B442C89-ECEE-4061-9ED7-96CA4371273A}"/>
                </a:ext>
              </a:extLst>
            </p:cNvPr>
            <p:cNvSpPr txBox="1"/>
            <p:nvPr/>
          </p:nvSpPr>
          <p:spPr>
            <a:xfrm>
              <a:off x="1038225" y="3333750"/>
              <a:ext cx="3171825" cy="135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i="1" dirty="0"/>
                <a:t>Driven by the real world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400" i="1" dirty="0"/>
                <a:t>Identify entity &amp; relationship precisely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i="1" dirty="0"/>
                <a:t>No choice making involved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i="1" dirty="0"/>
                <a:t>Output a</a:t>
              </a:r>
              <a:r>
                <a:rPr lang="en-SG" sz="1400" i="1" dirty="0"/>
                <a:t>n</a:t>
              </a:r>
              <a:r>
                <a:rPr lang="zh-CN" altLang="en-US" sz="1400" i="1" dirty="0"/>
                <a:t> </a:t>
              </a:r>
              <a:r>
                <a:rPr lang="en-SG" altLang="zh-CN" sz="1400" i="1" dirty="0"/>
                <a:t>ER</a:t>
              </a:r>
              <a:r>
                <a:rPr lang="zh-CN" altLang="en-US" sz="1400" i="1" dirty="0"/>
                <a:t> </a:t>
              </a:r>
              <a:r>
                <a:rPr lang="en-SG" altLang="zh-CN" sz="1400" i="1" dirty="0"/>
                <a:t>diagram</a:t>
              </a:r>
              <a:endParaRPr lang="en-SG" sz="1400" i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51A0CF-73EB-4B71-903C-689196B9C74A}"/>
                </a:ext>
              </a:extLst>
            </p:cNvPr>
            <p:cNvSpPr txBox="1"/>
            <p:nvPr/>
          </p:nvSpPr>
          <p:spPr>
            <a:xfrm>
              <a:off x="4436005" y="3333750"/>
              <a:ext cx="3639076" cy="135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i="1" dirty="0"/>
                <a:t>Driven by database logic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400" i="1" dirty="0"/>
                <a:t>Identify tables &amp; keys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i="1" dirty="0"/>
                <a:t>Optimize the database structure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i="1" dirty="0"/>
                <a:t>Output</a:t>
              </a:r>
              <a:r>
                <a:rPr lang="en-SG" sz="1400" i="1" dirty="0"/>
                <a:t> a SQL DDL code/logical diagram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7C8897F-489A-4349-B95A-964CD17D6397}"/>
              </a:ext>
            </a:extLst>
          </p:cNvPr>
          <p:cNvGrpSpPr/>
          <p:nvPr/>
        </p:nvGrpSpPr>
        <p:grpSpPr>
          <a:xfrm>
            <a:off x="157691" y="3323861"/>
            <a:ext cx="7036856" cy="2422307"/>
            <a:chOff x="1038225" y="2263031"/>
            <a:chExt cx="7036856" cy="242230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3CB5C28-582F-4A6A-AE99-B36FB6A8CE77}"/>
                </a:ext>
              </a:extLst>
            </p:cNvPr>
            <p:cNvSpPr/>
            <p:nvPr/>
          </p:nvSpPr>
          <p:spPr>
            <a:xfrm>
              <a:off x="1447799" y="2263031"/>
              <a:ext cx="2311401" cy="10051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Conceptual Design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8892119-B787-486E-959E-4A600C33AD71}"/>
                </a:ext>
              </a:extLst>
            </p:cNvPr>
            <p:cNvSpPr/>
            <p:nvPr/>
          </p:nvSpPr>
          <p:spPr>
            <a:xfrm>
              <a:off x="5113870" y="2263031"/>
              <a:ext cx="2311401" cy="10051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Logical Design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1998A3D8-D431-4453-A2CC-2E049763C6C7}"/>
                </a:ext>
              </a:extLst>
            </p:cNvPr>
            <p:cNvSpPr/>
            <p:nvPr/>
          </p:nvSpPr>
          <p:spPr>
            <a:xfrm>
              <a:off x="3796772" y="2690136"/>
              <a:ext cx="1278467" cy="150891"/>
            </a:xfrm>
            <a:prstGeom prst="rightArrow">
              <a:avLst>
                <a:gd name="adj1" fmla="val 50000"/>
                <a:gd name="adj2" fmla="val 14626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5C14AA1-1A53-47E3-9B3C-4F08693CD4AB}"/>
                </a:ext>
              </a:extLst>
            </p:cNvPr>
            <p:cNvSpPr txBox="1"/>
            <p:nvPr/>
          </p:nvSpPr>
          <p:spPr>
            <a:xfrm>
              <a:off x="1038225" y="3333750"/>
              <a:ext cx="3171825" cy="135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i="1" dirty="0"/>
                <a:t>Driven by the real world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400" i="1" dirty="0"/>
                <a:t>Identify entity &amp; relationship precisely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i="1" dirty="0"/>
                <a:t>No choice making involved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i="1" dirty="0"/>
                <a:t>Output a</a:t>
              </a:r>
              <a:r>
                <a:rPr lang="en-SG" sz="1400" i="1" dirty="0"/>
                <a:t>n</a:t>
              </a:r>
              <a:r>
                <a:rPr lang="zh-CN" altLang="en-US" sz="1400" i="1" dirty="0"/>
                <a:t> </a:t>
              </a:r>
              <a:r>
                <a:rPr lang="en-SG" altLang="zh-CN" sz="1400" i="1" dirty="0"/>
                <a:t>ER</a:t>
              </a:r>
              <a:r>
                <a:rPr lang="zh-CN" altLang="en-US" sz="1400" i="1" dirty="0"/>
                <a:t> </a:t>
              </a:r>
              <a:r>
                <a:rPr lang="en-SG" altLang="zh-CN" sz="1400" i="1" dirty="0"/>
                <a:t>diagram</a:t>
              </a:r>
              <a:endParaRPr lang="en-SG" sz="1400" i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642C586-59E6-451E-AF42-AD7D5B2AC061}"/>
                </a:ext>
              </a:extLst>
            </p:cNvPr>
            <p:cNvSpPr txBox="1"/>
            <p:nvPr/>
          </p:nvSpPr>
          <p:spPr>
            <a:xfrm>
              <a:off x="4436005" y="3333750"/>
              <a:ext cx="3639076" cy="135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i="1" dirty="0"/>
                <a:t>Driven by database logic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400" i="1" dirty="0"/>
                <a:t>Identify tables &amp; keys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i="1" dirty="0"/>
                <a:t>Optimize the database structure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i="1" dirty="0"/>
                <a:t>Output</a:t>
              </a:r>
              <a:r>
                <a:rPr lang="en-SG" sz="1400" i="1" dirty="0"/>
                <a:t> a SQL DDL code/logical diagram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51024EA-B43F-4C63-BBEE-5EBD6352C398}"/>
              </a:ext>
            </a:extLst>
          </p:cNvPr>
          <p:cNvGrpSpPr/>
          <p:nvPr/>
        </p:nvGrpSpPr>
        <p:grpSpPr>
          <a:xfrm>
            <a:off x="7420502" y="3330211"/>
            <a:ext cx="7036856" cy="2422307"/>
            <a:chOff x="1038225" y="2263031"/>
            <a:chExt cx="7036856" cy="242230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15C70B2-2C38-4B02-8D2B-BB51D76643E3}"/>
                </a:ext>
              </a:extLst>
            </p:cNvPr>
            <p:cNvSpPr/>
            <p:nvPr/>
          </p:nvSpPr>
          <p:spPr>
            <a:xfrm>
              <a:off x="1447799" y="2263031"/>
              <a:ext cx="2311401" cy="10051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Conceptual Design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A7246F5-9F3F-4347-B6D1-D6C63DDC0248}"/>
                </a:ext>
              </a:extLst>
            </p:cNvPr>
            <p:cNvSpPr/>
            <p:nvPr/>
          </p:nvSpPr>
          <p:spPr>
            <a:xfrm>
              <a:off x="5113870" y="2263031"/>
              <a:ext cx="2311401" cy="10051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Logical Design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8025398D-853D-4782-88C5-3788915612E2}"/>
                </a:ext>
              </a:extLst>
            </p:cNvPr>
            <p:cNvSpPr/>
            <p:nvPr/>
          </p:nvSpPr>
          <p:spPr>
            <a:xfrm>
              <a:off x="3796772" y="2690136"/>
              <a:ext cx="1278467" cy="150891"/>
            </a:xfrm>
            <a:prstGeom prst="rightArrow">
              <a:avLst>
                <a:gd name="adj1" fmla="val 50000"/>
                <a:gd name="adj2" fmla="val 14626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7942E43-8518-4FB9-9BE4-2B6029B75BFB}"/>
                </a:ext>
              </a:extLst>
            </p:cNvPr>
            <p:cNvSpPr txBox="1"/>
            <p:nvPr/>
          </p:nvSpPr>
          <p:spPr>
            <a:xfrm>
              <a:off x="1038225" y="3333750"/>
              <a:ext cx="3171825" cy="135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i="1" dirty="0"/>
                <a:t>Driven by the real world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400" i="1" dirty="0"/>
                <a:t>Identify entity &amp; relationship precisely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i="1" dirty="0"/>
                <a:t>No choice making involved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i="1" dirty="0"/>
                <a:t>Output a</a:t>
              </a:r>
              <a:r>
                <a:rPr lang="en-SG" sz="1400" i="1" dirty="0"/>
                <a:t>n</a:t>
              </a:r>
              <a:r>
                <a:rPr lang="zh-CN" altLang="en-US" sz="1400" i="1" dirty="0"/>
                <a:t> </a:t>
              </a:r>
              <a:r>
                <a:rPr lang="en-SG" altLang="zh-CN" sz="1400" i="1" dirty="0"/>
                <a:t>ER</a:t>
              </a:r>
              <a:r>
                <a:rPr lang="zh-CN" altLang="en-US" sz="1400" i="1" dirty="0"/>
                <a:t> </a:t>
              </a:r>
              <a:r>
                <a:rPr lang="en-SG" altLang="zh-CN" sz="1400" i="1" dirty="0"/>
                <a:t>diagram</a:t>
              </a:r>
              <a:endParaRPr lang="en-SG" sz="1400" i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A6A1BC3-69CB-4006-9E66-582E71A9DBD9}"/>
                </a:ext>
              </a:extLst>
            </p:cNvPr>
            <p:cNvSpPr txBox="1"/>
            <p:nvPr/>
          </p:nvSpPr>
          <p:spPr>
            <a:xfrm>
              <a:off x="4436005" y="3333750"/>
              <a:ext cx="3639076" cy="135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i="1" dirty="0"/>
                <a:t>Driven by database logic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400" i="1" dirty="0"/>
                <a:t>Identify tables &amp; keys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i="1" dirty="0"/>
                <a:t>Optimize the database structure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i="1" dirty="0"/>
                <a:t>Output</a:t>
              </a:r>
              <a:r>
                <a:rPr lang="en-SG" sz="1400" i="1" dirty="0"/>
                <a:t> a SQL DDL code/logical diagram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5050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367</Words>
  <Application>Microsoft Office PowerPoint</Application>
  <PresentationFormat>Widescreen</PresentationFormat>
  <Paragraphs>108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AxMath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Huasong Meng</dc:creator>
  <cp:lastModifiedBy>Mark Huasong Meng</cp:lastModifiedBy>
  <cp:revision>32</cp:revision>
  <dcterms:created xsi:type="dcterms:W3CDTF">2021-09-11T09:08:05Z</dcterms:created>
  <dcterms:modified xsi:type="dcterms:W3CDTF">2021-10-03T20:02:37Z</dcterms:modified>
</cp:coreProperties>
</file>