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F542F-3912-4102-A059-1AFE7161E629}" type="datetimeFigureOut">
              <a:rPr lang="en-SG" smtClean="0"/>
              <a:t>8/3/2022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810D7-9C17-4086-9775-3C8B412F24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9732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088BC-9A6B-4E34-B09F-80F6A8C2A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07FC2-4BBD-48ED-9E66-EF61A921B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F4320-A3FA-44D0-9F24-39D5ECB7B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6570-D456-408F-873E-1E815D64133B}" type="datetime1">
              <a:rPr lang="en-SG" smtClean="0"/>
              <a:t>8/3/2022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F14A9-8F70-4C42-978E-DB3A809EB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CS4221/CS5421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8D212-25E6-48F6-8039-6D4EE6A19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67E8-D82F-498D-851B-E164BB538C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1392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D9C60-2100-4C9F-BDBD-77B39F2C8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C92ED-985A-43C5-9213-BD8FD5A08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11B1A-9E03-43B5-96D8-A7DE9073C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F267B-94B0-4135-BB7F-FC178F0A0445}" type="datetime1">
              <a:rPr lang="en-SG" smtClean="0"/>
              <a:t>8/3/2022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29DB1-8431-4975-B4E2-86A471FD6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CS4221/CS5421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0CA83-D5DA-4E1B-91CC-B0D48C850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67E8-D82F-498D-851B-E164BB538C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1817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C84384-24AE-464F-B142-4A6969725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E16E2F-E6E1-4817-9E72-DB5DB099A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E8360-348C-4994-8932-4D43F11AF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969F1-91E2-429F-81FC-5051DB504BA6}" type="datetime1">
              <a:rPr lang="en-SG" smtClean="0"/>
              <a:t>8/3/2022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07CD5-9A4C-48D6-AED2-E377B59B0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CS4221/CS5421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7C485-F4D9-4BB6-A35A-96EDC537A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67E8-D82F-498D-851B-E164BB538C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1942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3AB5-3CAC-4551-8C07-F05C40E83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5F0FC-C6D7-4C8E-8DDC-0A3AFF6A1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C0224-F2B9-4AE3-B644-DBB709F31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2307-1B99-4246-9623-D2CE97EFFB4C}" type="datetime1">
              <a:rPr lang="en-SG" smtClean="0"/>
              <a:t>8/3/2022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D7FF7-13D1-4119-803B-7866D7F2D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CS4221/CS5421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3D7D3-50E7-4CBA-A98A-BB0535497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67E8-D82F-498D-851B-E164BB538C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2302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79EBF-2EC7-4D1C-947E-83E60FA22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9234F-FB0C-496F-A4E4-24F89010A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B6FB8-87F5-4240-8F62-50F9ACCF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2152-5E4B-4843-9F96-C009AD4BC9D4}" type="datetime1">
              <a:rPr lang="en-SG" smtClean="0"/>
              <a:t>8/3/2022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46CA2-9742-4529-9A66-ADE873F43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CS4221/CS5421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41494-DE1A-461A-90D1-F43CDED27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67E8-D82F-498D-851B-E164BB538C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672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013C5-BAA5-4793-AE76-556D83DC6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49C0C-D8AD-4FA0-92D7-C61E71F1B1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AC9EE4-590B-468F-84B8-1A7C70536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A697E-48FF-47F2-9D5B-99AD066BD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D2EE-9099-434F-8100-F20EE1B70B01}" type="datetime1">
              <a:rPr lang="en-SG" smtClean="0"/>
              <a:t>8/3/2022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8BA12-41CA-410E-B1A8-69700F039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CS4221/CS5421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2E8BB-72B7-42BD-91C5-28B2E1E80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67E8-D82F-498D-851B-E164BB538C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7231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53605-84D6-476F-BCCC-662F87609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7F830-1028-4AFA-850A-6F7636970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BAA0EE-7F17-4244-8A35-7DF208785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63F021-1787-4A4D-B97F-295690810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B28686-EC08-4D22-8CED-B954DB4BB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63DBA1-6ED2-4A8A-BE22-0BEBCFC31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019A4-068A-44A9-8016-911CBB493D5D}" type="datetime1">
              <a:rPr lang="en-SG" smtClean="0"/>
              <a:t>8/3/2022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27F9BA-BA2C-4519-8687-624E3E087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CS4221/CS5421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DB3575-85EC-452E-8C07-88CE8EF99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67E8-D82F-498D-851B-E164BB538C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96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CD31C-81FA-490F-A10E-BA9F7020E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C9F332-7B88-433B-80AB-ED8EDF6F5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C3922-0E47-4FA9-BF7F-9AA2852ABC99}" type="datetime1">
              <a:rPr lang="en-SG" smtClean="0"/>
              <a:t>8/3/2022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98B569-830C-45DD-8A63-F1C5B409A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CS4221/CS5421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21B563-F374-4B6B-9DAA-AEDBA580D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67E8-D82F-498D-851B-E164BB538C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9225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3545D2-0886-4710-AE4C-782E2A458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DE157-BBAF-4492-A004-F1C0CA44D2BB}" type="datetime1">
              <a:rPr lang="en-SG" smtClean="0"/>
              <a:t>8/3/2022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F92B64-96C7-4070-A568-CF05837B2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CS4221/CS5421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08AB5-3AD5-483E-896D-F1EEF02FC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67E8-D82F-498D-851B-E164BB538C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4324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55D31-D5FA-4B46-9128-C29BD396E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6E69D-7625-4221-8E26-4837B93A0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2D4CB-34C0-4950-95D9-28511C91B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BC1C2-EB3D-4467-B7C7-A5669FECC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73A4-4415-456C-A0CA-C42C24DDEDCF}" type="datetime1">
              <a:rPr lang="en-SG" smtClean="0"/>
              <a:t>8/3/2022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D3C82-DC25-436A-BF0E-4E07AFF08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CS4221/CS5421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4ABC3-4A8A-43A4-B7BE-4D5207955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67E8-D82F-498D-851B-E164BB538C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286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BF32D-C62E-4B01-944F-BA35A9378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1B0A78-77B0-4102-9A03-8D8DA97CA0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430612-66F4-41C6-A98B-49B453293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C185B-360C-4C1B-BE52-12C6D8E2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BA4-A05E-43C8-9996-5BB6FCA3D632}" type="datetime1">
              <a:rPr lang="en-SG" smtClean="0"/>
              <a:t>8/3/2022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A8F5E-4970-469D-8883-680969955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CS4221/CS5421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B7896-CEC1-4485-B660-514408347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67E8-D82F-498D-851B-E164BB538C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2812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CA0C54-C5ED-45CE-AFDB-285005EB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81D4B-DB39-468A-B982-E7557D158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C463F-6579-42BC-BFBF-3256EEF138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0AC61-24C0-4E7A-9602-4E0CA4533EE3}" type="datetime1">
              <a:rPr lang="en-SG" smtClean="0"/>
              <a:t>8/3/2022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BCB4E-3AC7-40A4-B979-12C72188CE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SG"/>
              <a:t>CS4221/CS5421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882E1-5926-4B39-8269-1608E364E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267E8-D82F-498D-851B-E164BB538C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738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CADA5-0253-40A7-920C-5A118558E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0376"/>
            <a:ext cx="9144000" cy="1053488"/>
          </a:xfrm>
        </p:spPr>
        <p:txBody>
          <a:bodyPr>
            <a:noAutofit/>
          </a:bodyPr>
          <a:lstStyle/>
          <a:p>
            <a:r>
              <a:rPr lang="en-US" sz="4000" dirty="0"/>
              <a:t>CS4221/CS5421</a:t>
            </a:r>
            <a:br>
              <a:rPr lang="en-US" sz="4000" dirty="0"/>
            </a:br>
            <a:r>
              <a:rPr lang="en-US" sz="3200" dirty="0"/>
              <a:t>Tutorial 6: </a:t>
            </a:r>
            <a:r>
              <a:rPr lang="en-US" sz="3200" dirty="0" err="1"/>
              <a:t>eXist-db</a:t>
            </a:r>
            <a:r>
              <a:rPr lang="en-US" sz="3200" dirty="0"/>
              <a:t> &amp; MongoDB Hands-on</a:t>
            </a:r>
            <a:endParaRPr lang="en-SG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5C8E58-9906-450A-BD33-FE96FCBC2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2424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Windows platform is used in my demonstration.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The installation of both DB systems is slightly different from Mac ones. </a:t>
            </a:r>
          </a:p>
          <a:p>
            <a:r>
              <a:rPr lang="en-US" dirty="0">
                <a:solidFill>
                  <a:srgbClr val="FF0000"/>
                </a:solidFill>
              </a:rPr>
              <a:t>For Mac users, please refer to </a:t>
            </a:r>
            <a:r>
              <a:rPr lang="en-US" dirty="0" err="1">
                <a:solidFill>
                  <a:srgbClr val="FF0000"/>
                </a:solidFill>
              </a:rPr>
              <a:t>Zemmy’s</a:t>
            </a:r>
            <a:r>
              <a:rPr lang="en-US" dirty="0">
                <a:solidFill>
                  <a:srgbClr val="FF0000"/>
                </a:solidFill>
              </a:rPr>
              <a:t> session recording if you’ve encountered any technique issue.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2C33A93-1796-4F20-B2D3-57DE5DCE550A}"/>
              </a:ext>
            </a:extLst>
          </p:cNvPr>
          <p:cNvSpPr txBox="1">
            <a:spLocks/>
          </p:cNvSpPr>
          <p:nvPr/>
        </p:nvSpPr>
        <p:spPr>
          <a:xfrm>
            <a:off x="1524000" y="3640724"/>
            <a:ext cx="9144000" cy="847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Mark Meng Huasong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51967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7024B-5FCF-4348-BCA9-3798B68AD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eXist-db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81DA1-8D57-4FB7-AC58-F0D77BF13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Demonstration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40D535-C2B0-4B04-8554-44D59EF50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CS4221/CS5421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15E4F7-4F38-457E-9FAF-87C6B21C0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67E8-D82F-498D-851B-E164BB538CB2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2661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B1B1-94DB-422F-B555-D2FC5972F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mangoDB</a:t>
            </a:r>
            <a:r>
              <a:rPr lang="en-US" dirty="0"/>
              <a:t>*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0345A-C090-4CFB-8767-DEC910DD0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814"/>
            <a:ext cx="10515600" cy="805033"/>
          </a:xfrm>
        </p:spPr>
        <p:txBody>
          <a:bodyPr/>
          <a:lstStyle/>
          <a:p>
            <a:r>
              <a:rPr lang="en-US" dirty="0"/>
              <a:t>Go to official website and download the installation package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588320-BAE4-497D-9F73-A90749D06161}"/>
              </a:ext>
            </a:extLst>
          </p:cNvPr>
          <p:cNvSpPr txBox="1"/>
          <p:nvPr/>
        </p:nvSpPr>
        <p:spPr>
          <a:xfrm>
            <a:off x="1007075" y="2846270"/>
            <a:ext cx="57164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You need to download </a:t>
            </a:r>
            <a:r>
              <a:rPr lang="en-US" sz="2000" b="1" u="sng" dirty="0"/>
              <a:t>MongoDB (Windows Installer)</a:t>
            </a:r>
            <a:r>
              <a:rPr lang="en-US" sz="2000" dirty="0"/>
              <a:t> and </a:t>
            </a:r>
            <a:r>
              <a:rPr lang="en-US" sz="2000" b="1" u="sng" dirty="0"/>
              <a:t>MongoDB Database Tools</a:t>
            </a:r>
            <a:r>
              <a:rPr lang="en-US" sz="2000" dirty="0"/>
              <a:t> (to use </a:t>
            </a:r>
            <a:r>
              <a:rPr lang="en-US" sz="2000" dirty="0" err="1">
                <a:latin typeface="Consolas" panose="020B0609020204030204" pitchFamily="49" charset="0"/>
              </a:rPr>
              <a:t>mongoimport</a:t>
            </a:r>
            <a:r>
              <a:rPr lang="en-US" sz="2000" dirty="0"/>
              <a:t>).</a:t>
            </a:r>
          </a:p>
          <a:p>
            <a:pPr>
              <a:spcAft>
                <a:spcPts val="1200"/>
              </a:spcAft>
            </a:pPr>
            <a:r>
              <a:rPr lang="en-US" sz="2000" dirty="0"/>
              <a:t>* MongoDB is not examined, just for you to explore.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2F8777-6EF0-41FC-A1C2-9161C1C50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143" y="2747625"/>
            <a:ext cx="1409897" cy="18195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1BA862-E05E-477E-9DDD-0F4B1BE59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6038" y="2828598"/>
            <a:ext cx="1324160" cy="165758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6A091C-E849-456E-8DDC-59EBFB3D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CS4221/CS5421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661442-7190-4507-9D38-4CDE4C97B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67E8-D82F-498D-851B-E164BB538CB2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2747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8CC79A12-9C12-4706-8340-DC3C82E16E7C}"/>
              </a:ext>
            </a:extLst>
          </p:cNvPr>
          <p:cNvGrpSpPr/>
          <p:nvPr/>
        </p:nvGrpSpPr>
        <p:grpSpPr>
          <a:xfrm>
            <a:off x="4975120" y="1973558"/>
            <a:ext cx="6617062" cy="4658222"/>
            <a:chOff x="4975120" y="1973558"/>
            <a:chExt cx="6617062" cy="465822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D1C56A1-1524-4954-985A-2BB407330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766" t="57730" r="32983" b="2175"/>
            <a:stretch/>
          </p:blipFill>
          <p:spPr>
            <a:xfrm>
              <a:off x="7438768" y="4683405"/>
              <a:ext cx="2038607" cy="19483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1D69724-2FB8-4815-9015-9C2CD16452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53" t="2460" r="63100" b="60451"/>
            <a:stretch/>
          </p:blipFill>
          <p:spPr>
            <a:xfrm>
              <a:off x="5768685" y="1989724"/>
              <a:ext cx="1613085" cy="18022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875B765-CA2C-4638-A443-B0CB89648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723" t="2114" r="2736" b="44256"/>
            <a:stretch/>
          </p:blipFill>
          <p:spPr>
            <a:xfrm>
              <a:off x="7442629" y="1973558"/>
              <a:ext cx="4149553" cy="26060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56DC6CB-A609-4262-BBE3-9255C848FE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8" t="40945" r="63170" b="12335"/>
            <a:stretch/>
          </p:blipFill>
          <p:spPr>
            <a:xfrm>
              <a:off x="4975120" y="3879455"/>
              <a:ext cx="2406650" cy="22702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77EB1B1-94DB-422F-B555-D2FC5972F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28"/>
            <a:ext cx="10515600" cy="1325563"/>
          </a:xfrm>
        </p:spPr>
        <p:txBody>
          <a:bodyPr/>
          <a:lstStyle/>
          <a:p>
            <a:r>
              <a:rPr lang="en-US" dirty="0" err="1"/>
              <a:t>mangoDB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0345A-C090-4CFB-8767-DEC910DD0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0717"/>
            <a:ext cx="10515600" cy="805033"/>
          </a:xfrm>
        </p:spPr>
        <p:txBody>
          <a:bodyPr/>
          <a:lstStyle/>
          <a:p>
            <a:r>
              <a:rPr lang="en-US" dirty="0"/>
              <a:t>Configure system environment to use </a:t>
            </a:r>
            <a:r>
              <a:rPr lang="en-US" dirty="0" err="1">
                <a:latin typeface="Consolas" panose="020B0609020204030204" pitchFamily="49" charset="0"/>
              </a:rPr>
              <a:t>mangoimport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588320-BAE4-497D-9F73-A90749D06161}"/>
              </a:ext>
            </a:extLst>
          </p:cNvPr>
          <p:cNvSpPr txBox="1"/>
          <p:nvPr/>
        </p:nvSpPr>
        <p:spPr>
          <a:xfrm>
            <a:off x="1134036" y="1975750"/>
            <a:ext cx="34537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Extract the zip file (database tools) to your local directory and add them to the PATH.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176A57-7BAF-40DB-A6EF-DB21FE47E3B1}"/>
              </a:ext>
            </a:extLst>
          </p:cNvPr>
          <p:cNvSpPr/>
          <p:nvPr/>
        </p:nvSpPr>
        <p:spPr>
          <a:xfrm>
            <a:off x="7438768" y="6252519"/>
            <a:ext cx="1600200" cy="1915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AF4CAA-6F83-4DA2-9D10-2C928F1FE416}"/>
              </a:ext>
            </a:extLst>
          </p:cNvPr>
          <p:cNvSpPr/>
          <p:nvPr/>
        </p:nvSpPr>
        <p:spPr>
          <a:xfrm>
            <a:off x="7912443" y="2292052"/>
            <a:ext cx="1738184" cy="1915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29294975-EFB4-4E5E-AEBA-B2676234C711}"/>
              </a:ext>
            </a:extLst>
          </p:cNvPr>
          <p:cNvSpPr/>
          <p:nvPr/>
        </p:nvSpPr>
        <p:spPr>
          <a:xfrm rot="2797504">
            <a:off x="6321331" y="3317686"/>
            <a:ext cx="226258" cy="490650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1" name="Arrow: Curved Right 10">
            <a:extLst>
              <a:ext uri="{FF2B5EF4-FFF2-40B4-BE49-F238E27FC236}">
                <a16:creationId xmlns:a16="http://schemas.microsoft.com/office/drawing/2014/main" id="{03DD1ABF-BC17-4488-863C-1A5FE71234BD}"/>
              </a:ext>
            </a:extLst>
          </p:cNvPr>
          <p:cNvSpPr/>
          <p:nvPr/>
        </p:nvSpPr>
        <p:spPr>
          <a:xfrm rot="19068152">
            <a:off x="6949470" y="5699690"/>
            <a:ext cx="226258" cy="490650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EB5673-DFEB-426E-8755-97B6BBE4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CS4221/CS5421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25C5AB-C084-4D3E-9D1E-23E35E1F4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67E8-D82F-498D-851B-E164BB538CB2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8746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B1B1-94DB-422F-B555-D2FC5972F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mangoDB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0345A-C090-4CFB-8767-DEC910DD0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814"/>
            <a:ext cx="10515600" cy="805033"/>
          </a:xfrm>
        </p:spPr>
        <p:txBody>
          <a:bodyPr/>
          <a:lstStyle/>
          <a:p>
            <a:r>
              <a:rPr lang="en-US" dirty="0"/>
              <a:t>Import from .</a:t>
            </a:r>
            <a:r>
              <a:rPr lang="en-US" dirty="0" err="1"/>
              <a:t>json</a:t>
            </a:r>
            <a:r>
              <a:rPr lang="en-US" dirty="0"/>
              <a:t> file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588320-BAE4-497D-9F73-A90749D06161}"/>
              </a:ext>
            </a:extLst>
          </p:cNvPr>
          <p:cNvSpPr txBox="1"/>
          <p:nvPr/>
        </p:nvSpPr>
        <p:spPr>
          <a:xfrm>
            <a:off x="1007075" y="2298337"/>
            <a:ext cx="10822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Open terminal (terminal) and execute the command below.</a:t>
            </a:r>
          </a:p>
          <a:p>
            <a:pPr>
              <a:spcAft>
                <a:spcPts val="1200"/>
              </a:spcAft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mongoimport</a:t>
            </a:r>
            <a:r>
              <a:rPr lang="en-US" dirty="0">
                <a:latin typeface="Consolas" panose="020B0609020204030204" pitchFamily="49" charset="0"/>
              </a:rPr>
              <a:t> --</a:t>
            </a:r>
            <a:r>
              <a:rPr lang="en-US" dirty="0" err="1">
                <a:latin typeface="Consolas" panose="020B0609020204030204" pitchFamily="49" charset="0"/>
              </a:rPr>
              <a:t>db</a:t>
            </a:r>
            <a:r>
              <a:rPr lang="en-US" dirty="0">
                <a:latin typeface="Consolas" panose="020B0609020204030204" pitchFamily="49" charset="0"/>
              </a:rPr>
              <a:t> test --collection library --</a:t>
            </a:r>
            <a:r>
              <a:rPr lang="en-US" dirty="0" err="1">
                <a:latin typeface="Consolas" panose="020B0609020204030204" pitchFamily="49" charset="0"/>
              </a:rPr>
              <a:t>jsonArray</a:t>
            </a:r>
            <a:r>
              <a:rPr lang="en-US" dirty="0">
                <a:latin typeface="Consolas" panose="020B0609020204030204" pitchFamily="49" charset="0"/>
              </a:rPr>
              <a:t> &lt;</a:t>
            </a:r>
            <a:r>
              <a:rPr lang="en-US" dirty="0" err="1">
                <a:latin typeface="Consolas" panose="020B0609020204030204" pitchFamily="49" charset="0"/>
              </a:rPr>
              <a:t>path_of_json_file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B7CF24-FA50-4B3A-9FF5-E11F88734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789" y="3522564"/>
            <a:ext cx="5899891" cy="200966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292B5D-4FBF-461B-9CFF-3073FAA2E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CS4221/CS5421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2EEF4-4CA7-4A2B-831F-E29046FE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67E8-D82F-498D-851B-E164BB538CB2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2973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B1B1-94DB-422F-B555-D2FC5972F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mangoDB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0345A-C090-4CFB-8767-DEC910DD0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814"/>
            <a:ext cx="10515600" cy="805033"/>
          </a:xfrm>
        </p:spPr>
        <p:txBody>
          <a:bodyPr>
            <a:normAutofit/>
          </a:bodyPr>
          <a:lstStyle/>
          <a:p>
            <a:r>
              <a:rPr lang="en-US" dirty="0"/>
              <a:t>Otherwise, you can also import data from GUI (</a:t>
            </a:r>
            <a:r>
              <a:rPr lang="en-US" dirty="0" err="1"/>
              <a:t>mangoDB</a:t>
            </a:r>
            <a:r>
              <a:rPr lang="en-US" dirty="0"/>
              <a:t> Compass)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588320-BAE4-497D-9F73-A90749D06161}"/>
              </a:ext>
            </a:extLst>
          </p:cNvPr>
          <p:cNvSpPr txBox="1"/>
          <p:nvPr/>
        </p:nvSpPr>
        <p:spPr>
          <a:xfrm>
            <a:off x="1007075" y="2298337"/>
            <a:ext cx="40293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Open </a:t>
            </a:r>
            <a:r>
              <a:rPr lang="en-US" sz="2000" dirty="0" err="1"/>
              <a:t>mangoDB</a:t>
            </a:r>
            <a:r>
              <a:rPr lang="en-US" sz="2000" dirty="0"/>
              <a:t> Compass.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Click “Connect” to have the GUI as shown on the right.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Click “+” to create a database named “test”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57799E2-B80D-4D85-8E27-E6D395AEB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796" y="2214549"/>
            <a:ext cx="6148475" cy="40455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A30E0D-5984-4A20-AD6B-30E30080BA26}"/>
              </a:ext>
            </a:extLst>
          </p:cNvPr>
          <p:cNvSpPr/>
          <p:nvPr/>
        </p:nvSpPr>
        <p:spPr>
          <a:xfrm>
            <a:off x="5842686" y="5780591"/>
            <a:ext cx="354227" cy="3273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18419-DD38-4D53-B2C9-DBB296415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CS4221/CS5421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70DD4F-F5A7-4D87-B983-CF22738AB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67E8-D82F-498D-851B-E164BB538CB2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6860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B1B1-94DB-422F-B555-D2FC5972F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mangoDB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0345A-C090-4CFB-8767-DEC910DD0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814"/>
            <a:ext cx="10515600" cy="805033"/>
          </a:xfrm>
        </p:spPr>
        <p:txBody>
          <a:bodyPr>
            <a:normAutofit/>
          </a:bodyPr>
          <a:lstStyle/>
          <a:p>
            <a:r>
              <a:rPr lang="en-US" dirty="0"/>
              <a:t>Otherwise, you can also import data from GUI (</a:t>
            </a:r>
            <a:r>
              <a:rPr lang="en-US" dirty="0" err="1"/>
              <a:t>mangoDB</a:t>
            </a:r>
            <a:r>
              <a:rPr lang="en-US" dirty="0"/>
              <a:t> Compass)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588320-BAE4-497D-9F73-A90749D06161}"/>
              </a:ext>
            </a:extLst>
          </p:cNvPr>
          <p:cNvSpPr txBox="1"/>
          <p:nvPr/>
        </p:nvSpPr>
        <p:spPr>
          <a:xfrm>
            <a:off x="1007075" y="2298337"/>
            <a:ext cx="8439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Create a collection (database) named “library” and then import data.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7799E2-B80D-4D85-8E27-E6D395AEB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4645" y="2984002"/>
            <a:ext cx="4691332" cy="30867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D73E83-A61E-4C93-AD69-C3190DAD88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98218" y="2984001"/>
            <a:ext cx="4691332" cy="30867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5A7276-D086-457A-9E22-A43F1D221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CS4221/CS5421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91DC06-2B1B-4400-A593-BE35E5889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67E8-D82F-498D-851B-E164BB538CB2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1650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B1B1-94DB-422F-B555-D2FC5972F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mangoDB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0345A-C090-4CFB-8767-DEC910DD0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814"/>
            <a:ext cx="10515600" cy="805033"/>
          </a:xfrm>
        </p:spPr>
        <p:txBody>
          <a:bodyPr>
            <a:normAutofit/>
          </a:bodyPr>
          <a:lstStyle/>
          <a:p>
            <a:r>
              <a:rPr lang="en-US" dirty="0"/>
              <a:t>Perform query through MONGOSH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588320-BAE4-497D-9F73-A90749D06161}"/>
              </a:ext>
            </a:extLst>
          </p:cNvPr>
          <p:cNvSpPr txBox="1"/>
          <p:nvPr/>
        </p:nvSpPr>
        <p:spPr>
          <a:xfrm>
            <a:off x="1000897" y="2154923"/>
            <a:ext cx="74449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Click “&gt;_MONGOSH” at the bottom.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Try to make a query </a:t>
            </a:r>
          </a:p>
          <a:p>
            <a:pPr>
              <a:spcAft>
                <a:spcPts val="1200"/>
              </a:spcAft>
            </a:pPr>
            <a:r>
              <a:rPr lang="en-US" sz="2000" dirty="0"/>
              <a:t>    (e.g. </a:t>
            </a:r>
            <a:r>
              <a:rPr lang="en-US" sz="1600" dirty="0" err="1">
                <a:latin typeface="Consolas" panose="020B0609020204030204" pitchFamily="49" charset="0"/>
              </a:rPr>
              <a:t>db.library.find</a:t>
            </a:r>
            <a:r>
              <a:rPr lang="en-US" sz="1600" dirty="0">
                <a:latin typeface="Consolas" panose="020B0609020204030204" pitchFamily="49" charset="0"/>
              </a:rPr>
              <a:t>({‘</a:t>
            </a:r>
            <a:r>
              <a:rPr lang="en-US" sz="1600" dirty="0" err="1">
                <a:latin typeface="Consolas" panose="020B0609020204030204" pitchFamily="49" charset="0"/>
              </a:rPr>
              <a:t>title’:‘No</a:t>
            </a:r>
            <a:r>
              <a:rPr lang="en-US" sz="1600" dirty="0">
                <a:latin typeface="Consolas" panose="020B0609020204030204" pitchFamily="49" charset="0"/>
              </a:rPr>
              <a:t> War’})</a:t>
            </a:r>
            <a:r>
              <a:rPr lang="en-US" sz="2000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F77DB8-2427-43D3-B18D-E74B0BE98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060" y="2154923"/>
            <a:ext cx="5211421" cy="3429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1D6B01-6674-495E-B111-A8BC6858270D}"/>
              </a:ext>
            </a:extLst>
          </p:cNvPr>
          <p:cNvSpPr/>
          <p:nvPr/>
        </p:nvSpPr>
        <p:spPr>
          <a:xfrm>
            <a:off x="6390503" y="4678551"/>
            <a:ext cx="5373129" cy="10295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D81AC6-8538-4A3A-B07D-EC523D1B1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CS4221/CS5421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C2576-1FEE-4D57-80F8-07891AB61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67E8-D82F-498D-851B-E164BB538CB2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4997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7024B-5FCF-4348-BCA9-3798B68AD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mangoDB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81DA1-8D57-4FB7-AC58-F0D77BF13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Demonstration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AA2C26-BEDF-46C4-9FBA-96F5E03DF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CS4221/CS5421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0DB1D1-22C4-49B8-B53A-2EBFECBCD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67E8-D82F-498D-851B-E164BB538CB2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0240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7024B-5FCF-4348-BCA9-3798B68AD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See you next week…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FBA30-3748-4000-916E-7C6A35D3B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CS4221/CS5421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DFA5A-12B2-4870-960C-39C58991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67E8-D82F-498D-851B-E164BB538CB2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5605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B1B1-94DB-422F-B555-D2FC5972F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eXist-db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0345A-C090-4CFB-8767-DEC910DD0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814"/>
            <a:ext cx="10515600" cy="805033"/>
          </a:xfrm>
        </p:spPr>
        <p:txBody>
          <a:bodyPr/>
          <a:lstStyle/>
          <a:p>
            <a:r>
              <a:rPr lang="en-US" dirty="0"/>
              <a:t>Go to official website and download the installation package</a:t>
            </a:r>
            <a:endParaRPr lang="en-SG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6F34192-C995-4EDF-88E8-C758ECC55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693" y="2290847"/>
            <a:ext cx="5404107" cy="39665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588320-BAE4-497D-9F73-A90749D06161}"/>
              </a:ext>
            </a:extLst>
          </p:cNvPr>
          <p:cNvSpPr txBox="1"/>
          <p:nvPr/>
        </p:nvSpPr>
        <p:spPr>
          <a:xfrm>
            <a:off x="1007075" y="2298337"/>
            <a:ext cx="444843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You will be redirected to the latest release page on GitHub.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You can download either 5.x or 6.x. Both are latest versions.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To install on Windows, click the installer </a:t>
            </a:r>
            <a:r>
              <a:rPr lang="en-US" sz="2000" b="1" dirty="0"/>
              <a:t>JAR file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FFFF00"/>
                </a:highlight>
              </a:rPr>
              <a:t>(!!! Not the zip file).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SG" sz="2000" dirty="0"/>
              <a:t>You can just double click to start installation if you have the Java properly installed.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176A57-7BAF-40DB-A6EF-DB21FE47E3B1}"/>
              </a:ext>
            </a:extLst>
          </p:cNvPr>
          <p:cNvSpPr/>
          <p:nvPr/>
        </p:nvSpPr>
        <p:spPr>
          <a:xfrm>
            <a:off x="6042454" y="5461686"/>
            <a:ext cx="5228968" cy="1606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3AE7C-9221-4FFC-AC82-394BC5480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CS4221/CS5421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C072BCC-6214-4BED-8AA6-F15A192A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67E8-D82F-498D-851B-E164BB538CB2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1401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B1B1-94DB-422F-B555-D2FC5972F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eXist-db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0345A-C090-4CFB-8767-DEC910DD0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814"/>
            <a:ext cx="10515600" cy="805033"/>
          </a:xfrm>
        </p:spPr>
        <p:txBody>
          <a:bodyPr/>
          <a:lstStyle/>
          <a:p>
            <a:r>
              <a:rPr lang="en-US" dirty="0"/>
              <a:t>Install the JAR package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F34192-C995-4EDF-88E8-C758ECC55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25802" y="2290847"/>
            <a:ext cx="5251889" cy="39665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588320-BAE4-497D-9F73-A90749D06161}"/>
              </a:ext>
            </a:extLst>
          </p:cNvPr>
          <p:cNvSpPr txBox="1"/>
          <p:nvPr/>
        </p:nvSpPr>
        <p:spPr>
          <a:xfrm>
            <a:off x="1007075" y="2298337"/>
            <a:ext cx="44484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You will be given a chance to set your admin password here.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You can leave them blank as by default the password is empty.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176A57-7BAF-40DB-A6EF-DB21FE47E3B1}"/>
              </a:ext>
            </a:extLst>
          </p:cNvPr>
          <p:cNvSpPr/>
          <p:nvPr/>
        </p:nvSpPr>
        <p:spPr>
          <a:xfrm>
            <a:off x="7655011" y="3348680"/>
            <a:ext cx="2881184" cy="5993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3B17B1-B17A-4F41-AED1-0F4CEA9FF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CS4221/CS5421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86174F4-B876-4F5F-9F1F-DEB72BF52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67E8-D82F-498D-851B-E164BB538CB2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6409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B1B1-94DB-422F-B555-D2FC5972F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eXist-db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0345A-C090-4CFB-8767-DEC910DD0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814"/>
            <a:ext cx="10515600" cy="805033"/>
          </a:xfrm>
        </p:spPr>
        <p:txBody>
          <a:bodyPr/>
          <a:lstStyle/>
          <a:p>
            <a:r>
              <a:rPr lang="en-US" dirty="0"/>
              <a:t>Enable validation mode </a:t>
            </a:r>
            <a:r>
              <a:rPr lang="en-US" sz="2000" i="1" u="sng" dirty="0"/>
              <a:t>(DTD, to be covered in the upcoming lecture)</a:t>
            </a:r>
            <a:endParaRPr lang="en-SG" sz="2000" i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588320-BAE4-497D-9F73-A90749D06161}"/>
              </a:ext>
            </a:extLst>
          </p:cNvPr>
          <p:cNvSpPr txBox="1"/>
          <p:nvPr/>
        </p:nvSpPr>
        <p:spPr>
          <a:xfrm>
            <a:off x="1007075" y="2298337"/>
            <a:ext cx="102313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Go to the directory of installation, find the </a:t>
            </a:r>
            <a:r>
              <a:rPr lang="en-US" sz="2000" dirty="0" err="1">
                <a:latin typeface="Consolas" panose="020B0609020204030204" pitchFamily="49" charset="0"/>
              </a:rPr>
              <a:t>etc</a:t>
            </a:r>
            <a:r>
              <a:rPr lang="en-US" sz="2000" dirty="0">
                <a:latin typeface="Consolas" panose="020B0609020204030204" pitchFamily="49" charset="0"/>
              </a:rPr>
              <a:t>/conf.xml </a:t>
            </a:r>
            <a:r>
              <a:rPr lang="en-US" sz="2000" dirty="0"/>
              <a:t>file. Search the text “</a:t>
            </a:r>
            <a:r>
              <a:rPr lang="en-US" sz="2000" dirty="0">
                <a:latin typeface="Consolas" panose="020B0609020204030204" pitchFamily="49" charset="0"/>
              </a:rPr>
              <a:t>validation mode</a:t>
            </a:r>
            <a:r>
              <a:rPr lang="en-US" sz="2000" dirty="0"/>
              <a:t>”, change  from “</a:t>
            </a:r>
            <a:r>
              <a:rPr lang="en-US" sz="2000" dirty="0">
                <a:latin typeface="Consolas" panose="020B0609020204030204" pitchFamily="49" charset="0"/>
              </a:rPr>
              <a:t>no</a:t>
            </a:r>
            <a:r>
              <a:rPr lang="en-US" sz="2000" dirty="0"/>
              <a:t>” to “</a:t>
            </a:r>
            <a:r>
              <a:rPr lang="en-US" sz="2000" dirty="0">
                <a:latin typeface="Consolas" panose="020B0609020204030204" pitchFamily="49" charset="0"/>
              </a:rPr>
              <a:t>auto</a:t>
            </a:r>
            <a:r>
              <a:rPr lang="en-US" sz="2000" dirty="0"/>
              <a:t>”, then save it.</a:t>
            </a:r>
          </a:p>
        </p:txBody>
      </p:sp>
      <p:pic>
        <p:nvPicPr>
          <p:cNvPr id="12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497D9AA-C0AF-46B3-AC22-EDEE4440B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40617"/>
            <a:ext cx="5686118" cy="30813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3860105-19FC-4FDC-BFA4-45CE7894BE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75" y="3140618"/>
            <a:ext cx="4880693" cy="30813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998355-1BA5-4536-8A3E-8E1B68C5F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CS4221/CS5421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B8019B-7B39-48DE-8C84-E26CAF707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67E8-D82F-498D-851B-E164BB538CB2}" type="slidenum">
              <a:rPr lang="en-SG" smtClean="0"/>
              <a:t>4</a:t>
            </a:fld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5D5577-88E4-4624-B9BE-645624C04E94}"/>
              </a:ext>
            </a:extLst>
          </p:cNvPr>
          <p:cNvSpPr txBox="1"/>
          <p:nvPr/>
        </p:nvSpPr>
        <p:spPr>
          <a:xfrm>
            <a:off x="990600" y="6356348"/>
            <a:ext cx="3393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i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https://exist-db.org/exist/apps/doc/validation</a:t>
            </a:r>
          </a:p>
        </p:txBody>
      </p:sp>
    </p:spTree>
    <p:extLst>
      <p:ext uri="{BB962C8B-B14F-4D97-AF65-F5344CB8AC3E}">
        <p14:creationId xmlns:p14="http://schemas.microsoft.com/office/powerpoint/2010/main" val="1223001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B1B1-94DB-422F-B555-D2FC5972F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eXist-db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0345A-C090-4CFB-8767-DEC910DD0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814"/>
            <a:ext cx="7391400" cy="805033"/>
          </a:xfrm>
        </p:spPr>
        <p:txBody>
          <a:bodyPr/>
          <a:lstStyle/>
          <a:p>
            <a:r>
              <a:rPr lang="en-US" dirty="0"/>
              <a:t>Launch </a:t>
            </a:r>
            <a:r>
              <a:rPr lang="en-US" dirty="0" err="1"/>
              <a:t>eXist-db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588320-BAE4-497D-9F73-A90749D06161}"/>
              </a:ext>
            </a:extLst>
          </p:cNvPr>
          <p:cNvSpPr txBox="1"/>
          <p:nvPr/>
        </p:nvSpPr>
        <p:spPr>
          <a:xfrm>
            <a:off x="1007075" y="2298337"/>
            <a:ext cx="56902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Once installed it, you’ll have to manually launch the “</a:t>
            </a:r>
            <a:r>
              <a:rPr lang="en-US" sz="2000" b="1" dirty="0" err="1"/>
              <a:t>eXist-db</a:t>
            </a:r>
            <a:r>
              <a:rPr lang="en-US" sz="2000" b="1" dirty="0"/>
              <a:t> Database</a:t>
            </a:r>
            <a:r>
              <a:rPr lang="en-US" sz="2000" dirty="0"/>
              <a:t>” as an app on Windows.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You can see a configuration window popped up. There is no need to change the settings.</a:t>
            </a:r>
          </a:p>
        </p:txBody>
      </p:sp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1993C04-AE71-45FC-8BF6-A6700D7F8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951" y="2290847"/>
            <a:ext cx="3817311" cy="35065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EED99-D725-4598-BADF-B41513FAC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CS4221/CS5421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4D05A-CF25-4B17-A64B-0B38EC71E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67E8-D82F-498D-851B-E164BB538CB2}" type="slidenum">
              <a:rPr lang="en-SG" smtClean="0"/>
              <a:t>5</a:t>
            </a:fld>
            <a:endParaRPr lang="en-SG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A2BD6B3-67CA-49D4-9E13-78822DA614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03" t="45777" r="6610" b="10258"/>
          <a:stretch/>
        </p:blipFill>
        <p:spPr>
          <a:xfrm>
            <a:off x="6175031" y="4558345"/>
            <a:ext cx="809625" cy="119784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2563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B1B1-94DB-422F-B555-D2FC5972F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eXist-db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0345A-C090-4CFB-8767-DEC910DD0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814"/>
            <a:ext cx="10515600" cy="805033"/>
          </a:xfrm>
        </p:spPr>
        <p:txBody>
          <a:bodyPr/>
          <a:lstStyle/>
          <a:p>
            <a:r>
              <a:rPr lang="en-US" dirty="0"/>
              <a:t>Open the </a:t>
            </a:r>
            <a:r>
              <a:rPr lang="en-US" dirty="0" err="1"/>
              <a:t>eXide</a:t>
            </a:r>
            <a:r>
              <a:rPr lang="en-US" dirty="0"/>
              <a:t> through your browser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588320-BAE4-497D-9F73-A90749D06161}"/>
              </a:ext>
            </a:extLst>
          </p:cNvPr>
          <p:cNvSpPr txBox="1"/>
          <p:nvPr/>
        </p:nvSpPr>
        <p:spPr>
          <a:xfrm>
            <a:off x="1007075" y="2298337"/>
            <a:ext cx="44484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You should see the exist-</a:t>
            </a:r>
            <a:r>
              <a:rPr lang="en-US" sz="2000" dirty="0" err="1"/>
              <a:t>db</a:t>
            </a:r>
            <a:r>
              <a:rPr lang="en-US" sz="2000" dirty="0"/>
              <a:t> is active now from the status bar.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Right click it and click “</a:t>
            </a:r>
            <a:r>
              <a:rPr lang="en-US" sz="2000" b="1" dirty="0"/>
              <a:t>open </a:t>
            </a:r>
            <a:r>
              <a:rPr lang="en-US" sz="2000" b="1" dirty="0" err="1"/>
              <a:t>eXide</a:t>
            </a:r>
            <a:r>
              <a:rPr lang="en-US" sz="2000" dirty="0"/>
              <a:t>”.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You will be directed to localhost:8080 on your browser.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FF0000"/>
                </a:solidFill>
              </a:rPr>
              <a:t>If your browser display an XML (not a webpage), refresh it.</a:t>
            </a: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6F1FCAA7-2E1A-4563-93B8-26D0ACF18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306" y="2152650"/>
            <a:ext cx="2976620" cy="6258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0897502-F698-4FBA-97EC-542F6E6D56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957" y="3150351"/>
            <a:ext cx="5228968" cy="28336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1A9AB17-6642-49BD-8F92-F6429E816B93}"/>
              </a:ext>
            </a:extLst>
          </p:cNvPr>
          <p:cNvSpPr/>
          <p:nvPr/>
        </p:nvSpPr>
        <p:spPr>
          <a:xfrm>
            <a:off x="8520220" y="2282824"/>
            <a:ext cx="343437" cy="5194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738129-48CA-4821-8C3F-98E98A4D0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CS4221/CS5421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F833-903A-4888-AFE5-C30A3C5F0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67E8-D82F-498D-851B-E164BB538CB2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9603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B1B1-94DB-422F-B555-D2FC5972F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eXist-db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0345A-C090-4CFB-8767-DEC910DD0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814"/>
            <a:ext cx="10515600" cy="805033"/>
          </a:xfrm>
        </p:spPr>
        <p:txBody>
          <a:bodyPr/>
          <a:lstStyle/>
          <a:p>
            <a:r>
              <a:rPr lang="en-US" dirty="0"/>
              <a:t>Create a collection (database)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F34192-C995-4EDF-88E8-C758ECC55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917639"/>
            <a:ext cx="5404107" cy="39615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588320-BAE4-497D-9F73-A90749D06161}"/>
              </a:ext>
            </a:extLst>
          </p:cNvPr>
          <p:cNvSpPr txBox="1"/>
          <p:nvPr/>
        </p:nvSpPr>
        <p:spPr>
          <a:xfrm>
            <a:off x="1007075" y="2298337"/>
            <a:ext cx="44484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Click “File” on the menu bar, then click “DB Manager”.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You will be prompted to type in user and password (user “admin” with empty password by default).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SG" sz="2000" dirty="0"/>
              <a:t>Click “Create Collection” (as shown in red box), with you preferred name (e.g., “cs4221”)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176A57-7BAF-40DB-A6EF-DB21FE47E3B1}"/>
              </a:ext>
            </a:extLst>
          </p:cNvPr>
          <p:cNvSpPr/>
          <p:nvPr/>
        </p:nvSpPr>
        <p:spPr>
          <a:xfrm>
            <a:off x="7692081" y="3156120"/>
            <a:ext cx="168876" cy="1606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945BDA-4C73-481E-8666-50981DCE2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CS4221/CS5421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7985DC1-F4CB-41CF-86A6-EFF9F7871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67E8-D82F-498D-851B-E164BB538CB2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1878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B1B1-94DB-422F-B555-D2FC5972F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eXist-db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0345A-C090-4CFB-8767-DEC910DD0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814"/>
            <a:ext cx="10515600" cy="805033"/>
          </a:xfrm>
        </p:spPr>
        <p:txBody>
          <a:bodyPr/>
          <a:lstStyle/>
          <a:p>
            <a:r>
              <a:rPr lang="en-US" dirty="0"/>
              <a:t>Import from XML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F34192-C995-4EDF-88E8-C758ECC55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690688"/>
            <a:ext cx="5404106" cy="39615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588320-BAE4-497D-9F73-A90749D06161}"/>
              </a:ext>
            </a:extLst>
          </p:cNvPr>
          <p:cNvSpPr txBox="1"/>
          <p:nvPr/>
        </p:nvSpPr>
        <p:spPr>
          <a:xfrm>
            <a:off x="1007075" y="2298337"/>
            <a:ext cx="444843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Click “File” on the menu bar, then click “DB Manager”.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SG" sz="2000" dirty="0"/>
              <a:t>Click “Upload Files”, upload the music library file “</a:t>
            </a:r>
            <a:r>
              <a:rPr lang="en-SG" sz="2000" dirty="0">
                <a:latin typeface="Consolas" panose="020B0609020204030204" pitchFamily="49" charset="0"/>
              </a:rPr>
              <a:t>library.xml</a:t>
            </a:r>
            <a:r>
              <a:rPr lang="en-SG" sz="2000" dirty="0"/>
              <a:t>” (find on </a:t>
            </a:r>
            <a:r>
              <a:rPr lang="en-SG" sz="2000" dirty="0" err="1"/>
              <a:t>Luminus</a:t>
            </a:r>
            <a:r>
              <a:rPr lang="en-SG" sz="2000" dirty="0"/>
              <a:t>).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176A57-7BAF-40DB-A6EF-DB21FE47E3B1}"/>
              </a:ext>
            </a:extLst>
          </p:cNvPr>
          <p:cNvSpPr/>
          <p:nvPr/>
        </p:nvSpPr>
        <p:spPr>
          <a:xfrm>
            <a:off x="7673547" y="2669679"/>
            <a:ext cx="168876" cy="1606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1189C-DC78-424A-996C-EE9E54932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CS4221/CS5421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EDE03D-70B7-46A9-9AC1-BE204339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67E8-D82F-498D-851B-E164BB538CB2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7566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B1B1-94DB-422F-B555-D2FC5972F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 err="1"/>
              <a:t>eXist-db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0345A-C090-4CFB-8767-DEC910DD0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7214"/>
            <a:ext cx="10515600" cy="805033"/>
          </a:xfrm>
        </p:spPr>
        <p:txBody>
          <a:bodyPr/>
          <a:lstStyle/>
          <a:p>
            <a:r>
              <a:rPr lang="en-US" dirty="0"/>
              <a:t>XPath &amp; XQuery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F34192-C995-4EDF-88E8-C758ECC55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06612" y="2840190"/>
            <a:ext cx="4796481" cy="35161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588320-BAE4-497D-9F73-A90749D06161}"/>
              </a:ext>
            </a:extLst>
          </p:cNvPr>
          <p:cNvSpPr txBox="1"/>
          <p:nvPr/>
        </p:nvSpPr>
        <p:spPr>
          <a:xfrm>
            <a:off x="1007075" y="2069737"/>
            <a:ext cx="6876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You can create an “.</a:t>
            </a:r>
            <a:r>
              <a:rPr lang="en-US" sz="2000" dirty="0" err="1"/>
              <a:t>xq</a:t>
            </a:r>
            <a:r>
              <a:rPr lang="en-US" sz="2000" dirty="0"/>
              <a:t>” file to query data.</a:t>
            </a:r>
            <a:br>
              <a:rPr lang="en-SG" sz="2000" dirty="0"/>
            </a:br>
            <a:r>
              <a:rPr lang="en-SG" sz="2000" dirty="0"/>
              <a:t>(Left: XPath, Right: XQuery (multiple lines))</a:t>
            </a: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8F0BBD-0856-493F-BD68-DF18B60579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7320" y="2840190"/>
            <a:ext cx="4796480" cy="35161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131C5B-5630-4496-9028-CEE0C4CC3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CS4221/CS5421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6629C-C789-4995-A727-37B6D2AC1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67E8-D82F-498D-851B-E164BB538CB2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6179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Linux Libertine"/>
        <a:ea typeface=""/>
        <a:cs typeface=""/>
      </a:majorFont>
      <a:minorFont>
        <a:latin typeface="Linux Libertin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736</Words>
  <Application>Microsoft Office PowerPoint</Application>
  <PresentationFormat>Widescreen</PresentationFormat>
  <Paragraphs>103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Consolas</vt:lpstr>
      <vt:lpstr>Linux Libertine</vt:lpstr>
      <vt:lpstr>Office Theme</vt:lpstr>
      <vt:lpstr>CS4221/CS5421 Tutorial 6: eXist-db &amp; MongoDB Hands-on</vt:lpstr>
      <vt:lpstr>eXist-db</vt:lpstr>
      <vt:lpstr>eXist-db</vt:lpstr>
      <vt:lpstr>eXist-db</vt:lpstr>
      <vt:lpstr>eXist-db</vt:lpstr>
      <vt:lpstr>eXist-db</vt:lpstr>
      <vt:lpstr>eXist-db</vt:lpstr>
      <vt:lpstr>eXist-db</vt:lpstr>
      <vt:lpstr>eXist-db</vt:lpstr>
      <vt:lpstr>eXist-db</vt:lpstr>
      <vt:lpstr>mangoDB*</vt:lpstr>
      <vt:lpstr>mangoDB</vt:lpstr>
      <vt:lpstr>mangoDB</vt:lpstr>
      <vt:lpstr>mangoDB</vt:lpstr>
      <vt:lpstr>mangoDB</vt:lpstr>
      <vt:lpstr>mangoDB</vt:lpstr>
      <vt:lpstr>mangoDB</vt:lpstr>
      <vt:lpstr>See you next week…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CS4221/CS5421 Tutorial 6: eXist-db &amp; MongoDB</dc:title>
  <dc:creator>Mark Huasong Meng</dc:creator>
  <cp:lastModifiedBy>Mark Huasong Meng</cp:lastModifiedBy>
  <cp:revision>10</cp:revision>
  <dcterms:created xsi:type="dcterms:W3CDTF">2022-03-08T10:23:51Z</dcterms:created>
  <dcterms:modified xsi:type="dcterms:W3CDTF">2022-03-08T14:37:29Z</dcterms:modified>
</cp:coreProperties>
</file>