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669" r:id="rId2"/>
    <p:sldId id="932" r:id="rId3"/>
    <p:sldId id="910" r:id="rId4"/>
    <p:sldId id="921" r:id="rId5"/>
    <p:sldId id="911" r:id="rId6"/>
    <p:sldId id="922" r:id="rId7"/>
    <p:sldId id="912" r:id="rId8"/>
    <p:sldId id="931" r:id="rId9"/>
    <p:sldId id="913" r:id="rId10"/>
    <p:sldId id="923" r:id="rId11"/>
    <p:sldId id="914" r:id="rId12"/>
    <p:sldId id="924" r:id="rId13"/>
    <p:sldId id="915" r:id="rId14"/>
    <p:sldId id="925" r:id="rId15"/>
    <p:sldId id="916" r:id="rId16"/>
    <p:sldId id="926" r:id="rId17"/>
    <p:sldId id="917" r:id="rId18"/>
    <p:sldId id="927" r:id="rId19"/>
    <p:sldId id="918" r:id="rId20"/>
    <p:sldId id="928" r:id="rId21"/>
    <p:sldId id="919" r:id="rId22"/>
    <p:sldId id="929" r:id="rId23"/>
    <p:sldId id="920" r:id="rId24"/>
    <p:sldId id="930" r:id="rId25"/>
  </p:sldIdLst>
  <p:sldSz cx="9144000" cy="6858000" type="screen4x3"/>
  <p:notesSz cx="7315200" cy="96012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130" algn="l" rtl="0" eaLnBrk="0" fontAlgn="base" hangingPunct="0">
      <a:spcBef>
        <a:spcPct val="0"/>
      </a:spcBef>
      <a:spcAft>
        <a:spcPct val="0"/>
      </a:spcAft>
      <a:defRPr sz="1600" b="1" kern="1200">
        <a:solidFill>
          <a:schemeClr val="tx1"/>
        </a:solidFill>
        <a:latin typeface="Arial" charset="0"/>
        <a:ea typeface="+mn-ea"/>
        <a:cs typeface="+mn-cs"/>
      </a:defRPr>
    </a:lvl2pPr>
    <a:lvl3pPr marL="914259" algn="l" rtl="0" eaLnBrk="0" fontAlgn="base" hangingPunct="0">
      <a:spcBef>
        <a:spcPct val="0"/>
      </a:spcBef>
      <a:spcAft>
        <a:spcPct val="0"/>
      </a:spcAft>
      <a:defRPr sz="1600" b="1" kern="1200">
        <a:solidFill>
          <a:schemeClr val="tx1"/>
        </a:solidFill>
        <a:latin typeface="Arial" charset="0"/>
        <a:ea typeface="+mn-ea"/>
        <a:cs typeface="+mn-cs"/>
      </a:defRPr>
    </a:lvl3pPr>
    <a:lvl4pPr marL="1371390" algn="l" rtl="0" eaLnBrk="0" fontAlgn="base" hangingPunct="0">
      <a:spcBef>
        <a:spcPct val="0"/>
      </a:spcBef>
      <a:spcAft>
        <a:spcPct val="0"/>
      </a:spcAft>
      <a:defRPr sz="1600" b="1" kern="1200">
        <a:solidFill>
          <a:schemeClr val="tx1"/>
        </a:solidFill>
        <a:latin typeface="Arial" charset="0"/>
        <a:ea typeface="+mn-ea"/>
        <a:cs typeface="+mn-cs"/>
      </a:defRPr>
    </a:lvl4pPr>
    <a:lvl5pPr marL="1828519" algn="l" rtl="0" eaLnBrk="0" fontAlgn="base" hangingPunct="0">
      <a:spcBef>
        <a:spcPct val="0"/>
      </a:spcBef>
      <a:spcAft>
        <a:spcPct val="0"/>
      </a:spcAft>
      <a:defRPr sz="1600" b="1" kern="1200">
        <a:solidFill>
          <a:schemeClr val="tx1"/>
        </a:solidFill>
        <a:latin typeface="Arial" charset="0"/>
        <a:ea typeface="+mn-ea"/>
        <a:cs typeface="+mn-cs"/>
      </a:defRPr>
    </a:lvl5pPr>
    <a:lvl6pPr marL="2285649" algn="l" defTabSz="914259" rtl="0" eaLnBrk="1" latinLnBrk="0" hangingPunct="1">
      <a:defRPr sz="1600" b="1" kern="1200">
        <a:solidFill>
          <a:schemeClr val="tx1"/>
        </a:solidFill>
        <a:latin typeface="Arial" charset="0"/>
        <a:ea typeface="+mn-ea"/>
        <a:cs typeface="+mn-cs"/>
      </a:defRPr>
    </a:lvl6pPr>
    <a:lvl7pPr marL="2742780" algn="l" defTabSz="914259" rtl="0" eaLnBrk="1" latinLnBrk="0" hangingPunct="1">
      <a:defRPr sz="1600" b="1" kern="1200">
        <a:solidFill>
          <a:schemeClr val="tx1"/>
        </a:solidFill>
        <a:latin typeface="Arial" charset="0"/>
        <a:ea typeface="+mn-ea"/>
        <a:cs typeface="+mn-cs"/>
      </a:defRPr>
    </a:lvl7pPr>
    <a:lvl8pPr marL="3199908" algn="l" defTabSz="914259" rtl="0" eaLnBrk="1" latinLnBrk="0" hangingPunct="1">
      <a:defRPr sz="1600" b="1" kern="1200">
        <a:solidFill>
          <a:schemeClr val="tx1"/>
        </a:solidFill>
        <a:latin typeface="Arial" charset="0"/>
        <a:ea typeface="+mn-ea"/>
        <a:cs typeface="+mn-cs"/>
      </a:defRPr>
    </a:lvl8pPr>
    <a:lvl9pPr marL="3657039" algn="l" defTabSz="914259"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99"/>
    <a:srgbClr val="CCFF99"/>
    <a:srgbClr val="CC99FF"/>
    <a:srgbClr val="000066"/>
    <a:srgbClr val="996600"/>
    <a:srgbClr val="4D6997"/>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36" autoAdjust="0"/>
    <p:restoredTop sz="72527" autoAdjust="0"/>
  </p:normalViewPr>
  <p:slideViewPr>
    <p:cSldViewPr>
      <p:cViewPr varScale="1">
        <p:scale>
          <a:sx n="97" d="100"/>
          <a:sy n="97" d="100"/>
        </p:scale>
        <p:origin x="216" y="1096"/>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6" d="100"/>
          <a:sy n="56" d="100"/>
        </p:scale>
        <p:origin x="-1782"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a:defRPr sz="1200" b="0">
                <a:latin typeface="Arial" charset="0"/>
              </a:defRPr>
            </a:lvl1pPr>
          </a:lstStyle>
          <a:p>
            <a:pPr>
              <a:defRPr/>
            </a:pPr>
            <a:endParaRPr lang="en-US"/>
          </a:p>
        </p:txBody>
      </p:sp>
      <p:sp>
        <p:nvSpPr>
          <p:cNvPr id="106499" name="Rectangle 3"/>
          <p:cNvSpPr>
            <a:spLocks noGrp="1" noChangeArrowheads="1"/>
          </p:cNvSpPr>
          <p:nvPr>
            <p:ph type="dt" sz="quarter" idx="1"/>
          </p:nvPr>
        </p:nvSpPr>
        <p:spPr bwMode="auto">
          <a:xfrm>
            <a:off x="4146551"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a:defRPr sz="1200" b="0">
                <a:latin typeface="Arial" charset="0"/>
              </a:defRPr>
            </a:lvl1pPr>
          </a:lstStyle>
          <a:p>
            <a:pPr>
              <a:defRPr/>
            </a:pPr>
            <a:endParaRPr lang="en-US"/>
          </a:p>
        </p:txBody>
      </p:sp>
      <p:sp>
        <p:nvSpPr>
          <p:cNvPr id="106500" name="Rectangle 4"/>
          <p:cNvSpPr>
            <a:spLocks noGrp="1" noChangeArrowheads="1"/>
          </p:cNvSpPr>
          <p:nvPr>
            <p:ph type="ftr" sz="quarter" idx="2"/>
          </p:nvPr>
        </p:nvSpPr>
        <p:spPr bwMode="auto">
          <a:xfrm>
            <a:off x="0"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a:defRPr sz="1200" b="0">
                <a:latin typeface="Arial" charset="0"/>
              </a:defRPr>
            </a:lvl1pPr>
          </a:lstStyle>
          <a:p>
            <a:pPr>
              <a:defRPr/>
            </a:pPr>
            <a:endParaRPr lang="en-US"/>
          </a:p>
        </p:txBody>
      </p:sp>
      <p:sp>
        <p:nvSpPr>
          <p:cNvPr id="106501" name="Rectangle 5"/>
          <p:cNvSpPr>
            <a:spLocks noGrp="1" noChangeArrowheads="1"/>
          </p:cNvSpPr>
          <p:nvPr>
            <p:ph type="sldNum" sz="quarter" idx="3"/>
          </p:nvPr>
        </p:nvSpPr>
        <p:spPr bwMode="auto">
          <a:xfrm>
            <a:off x="4146551"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a:defRPr sz="1200" b="0">
                <a:latin typeface="Arial" charset="0"/>
              </a:defRPr>
            </a:lvl1pPr>
          </a:lstStyle>
          <a:p>
            <a:pPr>
              <a:defRPr/>
            </a:pPr>
            <a:fld id="{D098A0DF-783C-49D9-9260-6806A799FD3D}" type="slidenum">
              <a:rPr lang="en-US"/>
              <a:pPr>
                <a:defRPr/>
              </a:pPr>
              <a:t>‹#›</a:t>
            </a:fld>
            <a:endParaRPr lang="en-US"/>
          </a:p>
        </p:txBody>
      </p:sp>
    </p:spTree>
    <p:extLst>
      <p:ext uri="{BB962C8B-B14F-4D97-AF65-F5344CB8AC3E}">
        <p14:creationId xmlns:p14="http://schemas.microsoft.com/office/powerpoint/2010/main" val="3980071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3" name="Rectangle 3"/>
          <p:cNvSpPr>
            <a:spLocks noGrp="1" noChangeArrowheads="1"/>
          </p:cNvSpPr>
          <p:nvPr>
            <p:ph type="dt" idx="1"/>
          </p:nvPr>
        </p:nvSpPr>
        <p:spPr bwMode="auto">
          <a:xfrm>
            <a:off x="4144964"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eaLnBrk="1" hangingPunct="1">
              <a:defRPr sz="1200" b="0">
                <a:latin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59301"/>
            <a:ext cx="5853113" cy="432117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4144964"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eaLnBrk="1" hangingPunct="1">
              <a:defRPr sz="1200" b="0">
                <a:latin typeface="Arial" charset="0"/>
              </a:defRPr>
            </a:lvl1pPr>
          </a:lstStyle>
          <a:p>
            <a:pPr>
              <a:defRPr/>
            </a:pPr>
            <a:fld id="{A0D86A14-AC1F-4C9A-8DDE-CE6B11F31194}" type="slidenum">
              <a:rPr lang="en-US"/>
              <a:pPr>
                <a:defRPr/>
              </a:pPr>
              <a:t>‹#›</a:t>
            </a:fld>
            <a:endParaRPr lang="en-US"/>
          </a:p>
        </p:txBody>
      </p:sp>
    </p:spTree>
    <p:extLst>
      <p:ext uri="{BB962C8B-B14F-4D97-AF65-F5344CB8AC3E}">
        <p14:creationId xmlns:p14="http://schemas.microsoft.com/office/powerpoint/2010/main" val="686759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30" algn="l" rtl="0" eaLnBrk="0" fontAlgn="base" hangingPunct="0">
      <a:spcBef>
        <a:spcPct val="30000"/>
      </a:spcBef>
      <a:spcAft>
        <a:spcPct val="0"/>
      </a:spcAft>
      <a:defRPr sz="1200" kern="1200">
        <a:solidFill>
          <a:schemeClr val="tx1"/>
        </a:solidFill>
        <a:latin typeface="Arial" charset="0"/>
        <a:ea typeface="+mn-ea"/>
        <a:cs typeface="+mn-cs"/>
      </a:defRPr>
    </a:lvl2pPr>
    <a:lvl3pPr marL="914259" algn="l" rtl="0" eaLnBrk="0" fontAlgn="base" hangingPunct="0">
      <a:spcBef>
        <a:spcPct val="30000"/>
      </a:spcBef>
      <a:spcAft>
        <a:spcPct val="0"/>
      </a:spcAft>
      <a:defRPr sz="1200" kern="1200">
        <a:solidFill>
          <a:schemeClr val="tx1"/>
        </a:solidFill>
        <a:latin typeface="Arial" charset="0"/>
        <a:ea typeface="+mn-ea"/>
        <a:cs typeface="+mn-cs"/>
      </a:defRPr>
    </a:lvl3pPr>
    <a:lvl4pPr marL="1371390" algn="l" rtl="0" eaLnBrk="0" fontAlgn="base" hangingPunct="0">
      <a:spcBef>
        <a:spcPct val="30000"/>
      </a:spcBef>
      <a:spcAft>
        <a:spcPct val="0"/>
      </a:spcAft>
      <a:defRPr sz="1200" kern="1200">
        <a:solidFill>
          <a:schemeClr val="tx1"/>
        </a:solidFill>
        <a:latin typeface="Arial" charset="0"/>
        <a:ea typeface="+mn-ea"/>
        <a:cs typeface="+mn-cs"/>
      </a:defRPr>
    </a:lvl4pPr>
    <a:lvl5pPr marL="1828519" algn="l" rtl="0" eaLnBrk="0" fontAlgn="base" hangingPunct="0">
      <a:spcBef>
        <a:spcPct val="30000"/>
      </a:spcBef>
      <a:spcAft>
        <a:spcPct val="0"/>
      </a:spcAft>
      <a:defRPr sz="1200" kern="1200">
        <a:solidFill>
          <a:schemeClr val="tx1"/>
        </a:solidFill>
        <a:latin typeface="Arial" charset="0"/>
        <a:ea typeface="+mn-ea"/>
        <a:cs typeface="+mn-cs"/>
      </a:defRPr>
    </a:lvl5pPr>
    <a:lvl6pPr marL="2285649" algn="l" defTabSz="914259" rtl="0" eaLnBrk="1" latinLnBrk="0" hangingPunct="1">
      <a:defRPr sz="1200" kern="1200">
        <a:solidFill>
          <a:schemeClr val="tx1"/>
        </a:solidFill>
        <a:latin typeface="+mn-lt"/>
        <a:ea typeface="+mn-ea"/>
        <a:cs typeface="+mn-cs"/>
      </a:defRPr>
    </a:lvl6pPr>
    <a:lvl7pPr marL="2742780" algn="l" defTabSz="914259" rtl="0" eaLnBrk="1" latinLnBrk="0" hangingPunct="1">
      <a:defRPr sz="1200" kern="1200">
        <a:solidFill>
          <a:schemeClr val="tx1"/>
        </a:solidFill>
        <a:latin typeface="+mn-lt"/>
        <a:ea typeface="+mn-ea"/>
        <a:cs typeface="+mn-cs"/>
      </a:defRPr>
    </a:lvl7pPr>
    <a:lvl8pPr marL="3199908" algn="l" defTabSz="914259" rtl="0" eaLnBrk="1" latinLnBrk="0" hangingPunct="1">
      <a:defRPr sz="1200" kern="1200">
        <a:solidFill>
          <a:schemeClr val="tx1"/>
        </a:solidFill>
        <a:latin typeface="+mn-lt"/>
        <a:ea typeface="+mn-ea"/>
        <a:cs typeface="+mn-cs"/>
      </a:defRPr>
    </a:lvl8pPr>
    <a:lvl9pPr marL="3657039" algn="l" defTabSz="91425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1</a:t>
            </a:fld>
            <a:endParaRPr lang="en-US"/>
          </a:p>
        </p:txBody>
      </p:sp>
    </p:spTree>
    <p:extLst>
      <p:ext uri="{BB962C8B-B14F-4D97-AF65-F5344CB8AC3E}">
        <p14:creationId xmlns:p14="http://schemas.microsoft.com/office/powerpoint/2010/main" val="2187188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Calculated fact eliminate error. They most likely do not consume signiﬁcantly more space. They can therefore be calculated at the time of staging.</a:t>
            </a:r>
          </a:p>
          <a:p>
            <a:endParaRPr lang="en-US" dirty="0"/>
          </a:p>
          <a:p>
            <a:r>
              <a:rPr lang="en-US" dirty="0"/>
              <a:t>They could also be deﬁned using views (the fact table becomes a view of background base tables). The views could be </a:t>
            </a:r>
            <a:r>
              <a:rPr lang="en-US" dirty="0" err="1"/>
              <a:t>materialised</a:t>
            </a:r>
            <a:r>
              <a:rPr lang="en-US" dirty="0"/>
              <a:t>.</a:t>
            </a:r>
            <a:endParaRPr lang="en-DK"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10</a:t>
            </a:fld>
            <a:endParaRPr lang="en-US"/>
          </a:p>
        </p:txBody>
      </p:sp>
    </p:spTree>
    <p:extLst>
      <p:ext uri="{BB962C8B-B14F-4D97-AF65-F5344CB8AC3E}">
        <p14:creationId xmlns:p14="http://schemas.microsoft.com/office/powerpoint/2010/main" val="1889810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“grain” or “granularity” is the level of details of the data stored in the fact table. The ﬁner the grain, the more rows in the fact table. The coarser the grain the more aggregated the data in the fact table.</a:t>
            </a:r>
          </a:p>
          <a:p>
            <a:endParaRPr lang="en-US" dirty="0"/>
          </a:p>
          <a:p>
            <a:r>
              <a:rPr lang="en-GB" dirty="0"/>
              <a:t>The grain is determined by specifying exactly what an individual fact table row represents. It answers the question “</a:t>
            </a:r>
            <a:r>
              <a:rPr lang="en-GB" i="1" dirty="0"/>
              <a:t>How do you describe a single row in the fact table?” </a:t>
            </a:r>
            <a:r>
              <a:rPr lang="en-GB" dirty="0"/>
              <a:t>A grain declaration could be</a:t>
            </a:r>
          </a:p>
          <a:p>
            <a:pPr lvl="1"/>
            <a:r>
              <a:rPr lang="en-GB" dirty="0"/>
              <a:t>An individual line item on a customer’s retail sales ticket as measured by a scanner device</a:t>
            </a:r>
          </a:p>
          <a:p>
            <a:pPr lvl="1"/>
            <a:r>
              <a:rPr lang="en-GB" dirty="0"/>
              <a:t>A line item on a bill received from a doctor</a:t>
            </a:r>
          </a:p>
          <a:p>
            <a:pPr lvl="1"/>
            <a:r>
              <a:rPr lang="en-GB" dirty="0"/>
              <a:t>A daily snapshot of the inventory levels for each product in a warehouse</a:t>
            </a:r>
          </a:p>
          <a:p>
            <a:pPr lvl="1"/>
            <a:r>
              <a:rPr lang="en-GB" dirty="0"/>
              <a:t>A monthly snapshot for each bank account</a:t>
            </a:r>
            <a:endParaRPr lang="en-DK"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11</a:t>
            </a:fld>
            <a:endParaRPr lang="en-US"/>
          </a:p>
        </p:txBody>
      </p:sp>
    </p:spTree>
    <p:extLst>
      <p:ext uri="{BB962C8B-B14F-4D97-AF65-F5344CB8AC3E}">
        <p14:creationId xmlns:p14="http://schemas.microsoft.com/office/powerpoint/2010/main" val="4172108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“grain” or “granularity” is the level of details of the data stored in the fact table. The ﬁner the grain, the more rows in the fact table. The coarser the grain the more aggregated the data in the fact table.</a:t>
            </a:r>
          </a:p>
          <a:p>
            <a:endParaRPr lang="en-US" dirty="0"/>
          </a:p>
          <a:p>
            <a:r>
              <a:rPr lang="en-GB" dirty="0"/>
              <a:t>The grain is determined by specifying exactly what an individual fact table row represents. It answers the question “</a:t>
            </a:r>
            <a:r>
              <a:rPr lang="en-GB" i="1" dirty="0"/>
              <a:t>How do you describe a single row in the fact table?” </a:t>
            </a:r>
            <a:r>
              <a:rPr lang="en-GB" dirty="0"/>
              <a:t>A grain declaration could be</a:t>
            </a:r>
          </a:p>
          <a:p>
            <a:pPr lvl="1"/>
            <a:r>
              <a:rPr lang="en-GB" dirty="0"/>
              <a:t>An individual line item on a customer’s retail sales ticket as measured by a scanner device</a:t>
            </a:r>
          </a:p>
          <a:p>
            <a:pPr lvl="1"/>
            <a:r>
              <a:rPr lang="en-GB" dirty="0"/>
              <a:t>A line item on a bill received from a doctor</a:t>
            </a:r>
          </a:p>
          <a:p>
            <a:pPr lvl="1"/>
            <a:r>
              <a:rPr lang="en-GB" dirty="0"/>
              <a:t>A daily snapshot of the inventory levels for each product in a warehouse</a:t>
            </a:r>
          </a:p>
          <a:p>
            <a:pPr lvl="1"/>
            <a:r>
              <a:rPr lang="en-GB" dirty="0"/>
              <a:t>A monthly snapshot for each bank account</a:t>
            </a:r>
            <a:endParaRPr lang="en-DK"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12</a:t>
            </a:fld>
            <a:endParaRPr lang="en-US"/>
          </a:p>
        </p:txBody>
      </p:sp>
    </p:spTree>
    <p:extLst>
      <p:ext uri="{BB962C8B-B14F-4D97-AF65-F5344CB8AC3E}">
        <p14:creationId xmlns:p14="http://schemas.microsoft.com/office/powerpoint/2010/main" val="1796085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fact table is composed of attributes corresponding to surrogate keys referencing dimensions and to facts corresponding to measurements. The former cannot be null. Special situations such as that of a description not being available can be handled by referencing to an explicit description of the situation in the dimension table.</a:t>
            </a:r>
          </a:p>
          <a:p>
            <a:endParaRPr lang="en-GB" dirty="0"/>
          </a:p>
          <a:p>
            <a:r>
              <a:rPr lang="en-GB" dirty="0"/>
              <a:t>Measurements, however, can be null, if their value is unknown or does not exist. This is however to be handled with care when asking queries, given the not always appropriate handling of null values in SQL.</a:t>
            </a:r>
            <a:endParaRPr lang="en-DK"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13</a:t>
            </a:fld>
            <a:endParaRPr lang="en-US"/>
          </a:p>
        </p:txBody>
      </p:sp>
    </p:spTree>
    <p:extLst>
      <p:ext uri="{BB962C8B-B14F-4D97-AF65-F5344CB8AC3E}">
        <p14:creationId xmlns:p14="http://schemas.microsoft.com/office/powerpoint/2010/main" val="3560394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fact table is composed of attributes corresponding to surrogate keys referencing dimensions and to facts corresponding to measurements. The former cannot be null. Special situations such as that of a description not being available can be handled by referencing to an explicit description of the situation in the dimension table.</a:t>
            </a:r>
          </a:p>
          <a:p>
            <a:endParaRPr lang="en-GB" dirty="0"/>
          </a:p>
          <a:p>
            <a:r>
              <a:rPr lang="en-GB" dirty="0"/>
              <a:t>Measurements, however, can be null, if their value is unknown or does not exist. This is however to be handled with care when asking queries, given the not always appropriate handling of null values in SQL.</a:t>
            </a:r>
            <a:endParaRPr lang="en-DK"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14</a:t>
            </a:fld>
            <a:endParaRPr lang="en-US"/>
          </a:p>
        </p:txBody>
      </p:sp>
    </p:spTree>
    <p:extLst>
      <p:ext uri="{BB962C8B-B14F-4D97-AF65-F5344CB8AC3E}">
        <p14:creationId xmlns:p14="http://schemas.microsoft.com/office/powerpoint/2010/main" val="1046342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“How do business people describe the data that results from the business process?”</a:t>
            </a:r>
          </a:p>
          <a:p>
            <a:endParaRPr lang="en-US" i="1" dirty="0"/>
          </a:p>
          <a:p>
            <a:r>
              <a:rPr lang="en-GB" dirty="0"/>
              <a:t>We want to decorate our fact tables with a robust set of dimensions representing all possible descriptions that take on single values in the context of each measurement.</a:t>
            </a:r>
          </a:p>
          <a:p>
            <a:endParaRPr lang="en-GB" dirty="0"/>
          </a:p>
          <a:p>
            <a:r>
              <a:rPr lang="en-GB" dirty="0"/>
              <a:t>If we are clear about the grain, then the dimensions typically can be identified quite easily. With the choice of each dimension, we will list all the discrete, </a:t>
            </a:r>
            <a:r>
              <a:rPr lang="en-GB" dirty="0" err="1"/>
              <a:t>textlike</a:t>
            </a:r>
            <a:r>
              <a:rPr lang="en-GB" dirty="0"/>
              <a:t> attributes that will flesh out each dimension table.</a:t>
            </a:r>
          </a:p>
          <a:p>
            <a:endParaRPr lang="en-GB" dirty="0"/>
          </a:p>
          <a:p>
            <a:r>
              <a:rPr lang="en-GB" dirty="0"/>
              <a:t>Examples of common dimensions include date, product, customer, transaction type, and status.</a:t>
            </a:r>
            <a:endParaRPr lang="en-DK"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15</a:t>
            </a:fld>
            <a:endParaRPr lang="en-US"/>
          </a:p>
        </p:txBody>
      </p:sp>
    </p:spTree>
    <p:extLst>
      <p:ext uri="{BB962C8B-B14F-4D97-AF65-F5344CB8AC3E}">
        <p14:creationId xmlns:p14="http://schemas.microsoft.com/office/powerpoint/2010/main" val="1968412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“How do business people describe the data that results from the business process?”</a:t>
            </a:r>
          </a:p>
          <a:p>
            <a:endParaRPr lang="en-US" i="1" dirty="0"/>
          </a:p>
          <a:p>
            <a:r>
              <a:rPr lang="en-GB" dirty="0"/>
              <a:t>We want to decorate our fact tables with a robust set of dimensions representing all possible descriptions that take on single values in the context of each measurement.</a:t>
            </a:r>
          </a:p>
          <a:p>
            <a:endParaRPr lang="en-GB" dirty="0"/>
          </a:p>
          <a:p>
            <a:r>
              <a:rPr lang="en-GB" dirty="0"/>
              <a:t>If we are clear about the grain, then the dimensions typically can be identified quite easily. With the choice of each dimension, we will list all the discrete, </a:t>
            </a:r>
            <a:r>
              <a:rPr lang="en-GB" dirty="0" err="1"/>
              <a:t>textlike</a:t>
            </a:r>
            <a:r>
              <a:rPr lang="en-GB" dirty="0"/>
              <a:t> attributes that will flesh out each dimension table.</a:t>
            </a:r>
          </a:p>
          <a:p>
            <a:endParaRPr lang="en-GB" dirty="0"/>
          </a:p>
          <a:p>
            <a:r>
              <a:rPr lang="en-GB" dirty="0"/>
              <a:t>Examples of common dimensions include date, product, customer, transaction type, and status.</a:t>
            </a:r>
            <a:endParaRPr lang="en-DK"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16</a:t>
            </a:fld>
            <a:endParaRPr lang="en-US"/>
          </a:p>
        </p:txBody>
      </p:sp>
    </p:spTree>
    <p:extLst>
      <p:ext uri="{BB962C8B-B14F-4D97-AF65-F5344CB8AC3E}">
        <p14:creationId xmlns:p14="http://schemas.microsoft.com/office/powerpoint/2010/main" val="2177628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Entry point for queries. There can be many and should be as many as needed.</a:t>
            </a:r>
          </a:p>
          <a:p>
            <a:endParaRPr lang="en-US" dirty="0"/>
          </a:p>
          <a:p>
            <a:r>
              <a:rPr lang="en-GB" dirty="0"/>
              <a:t>Each attribute is a rich source for constraining and constructing row headers. If we want to drill down, we can drag virtually any other attribute and we automatically drill down to this next level of detail.</a:t>
            </a:r>
          </a:p>
          <a:p>
            <a:endParaRPr lang="en-GB" dirty="0"/>
          </a:p>
          <a:p>
            <a:r>
              <a:rPr lang="en-GB" dirty="0"/>
              <a:t>Drilling down is nothing more than adding row headers from the dimension tables. Drilling up is removing row headers.</a:t>
            </a:r>
          </a:p>
          <a:p>
            <a:endParaRPr lang="en-GB" dirty="0"/>
          </a:p>
          <a:p>
            <a:r>
              <a:rPr lang="en-GB" dirty="0"/>
              <a:t>A robust and complete set of dimension attributes translates into user capabilities for robust and complete analysis.</a:t>
            </a:r>
            <a:endParaRPr lang="en-DK"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17</a:t>
            </a:fld>
            <a:endParaRPr lang="en-US"/>
          </a:p>
        </p:txBody>
      </p:sp>
    </p:spTree>
    <p:extLst>
      <p:ext uri="{BB962C8B-B14F-4D97-AF65-F5344CB8AC3E}">
        <p14:creationId xmlns:p14="http://schemas.microsoft.com/office/powerpoint/2010/main" val="3832882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Entry point for queries. There can be many and should be as many as needed.</a:t>
            </a:r>
          </a:p>
          <a:p>
            <a:endParaRPr lang="en-US" dirty="0"/>
          </a:p>
          <a:p>
            <a:r>
              <a:rPr lang="en-GB" dirty="0"/>
              <a:t>Each attribute is a rich source for constraining and constructing row headers. If we want to drill down, we can drag virtually any other attribute and we automatically drill down to this next level of detail.</a:t>
            </a:r>
          </a:p>
          <a:p>
            <a:endParaRPr lang="en-GB" dirty="0"/>
          </a:p>
          <a:p>
            <a:r>
              <a:rPr lang="en-GB" dirty="0"/>
              <a:t>Drilling down is nothing more than adding row headers from the dimension tables. Drilling up is removing row headers.</a:t>
            </a:r>
          </a:p>
          <a:p>
            <a:endParaRPr lang="en-GB" dirty="0"/>
          </a:p>
          <a:p>
            <a:r>
              <a:rPr lang="en-GB" dirty="0"/>
              <a:t>A robust and complete set of dimension attributes translates into user capabilities for robust and complete analysis.</a:t>
            </a:r>
            <a:endParaRPr lang="en-DK"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18</a:t>
            </a:fld>
            <a:endParaRPr lang="en-US"/>
          </a:p>
        </p:txBody>
      </p:sp>
    </p:spTree>
    <p:extLst>
      <p:ext uri="{BB962C8B-B14F-4D97-AF65-F5344CB8AC3E}">
        <p14:creationId xmlns:p14="http://schemas.microsoft.com/office/powerpoint/2010/main" val="580013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null values should be avoided in the dimension tables.</a:t>
            </a:r>
          </a:p>
          <a:p>
            <a:r>
              <a:rPr lang="en-US" dirty="0"/>
              <a:t>Attributes of the dimension tables are used for aggregation. Group do not behave smoothly with null values.</a:t>
            </a:r>
            <a:endParaRPr lang="en-DK"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19</a:t>
            </a:fld>
            <a:endParaRPr lang="en-US"/>
          </a:p>
        </p:txBody>
      </p:sp>
    </p:spTree>
    <p:extLst>
      <p:ext uri="{BB962C8B-B14F-4D97-AF65-F5344CB8AC3E}">
        <p14:creationId xmlns:p14="http://schemas.microsoft.com/office/powerpoint/2010/main" val="989859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K"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2</a:t>
            </a:fld>
            <a:endParaRPr lang="en-US"/>
          </a:p>
        </p:txBody>
      </p:sp>
    </p:spTree>
    <p:extLst>
      <p:ext uri="{BB962C8B-B14F-4D97-AF65-F5344CB8AC3E}">
        <p14:creationId xmlns:p14="http://schemas.microsoft.com/office/powerpoint/2010/main" val="1443091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null values should be avoided in the dimension tables.</a:t>
            </a:r>
          </a:p>
          <a:p>
            <a:r>
              <a:rPr lang="en-US" dirty="0"/>
              <a:t>Attributes of the dimension tables are used for aggregation. Group do not behave smoothly with null values.</a:t>
            </a:r>
            <a:endParaRPr lang="en-DK"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20</a:t>
            </a:fld>
            <a:endParaRPr lang="en-US"/>
          </a:p>
        </p:txBody>
      </p:sp>
    </p:spTree>
    <p:extLst>
      <p:ext uri="{BB962C8B-B14F-4D97-AF65-F5344CB8AC3E}">
        <p14:creationId xmlns:p14="http://schemas.microsoft.com/office/powerpoint/2010/main" val="4217020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Surrogate keys provide the warehouse with a mechanism to differentiate two separate instances of the same operational number that wouldn’t be possible if the operational number was used directly</a:t>
            </a:r>
          </a:p>
          <a:p>
            <a:r>
              <a:rPr lang="en-GB" dirty="0"/>
              <a:t>.</a:t>
            </a:r>
          </a:p>
          <a:p>
            <a:r>
              <a:rPr lang="en-GB" dirty="0"/>
              <a:t>If we rely solely on operational codes, we also are vulnerable to key overlap problems in the case of an acquisition or consolidation of data.</a:t>
            </a:r>
          </a:p>
          <a:p>
            <a:endParaRPr lang="en-GB" dirty="0"/>
          </a:p>
          <a:p>
            <a:r>
              <a:rPr lang="en-GB" dirty="0"/>
              <a:t>Performance advantages: Can be a small integer.</a:t>
            </a:r>
          </a:p>
          <a:p>
            <a:endParaRPr lang="en-GB" dirty="0"/>
          </a:p>
          <a:p>
            <a:r>
              <a:rPr lang="en-GB" i="1" dirty="0"/>
              <a:t>“In general, we want to avoid embedding intelligence in the data warehouse keys because any assumptions that we make eventually may be invalidated.”</a:t>
            </a:r>
          </a:p>
          <a:p>
            <a:endParaRPr lang="en-GB" i="1" dirty="0"/>
          </a:p>
          <a:p>
            <a:r>
              <a:rPr lang="en-US" dirty="0"/>
              <a:t>The surrogate keys should merely serve to join the dimension tables to the fact table.</a:t>
            </a:r>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21</a:t>
            </a:fld>
            <a:endParaRPr lang="en-US"/>
          </a:p>
        </p:txBody>
      </p:sp>
    </p:spTree>
    <p:extLst>
      <p:ext uri="{BB962C8B-B14F-4D97-AF65-F5344CB8AC3E}">
        <p14:creationId xmlns:p14="http://schemas.microsoft.com/office/powerpoint/2010/main" val="262208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Surrogate keys provide the warehouse with a mechanism to differentiate two separate instances of the same operational number that wouldn’t be possible if the operational number was used directly</a:t>
            </a:r>
          </a:p>
          <a:p>
            <a:r>
              <a:rPr lang="en-GB" dirty="0"/>
              <a:t>.</a:t>
            </a:r>
          </a:p>
          <a:p>
            <a:r>
              <a:rPr lang="en-GB" dirty="0"/>
              <a:t>If we rely solely on operational codes, we also are vulnerable to key overlap problems in the case of an acquisition or consolidation of data.</a:t>
            </a:r>
          </a:p>
          <a:p>
            <a:endParaRPr lang="en-GB" dirty="0"/>
          </a:p>
          <a:p>
            <a:r>
              <a:rPr lang="en-GB" dirty="0"/>
              <a:t>Performance advantages: Can be a small integer.</a:t>
            </a:r>
          </a:p>
          <a:p>
            <a:endParaRPr lang="en-GB" dirty="0"/>
          </a:p>
          <a:p>
            <a:r>
              <a:rPr lang="en-GB" i="1" dirty="0"/>
              <a:t>“In general, we want to avoid embedding intelligence in the data warehouse keys because any assumptions that we make eventually may be invalidated.”</a:t>
            </a:r>
          </a:p>
          <a:p>
            <a:endParaRPr lang="en-GB" i="1" dirty="0"/>
          </a:p>
          <a:p>
            <a:r>
              <a:rPr lang="en-US" dirty="0"/>
              <a:t>The surrogate keys should merely serve to join the dimension tables to the fact table.</a:t>
            </a:r>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22</a:t>
            </a:fld>
            <a:endParaRPr lang="en-US"/>
          </a:p>
        </p:txBody>
      </p:sp>
    </p:spTree>
    <p:extLst>
      <p:ext uri="{BB962C8B-B14F-4D97-AF65-F5344CB8AC3E}">
        <p14:creationId xmlns:p14="http://schemas.microsoft.com/office/powerpoint/2010/main" val="1012643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grain of the dimensional model is the finest level of detail that is implied when the fact and dimension tables are joined.</a:t>
            </a:r>
            <a:br>
              <a:rPr lang="en-US" dirty="0"/>
            </a:br>
            <a:r>
              <a:rPr lang="en-US" dirty="0"/>
              <a:t>The finer the grain → The more dimensions.</a:t>
            </a:r>
          </a:p>
          <a:p>
            <a:endParaRPr lang="en-US" dirty="0"/>
          </a:p>
          <a:p>
            <a:r>
              <a:rPr lang="en-US" dirty="0"/>
              <a:t>For example, the granularity of a dimensional model that consists of the dimensions Date, Store, and Product is</a:t>
            </a:r>
            <a:br>
              <a:rPr lang="en-US" dirty="0"/>
            </a:br>
            <a:r>
              <a:rPr lang="en-US" i="1" dirty="0"/>
              <a:t>"product sold in store by day".</a:t>
            </a:r>
          </a:p>
          <a:p>
            <a:endParaRPr lang="en-US" i="1" dirty="0"/>
          </a:p>
          <a:p>
            <a:r>
              <a:rPr lang="en-US" dirty="0"/>
              <a:t>For example, a dimension such as Date (with Year and Quarter hierarchies) has a granularity at the quarter level but does not have information for individual days or months.</a:t>
            </a:r>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23</a:t>
            </a:fld>
            <a:endParaRPr lang="en-US"/>
          </a:p>
        </p:txBody>
      </p:sp>
    </p:spTree>
    <p:extLst>
      <p:ext uri="{BB962C8B-B14F-4D97-AF65-F5344CB8AC3E}">
        <p14:creationId xmlns:p14="http://schemas.microsoft.com/office/powerpoint/2010/main" val="1152212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grain of the dimensional model is the finest level of detail that is implied when the fact and dimension tables are joined.</a:t>
            </a:r>
            <a:br>
              <a:rPr lang="en-US" dirty="0"/>
            </a:br>
            <a:r>
              <a:rPr lang="en-US" dirty="0"/>
              <a:t>The finer the grain → The more dimensions.</a:t>
            </a:r>
          </a:p>
          <a:p>
            <a:endParaRPr lang="en-US" dirty="0"/>
          </a:p>
          <a:p>
            <a:r>
              <a:rPr lang="en-US" dirty="0"/>
              <a:t>For example, the granularity of a dimensional model that consists of the dimensions Date, Store, and Product is</a:t>
            </a:r>
            <a:br>
              <a:rPr lang="en-US" dirty="0"/>
            </a:br>
            <a:r>
              <a:rPr lang="en-US" i="1" dirty="0"/>
              <a:t>"product sold in store by day".</a:t>
            </a:r>
          </a:p>
          <a:p>
            <a:endParaRPr lang="en-US" i="1" dirty="0"/>
          </a:p>
          <a:p>
            <a:r>
              <a:rPr lang="en-US" dirty="0"/>
              <a:t>For example, a dimension such as Date (with Year and Quarter hierarchies) has a granularity at the quarter level but does not have information for individual days or months.</a:t>
            </a:r>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24</a:t>
            </a:fld>
            <a:endParaRPr lang="en-US"/>
          </a:p>
        </p:txBody>
      </p:sp>
    </p:spTree>
    <p:extLst>
      <p:ext uri="{BB962C8B-B14F-4D97-AF65-F5344CB8AC3E}">
        <p14:creationId xmlns:p14="http://schemas.microsoft.com/office/powerpoint/2010/main" val="485901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K" dirty="0"/>
              <a:t>A single dimensional model to i.e. handle orders data rather than building separate models for sales and marketing departments</a:t>
            </a:r>
          </a:p>
          <a:p>
            <a:endParaRPr lang="en-DK"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DK" dirty="0"/>
              <a:t>Departmentally bound dimensional models will ineviatbly lead to duplicate data with different labels and terminology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Multiple data flows into separate dimensional models will make us vulnerable to data inconsistencies.</a:t>
            </a:r>
          </a:p>
          <a:p>
            <a:endParaRPr lang="en-DK"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DK" dirty="0"/>
              <a:t>Best way to ensure </a:t>
            </a:r>
            <a:r>
              <a:rPr lang="en-GB" dirty="0"/>
              <a:t>consistency</a:t>
            </a:r>
            <a:r>
              <a:rPr lang="en-DK" dirty="0"/>
              <a:t> is to publish once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DK"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Multiple business functions often want to </a:t>
            </a:r>
            <a:r>
              <a:rPr lang="en-GB" dirty="0" err="1"/>
              <a:t>analyze</a:t>
            </a:r>
            <a:r>
              <a:rPr lang="en-GB" dirty="0"/>
              <a:t> the same metrics resulting from a single business process. We strive to avoid duplicating the core measurements in multiple databases around the organization.</a:t>
            </a:r>
            <a:endParaRPr lang="en-DK" dirty="0"/>
          </a:p>
          <a:p>
            <a:endParaRPr lang="en-DK" dirty="0"/>
          </a:p>
          <a:p>
            <a:r>
              <a:rPr lang="en-GB" dirty="0"/>
              <a:t>By focusing on business processes, rather than on business departments, we can deliver consistent information more economically throughout the organization</a:t>
            </a:r>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3</a:t>
            </a:fld>
            <a:endParaRPr lang="en-US"/>
          </a:p>
        </p:txBody>
      </p:sp>
    </p:spTree>
    <p:extLst>
      <p:ext uri="{BB962C8B-B14F-4D97-AF65-F5344CB8AC3E}">
        <p14:creationId xmlns:p14="http://schemas.microsoft.com/office/powerpoint/2010/main" val="467720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K" dirty="0"/>
              <a:t>A single dimensional model to i.e. handle orders data rather than building separate models for sales and marketing departments</a:t>
            </a:r>
          </a:p>
          <a:p>
            <a:endParaRPr lang="en-DK"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DK" dirty="0"/>
              <a:t>Departmentally bound dimensional models will ineviatbly lead to duplicate data with different labels and terminology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Multiple data flows into separate dimensional models will make us vulnerable to data inconsistencies.</a:t>
            </a:r>
          </a:p>
          <a:p>
            <a:endParaRPr lang="en-DK"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DK" dirty="0"/>
              <a:t>Best way to ensure </a:t>
            </a:r>
            <a:r>
              <a:rPr lang="en-GB" dirty="0"/>
              <a:t>consistency</a:t>
            </a:r>
            <a:r>
              <a:rPr lang="en-DK" dirty="0"/>
              <a:t> is to publish once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DK"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Multiple business functions often want to </a:t>
            </a:r>
            <a:r>
              <a:rPr lang="en-GB" dirty="0" err="1"/>
              <a:t>analyze</a:t>
            </a:r>
            <a:r>
              <a:rPr lang="en-GB" dirty="0"/>
              <a:t> the same metrics resulting from a single business process. We strive to avoid duplicating the core measurements in multiple databases around the organization.</a:t>
            </a:r>
            <a:endParaRPr lang="en-DK" dirty="0"/>
          </a:p>
          <a:p>
            <a:endParaRPr lang="en-DK" dirty="0"/>
          </a:p>
          <a:p>
            <a:r>
              <a:rPr lang="en-GB" dirty="0"/>
              <a:t>By focusing on business processes, rather than on business departments, we can deliver consistent information more economically throughout the organization</a:t>
            </a:r>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4</a:t>
            </a:fld>
            <a:endParaRPr lang="en-US"/>
          </a:p>
        </p:txBody>
      </p:sp>
    </p:spTree>
    <p:extLst>
      <p:ext uri="{BB962C8B-B14F-4D97-AF65-F5344CB8AC3E}">
        <p14:creationId xmlns:p14="http://schemas.microsoft.com/office/powerpoint/2010/main" val="3178912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i="1" dirty="0"/>
              <a:t>What are we measuring</a:t>
            </a:r>
            <a:r>
              <a:rPr lang="en-US" dirty="0"/>
              <a:t>?” (Step 3, Chapter 2 p. 31</a:t>
            </a:r>
            <a:r>
              <a:rPr lang="en-GB" dirty="0"/>
              <a:t>)  of the Four-Step Dimensional Design Process.</a:t>
            </a:r>
          </a:p>
          <a:p>
            <a:endParaRPr lang="en-US" dirty="0"/>
          </a:p>
          <a:p>
            <a:r>
              <a:rPr lang="en-GB" dirty="0"/>
              <a:t>All candidate facts in a design must be true to the grain defined in step 2 of the Four-Step Dimensional Design Process. Facts that clearly belong to a different grain must be in a separate fact table. Typical facts are numeric additive figures such as quantity ordered or dollar cost amount.</a:t>
            </a:r>
            <a:endParaRPr lang="en-DK" dirty="0"/>
          </a:p>
          <a:p>
            <a:endParaRPr lang="en-DK"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5</a:t>
            </a:fld>
            <a:endParaRPr lang="en-US"/>
          </a:p>
        </p:txBody>
      </p:sp>
    </p:spTree>
    <p:extLst>
      <p:ext uri="{BB962C8B-B14F-4D97-AF65-F5344CB8AC3E}">
        <p14:creationId xmlns:p14="http://schemas.microsoft.com/office/powerpoint/2010/main" val="3383533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i="1" dirty="0"/>
              <a:t>What are we measuring</a:t>
            </a:r>
            <a:r>
              <a:rPr lang="en-US" dirty="0"/>
              <a:t>?” (Step 3, Chapter 2 p. 31</a:t>
            </a:r>
            <a:r>
              <a:rPr lang="en-GB" dirty="0"/>
              <a:t>)  of the Four-Step Dimensional Design Process.</a:t>
            </a:r>
          </a:p>
          <a:p>
            <a:endParaRPr lang="en-US" dirty="0"/>
          </a:p>
          <a:p>
            <a:r>
              <a:rPr lang="en-GB" dirty="0"/>
              <a:t>All candidate facts in a design must be true to the grain defined in step 2 of the Four-Step Dimensional Design Process. Facts that clearly belong to a different grain must be in a separate fact table. Typical facts are numeric additive figures such as quantity ordered or dollar cost amount.</a:t>
            </a:r>
            <a:endParaRPr lang="en-DK" dirty="0"/>
          </a:p>
          <a:p>
            <a:endParaRPr lang="en-DK"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6</a:t>
            </a:fld>
            <a:endParaRPr lang="en-US"/>
          </a:p>
        </p:txBody>
      </p:sp>
    </p:spTree>
    <p:extLst>
      <p:ext uri="{BB962C8B-B14F-4D97-AF65-F5344CB8AC3E}">
        <p14:creationId xmlns:p14="http://schemas.microsoft.com/office/powerpoint/2010/main" val="3072903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K" sz="1400" b="1" dirty="0"/>
              <a:t>Additive facts</a:t>
            </a:r>
            <a:r>
              <a:rPr lang="en-DK" sz="1400" dirty="0"/>
              <a:t>: Facts that can be summed up through all dimensions in the fact table.</a:t>
            </a:r>
          </a:p>
          <a:p>
            <a:r>
              <a:rPr lang="en-DK" sz="1400" b="1" dirty="0"/>
              <a:t>Semi-additive facts</a:t>
            </a:r>
            <a:r>
              <a:rPr lang="en-DK" sz="1400" dirty="0"/>
              <a:t>: Facts that can be summed up for some of the dimensions in the fact table, but not others.</a:t>
            </a:r>
          </a:p>
          <a:p>
            <a:r>
              <a:rPr lang="en-DK" sz="1400" b="1" dirty="0"/>
              <a:t>Non-additive facts</a:t>
            </a:r>
            <a:r>
              <a:rPr lang="en-DK" sz="1400" dirty="0"/>
              <a:t>: Facts that cannot be summed up for any of the dimensions present in the fact table.</a:t>
            </a:r>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7</a:t>
            </a:fld>
            <a:endParaRPr lang="en-US"/>
          </a:p>
        </p:txBody>
      </p:sp>
    </p:spTree>
    <p:extLst>
      <p:ext uri="{BB962C8B-B14F-4D97-AF65-F5344CB8AC3E}">
        <p14:creationId xmlns:p14="http://schemas.microsoft.com/office/powerpoint/2010/main" val="3457061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Sales_Amount</a:t>
            </a:r>
            <a:r>
              <a:rPr lang="en-GB" dirty="0"/>
              <a:t> is an additive fact, because you can sum up this fact along any of the three dimensions present in the fact table – date, store, and product.</a:t>
            </a:r>
          </a:p>
          <a:p>
            <a:endParaRPr lang="en-GB" dirty="0"/>
          </a:p>
          <a:p>
            <a:r>
              <a:rPr lang="en-GB" dirty="0" err="1"/>
              <a:t>Current_Balance</a:t>
            </a:r>
            <a:r>
              <a:rPr lang="en-GB" dirty="0"/>
              <a:t> is a semi-additive fact, as it makes sense to add them up for all accounts (what’s the total current balance for all accounts in the bank?), but it does not make sense to add them up through time (adding up all current balances for a given account for each day of the month does not give us any useful information).</a:t>
            </a:r>
          </a:p>
          <a:p>
            <a:endParaRPr lang="en-GB" dirty="0"/>
          </a:p>
          <a:p>
            <a:r>
              <a:rPr lang="en-GB" dirty="0" err="1"/>
              <a:t>Proﬁt_Margin</a:t>
            </a:r>
            <a:r>
              <a:rPr lang="en-GB" dirty="0"/>
              <a:t> is a non-additive fact, for it does not make sense to add them up for the account level or the day level.</a:t>
            </a:r>
            <a:endParaRPr lang="en-DK"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8</a:t>
            </a:fld>
            <a:endParaRPr lang="en-US"/>
          </a:p>
        </p:txBody>
      </p:sp>
    </p:spTree>
    <p:extLst>
      <p:ext uri="{BB962C8B-B14F-4D97-AF65-F5344CB8AC3E}">
        <p14:creationId xmlns:p14="http://schemas.microsoft.com/office/powerpoint/2010/main" val="3138990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Calculated fact eliminate error. They most likely do not consume signiﬁcantly more space. They can therefore be calculated at the time of staging.</a:t>
            </a:r>
          </a:p>
          <a:p>
            <a:endParaRPr lang="en-US" dirty="0"/>
          </a:p>
          <a:p>
            <a:r>
              <a:rPr lang="en-US" dirty="0"/>
              <a:t>They could also be deﬁned using views (the fact table becomes a view of background base tables). The views could be </a:t>
            </a:r>
            <a:r>
              <a:rPr lang="en-US" dirty="0" err="1"/>
              <a:t>materialised</a:t>
            </a:r>
            <a:r>
              <a:rPr lang="en-US" dirty="0"/>
              <a:t>.</a:t>
            </a:r>
            <a:endParaRPr lang="en-DK" dirty="0"/>
          </a:p>
        </p:txBody>
      </p:sp>
      <p:sp>
        <p:nvSpPr>
          <p:cNvPr id="4" name="Slide Number Placeholder 3"/>
          <p:cNvSpPr>
            <a:spLocks noGrp="1"/>
          </p:cNvSpPr>
          <p:nvPr>
            <p:ph type="sldNum" sz="quarter" idx="5"/>
          </p:nvPr>
        </p:nvSpPr>
        <p:spPr/>
        <p:txBody>
          <a:bodyPr/>
          <a:lstStyle/>
          <a:p>
            <a:pPr>
              <a:defRPr/>
            </a:pPr>
            <a:fld id="{A0D86A14-AC1F-4C9A-8DDE-CE6B11F31194}" type="slidenum">
              <a:rPr lang="en-US" smtClean="0"/>
              <a:pPr>
                <a:defRPr/>
              </a:pPr>
              <a:t>9</a:t>
            </a:fld>
            <a:endParaRPr lang="en-US"/>
          </a:p>
        </p:txBody>
      </p:sp>
    </p:spTree>
    <p:extLst>
      <p:ext uri="{BB962C8B-B14F-4D97-AF65-F5344CB8AC3E}">
        <p14:creationId xmlns:p14="http://schemas.microsoft.com/office/powerpoint/2010/main" val="958748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2133601" y="1371600"/>
            <a:ext cx="6477000" cy="1752600"/>
          </a:xfrm>
        </p:spPr>
        <p:txBody>
          <a:bodyPr/>
          <a:lstStyle>
            <a:lvl1pPr>
              <a:defRPr sz="4200"/>
            </a:lvl1pPr>
          </a:lstStyle>
          <a:p>
            <a:r>
              <a:rPr lang="en-US"/>
              <a:t>Click to edit Master title style</a:t>
            </a:r>
          </a:p>
        </p:txBody>
      </p:sp>
      <p:sp>
        <p:nvSpPr>
          <p:cNvPr id="48131" name="Rectangle 3"/>
          <p:cNvSpPr>
            <a:spLocks noGrp="1" noChangeArrowheads="1"/>
          </p:cNvSpPr>
          <p:nvPr>
            <p:ph type="subTitle" idx="1"/>
          </p:nvPr>
        </p:nvSpPr>
        <p:spPr>
          <a:xfrm>
            <a:off x="2133601" y="3733800"/>
            <a:ext cx="6477000" cy="1981200"/>
          </a:xfrm>
        </p:spPr>
        <p:txBody>
          <a:bodyPr/>
          <a:lstStyle>
            <a:lvl1pPr marL="0" indent="0">
              <a:buFont typeface="Wingdings" pitchFamily="2" charset="2"/>
              <a:buNone/>
              <a:defRPr/>
            </a:lvl1pPr>
          </a:lstStyle>
          <a:p>
            <a:r>
              <a:rPr lang="en-US"/>
              <a:t>Click to edit Master subtitle style</a:t>
            </a:r>
          </a:p>
        </p:txBody>
      </p:sp>
      <p:sp>
        <p:nvSpPr>
          <p:cNvPr id="2" name="Slide Number Placeholder 1"/>
          <p:cNvSpPr>
            <a:spLocks noGrp="1"/>
          </p:cNvSpPr>
          <p:nvPr>
            <p:ph type="sldNum" sz="quarter" idx="10"/>
          </p:nvPr>
        </p:nvSpPr>
        <p:spPr/>
        <p:txBody>
          <a:bodyPr/>
          <a:lstStyle/>
          <a:p>
            <a:fld id="{95C605C4-1F5B-4B2B-8458-3FC432AF1FAC}"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0"/>
          </p:nvPr>
        </p:nvSpPr>
        <p:spPr/>
        <p:txBody>
          <a:bodyPr/>
          <a:lstStyle/>
          <a:p>
            <a:fld id="{95C605C4-1F5B-4B2B-8458-3FC432AF1FAC}"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95C605C4-1F5B-4B2B-8458-3FC432AF1FAC}"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5C605C4-1F5B-4B2B-8458-3FC432AF1FAC}" type="slidenum">
              <a:rPr lang="en-US" smtClean="0"/>
              <a:pPr/>
              <a:t>‹#›</a:t>
            </a:fld>
            <a:endParaRPr lang="en-US"/>
          </a:p>
        </p:txBody>
      </p:sp>
    </p:spTree>
    <p:extLst>
      <p:ext uri="{BB962C8B-B14F-4D97-AF65-F5344CB8AC3E}">
        <p14:creationId xmlns:p14="http://schemas.microsoft.com/office/powerpoint/2010/main" val="152113425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4" name="Title 1"/>
          <p:cNvSpPr>
            <a:spLocks noGrp="1"/>
          </p:cNvSpPr>
          <p:nvPr>
            <p:ph type="title"/>
          </p:nvPr>
        </p:nvSpPr>
        <p:spPr>
          <a:xfrm>
            <a:off x="0" y="2895600"/>
            <a:ext cx="9144000" cy="1028700"/>
          </a:xfrm>
        </p:spPr>
        <p:txBody>
          <a:bodyPr/>
          <a:lstStyle>
            <a:lvl1pPr algn="ctr">
              <a:defRPr sz="4000" b="1">
                <a:latin typeface="+mn-lt"/>
              </a:defRPr>
            </a:lvl1pPr>
          </a:lstStyle>
          <a:p>
            <a:r>
              <a:rPr lang="en-US" dirty="0"/>
              <a:t>Click to edit Master title style</a:t>
            </a:r>
          </a:p>
        </p:txBody>
      </p:sp>
      <p:sp>
        <p:nvSpPr>
          <p:cNvPr id="2" name="Slide Number Placeholder 1"/>
          <p:cNvSpPr>
            <a:spLocks noGrp="1"/>
          </p:cNvSpPr>
          <p:nvPr>
            <p:ph type="sldNum" sz="quarter" idx="10"/>
          </p:nvPr>
        </p:nvSpPr>
        <p:spPr/>
        <p:txBody>
          <a:bodyPr/>
          <a:lstStyle/>
          <a:p>
            <a:fld id="{95C605C4-1F5B-4B2B-8458-3FC432AF1FAC}"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14300"/>
            <a:ext cx="8686800" cy="1028700"/>
          </a:xfrm>
          <a:prstGeom prst="rect">
            <a:avLst/>
          </a:prstGeom>
          <a:noFill/>
          <a:ln w="9525">
            <a:noFill/>
            <a:miter lim="800000"/>
            <a:headEnd/>
            <a:tailEnd/>
          </a:ln>
        </p:spPr>
        <p:txBody>
          <a:bodyPr vert="horz" wrap="square" lIns="91425" tIns="45713" rIns="91425" bIns="45713"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381000" y="1066800"/>
            <a:ext cx="8458200" cy="5105400"/>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bg1"/>
                </a:solidFill>
              </a:defRPr>
            </a:lvl1pPr>
          </a:lstStyle>
          <a:p>
            <a:fld id="{95C605C4-1F5B-4B2B-8458-3FC432AF1FA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6" r:id="rId3"/>
    <p:sldLayoutId id="2147483658" r:id="rId4"/>
    <p:sldLayoutId id="2147483654" r:id="rId5"/>
  </p:sldLayoutIdLst>
  <p:transition/>
  <p:hf hdr="0" ftr="0" dt="0"/>
  <p:txStyles>
    <p:title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p:titleStyle>
    <p:bodyStyle>
      <a:lvl1pPr marL="342848" indent="-342848" algn="l" rtl="0" eaLnBrk="0" fontAlgn="base" hangingPunct="0">
        <a:spcBef>
          <a:spcPct val="25000"/>
        </a:spcBef>
        <a:spcAft>
          <a:spcPct val="25000"/>
        </a:spcAft>
        <a:buClr>
          <a:srgbClr val="5675A9"/>
        </a:buClr>
        <a:buSzPct val="75000"/>
        <a:buFont typeface="Wingdings" charset="2"/>
        <a:buChar char="¢"/>
        <a:defRPr sz="2400" baseline="0">
          <a:solidFill>
            <a:schemeClr val="bg1"/>
          </a:solidFill>
          <a:latin typeface="Gill Sans"/>
          <a:ea typeface="+mn-ea"/>
          <a:cs typeface="Gill Sans"/>
        </a:defRPr>
      </a:lvl1pPr>
      <a:lvl2pPr marL="742836" indent="-285707" algn="l" rtl="0" eaLnBrk="0" fontAlgn="base" hangingPunct="0">
        <a:spcBef>
          <a:spcPct val="10000"/>
        </a:spcBef>
        <a:spcAft>
          <a:spcPct val="10000"/>
        </a:spcAft>
        <a:buClr>
          <a:srgbClr val="5675A9"/>
        </a:buClr>
        <a:buSzPct val="75000"/>
        <a:buFont typeface="Wingdings" charset="2"/>
        <a:buChar char="l"/>
        <a:defRPr sz="2000" baseline="0">
          <a:solidFill>
            <a:schemeClr val="bg1"/>
          </a:solidFill>
          <a:latin typeface="Gill Sans"/>
          <a:cs typeface="Gill Sans"/>
        </a:defRPr>
      </a:lvl2pPr>
      <a:lvl3pPr marL="1142824" indent="-228564" algn="l" rtl="0" eaLnBrk="0" fontAlgn="base" hangingPunct="0">
        <a:spcBef>
          <a:spcPct val="20000"/>
        </a:spcBef>
        <a:spcAft>
          <a:spcPct val="0"/>
        </a:spcAft>
        <a:buClr>
          <a:srgbClr val="5675A9"/>
        </a:buClr>
        <a:buChar char="•"/>
        <a:defRPr sz="1800" baseline="0">
          <a:solidFill>
            <a:schemeClr val="bg1"/>
          </a:solidFill>
          <a:latin typeface="Gill Sans"/>
          <a:cs typeface="Gill Sans"/>
        </a:defRPr>
      </a:lvl3pPr>
      <a:lvl4pPr marL="1599954"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4pPr>
      <a:lvl5pPr marL="2057085"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5pPr>
      <a:lvl6pPr marL="2514215" indent="-228564" algn="l" rtl="0" fontAlgn="base">
        <a:spcBef>
          <a:spcPct val="20000"/>
        </a:spcBef>
        <a:spcAft>
          <a:spcPct val="0"/>
        </a:spcAft>
        <a:buChar char="•"/>
        <a:defRPr sz="1600">
          <a:solidFill>
            <a:schemeClr val="tx2"/>
          </a:solidFill>
          <a:latin typeface="+mn-lt"/>
        </a:defRPr>
      </a:lvl6pPr>
      <a:lvl7pPr marL="2971344" indent="-228564" algn="l" rtl="0" fontAlgn="base">
        <a:spcBef>
          <a:spcPct val="20000"/>
        </a:spcBef>
        <a:spcAft>
          <a:spcPct val="0"/>
        </a:spcAft>
        <a:buChar char="•"/>
        <a:defRPr sz="1600">
          <a:solidFill>
            <a:schemeClr val="tx2"/>
          </a:solidFill>
          <a:latin typeface="+mn-lt"/>
        </a:defRPr>
      </a:lvl7pPr>
      <a:lvl8pPr marL="3428475" indent="-228564" algn="l" rtl="0" fontAlgn="base">
        <a:spcBef>
          <a:spcPct val="20000"/>
        </a:spcBef>
        <a:spcAft>
          <a:spcPct val="0"/>
        </a:spcAft>
        <a:buChar char="•"/>
        <a:defRPr sz="1600">
          <a:solidFill>
            <a:schemeClr val="tx2"/>
          </a:solidFill>
          <a:latin typeface="+mn-lt"/>
        </a:defRPr>
      </a:lvl8pPr>
      <a:lvl9pPr marL="3885603" indent="-228564" algn="l" rtl="0" fontAlgn="base">
        <a:spcBef>
          <a:spcPct val="20000"/>
        </a:spcBef>
        <a:spcAft>
          <a:spcPct val="0"/>
        </a:spcAft>
        <a:buChar char="•"/>
        <a:defRPr sz="1600">
          <a:solidFill>
            <a:schemeClr val="tx2"/>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ChangeArrowheads="1"/>
          </p:cNvSpPr>
          <p:nvPr/>
        </p:nvSpPr>
        <p:spPr bwMode="auto">
          <a:xfrm>
            <a:off x="76200" y="1219200"/>
            <a:ext cx="8991600" cy="1371601"/>
          </a:xfrm>
          <a:prstGeom prst="rect">
            <a:avLst/>
          </a:prstGeom>
          <a:noFill/>
          <a:ln w="9525">
            <a:noFill/>
            <a:miter lim="800000"/>
            <a:headEnd/>
            <a:tailEnd/>
          </a:ln>
        </p:spPr>
        <p:txBody>
          <a:bodyPr lIns="91425" tIns="45713" rIns="91425" bIns="45713" anchor="ctr"/>
          <a:lstStyle/>
          <a:p>
            <a:pPr algn="ctr" eaLnBrk="1" hangingPunct="1"/>
            <a:r>
              <a:rPr lang="en-SG" sz="3600" dirty="0">
                <a:solidFill>
                  <a:schemeClr val="bg2"/>
                </a:solidFill>
                <a:latin typeface="Gill Sans"/>
                <a:cs typeface="Gill Sans"/>
              </a:rPr>
              <a:t>BT5110</a:t>
            </a:r>
          </a:p>
          <a:p>
            <a:pPr algn="ctr" eaLnBrk="1" hangingPunct="1"/>
            <a:r>
              <a:rPr lang="en-SG" sz="3600" dirty="0">
                <a:solidFill>
                  <a:schemeClr val="bg2"/>
                </a:solidFill>
                <a:latin typeface="Gill Sans"/>
                <a:cs typeface="Gill Sans"/>
              </a:rPr>
              <a:t>Data Management and Warehousing</a:t>
            </a:r>
            <a:endParaRPr lang="en-US" sz="3600" dirty="0">
              <a:solidFill>
                <a:schemeClr val="bg2"/>
              </a:solidFill>
              <a:latin typeface="Gill Sans"/>
              <a:cs typeface="Gill Sans"/>
            </a:endParaRPr>
          </a:p>
        </p:txBody>
      </p:sp>
      <p:sp>
        <p:nvSpPr>
          <p:cNvPr id="11" name="Rectangle 3"/>
          <p:cNvSpPr txBox="1">
            <a:spLocks noChangeArrowheads="1"/>
          </p:cNvSpPr>
          <p:nvPr/>
        </p:nvSpPr>
        <p:spPr bwMode="auto">
          <a:xfrm>
            <a:off x="914400" y="3763177"/>
            <a:ext cx="3886200" cy="1143000"/>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defTabSz="914259" eaLnBrk="1" hangingPunct="1">
              <a:buClr>
                <a:srgbClr val="5675A9"/>
              </a:buClr>
              <a:buSzPct val="75000"/>
              <a:defRPr/>
            </a:pPr>
            <a:r>
              <a:rPr lang="en-US" sz="2000" b="0" kern="0" dirty="0" err="1">
                <a:solidFill>
                  <a:schemeClr val="bg2"/>
                </a:solidFill>
                <a:latin typeface="Gill Sans"/>
                <a:cs typeface="Gill Sans"/>
              </a:rPr>
              <a:t>Soeren</a:t>
            </a:r>
            <a:r>
              <a:rPr lang="en-US" sz="2000" b="0" kern="0" dirty="0">
                <a:solidFill>
                  <a:schemeClr val="bg2"/>
                </a:solidFill>
                <a:latin typeface="Gill Sans"/>
                <a:cs typeface="Gill Sans"/>
              </a:rPr>
              <a:t> </a:t>
            </a:r>
            <a:r>
              <a:rPr lang="en-US" sz="2000" b="0" kern="0" dirty="0" err="1">
                <a:solidFill>
                  <a:schemeClr val="bg2"/>
                </a:solidFill>
                <a:latin typeface="Gill Sans"/>
                <a:cs typeface="Gill Sans"/>
              </a:rPr>
              <a:t>Mulvad</a:t>
            </a:r>
            <a:endParaRPr lang="en-US" sz="2000" b="0" kern="0" dirty="0">
              <a:solidFill>
                <a:schemeClr val="bg2"/>
              </a:solidFill>
              <a:latin typeface="Gill Sans"/>
              <a:cs typeface="Gill Sans"/>
            </a:endParaRPr>
          </a:p>
          <a:p>
            <a:pPr defTabSz="914259" eaLnBrk="1" hangingPunct="1">
              <a:buClr>
                <a:srgbClr val="5675A9"/>
              </a:buClr>
              <a:buSzPct val="75000"/>
              <a:defRPr/>
            </a:pPr>
            <a:r>
              <a:rPr lang="en-US" sz="2000" b="0" kern="0" dirty="0">
                <a:solidFill>
                  <a:schemeClr val="bg2"/>
                </a:solidFill>
                <a:latin typeface="Gill Sans"/>
                <a:cs typeface="Gill Sans"/>
              </a:rPr>
              <a:t>National University of Singapore</a:t>
            </a:r>
          </a:p>
          <a:p>
            <a:pPr defTabSz="914259" eaLnBrk="1" hangingPunct="1">
              <a:buClr>
                <a:srgbClr val="5675A9"/>
              </a:buClr>
              <a:buSzPct val="75000"/>
              <a:defRPr/>
            </a:pPr>
            <a:r>
              <a:rPr lang="en-US" sz="2000" b="0" kern="0" dirty="0" err="1">
                <a:solidFill>
                  <a:schemeClr val="bg2"/>
                </a:solidFill>
                <a:latin typeface="Gill Sans"/>
                <a:cs typeface="Gill Sans"/>
              </a:rPr>
              <a:t>shmulvad@u.nus.edu</a:t>
            </a:r>
            <a:endParaRPr lang="en-US" sz="2000" b="0" kern="0" dirty="0">
              <a:solidFill>
                <a:schemeClr val="bg2"/>
              </a:solidFill>
              <a:latin typeface="Gill Sans"/>
              <a:cs typeface="Gill Sans"/>
            </a:endParaRPr>
          </a:p>
        </p:txBody>
      </p:sp>
      <p:sp>
        <p:nvSpPr>
          <p:cNvPr id="7" name="Rectangle 14"/>
          <p:cNvSpPr>
            <a:spLocks noChangeArrowheads="1"/>
          </p:cNvSpPr>
          <p:nvPr/>
        </p:nvSpPr>
        <p:spPr bwMode="auto">
          <a:xfrm>
            <a:off x="76200" y="2362200"/>
            <a:ext cx="8991600" cy="914400"/>
          </a:xfrm>
          <a:prstGeom prst="rect">
            <a:avLst/>
          </a:prstGeom>
          <a:noFill/>
          <a:ln w="9525">
            <a:noFill/>
            <a:miter lim="800000"/>
            <a:headEnd/>
            <a:tailEnd/>
          </a:ln>
        </p:spPr>
        <p:txBody>
          <a:bodyPr lIns="91425" tIns="45713" rIns="91425" bIns="45713" anchor="ctr"/>
          <a:lstStyle/>
          <a:p>
            <a:pPr algn="ctr" eaLnBrk="1" hangingPunct="1"/>
            <a:r>
              <a:rPr lang="en-US" sz="3200" b="0" dirty="0">
                <a:solidFill>
                  <a:schemeClr val="bg2"/>
                </a:solidFill>
                <a:latin typeface="Gill Sans"/>
                <a:cs typeface="Gill Sans"/>
              </a:rPr>
              <a:t>Tutorial: Dimension Modelling</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b="32196"/>
          <a:stretch/>
        </p:blipFill>
        <p:spPr>
          <a:xfrm>
            <a:off x="6324600" y="5385901"/>
            <a:ext cx="2648857" cy="996291"/>
          </a:xfrm>
          <a:prstGeom prst="rect">
            <a:avLst/>
          </a:prstGeom>
        </p:spPr>
      </p:pic>
      <p:sp>
        <p:nvSpPr>
          <p:cNvPr id="5" name="Slide Number Placeholder 4"/>
          <p:cNvSpPr>
            <a:spLocks noGrp="1"/>
          </p:cNvSpPr>
          <p:nvPr>
            <p:ph type="sldNum" sz="quarter" idx="10"/>
          </p:nvPr>
        </p:nvSpPr>
        <p:spPr/>
        <p:txBody>
          <a:bodyPr/>
          <a:lstStyle/>
          <a:p>
            <a:fld id="{95C605C4-1F5B-4B2B-8458-3FC432AF1FAC}" type="slidenum">
              <a:rPr lang="en-US" smtClean="0"/>
              <a:t>1</a:t>
            </a:fld>
            <a:endParaRPr lang="en-US" dirty="0"/>
          </a:p>
        </p:txBody>
      </p:sp>
    </p:spTree>
    <p:extLst>
      <p:ext uri="{BB962C8B-B14F-4D97-AF65-F5344CB8AC3E}">
        <p14:creationId xmlns:p14="http://schemas.microsoft.com/office/powerpoint/2010/main" val="3422528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E710F7-8A18-0C47-B5D5-D58DEC9F4A78}"/>
              </a:ext>
            </a:extLst>
          </p:cNvPr>
          <p:cNvSpPr>
            <a:spLocks noGrp="1"/>
          </p:cNvSpPr>
          <p:nvPr>
            <p:ph idx="1"/>
          </p:nvPr>
        </p:nvSpPr>
        <p:spPr/>
        <p:txBody>
          <a:bodyPr/>
          <a:lstStyle/>
          <a:p>
            <a:r>
              <a:rPr lang="en-US" dirty="0"/>
              <a:t>Calculated fact eliminate error. They most likely do not consume signiﬁcantly more space. They can therefore be calculated at the time of staging.</a:t>
            </a:r>
          </a:p>
          <a:p>
            <a:r>
              <a:rPr lang="en-US" dirty="0"/>
              <a:t>They could also be deﬁned using views (the fact table becomes a view of background base tables). The views could be </a:t>
            </a:r>
            <a:r>
              <a:rPr lang="en-US" dirty="0" err="1"/>
              <a:t>materialised</a:t>
            </a:r>
            <a:r>
              <a:rPr lang="en-US" dirty="0"/>
              <a:t>.</a:t>
            </a:r>
            <a:endParaRPr lang="en-DK" dirty="0"/>
          </a:p>
        </p:txBody>
      </p:sp>
      <p:sp>
        <p:nvSpPr>
          <p:cNvPr id="3" name="Title 2">
            <a:extLst>
              <a:ext uri="{FF2B5EF4-FFF2-40B4-BE49-F238E27FC236}">
                <a16:creationId xmlns:a16="http://schemas.microsoft.com/office/drawing/2014/main" id="{89AD9EAA-421C-8745-9D6C-00D988A242A5}"/>
              </a:ext>
            </a:extLst>
          </p:cNvPr>
          <p:cNvSpPr>
            <a:spLocks noGrp="1"/>
          </p:cNvSpPr>
          <p:nvPr>
            <p:ph type="title"/>
          </p:nvPr>
        </p:nvSpPr>
        <p:spPr/>
        <p:txBody>
          <a:bodyPr/>
          <a:lstStyle/>
          <a:p>
            <a:r>
              <a:rPr lang="en-GB" dirty="0"/>
              <a:t>Question 4.1.0.4</a:t>
            </a:r>
            <a:endParaRPr lang="en-DK" dirty="0"/>
          </a:p>
        </p:txBody>
      </p:sp>
      <p:sp>
        <p:nvSpPr>
          <p:cNvPr id="4" name="Slide Number Placeholder 3">
            <a:extLst>
              <a:ext uri="{FF2B5EF4-FFF2-40B4-BE49-F238E27FC236}">
                <a16:creationId xmlns:a16="http://schemas.microsoft.com/office/drawing/2014/main" id="{5527F525-2047-9048-94D1-12DFE282346A}"/>
              </a:ext>
            </a:extLst>
          </p:cNvPr>
          <p:cNvSpPr>
            <a:spLocks noGrp="1"/>
          </p:cNvSpPr>
          <p:nvPr>
            <p:ph type="sldNum" sz="quarter" idx="10"/>
          </p:nvPr>
        </p:nvSpPr>
        <p:spPr/>
        <p:txBody>
          <a:bodyPr/>
          <a:lstStyle/>
          <a:p>
            <a:fld id="{95C605C4-1F5B-4B2B-8458-3FC432AF1FAC}" type="slidenum">
              <a:rPr lang="en-US" smtClean="0"/>
              <a:t>10</a:t>
            </a:fld>
            <a:endParaRPr lang="en-US"/>
          </a:p>
        </p:txBody>
      </p:sp>
    </p:spTree>
    <p:extLst>
      <p:ext uri="{BB962C8B-B14F-4D97-AF65-F5344CB8AC3E}">
        <p14:creationId xmlns:p14="http://schemas.microsoft.com/office/powerpoint/2010/main" val="1574023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32F839-89F4-D149-8ACB-A0887142C395}"/>
              </a:ext>
            </a:extLst>
          </p:cNvPr>
          <p:cNvSpPr>
            <a:spLocks noGrp="1"/>
          </p:cNvSpPr>
          <p:nvPr>
            <p:ph idx="1"/>
          </p:nvPr>
        </p:nvSpPr>
        <p:spPr>
          <a:xfrm>
            <a:off x="381000" y="2485072"/>
            <a:ext cx="8458200" cy="4038600"/>
          </a:xfrm>
        </p:spPr>
        <p:txBody>
          <a:bodyPr>
            <a:normAutofit/>
          </a:bodyPr>
          <a:lstStyle/>
          <a:p>
            <a:pPr marL="0" indent="0" algn="ctr">
              <a:buNone/>
            </a:pPr>
            <a:r>
              <a:rPr lang="en-GB" sz="4000" dirty="0"/>
              <a:t>What is “grain” or “granularity”?</a:t>
            </a:r>
            <a:br>
              <a:rPr lang="en-GB" sz="4000" dirty="0"/>
            </a:br>
            <a:br>
              <a:rPr lang="en-GB" sz="4000" dirty="0"/>
            </a:br>
            <a:r>
              <a:rPr lang="en-GB" sz="4000" dirty="0"/>
              <a:t>How to determine the</a:t>
            </a:r>
            <a:br>
              <a:rPr lang="en-GB" sz="4000" dirty="0"/>
            </a:br>
            <a:r>
              <a:rPr lang="en-GB" sz="4000" dirty="0"/>
              <a:t>appropriate grain?</a:t>
            </a:r>
            <a:endParaRPr lang="en-DK" sz="4000" dirty="0"/>
          </a:p>
        </p:txBody>
      </p:sp>
      <p:sp>
        <p:nvSpPr>
          <p:cNvPr id="3" name="Title 2">
            <a:extLst>
              <a:ext uri="{FF2B5EF4-FFF2-40B4-BE49-F238E27FC236}">
                <a16:creationId xmlns:a16="http://schemas.microsoft.com/office/drawing/2014/main" id="{8E734045-5280-3144-9FA0-35A01D3D9DA0}"/>
              </a:ext>
            </a:extLst>
          </p:cNvPr>
          <p:cNvSpPr>
            <a:spLocks noGrp="1"/>
          </p:cNvSpPr>
          <p:nvPr>
            <p:ph type="title"/>
          </p:nvPr>
        </p:nvSpPr>
        <p:spPr>
          <a:xfrm>
            <a:off x="152400" y="533400"/>
            <a:ext cx="8686800" cy="1028700"/>
          </a:xfrm>
        </p:spPr>
        <p:txBody>
          <a:bodyPr/>
          <a:lstStyle/>
          <a:p>
            <a:pPr algn="ctr"/>
            <a:r>
              <a:rPr lang="en-GB" sz="4800" dirty="0"/>
              <a:t>Question 4.1.0.5</a:t>
            </a:r>
            <a:endParaRPr lang="en-DK" sz="4800" dirty="0"/>
          </a:p>
        </p:txBody>
      </p:sp>
      <p:sp>
        <p:nvSpPr>
          <p:cNvPr id="4" name="Slide Number Placeholder 3">
            <a:extLst>
              <a:ext uri="{FF2B5EF4-FFF2-40B4-BE49-F238E27FC236}">
                <a16:creationId xmlns:a16="http://schemas.microsoft.com/office/drawing/2014/main" id="{D6575559-34AC-0241-AA62-613754EB6379}"/>
              </a:ext>
            </a:extLst>
          </p:cNvPr>
          <p:cNvSpPr>
            <a:spLocks noGrp="1"/>
          </p:cNvSpPr>
          <p:nvPr>
            <p:ph type="sldNum" sz="quarter" idx="10"/>
          </p:nvPr>
        </p:nvSpPr>
        <p:spPr/>
        <p:txBody>
          <a:bodyPr/>
          <a:lstStyle/>
          <a:p>
            <a:fld id="{95C605C4-1F5B-4B2B-8458-3FC432AF1FAC}" type="slidenum">
              <a:rPr lang="en-US" smtClean="0"/>
              <a:t>11</a:t>
            </a:fld>
            <a:endParaRPr lang="en-US"/>
          </a:p>
        </p:txBody>
      </p:sp>
    </p:spTree>
    <p:extLst>
      <p:ext uri="{BB962C8B-B14F-4D97-AF65-F5344CB8AC3E}">
        <p14:creationId xmlns:p14="http://schemas.microsoft.com/office/powerpoint/2010/main" val="535917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E710F7-8A18-0C47-B5D5-D58DEC9F4A78}"/>
              </a:ext>
            </a:extLst>
          </p:cNvPr>
          <p:cNvSpPr>
            <a:spLocks noGrp="1"/>
          </p:cNvSpPr>
          <p:nvPr>
            <p:ph idx="1"/>
          </p:nvPr>
        </p:nvSpPr>
        <p:spPr/>
        <p:txBody>
          <a:bodyPr>
            <a:normAutofit/>
          </a:bodyPr>
          <a:lstStyle/>
          <a:p>
            <a:r>
              <a:rPr lang="en-US" dirty="0"/>
              <a:t>“grain” or “granularity” is the level of details of the data stored in the fact table. The ﬁner the grain, the more rows in the fact table. The coarser the grain the more aggregated the data in the fact table.</a:t>
            </a:r>
          </a:p>
          <a:p>
            <a:r>
              <a:rPr lang="en-GB" dirty="0"/>
              <a:t>The grain is determined by specifying exactly what an individual fact table row represents. It answers the question “</a:t>
            </a:r>
            <a:r>
              <a:rPr lang="en-GB" i="1" dirty="0"/>
              <a:t>How do you describe a single row in the fact table?” </a:t>
            </a:r>
            <a:r>
              <a:rPr lang="en-GB" dirty="0"/>
              <a:t>A grain declaration could be</a:t>
            </a:r>
          </a:p>
          <a:p>
            <a:pPr lvl="1"/>
            <a:r>
              <a:rPr lang="en-GB" dirty="0"/>
              <a:t>An individual line item on a customer’s retail sales ticket as measured by a scanner device</a:t>
            </a:r>
          </a:p>
          <a:p>
            <a:pPr lvl="1"/>
            <a:r>
              <a:rPr lang="en-GB" dirty="0"/>
              <a:t>A line item on a bill received from a doctor</a:t>
            </a:r>
          </a:p>
          <a:p>
            <a:pPr lvl="1"/>
            <a:r>
              <a:rPr lang="en-GB" dirty="0"/>
              <a:t>A daily snapshot of the inventory levels for each product in a warehouse</a:t>
            </a:r>
          </a:p>
          <a:p>
            <a:pPr lvl="1"/>
            <a:r>
              <a:rPr lang="en-GB" dirty="0"/>
              <a:t>A monthly snapshot for each bank account</a:t>
            </a:r>
            <a:endParaRPr lang="en-DK" dirty="0"/>
          </a:p>
        </p:txBody>
      </p:sp>
      <p:sp>
        <p:nvSpPr>
          <p:cNvPr id="3" name="Title 2">
            <a:extLst>
              <a:ext uri="{FF2B5EF4-FFF2-40B4-BE49-F238E27FC236}">
                <a16:creationId xmlns:a16="http://schemas.microsoft.com/office/drawing/2014/main" id="{89AD9EAA-421C-8745-9D6C-00D988A242A5}"/>
              </a:ext>
            </a:extLst>
          </p:cNvPr>
          <p:cNvSpPr>
            <a:spLocks noGrp="1"/>
          </p:cNvSpPr>
          <p:nvPr>
            <p:ph type="title"/>
          </p:nvPr>
        </p:nvSpPr>
        <p:spPr/>
        <p:txBody>
          <a:bodyPr/>
          <a:lstStyle/>
          <a:p>
            <a:r>
              <a:rPr lang="en-GB" dirty="0"/>
              <a:t>Question 4.1.0.5</a:t>
            </a:r>
            <a:endParaRPr lang="en-DK" dirty="0"/>
          </a:p>
        </p:txBody>
      </p:sp>
      <p:sp>
        <p:nvSpPr>
          <p:cNvPr id="4" name="Slide Number Placeholder 3">
            <a:extLst>
              <a:ext uri="{FF2B5EF4-FFF2-40B4-BE49-F238E27FC236}">
                <a16:creationId xmlns:a16="http://schemas.microsoft.com/office/drawing/2014/main" id="{5527F525-2047-9048-94D1-12DFE282346A}"/>
              </a:ext>
            </a:extLst>
          </p:cNvPr>
          <p:cNvSpPr>
            <a:spLocks noGrp="1"/>
          </p:cNvSpPr>
          <p:nvPr>
            <p:ph type="sldNum" sz="quarter" idx="10"/>
          </p:nvPr>
        </p:nvSpPr>
        <p:spPr/>
        <p:txBody>
          <a:bodyPr/>
          <a:lstStyle/>
          <a:p>
            <a:fld id="{95C605C4-1F5B-4B2B-8458-3FC432AF1FAC}" type="slidenum">
              <a:rPr lang="en-US" smtClean="0"/>
              <a:t>12</a:t>
            </a:fld>
            <a:endParaRPr lang="en-US"/>
          </a:p>
        </p:txBody>
      </p:sp>
    </p:spTree>
    <p:extLst>
      <p:ext uri="{BB962C8B-B14F-4D97-AF65-F5344CB8AC3E}">
        <p14:creationId xmlns:p14="http://schemas.microsoft.com/office/powerpoint/2010/main" val="541922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32F839-89F4-D149-8ACB-A0887142C395}"/>
              </a:ext>
            </a:extLst>
          </p:cNvPr>
          <p:cNvSpPr>
            <a:spLocks noGrp="1"/>
          </p:cNvSpPr>
          <p:nvPr>
            <p:ph idx="1"/>
          </p:nvPr>
        </p:nvSpPr>
        <p:spPr>
          <a:xfrm>
            <a:off x="381000" y="2133600"/>
            <a:ext cx="8458200" cy="4038600"/>
          </a:xfrm>
        </p:spPr>
        <p:txBody>
          <a:bodyPr>
            <a:normAutofit/>
          </a:bodyPr>
          <a:lstStyle/>
          <a:p>
            <a:pPr marL="0" indent="0" algn="ctr">
              <a:buNone/>
            </a:pPr>
            <a:r>
              <a:rPr lang="en-GB" sz="4000" dirty="0"/>
              <a:t>Should there be null values</a:t>
            </a:r>
            <a:br>
              <a:rPr lang="en-GB" sz="4000" dirty="0"/>
            </a:br>
            <a:r>
              <a:rPr lang="en-GB" sz="4000" dirty="0"/>
              <a:t>in the fact table?</a:t>
            </a:r>
            <a:br>
              <a:rPr lang="en-GB" sz="4000" dirty="0"/>
            </a:br>
            <a:br>
              <a:rPr lang="en-GB" sz="4000" dirty="0"/>
            </a:br>
            <a:r>
              <a:rPr lang="en-GB" sz="4000" dirty="0"/>
              <a:t>Why?</a:t>
            </a:r>
            <a:endParaRPr lang="en-DK" sz="4000" dirty="0"/>
          </a:p>
        </p:txBody>
      </p:sp>
      <p:sp>
        <p:nvSpPr>
          <p:cNvPr id="3" name="Title 2">
            <a:extLst>
              <a:ext uri="{FF2B5EF4-FFF2-40B4-BE49-F238E27FC236}">
                <a16:creationId xmlns:a16="http://schemas.microsoft.com/office/drawing/2014/main" id="{8E734045-5280-3144-9FA0-35A01D3D9DA0}"/>
              </a:ext>
            </a:extLst>
          </p:cNvPr>
          <p:cNvSpPr>
            <a:spLocks noGrp="1"/>
          </p:cNvSpPr>
          <p:nvPr>
            <p:ph type="title"/>
          </p:nvPr>
        </p:nvSpPr>
        <p:spPr>
          <a:xfrm>
            <a:off x="152400" y="533400"/>
            <a:ext cx="8686800" cy="1028700"/>
          </a:xfrm>
        </p:spPr>
        <p:txBody>
          <a:bodyPr/>
          <a:lstStyle/>
          <a:p>
            <a:pPr algn="ctr"/>
            <a:r>
              <a:rPr lang="en-GB" sz="4800" dirty="0"/>
              <a:t>Question 4.1.0.6</a:t>
            </a:r>
            <a:endParaRPr lang="en-DK" sz="4800" dirty="0"/>
          </a:p>
        </p:txBody>
      </p:sp>
      <p:sp>
        <p:nvSpPr>
          <p:cNvPr id="4" name="Slide Number Placeholder 3">
            <a:extLst>
              <a:ext uri="{FF2B5EF4-FFF2-40B4-BE49-F238E27FC236}">
                <a16:creationId xmlns:a16="http://schemas.microsoft.com/office/drawing/2014/main" id="{D6575559-34AC-0241-AA62-613754EB6379}"/>
              </a:ext>
            </a:extLst>
          </p:cNvPr>
          <p:cNvSpPr>
            <a:spLocks noGrp="1"/>
          </p:cNvSpPr>
          <p:nvPr>
            <p:ph type="sldNum" sz="quarter" idx="10"/>
          </p:nvPr>
        </p:nvSpPr>
        <p:spPr/>
        <p:txBody>
          <a:bodyPr/>
          <a:lstStyle/>
          <a:p>
            <a:fld id="{95C605C4-1F5B-4B2B-8458-3FC432AF1FAC}" type="slidenum">
              <a:rPr lang="en-US" smtClean="0"/>
              <a:t>13</a:t>
            </a:fld>
            <a:endParaRPr lang="en-US"/>
          </a:p>
        </p:txBody>
      </p:sp>
    </p:spTree>
    <p:extLst>
      <p:ext uri="{BB962C8B-B14F-4D97-AF65-F5344CB8AC3E}">
        <p14:creationId xmlns:p14="http://schemas.microsoft.com/office/powerpoint/2010/main" val="1761588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E710F7-8A18-0C47-B5D5-D58DEC9F4A78}"/>
              </a:ext>
            </a:extLst>
          </p:cNvPr>
          <p:cNvSpPr>
            <a:spLocks noGrp="1"/>
          </p:cNvSpPr>
          <p:nvPr>
            <p:ph idx="1"/>
          </p:nvPr>
        </p:nvSpPr>
        <p:spPr/>
        <p:txBody>
          <a:bodyPr>
            <a:normAutofit/>
          </a:bodyPr>
          <a:lstStyle/>
          <a:p>
            <a:r>
              <a:rPr lang="en-US" dirty="0"/>
              <a:t>The fact table is composed of attributes corresponding to surrogate keys referencing dimensions and to facts corresponding to measurements. The former cannot be null. Special situations such as that of a description not being available can be handled by referencing to an explicit description of the situation in the dimension table.</a:t>
            </a:r>
          </a:p>
          <a:p>
            <a:r>
              <a:rPr lang="en-GB" dirty="0"/>
              <a:t>Measurements, however, can be null, if their value is unknown or does not exist. This is however to be handled with care when asking queries, given the not always appropriate handling of null values in SQL.</a:t>
            </a:r>
            <a:endParaRPr lang="en-DK" dirty="0"/>
          </a:p>
        </p:txBody>
      </p:sp>
      <p:sp>
        <p:nvSpPr>
          <p:cNvPr id="3" name="Title 2">
            <a:extLst>
              <a:ext uri="{FF2B5EF4-FFF2-40B4-BE49-F238E27FC236}">
                <a16:creationId xmlns:a16="http://schemas.microsoft.com/office/drawing/2014/main" id="{89AD9EAA-421C-8745-9D6C-00D988A242A5}"/>
              </a:ext>
            </a:extLst>
          </p:cNvPr>
          <p:cNvSpPr>
            <a:spLocks noGrp="1"/>
          </p:cNvSpPr>
          <p:nvPr>
            <p:ph type="title"/>
          </p:nvPr>
        </p:nvSpPr>
        <p:spPr/>
        <p:txBody>
          <a:bodyPr/>
          <a:lstStyle/>
          <a:p>
            <a:r>
              <a:rPr lang="en-GB" dirty="0"/>
              <a:t>Question 4.1.0.6</a:t>
            </a:r>
            <a:endParaRPr lang="en-DK" dirty="0"/>
          </a:p>
        </p:txBody>
      </p:sp>
      <p:sp>
        <p:nvSpPr>
          <p:cNvPr id="4" name="Slide Number Placeholder 3">
            <a:extLst>
              <a:ext uri="{FF2B5EF4-FFF2-40B4-BE49-F238E27FC236}">
                <a16:creationId xmlns:a16="http://schemas.microsoft.com/office/drawing/2014/main" id="{5527F525-2047-9048-94D1-12DFE282346A}"/>
              </a:ext>
            </a:extLst>
          </p:cNvPr>
          <p:cNvSpPr>
            <a:spLocks noGrp="1"/>
          </p:cNvSpPr>
          <p:nvPr>
            <p:ph type="sldNum" sz="quarter" idx="10"/>
          </p:nvPr>
        </p:nvSpPr>
        <p:spPr/>
        <p:txBody>
          <a:bodyPr/>
          <a:lstStyle/>
          <a:p>
            <a:fld id="{95C605C4-1F5B-4B2B-8458-3FC432AF1FAC}" type="slidenum">
              <a:rPr lang="en-US" smtClean="0"/>
              <a:t>14</a:t>
            </a:fld>
            <a:endParaRPr lang="en-US"/>
          </a:p>
        </p:txBody>
      </p:sp>
    </p:spTree>
    <p:extLst>
      <p:ext uri="{BB962C8B-B14F-4D97-AF65-F5344CB8AC3E}">
        <p14:creationId xmlns:p14="http://schemas.microsoft.com/office/powerpoint/2010/main" val="749887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32F839-89F4-D149-8ACB-A0887142C395}"/>
              </a:ext>
            </a:extLst>
          </p:cNvPr>
          <p:cNvSpPr>
            <a:spLocks noGrp="1"/>
          </p:cNvSpPr>
          <p:nvPr>
            <p:ph idx="1"/>
          </p:nvPr>
        </p:nvSpPr>
        <p:spPr>
          <a:xfrm>
            <a:off x="381000" y="2590800"/>
            <a:ext cx="8458200" cy="4038600"/>
          </a:xfrm>
        </p:spPr>
        <p:txBody>
          <a:bodyPr>
            <a:normAutofit/>
          </a:bodyPr>
          <a:lstStyle/>
          <a:p>
            <a:pPr marL="0" indent="0" algn="ctr">
              <a:buNone/>
            </a:pPr>
            <a:r>
              <a:rPr lang="en-GB" sz="4000" dirty="0"/>
              <a:t>What question entails the</a:t>
            </a:r>
            <a:br>
              <a:rPr lang="en-GB" sz="4000" dirty="0"/>
            </a:br>
            <a:r>
              <a:rPr lang="en-GB" sz="4000" dirty="0"/>
              <a:t>choice of the dimensions?</a:t>
            </a:r>
            <a:endParaRPr lang="en-DK" sz="4000" dirty="0"/>
          </a:p>
        </p:txBody>
      </p:sp>
      <p:sp>
        <p:nvSpPr>
          <p:cNvPr id="3" name="Title 2">
            <a:extLst>
              <a:ext uri="{FF2B5EF4-FFF2-40B4-BE49-F238E27FC236}">
                <a16:creationId xmlns:a16="http://schemas.microsoft.com/office/drawing/2014/main" id="{8E734045-5280-3144-9FA0-35A01D3D9DA0}"/>
              </a:ext>
            </a:extLst>
          </p:cNvPr>
          <p:cNvSpPr>
            <a:spLocks noGrp="1"/>
          </p:cNvSpPr>
          <p:nvPr>
            <p:ph type="title"/>
          </p:nvPr>
        </p:nvSpPr>
        <p:spPr>
          <a:xfrm>
            <a:off x="152400" y="533400"/>
            <a:ext cx="8686800" cy="1028700"/>
          </a:xfrm>
        </p:spPr>
        <p:txBody>
          <a:bodyPr/>
          <a:lstStyle/>
          <a:p>
            <a:pPr algn="ctr"/>
            <a:r>
              <a:rPr lang="en-GB" sz="4800" dirty="0"/>
              <a:t>Question 4.1.0.7</a:t>
            </a:r>
            <a:endParaRPr lang="en-DK" sz="4800" dirty="0"/>
          </a:p>
        </p:txBody>
      </p:sp>
      <p:sp>
        <p:nvSpPr>
          <p:cNvPr id="4" name="Slide Number Placeholder 3">
            <a:extLst>
              <a:ext uri="{FF2B5EF4-FFF2-40B4-BE49-F238E27FC236}">
                <a16:creationId xmlns:a16="http://schemas.microsoft.com/office/drawing/2014/main" id="{D6575559-34AC-0241-AA62-613754EB6379}"/>
              </a:ext>
            </a:extLst>
          </p:cNvPr>
          <p:cNvSpPr>
            <a:spLocks noGrp="1"/>
          </p:cNvSpPr>
          <p:nvPr>
            <p:ph type="sldNum" sz="quarter" idx="10"/>
          </p:nvPr>
        </p:nvSpPr>
        <p:spPr/>
        <p:txBody>
          <a:bodyPr/>
          <a:lstStyle/>
          <a:p>
            <a:fld id="{95C605C4-1F5B-4B2B-8458-3FC432AF1FAC}" type="slidenum">
              <a:rPr lang="en-US" smtClean="0"/>
              <a:t>15</a:t>
            </a:fld>
            <a:endParaRPr lang="en-US"/>
          </a:p>
        </p:txBody>
      </p:sp>
    </p:spTree>
    <p:extLst>
      <p:ext uri="{BB962C8B-B14F-4D97-AF65-F5344CB8AC3E}">
        <p14:creationId xmlns:p14="http://schemas.microsoft.com/office/powerpoint/2010/main" val="1086917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E710F7-8A18-0C47-B5D5-D58DEC9F4A78}"/>
              </a:ext>
            </a:extLst>
          </p:cNvPr>
          <p:cNvSpPr>
            <a:spLocks noGrp="1"/>
          </p:cNvSpPr>
          <p:nvPr>
            <p:ph idx="1"/>
          </p:nvPr>
        </p:nvSpPr>
        <p:spPr/>
        <p:txBody>
          <a:bodyPr>
            <a:normAutofit/>
          </a:bodyPr>
          <a:lstStyle/>
          <a:p>
            <a:r>
              <a:rPr lang="en-US" i="1" dirty="0"/>
              <a:t>“How do business people describe the data that results from the business process?”</a:t>
            </a:r>
          </a:p>
          <a:p>
            <a:r>
              <a:rPr lang="en-GB" dirty="0"/>
              <a:t>We want to decorate our fact tables with a robust set of dimensions representing all possible descriptions that take on single values in the context of each measurement.</a:t>
            </a:r>
          </a:p>
          <a:p>
            <a:r>
              <a:rPr lang="en-GB" dirty="0"/>
              <a:t>If we are clear about the grain, then the dimensions typically can be identified quite easily. With the choice of each dimension, we will list all the discrete, </a:t>
            </a:r>
            <a:r>
              <a:rPr lang="en-GB" dirty="0" err="1"/>
              <a:t>textlike</a:t>
            </a:r>
            <a:r>
              <a:rPr lang="en-GB" dirty="0"/>
              <a:t> attributes that will flesh out each dimension table.</a:t>
            </a:r>
          </a:p>
          <a:p>
            <a:r>
              <a:rPr lang="en-GB" dirty="0"/>
              <a:t>Examples of common dimensions include date, product, customer, transaction type, and status.</a:t>
            </a:r>
            <a:endParaRPr lang="en-DK" dirty="0"/>
          </a:p>
        </p:txBody>
      </p:sp>
      <p:sp>
        <p:nvSpPr>
          <p:cNvPr id="3" name="Title 2">
            <a:extLst>
              <a:ext uri="{FF2B5EF4-FFF2-40B4-BE49-F238E27FC236}">
                <a16:creationId xmlns:a16="http://schemas.microsoft.com/office/drawing/2014/main" id="{89AD9EAA-421C-8745-9D6C-00D988A242A5}"/>
              </a:ext>
            </a:extLst>
          </p:cNvPr>
          <p:cNvSpPr>
            <a:spLocks noGrp="1"/>
          </p:cNvSpPr>
          <p:nvPr>
            <p:ph type="title"/>
          </p:nvPr>
        </p:nvSpPr>
        <p:spPr/>
        <p:txBody>
          <a:bodyPr/>
          <a:lstStyle/>
          <a:p>
            <a:r>
              <a:rPr lang="en-GB" dirty="0"/>
              <a:t>Question 4.1.0.7</a:t>
            </a:r>
            <a:endParaRPr lang="en-DK" dirty="0"/>
          </a:p>
        </p:txBody>
      </p:sp>
      <p:sp>
        <p:nvSpPr>
          <p:cNvPr id="4" name="Slide Number Placeholder 3">
            <a:extLst>
              <a:ext uri="{FF2B5EF4-FFF2-40B4-BE49-F238E27FC236}">
                <a16:creationId xmlns:a16="http://schemas.microsoft.com/office/drawing/2014/main" id="{5527F525-2047-9048-94D1-12DFE282346A}"/>
              </a:ext>
            </a:extLst>
          </p:cNvPr>
          <p:cNvSpPr>
            <a:spLocks noGrp="1"/>
          </p:cNvSpPr>
          <p:nvPr>
            <p:ph type="sldNum" sz="quarter" idx="10"/>
          </p:nvPr>
        </p:nvSpPr>
        <p:spPr/>
        <p:txBody>
          <a:bodyPr/>
          <a:lstStyle/>
          <a:p>
            <a:fld id="{95C605C4-1F5B-4B2B-8458-3FC432AF1FAC}" type="slidenum">
              <a:rPr lang="en-US" smtClean="0"/>
              <a:t>16</a:t>
            </a:fld>
            <a:endParaRPr lang="en-US"/>
          </a:p>
        </p:txBody>
      </p:sp>
    </p:spTree>
    <p:extLst>
      <p:ext uri="{BB962C8B-B14F-4D97-AF65-F5344CB8AC3E}">
        <p14:creationId xmlns:p14="http://schemas.microsoft.com/office/powerpoint/2010/main" val="2433647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32F839-89F4-D149-8ACB-A0887142C395}"/>
              </a:ext>
            </a:extLst>
          </p:cNvPr>
          <p:cNvSpPr>
            <a:spLocks noGrp="1"/>
          </p:cNvSpPr>
          <p:nvPr>
            <p:ph idx="1"/>
          </p:nvPr>
        </p:nvSpPr>
        <p:spPr>
          <a:xfrm>
            <a:off x="381000" y="2590800"/>
            <a:ext cx="8458200" cy="4038600"/>
          </a:xfrm>
        </p:spPr>
        <p:txBody>
          <a:bodyPr>
            <a:normAutofit/>
          </a:bodyPr>
          <a:lstStyle/>
          <a:p>
            <a:pPr marL="0" indent="0" algn="ctr">
              <a:buNone/>
            </a:pPr>
            <a:r>
              <a:rPr lang="en-GB" sz="4000" dirty="0"/>
              <a:t>What is the role of descriptive attributes in dimensions?</a:t>
            </a:r>
            <a:endParaRPr lang="en-DK" sz="4000" dirty="0"/>
          </a:p>
        </p:txBody>
      </p:sp>
      <p:sp>
        <p:nvSpPr>
          <p:cNvPr id="3" name="Title 2">
            <a:extLst>
              <a:ext uri="{FF2B5EF4-FFF2-40B4-BE49-F238E27FC236}">
                <a16:creationId xmlns:a16="http://schemas.microsoft.com/office/drawing/2014/main" id="{8E734045-5280-3144-9FA0-35A01D3D9DA0}"/>
              </a:ext>
            </a:extLst>
          </p:cNvPr>
          <p:cNvSpPr>
            <a:spLocks noGrp="1"/>
          </p:cNvSpPr>
          <p:nvPr>
            <p:ph type="title"/>
          </p:nvPr>
        </p:nvSpPr>
        <p:spPr>
          <a:xfrm>
            <a:off x="152400" y="533400"/>
            <a:ext cx="8686800" cy="1028700"/>
          </a:xfrm>
        </p:spPr>
        <p:txBody>
          <a:bodyPr/>
          <a:lstStyle/>
          <a:p>
            <a:pPr algn="ctr"/>
            <a:r>
              <a:rPr lang="en-GB" sz="4800" dirty="0"/>
              <a:t>Question 4.1.0.8</a:t>
            </a:r>
            <a:endParaRPr lang="en-DK" sz="4800" dirty="0"/>
          </a:p>
        </p:txBody>
      </p:sp>
      <p:sp>
        <p:nvSpPr>
          <p:cNvPr id="4" name="Slide Number Placeholder 3">
            <a:extLst>
              <a:ext uri="{FF2B5EF4-FFF2-40B4-BE49-F238E27FC236}">
                <a16:creationId xmlns:a16="http://schemas.microsoft.com/office/drawing/2014/main" id="{D6575559-34AC-0241-AA62-613754EB6379}"/>
              </a:ext>
            </a:extLst>
          </p:cNvPr>
          <p:cNvSpPr>
            <a:spLocks noGrp="1"/>
          </p:cNvSpPr>
          <p:nvPr>
            <p:ph type="sldNum" sz="quarter" idx="10"/>
          </p:nvPr>
        </p:nvSpPr>
        <p:spPr/>
        <p:txBody>
          <a:bodyPr/>
          <a:lstStyle/>
          <a:p>
            <a:fld id="{95C605C4-1F5B-4B2B-8458-3FC432AF1FAC}" type="slidenum">
              <a:rPr lang="en-US" smtClean="0"/>
              <a:t>17</a:t>
            </a:fld>
            <a:endParaRPr lang="en-US"/>
          </a:p>
        </p:txBody>
      </p:sp>
    </p:spTree>
    <p:extLst>
      <p:ext uri="{BB962C8B-B14F-4D97-AF65-F5344CB8AC3E}">
        <p14:creationId xmlns:p14="http://schemas.microsoft.com/office/powerpoint/2010/main" val="3091141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E710F7-8A18-0C47-B5D5-D58DEC9F4A78}"/>
              </a:ext>
            </a:extLst>
          </p:cNvPr>
          <p:cNvSpPr>
            <a:spLocks noGrp="1"/>
          </p:cNvSpPr>
          <p:nvPr>
            <p:ph idx="1"/>
          </p:nvPr>
        </p:nvSpPr>
        <p:spPr/>
        <p:txBody>
          <a:bodyPr>
            <a:normAutofit/>
          </a:bodyPr>
          <a:lstStyle/>
          <a:p>
            <a:r>
              <a:rPr lang="en-US" dirty="0"/>
              <a:t>Entry point for queries. There can be many and should be as many as needed.</a:t>
            </a:r>
          </a:p>
          <a:p>
            <a:r>
              <a:rPr lang="en-GB" dirty="0"/>
              <a:t>Each attribute is a rich source for constraining and constructing row headers. If we want to drill down, we can drag virtually any other attribute and we automatically drill down to this next level of detail.</a:t>
            </a:r>
          </a:p>
          <a:p>
            <a:r>
              <a:rPr lang="en-GB" dirty="0"/>
              <a:t>Drilling down is nothing more than adding row headers from the dimension tables. Drilling up is removing row headers.</a:t>
            </a:r>
          </a:p>
          <a:p>
            <a:r>
              <a:rPr lang="en-GB" dirty="0"/>
              <a:t>A robust and complete set of dimension attributes translates into user capabilities for robust and complete analysis.</a:t>
            </a:r>
            <a:endParaRPr lang="en-DK" dirty="0"/>
          </a:p>
        </p:txBody>
      </p:sp>
      <p:sp>
        <p:nvSpPr>
          <p:cNvPr id="3" name="Title 2">
            <a:extLst>
              <a:ext uri="{FF2B5EF4-FFF2-40B4-BE49-F238E27FC236}">
                <a16:creationId xmlns:a16="http://schemas.microsoft.com/office/drawing/2014/main" id="{89AD9EAA-421C-8745-9D6C-00D988A242A5}"/>
              </a:ext>
            </a:extLst>
          </p:cNvPr>
          <p:cNvSpPr>
            <a:spLocks noGrp="1"/>
          </p:cNvSpPr>
          <p:nvPr>
            <p:ph type="title"/>
          </p:nvPr>
        </p:nvSpPr>
        <p:spPr/>
        <p:txBody>
          <a:bodyPr/>
          <a:lstStyle/>
          <a:p>
            <a:r>
              <a:rPr lang="en-GB" dirty="0"/>
              <a:t>Question 4.1.0.8</a:t>
            </a:r>
            <a:endParaRPr lang="en-DK" dirty="0"/>
          </a:p>
        </p:txBody>
      </p:sp>
      <p:sp>
        <p:nvSpPr>
          <p:cNvPr id="4" name="Slide Number Placeholder 3">
            <a:extLst>
              <a:ext uri="{FF2B5EF4-FFF2-40B4-BE49-F238E27FC236}">
                <a16:creationId xmlns:a16="http://schemas.microsoft.com/office/drawing/2014/main" id="{5527F525-2047-9048-94D1-12DFE282346A}"/>
              </a:ext>
            </a:extLst>
          </p:cNvPr>
          <p:cNvSpPr>
            <a:spLocks noGrp="1"/>
          </p:cNvSpPr>
          <p:nvPr>
            <p:ph type="sldNum" sz="quarter" idx="10"/>
          </p:nvPr>
        </p:nvSpPr>
        <p:spPr/>
        <p:txBody>
          <a:bodyPr/>
          <a:lstStyle/>
          <a:p>
            <a:fld id="{95C605C4-1F5B-4B2B-8458-3FC432AF1FAC}" type="slidenum">
              <a:rPr lang="en-US" smtClean="0"/>
              <a:t>18</a:t>
            </a:fld>
            <a:endParaRPr lang="en-US"/>
          </a:p>
        </p:txBody>
      </p:sp>
    </p:spTree>
    <p:extLst>
      <p:ext uri="{BB962C8B-B14F-4D97-AF65-F5344CB8AC3E}">
        <p14:creationId xmlns:p14="http://schemas.microsoft.com/office/powerpoint/2010/main" val="420721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32F839-89F4-D149-8ACB-A0887142C395}"/>
              </a:ext>
            </a:extLst>
          </p:cNvPr>
          <p:cNvSpPr>
            <a:spLocks noGrp="1"/>
          </p:cNvSpPr>
          <p:nvPr>
            <p:ph idx="1"/>
          </p:nvPr>
        </p:nvSpPr>
        <p:spPr>
          <a:xfrm>
            <a:off x="381000" y="2133600"/>
            <a:ext cx="8458200" cy="4038600"/>
          </a:xfrm>
        </p:spPr>
        <p:txBody>
          <a:bodyPr>
            <a:normAutofit/>
          </a:bodyPr>
          <a:lstStyle/>
          <a:p>
            <a:pPr marL="0" indent="0" algn="ctr">
              <a:buNone/>
            </a:pPr>
            <a:r>
              <a:rPr lang="en-GB" sz="4000" dirty="0"/>
              <a:t>Should there be null values in</a:t>
            </a:r>
            <a:br>
              <a:rPr lang="en-GB" sz="4000" dirty="0"/>
            </a:br>
            <a:r>
              <a:rPr lang="en-GB" sz="4000" dirty="0"/>
              <a:t>the dimension tables?</a:t>
            </a:r>
            <a:br>
              <a:rPr lang="en-GB" sz="4000" dirty="0"/>
            </a:br>
            <a:br>
              <a:rPr lang="en-GB" sz="4000" dirty="0"/>
            </a:br>
            <a:r>
              <a:rPr lang="en-GB" sz="4000" dirty="0"/>
              <a:t>Why?</a:t>
            </a:r>
            <a:endParaRPr lang="en-DK" sz="4000" dirty="0"/>
          </a:p>
        </p:txBody>
      </p:sp>
      <p:sp>
        <p:nvSpPr>
          <p:cNvPr id="3" name="Title 2">
            <a:extLst>
              <a:ext uri="{FF2B5EF4-FFF2-40B4-BE49-F238E27FC236}">
                <a16:creationId xmlns:a16="http://schemas.microsoft.com/office/drawing/2014/main" id="{8E734045-5280-3144-9FA0-35A01D3D9DA0}"/>
              </a:ext>
            </a:extLst>
          </p:cNvPr>
          <p:cNvSpPr>
            <a:spLocks noGrp="1"/>
          </p:cNvSpPr>
          <p:nvPr>
            <p:ph type="title"/>
          </p:nvPr>
        </p:nvSpPr>
        <p:spPr>
          <a:xfrm>
            <a:off x="152400" y="533400"/>
            <a:ext cx="8686800" cy="1028700"/>
          </a:xfrm>
        </p:spPr>
        <p:txBody>
          <a:bodyPr/>
          <a:lstStyle/>
          <a:p>
            <a:pPr algn="ctr"/>
            <a:r>
              <a:rPr lang="en-GB" sz="4800" dirty="0"/>
              <a:t>Question 4.1.0.9</a:t>
            </a:r>
            <a:endParaRPr lang="en-DK" sz="4800" dirty="0"/>
          </a:p>
        </p:txBody>
      </p:sp>
      <p:sp>
        <p:nvSpPr>
          <p:cNvPr id="4" name="Slide Number Placeholder 3">
            <a:extLst>
              <a:ext uri="{FF2B5EF4-FFF2-40B4-BE49-F238E27FC236}">
                <a16:creationId xmlns:a16="http://schemas.microsoft.com/office/drawing/2014/main" id="{D6575559-34AC-0241-AA62-613754EB6379}"/>
              </a:ext>
            </a:extLst>
          </p:cNvPr>
          <p:cNvSpPr>
            <a:spLocks noGrp="1"/>
          </p:cNvSpPr>
          <p:nvPr>
            <p:ph type="sldNum" sz="quarter" idx="10"/>
          </p:nvPr>
        </p:nvSpPr>
        <p:spPr/>
        <p:txBody>
          <a:bodyPr/>
          <a:lstStyle/>
          <a:p>
            <a:fld id="{95C605C4-1F5B-4B2B-8458-3FC432AF1FAC}" type="slidenum">
              <a:rPr lang="en-US" smtClean="0"/>
              <a:t>19</a:t>
            </a:fld>
            <a:endParaRPr lang="en-US"/>
          </a:p>
        </p:txBody>
      </p:sp>
    </p:spTree>
    <p:extLst>
      <p:ext uri="{BB962C8B-B14F-4D97-AF65-F5344CB8AC3E}">
        <p14:creationId xmlns:p14="http://schemas.microsoft.com/office/powerpoint/2010/main" val="2110241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AB2827-62A8-B347-8AE2-38F240800631}"/>
              </a:ext>
            </a:extLst>
          </p:cNvPr>
          <p:cNvSpPr>
            <a:spLocks noGrp="1"/>
          </p:cNvSpPr>
          <p:nvPr>
            <p:ph idx="1"/>
          </p:nvPr>
        </p:nvSpPr>
        <p:spPr/>
        <p:txBody>
          <a:bodyPr/>
          <a:lstStyle/>
          <a:p>
            <a:pPr marL="0" indent="0">
              <a:buNone/>
            </a:pPr>
            <a:r>
              <a:rPr lang="en-DK" dirty="0"/>
              <a:t>All the material in these slides are based on or directly copied from the first two chapters of</a:t>
            </a:r>
            <a:br>
              <a:rPr lang="en-DK" dirty="0"/>
            </a:br>
            <a:br>
              <a:rPr lang="en-DK" dirty="0"/>
            </a:br>
            <a:r>
              <a:rPr lang="en-DK" dirty="0"/>
              <a:t>The Data Warehouse Toolkit by Kimball et al.</a:t>
            </a:r>
          </a:p>
        </p:txBody>
      </p:sp>
      <p:sp>
        <p:nvSpPr>
          <p:cNvPr id="3" name="Title 2">
            <a:extLst>
              <a:ext uri="{FF2B5EF4-FFF2-40B4-BE49-F238E27FC236}">
                <a16:creationId xmlns:a16="http://schemas.microsoft.com/office/drawing/2014/main" id="{CD8AB914-8567-0941-8895-1CC0E37635E3}"/>
              </a:ext>
            </a:extLst>
          </p:cNvPr>
          <p:cNvSpPr>
            <a:spLocks noGrp="1"/>
          </p:cNvSpPr>
          <p:nvPr>
            <p:ph type="title"/>
          </p:nvPr>
        </p:nvSpPr>
        <p:spPr>
          <a:xfrm>
            <a:off x="367748" y="136525"/>
            <a:ext cx="8686800" cy="1028700"/>
          </a:xfrm>
        </p:spPr>
        <p:txBody>
          <a:bodyPr/>
          <a:lstStyle/>
          <a:p>
            <a:r>
              <a:rPr lang="en-DK" dirty="0"/>
              <a:t>Acknowledgements</a:t>
            </a:r>
          </a:p>
        </p:txBody>
      </p:sp>
      <p:sp>
        <p:nvSpPr>
          <p:cNvPr id="4" name="Slide Number Placeholder 3">
            <a:extLst>
              <a:ext uri="{FF2B5EF4-FFF2-40B4-BE49-F238E27FC236}">
                <a16:creationId xmlns:a16="http://schemas.microsoft.com/office/drawing/2014/main" id="{6AEF6B93-D9DD-8443-85E1-F31094AE09DF}"/>
              </a:ext>
            </a:extLst>
          </p:cNvPr>
          <p:cNvSpPr>
            <a:spLocks noGrp="1"/>
          </p:cNvSpPr>
          <p:nvPr>
            <p:ph type="sldNum" sz="quarter" idx="10"/>
          </p:nvPr>
        </p:nvSpPr>
        <p:spPr/>
        <p:txBody>
          <a:bodyPr/>
          <a:lstStyle/>
          <a:p>
            <a:fld id="{95C605C4-1F5B-4B2B-8458-3FC432AF1FAC}" type="slidenum">
              <a:rPr lang="en-US" smtClean="0"/>
              <a:t>2</a:t>
            </a:fld>
            <a:endParaRPr lang="en-US"/>
          </a:p>
        </p:txBody>
      </p:sp>
    </p:spTree>
    <p:extLst>
      <p:ext uri="{BB962C8B-B14F-4D97-AF65-F5344CB8AC3E}">
        <p14:creationId xmlns:p14="http://schemas.microsoft.com/office/powerpoint/2010/main" val="331158570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E710F7-8A18-0C47-B5D5-D58DEC9F4A78}"/>
              </a:ext>
            </a:extLst>
          </p:cNvPr>
          <p:cNvSpPr>
            <a:spLocks noGrp="1"/>
          </p:cNvSpPr>
          <p:nvPr>
            <p:ph idx="1"/>
          </p:nvPr>
        </p:nvSpPr>
        <p:spPr/>
        <p:txBody>
          <a:bodyPr>
            <a:normAutofit/>
          </a:bodyPr>
          <a:lstStyle/>
          <a:p>
            <a:r>
              <a:rPr lang="en-US" dirty="0"/>
              <a:t>No, null values should be avoided in the dimension tables.</a:t>
            </a:r>
          </a:p>
          <a:p>
            <a:r>
              <a:rPr lang="en-US" dirty="0"/>
              <a:t>Attributes of the dimension tables are used for aggregation. Group do not behave smoothly with null values.</a:t>
            </a:r>
            <a:endParaRPr lang="en-DK" dirty="0"/>
          </a:p>
        </p:txBody>
      </p:sp>
      <p:sp>
        <p:nvSpPr>
          <p:cNvPr id="3" name="Title 2">
            <a:extLst>
              <a:ext uri="{FF2B5EF4-FFF2-40B4-BE49-F238E27FC236}">
                <a16:creationId xmlns:a16="http://schemas.microsoft.com/office/drawing/2014/main" id="{89AD9EAA-421C-8745-9D6C-00D988A242A5}"/>
              </a:ext>
            </a:extLst>
          </p:cNvPr>
          <p:cNvSpPr>
            <a:spLocks noGrp="1"/>
          </p:cNvSpPr>
          <p:nvPr>
            <p:ph type="title"/>
          </p:nvPr>
        </p:nvSpPr>
        <p:spPr/>
        <p:txBody>
          <a:bodyPr/>
          <a:lstStyle/>
          <a:p>
            <a:r>
              <a:rPr lang="en-GB" dirty="0"/>
              <a:t>Question 4.1.0.9</a:t>
            </a:r>
            <a:endParaRPr lang="en-DK" dirty="0"/>
          </a:p>
        </p:txBody>
      </p:sp>
      <p:sp>
        <p:nvSpPr>
          <p:cNvPr id="4" name="Slide Number Placeholder 3">
            <a:extLst>
              <a:ext uri="{FF2B5EF4-FFF2-40B4-BE49-F238E27FC236}">
                <a16:creationId xmlns:a16="http://schemas.microsoft.com/office/drawing/2014/main" id="{5527F525-2047-9048-94D1-12DFE282346A}"/>
              </a:ext>
            </a:extLst>
          </p:cNvPr>
          <p:cNvSpPr>
            <a:spLocks noGrp="1"/>
          </p:cNvSpPr>
          <p:nvPr>
            <p:ph type="sldNum" sz="quarter" idx="10"/>
          </p:nvPr>
        </p:nvSpPr>
        <p:spPr/>
        <p:txBody>
          <a:bodyPr/>
          <a:lstStyle/>
          <a:p>
            <a:fld id="{95C605C4-1F5B-4B2B-8458-3FC432AF1FAC}" type="slidenum">
              <a:rPr lang="en-US" smtClean="0"/>
              <a:t>20</a:t>
            </a:fld>
            <a:endParaRPr lang="en-US"/>
          </a:p>
        </p:txBody>
      </p:sp>
    </p:spTree>
    <p:extLst>
      <p:ext uri="{BB962C8B-B14F-4D97-AF65-F5344CB8AC3E}">
        <p14:creationId xmlns:p14="http://schemas.microsoft.com/office/powerpoint/2010/main" val="3670160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32F839-89F4-D149-8ACB-A0887142C395}"/>
              </a:ext>
            </a:extLst>
          </p:cNvPr>
          <p:cNvSpPr>
            <a:spLocks noGrp="1"/>
          </p:cNvSpPr>
          <p:nvPr>
            <p:ph idx="1"/>
          </p:nvPr>
        </p:nvSpPr>
        <p:spPr>
          <a:xfrm>
            <a:off x="381000" y="2682875"/>
            <a:ext cx="8458200" cy="4038600"/>
          </a:xfrm>
        </p:spPr>
        <p:txBody>
          <a:bodyPr>
            <a:normAutofit/>
          </a:bodyPr>
          <a:lstStyle/>
          <a:p>
            <a:pPr marL="0" indent="0" algn="ctr">
              <a:buNone/>
            </a:pPr>
            <a:r>
              <a:rPr lang="en-GB" sz="4000" dirty="0"/>
              <a:t>What is Kimball’s argument in</a:t>
            </a:r>
            <a:br>
              <a:rPr lang="en-GB" sz="4000" dirty="0"/>
            </a:br>
            <a:r>
              <a:rPr lang="en-GB" sz="4000" dirty="0"/>
              <a:t>favour of surrogate keys?</a:t>
            </a:r>
            <a:br>
              <a:rPr lang="en-GB" sz="4000" dirty="0"/>
            </a:br>
            <a:br>
              <a:rPr lang="en-GB" sz="4000" dirty="0"/>
            </a:br>
            <a:r>
              <a:rPr lang="en-GB" sz="2000" dirty="0"/>
              <a:t>(Surrogate keys = "fake" keys, such as an incrementing ID)</a:t>
            </a:r>
            <a:endParaRPr lang="en-DK" sz="4000" dirty="0"/>
          </a:p>
        </p:txBody>
      </p:sp>
      <p:sp>
        <p:nvSpPr>
          <p:cNvPr id="3" name="Title 2">
            <a:extLst>
              <a:ext uri="{FF2B5EF4-FFF2-40B4-BE49-F238E27FC236}">
                <a16:creationId xmlns:a16="http://schemas.microsoft.com/office/drawing/2014/main" id="{8E734045-5280-3144-9FA0-35A01D3D9DA0}"/>
              </a:ext>
            </a:extLst>
          </p:cNvPr>
          <p:cNvSpPr>
            <a:spLocks noGrp="1"/>
          </p:cNvSpPr>
          <p:nvPr>
            <p:ph type="title"/>
          </p:nvPr>
        </p:nvSpPr>
        <p:spPr>
          <a:xfrm>
            <a:off x="152400" y="533400"/>
            <a:ext cx="8686800" cy="1028700"/>
          </a:xfrm>
        </p:spPr>
        <p:txBody>
          <a:bodyPr/>
          <a:lstStyle/>
          <a:p>
            <a:pPr algn="ctr"/>
            <a:r>
              <a:rPr lang="en-GB" sz="4800" dirty="0"/>
              <a:t>Question 4.1.0.10</a:t>
            </a:r>
            <a:endParaRPr lang="en-DK" sz="4800" dirty="0"/>
          </a:p>
        </p:txBody>
      </p:sp>
      <p:sp>
        <p:nvSpPr>
          <p:cNvPr id="4" name="Slide Number Placeholder 3">
            <a:extLst>
              <a:ext uri="{FF2B5EF4-FFF2-40B4-BE49-F238E27FC236}">
                <a16:creationId xmlns:a16="http://schemas.microsoft.com/office/drawing/2014/main" id="{D6575559-34AC-0241-AA62-613754EB6379}"/>
              </a:ext>
            </a:extLst>
          </p:cNvPr>
          <p:cNvSpPr>
            <a:spLocks noGrp="1"/>
          </p:cNvSpPr>
          <p:nvPr>
            <p:ph type="sldNum" sz="quarter" idx="10"/>
          </p:nvPr>
        </p:nvSpPr>
        <p:spPr/>
        <p:txBody>
          <a:bodyPr/>
          <a:lstStyle/>
          <a:p>
            <a:fld id="{95C605C4-1F5B-4B2B-8458-3FC432AF1FAC}" type="slidenum">
              <a:rPr lang="en-US" smtClean="0"/>
              <a:t>21</a:t>
            </a:fld>
            <a:endParaRPr lang="en-US"/>
          </a:p>
        </p:txBody>
      </p:sp>
    </p:spTree>
    <p:extLst>
      <p:ext uri="{BB962C8B-B14F-4D97-AF65-F5344CB8AC3E}">
        <p14:creationId xmlns:p14="http://schemas.microsoft.com/office/powerpoint/2010/main" val="2194521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E710F7-8A18-0C47-B5D5-D58DEC9F4A78}"/>
              </a:ext>
            </a:extLst>
          </p:cNvPr>
          <p:cNvSpPr>
            <a:spLocks noGrp="1"/>
          </p:cNvSpPr>
          <p:nvPr>
            <p:ph idx="1"/>
          </p:nvPr>
        </p:nvSpPr>
        <p:spPr>
          <a:xfrm>
            <a:off x="381000" y="1066800"/>
            <a:ext cx="8458200" cy="5334000"/>
          </a:xfrm>
        </p:spPr>
        <p:txBody>
          <a:bodyPr>
            <a:normAutofit lnSpcReduction="10000"/>
          </a:bodyPr>
          <a:lstStyle/>
          <a:p>
            <a:r>
              <a:rPr lang="en-GB" dirty="0"/>
              <a:t>Surrogate keys provide the warehouse with a mechanism to differentiate two separate instances of the same operational number that wouldn’t be possible if the operational number was used directly.</a:t>
            </a:r>
          </a:p>
          <a:p>
            <a:r>
              <a:rPr lang="en-GB" dirty="0"/>
              <a:t>If we rely solely on operational codes, we also are vulnerable to key overlap problems in the case of an acquisition or consolidation of data.</a:t>
            </a:r>
          </a:p>
          <a:p>
            <a:r>
              <a:rPr lang="en-GB" dirty="0"/>
              <a:t>Performance advantages: Can be a small integer.</a:t>
            </a:r>
          </a:p>
          <a:p>
            <a:r>
              <a:rPr lang="en-GB" i="1" dirty="0"/>
              <a:t>“In general, we want to avoid embedding intelligence in the data warehouse keys because any assumptions that we make eventually may be invalidated.”</a:t>
            </a:r>
          </a:p>
          <a:p>
            <a:r>
              <a:rPr lang="en-US" dirty="0"/>
              <a:t>The surrogate keys should merely serve to join the dimension tables to the fact table.</a:t>
            </a:r>
          </a:p>
        </p:txBody>
      </p:sp>
      <p:sp>
        <p:nvSpPr>
          <p:cNvPr id="3" name="Title 2">
            <a:extLst>
              <a:ext uri="{FF2B5EF4-FFF2-40B4-BE49-F238E27FC236}">
                <a16:creationId xmlns:a16="http://schemas.microsoft.com/office/drawing/2014/main" id="{89AD9EAA-421C-8745-9D6C-00D988A242A5}"/>
              </a:ext>
            </a:extLst>
          </p:cNvPr>
          <p:cNvSpPr>
            <a:spLocks noGrp="1"/>
          </p:cNvSpPr>
          <p:nvPr>
            <p:ph type="title"/>
          </p:nvPr>
        </p:nvSpPr>
        <p:spPr/>
        <p:txBody>
          <a:bodyPr/>
          <a:lstStyle/>
          <a:p>
            <a:r>
              <a:rPr lang="en-GB" dirty="0"/>
              <a:t>Question 4.1.0.10</a:t>
            </a:r>
            <a:endParaRPr lang="en-DK" dirty="0"/>
          </a:p>
        </p:txBody>
      </p:sp>
      <p:sp>
        <p:nvSpPr>
          <p:cNvPr id="4" name="Slide Number Placeholder 3">
            <a:extLst>
              <a:ext uri="{FF2B5EF4-FFF2-40B4-BE49-F238E27FC236}">
                <a16:creationId xmlns:a16="http://schemas.microsoft.com/office/drawing/2014/main" id="{5527F525-2047-9048-94D1-12DFE282346A}"/>
              </a:ext>
            </a:extLst>
          </p:cNvPr>
          <p:cNvSpPr>
            <a:spLocks noGrp="1"/>
          </p:cNvSpPr>
          <p:nvPr>
            <p:ph type="sldNum" sz="quarter" idx="10"/>
          </p:nvPr>
        </p:nvSpPr>
        <p:spPr/>
        <p:txBody>
          <a:bodyPr/>
          <a:lstStyle/>
          <a:p>
            <a:fld id="{95C605C4-1F5B-4B2B-8458-3FC432AF1FAC}" type="slidenum">
              <a:rPr lang="en-US" smtClean="0"/>
              <a:t>22</a:t>
            </a:fld>
            <a:endParaRPr lang="en-US"/>
          </a:p>
        </p:txBody>
      </p:sp>
    </p:spTree>
    <p:extLst>
      <p:ext uri="{BB962C8B-B14F-4D97-AF65-F5344CB8AC3E}">
        <p14:creationId xmlns:p14="http://schemas.microsoft.com/office/powerpoint/2010/main" val="1229731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32F839-89F4-D149-8ACB-A0887142C395}"/>
              </a:ext>
            </a:extLst>
          </p:cNvPr>
          <p:cNvSpPr>
            <a:spLocks noGrp="1"/>
          </p:cNvSpPr>
          <p:nvPr>
            <p:ph idx="1"/>
          </p:nvPr>
        </p:nvSpPr>
        <p:spPr>
          <a:xfrm>
            <a:off x="342900" y="2676249"/>
            <a:ext cx="8458200" cy="4038600"/>
          </a:xfrm>
        </p:spPr>
        <p:txBody>
          <a:bodyPr>
            <a:normAutofit/>
          </a:bodyPr>
          <a:lstStyle/>
          <a:p>
            <a:pPr marL="0" indent="0" algn="ctr">
              <a:buNone/>
            </a:pPr>
            <a:r>
              <a:rPr lang="en-GB" sz="4000" dirty="0"/>
              <a:t>What can be said about the relationship between grain and dimensions?</a:t>
            </a:r>
            <a:endParaRPr lang="en-DK" sz="4000" dirty="0"/>
          </a:p>
        </p:txBody>
      </p:sp>
      <p:sp>
        <p:nvSpPr>
          <p:cNvPr id="3" name="Title 2">
            <a:extLst>
              <a:ext uri="{FF2B5EF4-FFF2-40B4-BE49-F238E27FC236}">
                <a16:creationId xmlns:a16="http://schemas.microsoft.com/office/drawing/2014/main" id="{8E734045-5280-3144-9FA0-35A01D3D9DA0}"/>
              </a:ext>
            </a:extLst>
          </p:cNvPr>
          <p:cNvSpPr>
            <a:spLocks noGrp="1"/>
          </p:cNvSpPr>
          <p:nvPr>
            <p:ph type="title"/>
          </p:nvPr>
        </p:nvSpPr>
        <p:spPr>
          <a:xfrm>
            <a:off x="152400" y="533400"/>
            <a:ext cx="8686800" cy="1028700"/>
          </a:xfrm>
        </p:spPr>
        <p:txBody>
          <a:bodyPr/>
          <a:lstStyle/>
          <a:p>
            <a:pPr algn="ctr"/>
            <a:r>
              <a:rPr lang="en-GB" sz="4800" dirty="0"/>
              <a:t>Question 4.1.0.11</a:t>
            </a:r>
            <a:endParaRPr lang="en-DK" sz="4800" dirty="0"/>
          </a:p>
        </p:txBody>
      </p:sp>
      <p:sp>
        <p:nvSpPr>
          <p:cNvPr id="4" name="Slide Number Placeholder 3">
            <a:extLst>
              <a:ext uri="{FF2B5EF4-FFF2-40B4-BE49-F238E27FC236}">
                <a16:creationId xmlns:a16="http://schemas.microsoft.com/office/drawing/2014/main" id="{D6575559-34AC-0241-AA62-613754EB6379}"/>
              </a:ext>
            </a:extLst>
          </p:cNvPr>
          <p:cNvSpPr>
            <a:spLocks noGrp="1"/>
          </p:cNvSpPr>
          <p:nvPr>
            <p:ph type="sldNum" sz="quarter" idx="10"/>
          </p:nvPr>
        </p:nvSpPr>
        <p:spPr/>
        <p:txBody>
          <a:bodyPr/>
          <a:lstStyle/>
          <a:p>
            <a:fld id="{95C605C4-1F5B-4B2B-8458-3FC432AF1FAC}" type="slidenum">
              <a:rPr lang="en-US" smtClean="0"/>
              <a:t>23</a:t>
            </a:fld>
            <a:endParaRPr lang="en-US"/>
          </a:p>
        </p:txBody>
      </p:sp>
    </p:spTree>
    <p:extLst>
      <p:ext uri="{BB962C8B-B14F-4D97-AF65-F5344CB8AC3E}">
        <p14:creationId xmlns:p14="http://schemas.microsoft.com/office/powerpoint/2010/main" val="2537257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E710F7-8A18-0C47-B5D5-D58DEC9F4A78}"/>
              </a:ext>
            </a:extLst>
          </p:cNvPr>
          <p:cNvSpPr>
            <a:spLocks noGrp="1"/>
          </p:cNvSpPr>
          <p:nvPr>
            <p:ph idx="1"/>
          </p:nvPr>
        </p:nvSpPr>
        <p:spPr>
          <a:xfrm>
            <a:off x="381000" y="1066800"/>
            <a:ext cx="8458200" cy="5334000"/>
          </a:xfrm>
        </p:spPr>
        <p:txBody>
          <a:bodyPr>
            <a:normAutofit/>
          </a:bodyPr>
          <a:lstStyle/>
          <a:p>
            <a:r>
              <a:rPr lang="en-US" dirty="0"/>
              <a:t>The grain of the dimensional model is the finest level of detail that is implied when the fact and dimension tables are joined.</a:t>
            </a:r>
            <a:br>
              <a:rPr lang="en-US" dirty="0"/>
            </a:br>
            <a:r>
              <a:rPr lang="en-US" dirty="0"/>
              <a:t>The finer the grain → The more dimensions.</a:t>
            </a:r>
          </a:p>
          <a:p>
            <a:r>
              <a:rPr lang="en-US" dirty="0"/>
              <a:t>For example, the granularity of a dimensional model that consists of the dimensions Date, Store, and Product is</a:t>
            </a:r>
            <a:br>
              <a:rPr lang="en-US" dirty="0"/>
            </a:br>
            <a:r>
              <a:rPr lang="en-US" i="1" dirty="0"/>
              <a:t>"product sold in store by day".</a:t>
            </a:r>
          </a:p>
          <a:p>
            <a:r>
              <a:rPr lang="en-US" dirty="0"/>
              <a:t>For example, a dimension such as Date (with Year and Quarter hierarchies) has a granularity at the quarter level but does not have information for individual days or months.</a:t>
            </a:r>
          </a:p>
        </p:txBody>
      </p:sp>
      <p:sp>
        <p:nvSpPr>
          <p:cNvPr id="3" name="Title 2">
            <a:extLst>
              <a:ext uri="{FF2B5EF4-FFF2-40B4-BE49-F238E27FC236}">
                <a16:creationId xmlns:a16="http://schemas.microsoft.com/office/drawing/2014/main" id="{89AD9EAA-421C-8745-9D6C-00D988A242A5}"/>
              </a:ext>
            </a:extLst>
          </p:cNvPr>
          <p:cNvSpPr>
            <a:spLocks noGrp="1"/>
          </p:cNvSpPr>
          <p:nvPr>
            <p:ph type="title"/>
          </p:nvPr>
        </p:nvSpPr>
        <p:spPr/>
        <p:txBody>
          <a:bodyPr/>
          <a:lstStyle/>
          <a:p>
            <a:r>
              <a:rPr lang="en-GB" dirty="0"/>
              <a:t>Question 4.1.0.11</a:t>
            </a:r>
            <a:endParaRPr lang="en-DK" dirty="0"/>
          </a:p>
        </p:txBody>
      </p:sp>
      <p:sp>
        <p:nvSpPr>
          <p:cNvPr id="4" name="Slide Number Placeholder 3">
            <a:extLst>
              <a:ext uri="{FF2B5EF4-FFF2-40B4-BE49-F238E27FC236}">
                <a16:creationId xmlns:a16="http://schemas.microsoft.com/office/drawing/2014/main" id="{5527F525-2047-9048-94D1-12DFE282346A}"/>
              </a:ext>
            </a:extLst>
          </p:cNvPr>
          <p:cNvSpPr>
            <a:spLocks noGrp="1"/>
          </p:cNvSpPr>
          <p:nvPr>
            <p:ph type="sldNum" sz="quarter" idx="10"/>
          </p:nvPr>
        </p:nvSpPr>
        <p:spPr/>
        <p:txBody>
          <a:bodyPr/>
          <a:lstStyle/>
          <a:p>
            <a:fld id="{95C605C4-1F5B-4B2B-8458-3FC432AF1FAC}" type="slidenum">
              <a:rPr lang="en-US" smtClean="0"/>
              <a:t>24</a:t>
            </a:fld>
            <a:endParaRPr lang="en-US"/>
          </a:p>
        </p:txBody>
      </p:sp>
    </p:spTree>
    <p:extLst>
      <p:ext uri="{BB962C8B-B14F-4D97-AF65-F5344CB8AC3E}">
        <p14:creationId xmlns:p14="http://schemas.microsoft.com/office/powerpoint/2010/main" val="1097285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32F839-89F4-D149-8ACB-A0887142C395}"/>
              </a:ext>
            </a:extLst>
          </p:cNvPr>
          <p:cNvSpPr>
            <a:spLocks noGrp="1"/>
          </p:cNvSpPr>
          <p:nvPr>
            <p:ph idx="1"/>
          </p:nvPr>
        </p:nvSpPr>
        <p:spPr>
          <a:xfrm>
            <a:off x="381000" y="1942973"/>
            <a:ext cx="8458200" cy="4038600"/>
          </a:xfrm>
        </p:spPr>
        <p:txBody>
          <a:bodyPr>
            <a:normAutofit/>
          </a:bodyPr>
          <a:lstStyle/>
          <a:p>
            <a:pPr marL="0" indent="0" algn="ctr">
              <a:buNone/>
            </a:pPr>
            <a:r>
              <a:rPr lang="en-GB" sz="4000" dirty="0"/>
              <a:t>What are the advantages of modelling the data warehouse around business processes rather than around organisational business departments or as a holistic </a:t>
            </a:r>
            <a:r>
              <a:rPr lang="en-GB" sz="4000" dirty="0" err="1"/>
              <a:t>organisationwide</a:t>
            </a:r>
            <a:r>
              <a:rPr lang="en-GB" sz="4000" dirty="0"/>
              <a:t> data warehouse?</a:t>
            </a:r>
            <a:endParaRPr lang="en-DK" sz="4000" dirty="0"/>
          </a:p>
        </p:txBody>
      </p:sp>
      <p:sp>
        <p:nvSpPr>
          <p:cNvPr id="3" name="Title 2">
            <a:extLst>
              <a:ext uri="{FF2B5EF4-FFF2-40B4-BE49-F238E27FC236}">
                <a16:creationId xmlns:a16="http://schemas.microsoft.com/office/drawing/2014/main" id="{8E734045-5280-3144-9FA0-35A01D3D9DA0}"/>
              </a:ext>
            </a:extLst>
          </p:cNvPr>
          <p:cNvSpPr>
            <a:spLocks noGrp="1"/>
          </p:cNvSpPr>
          <p:nvPr>
            <p:ph type="title"/>
          </p:nvPr>
        </p:nvSpPr>
        <p:spPr>
          <a:xfrm>
            <a:off x="152400" y="533400"/>
            <a:ext cx="8686800" cy="1028700"/>
          </a:xfrm>
        </p:spPr>
        <p:txBody>
          <a:bodyPr/>
          <a:lstStyle/>
          <a:p>
            <a:pPr algn="ctr"/>
            <a:r>
              <a:rPr lang="en-GB" sz="4800" dirty="0"/>
              <a:t>Question 4.1.0.1</a:t>
            </a:r>
            <a:endParaRPr lang="en-DK" sz="4800" dirty="0"/>
          </a:p>
        </p:txBody>
      </p:sp>
      <p:sp>
        <p:nvSpPr>
          <p:cNvPr id="4" name="Slide Number Placeholder 3">
            <a:extLst>
              <a:ext uri="{FF2B5EF4-FFF2-40B4-BE49-F238E27FC236}">
                <a16:creationId xmlns:a16="http://schemas.microsoft.com/office/drawing/2014/main" id="{D6575559-34AC-0241-AA62-613754EB6379}"/>
              </a:ext>
            </a:extLst>
          </p:cNvPr>
          <p:cNvSpPr>
            <a:spLocks noGrp="1"/>
          </p:cNvSpPr>
          <p:nvPr>
            <p:ph type="sldNum" sz="quarter" idx="10"/>
          </p:nvPr>
        </p:nvSpPr>
        <p:spPr/>
        <p:txBody>
          <a:bodyPr/>
          <a:lstStyle/>
          <a:p>
            <a:fld id="{95C605C4-1F5B-4B2B-8458-3FC432AF1FAC}" type="slidenum">
              <a:rPr lang="en-US" smtClean="0"/>
              <a:t>3</a:t>
            </a:fld>
            <a:endParaRPr lang="en-US"/>
          </a:p>
        </p:txBody>
      </p:sp>
    </p:spTree>
    <p:extLst>
      <p:ext uri="{BB962C8B-B14F-4D97-AF65-F5344CB8AC3E}">
        <p14:creationId xmlns:p14="http://schemas.microsoft.com/office/powerpoint/2010/main" val="172104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E710F7-8A18-0C47-B5D5-D58DEC9F4A78}"/>
              </a:ext>
            </a:extLst>
          </p:cNvPr>
          <p:cNvSpPr>
            <a:spLocks noGrp="1"/>
          </p:cNvSpPr>
          <p:nvPr>
            <p:ph idx="1"/>
          </p:nvPr>
        </p:nvSpPr>
        <p:spPr/>
        <p:txBody>
          <a:bodyPr/>
          <a:lstStyle/>
          <a:p>
            <a:r>
              <a:rPr lang="en-DK" dirty="0"/>
              <a:t>A single dimensional model to i.e. handle orders data rather than building separate models for sales and marketing departments</a:t>
            </a:r>
          </a:p>
          <a:p>
            <a:r>
              <a:rPr lang="en-GB" dirty="0"/>
              <a:t>Multiple business functions often want to </a:t>
            </a:r>
            <a:r>
              <a:rPr lang="en-GB" dirty="0" err="1"/>
              <a:t>analyze</a:t>
            </a:r>
            <a:r>
              <a:rPr lang="en-GB" dirty="0"/>
              <a:t> the same metrics resulting from a single business process. We strive to avoid duplicating the core measurements in multiple databases around the organization.</a:t>
            </a:r>
            <a:endParaRPr lang="en-DK" dirty="0"/>
          </a:p>
          <a:p>
            <a:r>
              <a:rPr lang="en-DK" dirty="0"/>
              <a:t>Departmentally bound dimensional models will ineviatbly lead to duplicate data with different labels and terminology</a:t>
            </a:r>
          </a:p>
          <a:p>
            <a:r>
              <a:rPr lang="en-DK" dirty="0"/>
              <a:t>Best way to ensure </a:t>
            </a:r>
            <a:r>
              <a:rPr lang="en-GB" dirty="0"/>
              <a:t>consistency</a:t>
            </a:r>
            <a:r>
              <a:rPr lang="en-DK" dirty="0"/>
              <a:t> is to publish once</a:t>
            </a:r>
          </a:p>
        </p:txBody>
      </p:sp>
      <p:sp>
        <p:nvSpPr>
          <p:cNvPr id="3" name="Title 2">
            <a:extLst>
              <a:ext uri="{FF2B5EF4-FFF2-40B4-BE49-F238E27FC236}">
                <a16:creationId xmlns:a16="http://schemas.microsoft.com/office/drawing/2014/main" id="{89AD9EAA-421C-8745-9D6C-00D988A242A5}"/>
              </a:ext>
            </a:extLst>
          </p:cNvPr>
          <p:cNvSpPr>
            <a:spLocks noGrp="1"/>
          </p:cNvSpPr>
          <p:nvPr>
            <p:ph type="title"/>
          </p:nvPr>
        </p:nvSpPr>
        <p:spPr/>
        <p:txBody>
          <a:bodyPr/>
          <a:lstStyle/>
          <a:p>
            <a:r>
              <a:rPr lang="en-GB" dirty="0"/>
              <a:t>Question 4.1.0.1</a:t>
            </a:r>
            <a:endParaRPr lang="en-DK" dirty="0"/>
          </a:p>
        </p:txBody>
      </p:sp>
      <p:sp>
        <p:nvSpPr>
          <p:cNvPr id="4" name="Slide Number Placeholder 3">
            <a:extLst>
              <a:ext uri="{FF2B5EF4-FFF2-40B4-BE49-F238E27FC236}">
                <a16:creationId xmlns:a16="http://schemas.microsoft.com/office/drawing/2014/main" id="{5527F525-2047-9048-94D1-12DFE282346A}"/>
              </a:ext>
            </a:extLst>
          </p:cNvPr>
          <p:cNvSpPr>
            <a:spLocks noGrp="1"/>
          </p:cNvSpPr>
          <p:nvPr>
            <p:ph type="sldNum" sz="quarter" idx="10"/>
          </p:nvPr>
        </p:nvSpPr>
        <p:spPr/>
        <p:txBody>
          <a:bodyPr/>
          <a:lstStyle/>
          <a:p>
            <a:fld id="{95C605C4-1F5B-4B2B-8458-3FC432AF1FAC}" type="slidenum">
              <a:rPr lang="en-US" smtClean="0"/>
              <a:t>4</a:t>
            </a:fld>
            <a:endParaRPr lang="en-US"/>
          </a:p>
        </p:txBody>
      </p:sp>
    </p:spTree>
    <p:extLst>
      <p:ext uri="{BB962C8B-B14F-4D97-AF65-F5344CB8AC3E}">
        <p14:creationId xmlns:p14="http://schemas.microsoft.com/office/powerpoint/2010/main" val="3876002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32F839-89F4-D149-8ACB-A0887142C395}"/>
              </a:ext>
            </a:extLst>
          </p:cNvPr>
          <p:cNvSpPr>
            <a:spLocks noGrp="1"/>
          </p:cNvSpPr>
          <p:nvPr>
            <p:ph idx="1"/>
          </p:nvPr>
        </p:nvSpPr>
        <p:spPr>
          <a:xfrm>
            <a:off x="342900" y="2667635"/>
            <a:ext cx="8458200" cy="4038600"/>
          </a:xfrm>
        </p:spPr>
        <p:txBody>
          <a:bodyPr>
            <a:normAutofit/>
          </a:bodyPr>
          <a:lstStyle/>
          <a:p>
            <a:pPr marL="0" indent="0" algn="ctr">
              <a:buNone/>
            </a:pPr>
            <a:r>
              <a:rPr lang="en-GB" sz="4000" dirty="0"/>
              <a:t>What question entails the</a:t>
            </a:r>
            <a:br>
              <a:rPr lang="en-GB" sz="4000" dirty="0"/>
            </a:br>
            <a:r>
              <a:rPr lang="en-GB" sz="4000" dirty="0"/>
              <a:t>choice of the facts?</a:t>
            </a:r>
            <a:endParaRPr lang="en-DK" sz="4000" dirty="0"/>
          </a:p>
        </p:txBody>
      </p:sp>
      <p:sp>
        <p:nvSpPr>
          <p:cNvPr id="3" name="Title 2">
            <a:extLst>
              <a:ext uri="{FF2B5EF4-FFF2-40B4-BE49-F238E27FC236}">
                <a16:creationId xmlns:a16="http://schemas.microsoft.com/office/drawing/2014/main" id="{8E734045-5280-3144-9FA0-35A01D3D9DA0}"/>
              </a:ext>
            </a:extLst>
          </p:cNvPr>
          <p:cNvSpPr>
            <a:spLocks noGrp="1"/>
          </p:cNvSpPr>
          <p:nvPr>
            <p:ph type="title"/>
          </p:nvPr>
        </p:nvSpPr>
        <p:spPr>
          <a:xfrm>
            <a:off x="152400" y="533400"/>
            <a:ext cx="8686800" cy="1028700"/>
          </a:xfrm>
        </p:spPr>
        <p:txBody>
          <a:bodyPr/>
          <a:lstStyle/>
          <a:p>
            <a:pPr algn="ctr"/>
            <a:r>
              <a:rPr lang="en-GB" sz="4800" dirty="0"/>
              <a:t>Question 4.1.0.2</a:t>
            </a:r>
            <a:endParaRPr lang="en-DK" sz="4800" dirty="0"/>
          </a:p>
        </p:txBody>
      </p:sp>
      <p:sp>
        <p:nvSpPr>
          <p:cNvPr id="4" name="Slide Number Placeholder 3">
            <a:extLst>
              <a:ext uri="{FF2B5EF4-FFF2-40B4-BE49-F238E27FC236}">
                <a16:creationId xmlns:a16="http://schemas.microsoft.com/office/drawing/2014/main" id="{D6575559-34AC-0241-AA62-613754EB6379}"/>
              </a:ext>
            </a:extLst>
          </p:cNvPr>
          <p:cNvSpPr>
            <a:spLocks noGrp="1"/>
          </p:cNvSpPr>
          <p:nvPr>
            <p:ph type="sldNum" sz="quarter" idx="10"/>
          </p:nvPr>
        </p:nvSpPr>
        <p:spPr/>
        <p:txBody>
          <a:bodyPr/>
          <a:lstStyle/>
          <a:p>
            <a:fld id="{95C605C4-1F5B-4B2B-8458-3FC432AF1FAC}" type="slidenum">
              <a:rPr lang="en-US" smtClean="0"/>
              <a:t>5</a:t>
            </a:fld>
            <a:endParaRPr lang="en-US"/>
          </a:p>
        </p:txBody>
      </p:sp>
    </p:spTree>
    <p:extLst>
      <p:ext uri="{BB962C8B-B14F-4D97-AF65-F5344CB8AC3E}">
        <p14:creationId xmlns:p14="http://schemas.microsoft.com/office/powerpoint/2010/main" val="2589191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E710F7-8A18-0C47-B5D5-D58DEC9F4A78}"/>
              </a:ext>
            </a:extLst>
          </p:cNvPr>
          <p:cNvSpPr>
            <a:spLocks noGrp="1"/>
          </p:cNvSpPr>
          <p:nvPr>
            <p:ph idx="1"/>
          </p:nvPr>
        </p:nvSpPr>
        <p:spPr/>
        <p:txBody>
          <a:bodyPr/>
          <a:lstStyle/>
          <a:p>
            <a:r>
              <a:rPr lang="en-US" dirty="0"/>
              <a:t>“</a:t>
            </a:r>
            <a:r>
              <a:rPr lang="en-US" i="1" dirty="0"/>
              <a:t>What are we measuring</a:t>
            </a:r>
            <a:r>
              <a:rPr lang="en-US" dirty="0"/>
              <a:t>?” (Step 3, Chapter 2 p. 31)</a:t>
            </a:r>
          </a:p>
          <a:p>
            <a:r>
              <a:rPr lang="en-GB" dirty="0"/>
              <a:t>All candidate facts in a design must be true to the grain defined in step 2 of the Four-Step Dimensional Design Process. Facts that clearly belong to a different grain must be in a separate fact table. Typical facts are numeric additive figures such as quantity ordered or dollar cost amount.</a:t>
            </a:r>
            <a:endParaRPr lang="en-DK" dirty="0"/>
          </a:p>
        </p:txBody>
      </p:sp>
      <p:sp>
        <p:nvSpPr>
          <p:cNvPr id="3" name="Title 2">
            <a:extLst>
              <a:ext uri="{FF2B5EF4-FFF2-40B4-BE49-F238E27FC236}">
                <a16:creationId xmlns:a16="http://schemas.microsoft.com/office/drawing/2014/main" id="{89AD9EAA-421C-8745-9D6C-00D988A242A5}"/>
              </a:ext>
            </a:extLst>
          </p:cNvPr>
          <p:cNvSpPr>
            <a:spLocks noGrp="1"/>
          </p:cNvSpPr>
          <p:nvPr>
            <p:ph type="title"/>
          </p:nvPr>
        </p:nvSpPr>
        <p:spPr/>
        <p:txBody>
          <a:bodyPr/>
          <a:lstStyle/>
          <a:p>
            <a:r>
              <a:rPr lang="en-GB" dirty="0"/>
              <a:t>Question 4.1.0.2</a:t>
            </a:r>
            <a:endParaRPr lang="en-DK" dirty="0"/>
          </a:p>
        </p:txBody>
      </p:sp>
      <p:sp>
        <p:nvSpPr>
          <p:cNvPr id="4" name="Slide Number Placeholder 3">
            <a:extLst>
              <a:ext uri="{FF2B5EF4-FFF2-40B4-BE49-F238E27FC236}">
                <a16:creationId xmlns:a16="http://schemas.microsoft.com/office/drawing/2014/main" id="{5527F525-2047-9048-94D1-12DFE282346A}"/>
              </a:ext>
            </a:extLst>
          </p:cNvPr>
          <p:cNvSpPr>
            <a:spLocks noGrp="1"/>
          </p:cNvSpPr>
          <p:nvPr>
            <p:ph type="sldNum" sz="quarter" idx="10"/>
          </p:nvPr>
        </p:nvSpPr>
        <p:spPr/>
        <p:txBody>
          <a:bodyPr/>
          <a:lstStyle/>
          <a:p>
            <a:fld id="{95C605C4-1F5B-4B2B-8458-3FC432AF1FAC}" type="slidenum">
              <a:rPr lang="en-US" smtClean="0"/>
              <a:t>6</a:t>
            </a:fld>
            <a:endParaRPr lang="en-US"/>
          </a:p>
        </p:txBody>
      </p:sp>
    </p:spTree>
    <p:extLst>
      <p:ext uri="{BB962C8B-B14F-4D97-AF65-F5344CB8AC3E}">
        <p14:creationId xmlns:p14="http://schemas.microsoft.com/office/powerpoint/2010/main" val="3141544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32F839-89F4-D149-8ACB-A0887142C395}"/>
              </a:ext>
            </a:extLst>
          </p:cNvPr>
          <p:cNvSpPr>
            <a:spLocks noGrp="1"/>
          </p:cNvSpPr>
          <p:nvPr>
            <p:ph idx="1"/>
          </p:nvPr>
        </p:nvSpPr>
        <p:spPr>
          <a:xfrm>
            <a:off x="381000" y="2133600"/>
            <a:ext cx="8458200" cy="4038600"/>
          </a:xfrm>
        </p:spPr>
        <p:txBody>
          <a:bodyPr>
            <a:normAutofit/>
          </a:bodyPr>
          <a:lstStyle/>
          <a:p>
            <a:pPr marL="0" indent="0" algn="ctr">
              <a:buNone/>
            </a:pPr>
            <a:r>
              <a:rPr lang="en-GB" sz="4000" dirty="0"/>
              <a:t>What is an “additive fact”? Give examples and counter-examples (</a:t>
            </a:r>
            <a:r>
              <a:rPr lang="en-GB" sz="4000" dirty="0" err="1"/>
              <a:t>semiadditive</a:t>
            </a:r>
            <a:r>
              <a:rPr lang="en-GB" sz="4000" dirty="0"/>
              <a:t>, non-additive).</a:t>
            </a:r>
            <a:endParaRPr lang="en-DK" sz="4000" dirty="0"/>
          </a:p>
        </p:txBody>
      </p:sp>
      <p:sp>
        <p:nvSpPr>
          <p:cNvPr id="3" name="Title 2">
            <a:extLst>
              <a:ext uri="{FF2B5EF4-FFF2-40B4-BE49-F238E27FC236}">
                <a16:creationId xmlns:a16="http://schemas.microsoft.com/office/drawing/2014/main" id="{8E734045-5280-3144-9FA0-35A01D3D9DA0}"/>
              </a:ext>
            </a:extLst>
          </p:cNvPr>
          <p:cNvSpPr>
            <a:spLocks noGrp="1"/>
          </p:cNvSpPr>
          <p:nvPr>
            <p:ph type="title"/>
          </p:nvPr>
        </p:nvSpPr>
        <p:spPr>
          <a:xfrm>
            <a:off x="152400" y="533400"/>
            <a:ext cx="8686800" cy="1028700"/>
          </a:xfrm>
        </p:spPr>
        <p:txBody>
          <a:bodyPr/>
          <a:lstStyle/>
          <a:p>
            <a:pPr algn="ctr"/>
            <a:r>
              <a:rPr lang="en-GB" sz="4800" dirty="0"/>
              <a:t>Question 4.1.0.3</a:t>
            </a:r>
            <a:endParaRPr lang="en-DK" sz="4800" dirty="0"/>
          </a:p>
        </p:txBody>
      </p:sp>
      <p:sp>
        <p:nvSpPr>
          <p:cNvPr id="4" name="Slide Number Placeholder 3">
            <a:extLst>
              <a:ext uri="{FF2B5EF4-FFF2-40B4-BE49-F238E27FC236}">
                <a16:creationId xmlns:a16="http://schemas.microsoft.com/office/drawing/2014/main" id="{D6575559-34AC-0241-AA62-613754EB6379}"/>
              </a:ext>
            </a:extLst>
          </p:cNvPr>
          <p:cNvSpPr>
            <a:spLocks noGrp="1"/>
          </p:cNvSpPr>
          <p:nvPr>
            <p:ph type="sldNum" sz="quarter" idx="10"/>
          </p:nvPr>
        </p:nvSpPr>
        <p:spPr/>
        <p:txBody>
          <a:bodyPr/>
          <a:lstStyle/>
          <a:p>
            <a:fld id="{95C605C4-1F5B-4B2B-8458-3FC432AF1FAC}" type="slidenum">
              <a:rPr lang="en-US" smtClean="0"/>
              <a:t>7</a:t>
            </a:fld>
            <a:endParaRPr lang="en-US"/>
          </a:p>
        </p:txBody>
      </p:sp>
    </p:spTree>
    <p:extLst>
      <p:ext uri="{BB962C8B-B14F-4D97-AF65-F5344CB8AC3E}">
        <p14:creationId xmlns:p14="http://schemas.microsoft.com/office/powerpoint/2010/main" val="3527448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E710F7-8A18-0C47-B5D5-D58DEC9F4A78}"/>
              </a:ext>
            </a:extLst>
          </p:cNvPr>
          <p:cNvSpPr>
            <a:spLocks noGrp="1"/>
          </p:cNvSpPr>
          <p:nvPr>
            <p:ph idx="1"/>
          </p:nvPr>
        </p:nvSpPr>
        <p:spPr/>
        <p:txBody>
          <a:bodyPr>
            <a:normAutofit/>
          </a:bodyPr>
          <a:lstStyle/>
          <a:p>
            <a:r>
              <a:rPr lang="en-DK" b="1" dirty="0"/>
              <a:t>Additive facts</a:t>
            </a:r>
            <a:r>
              <a:rPr lang="en-DK" dirty="0"/>
              <a:t>: Facts that can be summed up through all dimensions in the fact table.</a:t>
            </a:r>
          </a:p>
          <a:p>
            <a:r>
              <a:rPr lang="en-DK" b="1" dirty="0"/>
              <a:t>Semi-additive facts</a:t>
            </a:r>
            <a:r>
              <a:rPr lang="en-DK" dirty="0"/>
              <a:t>: Facts that can be summed up for some of the dimensions in the fact table, but not others.</a:t>
            </a:r>
          </a:p>
          <a:p>
            <a:r>
              <a:rPr lang="en-DK" b="1" dirty="0"/>
              <a:t>Non-additive facts</a:t>
            </a:r>
            <a:r>
              <a:rPr lang="en-DK" dirty="0"/>
              <a:t>: Facts that cannot be summed up for any of the dimensions present in the fact table.</a:t>
            </a:r>
          </a:p>
        </p:txBody>
      </p:sp>
      <p:sp>
        <p:nvSpPr>
          <p:cNvPr id="3" name="Title 2">
            <a:extLst>
              <a:ext uri="{FF2B5EF4-FFF2-40B4-BE49-F238E27FC236}">
                <a16:creationId xmlns:a16="http://schemas.microsoft.com/office/drawing/2014/main" id="{89AD9EAA-421C-8745-9D6C-00D988A242A5}"/>
              </a:ext>
            </a:extLst>
          </p:cNvPr>
          <p:cNvSpPr>
            <a:spLocks noGrp="1"/>
          </p:cNvSpPr>
          <p:nvPr>
            <p:ph type="title"/>
          </p:nvPr>
        </p:nvSpPr>
        <p:spPr/>
        <p:txBody>
          <a:bodyPr/>
          <a:lstStyle/>
          <a:p>
            <a:r>
              <a:rPr lang="en-GB" dirty="0"/>
              <a:t>Question 4.1.0.3</a:t>
            </a:r>
            <a:endParaRPr lang="en-DK" dirty="0"/>
          </a:p>
        </p:txBody>
      </p:sp>
      <p:sp>
        <p:nvSpPr>
          <p:cNvPr id="4" name="Slide Number Placeholder 3">
            <a:extLst>
              <a:ext uri="{FF2B5EF4-FFF2-40B4-BE49-F238E27FC236}">
                <a16:creationId xmlns:a16="http://schemas.microsoft.com/office/drawing/2014/main" id="{5527F525-2047-9048-94D1-12DFE282346A}"/>
              </a:ext>
            </a:extLst>
          </p:cNvPr>
          <p:cNvSpPr>
            <a:spLocks noGrp="1"/>
          </p:cNvSpPr>
          <p:nvPr>
            <p:ph type="sldNum" sz="quarter" idx="10"/>
          </p:nvPr>
        </p:nvSpPr>
        <p:spPr/>
        <p:txBody>
          <a:bodyPr/>
          <a:lstStyle/>
          <a:p>
            <a:fld id="{95C605C4-1F5B-4B2B-8458-3FC432AF1FAC}" type="slidenum">
              <a:rPr lang="en-US" smtClean="0"/>
              <a:t>8</a:t>
            </a:fld>
            <a:endParaRPr lang="en-US"/>
          </a:p>
        </p:txBody>
      </p:sp>
      <p:graphicFrame>
        <p:nvGraphicFramePr>
          <p:cNvPr id="5" name="Table 5">
            <a:extLst>
              <a:ext uri="{FF2B5EF4-FFF2-40B4-BE49-F238E27FC236}">
                <a16:creationId xmlns:a16="http://schemas.microsoft.com/office/drawing/2014/main" id="{803EE15C-63B5-0D48-98A6-21BB5582A4FA}"/>
              </a:ext>
            </a:extLst>
          </p:cNvPr>
          <p:cNvGraphicFramePr>
            <a:graphicFrameLocks noGrp="1"/>
          </p:cNvGraphicFramePr>
          <p:nvPr>
            <p:extLst>
              <p:ext uri="{D42A27DB-BD31-4B8C-83A1-F6EECF244321}">
                <p14:modId xmlns:p14="http://schemas.microsoft.com/office/powerpoint/2010/main" val="45793923"/>
              </p:ext>
            </p:extLst>
          </p:nvPr>
        </p:nvGraphicFramePr>
        <p:xfrm>
          <a:off x="761999" y="4046855"/>
          <a:ext cx="3009900" cy="1478280"/>
        </p:xfrm>
        <a:graphic>
          <a:graphicData uri="http://schemas.openxmlformats.org/drawingml/2006/table">
            <a:tbl>
              <a:tblPr bandRow="1">
                <a:tableStyleId>{21E4AEA4-8DFA-4A89-87EB-49C32662AFE0}</a:tableStyleId>
              </a:tblPr>
              <a:tblGrid>
                <a:gridCol w="3009900">
                  <a:extLst>
                    <a:ext uri="{9D8B030D-6E8A-4147-A177-3AD203B41FA5}">
                      <a16:colId xmlns:a16="http://schemas.microsoft.com/office/drawing/2014/main" val="2514962912"/>
                    </a:ext>
                  </a:extLst>
                </a:gridCol>
              </a:tblGrid>
              <a:tr h="167640">
                <a:tc>
                  <a:txBody>
                    <a:bodyPr/>
                    <a:lstStyle/>
                    <a:p>
                      <a:pPr algn="ctr"/>
                      <a:r>
                        <a:rPr lang="en-DK" dirty="0"/>
                        <a:t>Date (</a:t>
                      </a:r>
                      <a:r>
                        <a:rPr lang="en-DK" b="1" dirty="0"/>
                        <a:t>D</a:t>
                      </a:r>
                      <a:r>
                        <a:rPr lang="en-DK" dirty="0"/>
                        <a:t>)</a:t>
                      </a:r>
                    </a:p>
                  </a:txBody>
                  <a:tcPr/>
                </a:tc>
                <a:extLst>
                  <a:ext uri="{0D108BD9-81ED-4DB2-BD59-A6C34878D82A}">
                    <a16:rowId xmlns:a16="http://schemas.microsoft.com/office/drawing/2014/main" val="4257124867"/>
                  </a:ext>
                </a:extLst>
              </a:tr>
              <a:tr h="370840">
                <a:tc>
                  <a:txBody>
                    <a:bodyPr/>
                    <a:lstStyle/>
                    <a:p>
                      <a:pPr algn="ctr"/>
                      <a:r>
                        <a:rPr lang="en-DK" dirty="0"/>
                        <a:t>Store (</a:t>
                      </a:r>
                      <a:r>
                        <a:rPr lang="en-DK" b="1" dirty="0"/>
                        <a:t>D</a:t>
                      </a:r>
                      <a:r>
                        <a:rPr lang="en-DK" dirty="0"/>
                        <a:t>)</a:t>
                      </a:r>
                    </a:p>
                  </a:txBody>
                  <a:tcPr/>
                </a:tc>
                <a:extLst>
                  <a:ext uri="{0D108BD9-81ED-4DB2-BD59-A6C34878D82A}">
                    <a16:rowId xmlns:a16="http://schemas.microsoft.com/office/drawing/2014/main" val="4044389662"/>
                  </a:ext>
                </a:extLst>
              </a:tr>
              <a:tr h="370840">
                <a:tc>
                  <a:txBody>
                    <a:bodyPr/>
                    <a:lstStyle/>
                    <a:p>
                      <a:pPr algn="ctr"/>
                      <a:r>
                        <a:rPr lang="en-DK" dirty="0"/>
                        <a:t>Product (</a:t>
                      </a:r>
                      <a:r>
                        <a:rPr lang="en-DK" b="1" dirty="0"/>
                        <a:t>D</a:t>
                      </a:r>
                      <a:r>
                        <a:rPr lang="en-DK" dirty="0"/>
                        <a:t>)</a:t>
                      </a:r>
                    </a:p>
                  </a:txBody>
                  <a:tcPr/>
                </a:tc>
                <a:extLst>
                  <a:ext uri="{0D108BD9-81ED-4DB2-BD59-A6C34878D82A}">
                    <a16:rowId xmlns:a16="http://schemas.microsoft.com/office/drawing/2014/main" val="1031808603"/>
                  </a:ext>
                </a:extLst>
              </a:tr>
              <a:tr h="370840">
                <a:tc>
                  <a:txBody>
                    <a:bodyPr/>
                    <a:lstStyle/>
                    <a:p>
                      <a:pPr algn="ctr"/>
                      <a:r>
                        <a:rPr lang="en-DK" dirty="0"/>
                        <a:t>Sales_Amount (</a:t>
                      </a:r>
                      <a:r>
                        <a:rPr lang="en-DK" b="1" dirty="0"/>
                        <a:t>F</a:t>
                      </a:r>
                      <a:r>
                        <a:rPr lang="en-DK" dirty="0"/>
                        <a:t>)</a:t>
                      </a:r>
                    </a:p>
                  </a:txBody>
                  <a:tcPr/>
                </a:tc>
                <a:extLst>
                  <a:ext uri="{0D108BD9-81ED-4DB2-BD59-A6C34878D82A}">
                    <a16:rowId xmlns:a16="http://schemas.microsoft.com/office/drawing/2014/main" val="3863023061"/>
                  </a:ext>
                </a:extLst>
              </a:tr>
            </a:tbl>
          </a:graphicData>
        </a:graphic>
      </p:graphicFrame>
      <p:graphicFrame>
        <p:nvGraphicFramePr>
          <p:cNvPr id="6" name="Table 5">
            <a:extLst>
              <a:ext uri="{FF2B5EF4-FFF2-40B4-BE49-F238E27FC236}">
                <a16:creationId xmlns:a16="http://schemas.microsoft.com/office/drawing/2014/main" id="{1B47E86C-2472-8441-BE87-5674E4FC09C8}"/>
              </a:ext>
            </a:extLst>
          </p:cNvPr>
          <p:cNvGraphicFramePr>
            <a:graphicFrameLocks noGrp="1"/>
          </p:cNvGraphicFramePr>
          <p:nvPr>
            <p:extLst>
              <p:ext uri="{D42A27DB-BD31-4B8C-83A1-F6EECF244321}">
                <p14:modId xmlns:p14="http://schemas.microsoft.com/office/powerpoint/2010/main" val="3065690918"/>
              </p:ext>
            </p:extLst>
          </p:nvPr>
        </p:nvGraphicFramePr>
        <p:xfrm>
          <a:off x="5257800" y="4046855"/>
          <a:ext cx="3009900" cy="1478280"/>
        </p:xfrm>
        <a:graphic>
          <a:graphicData uri="http://schemas.openxmlformats.org/drawingml/2006/table">
            <a:tbl>
              <a:tblPr bandRow="1">
                <a:tableStyleId>{21E4AEA4-8DFA-4A89-87EB-49C32662AFE0}</a:tableStyleId>
              </a:tblPr>
              <a:tblGrid>
                <a:gridCol w="3009900">
                  <a:extLst>
                    <a:ext uri="{9D8B030D-6E8A-4147-A177-3AD203B41FA5}">
                      <a16:colId xmlns:a16="http://schemas.microsoft.com/office/drawing/2014/main" val="2514962912"/>
                    </a:ext>
                  </a:extLst>
                </a:gridCol>
              </a:tblGrid>
              <a:tr h="167640">
                <a:tc>
                  <a:txBody>
                    <a:bodyPr/>
                    <a:lstStyle/>
                    <a:p>
                      <a:pPr algn="ctr"/>
                      <a:r>
                        <a:rPr lang="en-DK" dirty="0"/>
                        <a:t>Date (</a:t>
                      </a:r>
                      <a:r>
                        <a:rPr lang="en-DK" b="1" dirty="0"/>
                        <a:t>D</a:t>
                      </a:r>
                      <a:r>
                        <a:rPr lang="en-DK" dirty="0"/>
                        <a:t>)</a:t>
                      </a:r>
                    </a:p>
                  </a:txBody>
                  <a:tcPr/>
                </a:tc>
                <a:extLst>
                  <a:ext uri="{0D108BD9-81ED-4DB2-BD59-A6C34878D82A}">
                    <a16:rowId xmlns:a16="http://schemas.microsoft.com/office/drawing/2014/main" val="4257124867"/>
                  </a:ext>
                </a:extLst>
              </a:tr>
              <a:tr h="370840">
                <a:tc>
                  <a:txBody>
                    <a:bodyPr/>
                    <a:lstStyle/>
                    <a:p>
                      <a:pPr algn="ctr"/>
                      <a:r>
                        <a:rPr lang="en-DK" dirty="0"/>
                        <a:t>Account (</a:t>
                      </a:r>
                      <a:r>
                        <a:rPr lang="en-DK" b="1" dirty="0"/>
                        <a:t>D</a:t>
                      </a:r>
                      <a:r>
                        <a:rPr lang="en-DK" dirty="0"/>
                        <a:t>)</a:t>
                      </a:r>
                    </a:p>
                  </a:txBody>
                  <a:tcPr/>
                </a:tc>
                <a:extLst>
                  <a:ext uri="{0D108BD9-81ED-4DB2-BD59-A6C34878D82A}">
                    <a16:rowId xmlns:a16="http://schemas.microsoft.com/office/drawing/2014/main" val="4044389662"/>
                  </a:ext>
                </a:extLst>
              </a:tr>
              <a:tr h="370840">
                <a:tc>
                  <a:txBody>
                    <a:bodyPr/>
                    <a:lstStyle/>
                    <a:p>
                      <a:pPr algn="ctr"/>
                      <a:r>
                        <a:rPr lang="en-DK" dirty="0"/>
                        <a:t>Current_Balance </a:t>
                      </a:r>
                      <a:r>
                        <a:rPr lang="en-DK" b="0" dirty="0"/>
                        <a:t>(</a:t>
                      </a:r>
                      <a:r>
                        <a:rPr lang="en-DK" b="1" dirty="0"/>
                        <a:t>F</a:t>
                      </a:r>
                      <a:r>
                        <a:rPr lang="en-DK" b="0" dirty="0"/>
                        <a:t>)</a:t>
                      </a:r>
                    </a:p>
                  </a:txBody>
                  <a:tcPr/>
                </a:tc>
                <a:extLst>
                  <a:ext uri="{0D108BD9-81ED-4DB2-BD59-A6C34878D82A}">
                    <a16:rowId xmlns:a16="http://schemas.microsoft.com/office/drawing/2014/main" val="1031808603"/>
                  </a:ext>
                </a:extLst>
              </a:tr>
              <a:tr h="370840">
                <a:tc>
                  <a:txBody>
                    <a:bodyPr/>
                    <a:lstStyle/>
                    <a:p>
                      <a:pPr algn="ctr"/>
                      <a:r>
                        <a:rPr lang="en-DK" dirty="0"/>
                        <a:t>Profit_Margin </a:t>
                      </a:r>
                      <a:r>
                        <a:rPr lang="en-DK" b="0" dirty="0"/>
                        <a:t>(</a:t>
                      </a:r>
                      <a:r>
                        <a:rPr lang="en-DK" b="1" dirty="0"/>
                        <a:t>F</a:t>
                      </a:r>
                      <a:r>
                        <a:rPr lang="en-DK" b="0" dirty="0"/>
                        <a:t>)</a:t>
                      </a:r>
                    </a:p>
                  </a:txBody>
                  <a:tcPr/>
                </a:tc>
                <a:extLst>
                  <a:ext uri="{0D108BD9-81ED-4DB2-BD59-A6C34878D82A}">
                    <a16:rowId xmlns:a16="http://schemas.microsoft.com/office/drawing/2014/main" val="3863023061"/>
                  </a:ext>
                </a:extLst>
              </a:tr>
            </a:tbl>
          </a:graphicData>
        </a:graphic>
      </p:graphicFrame>
      <p:sp>
        <p:nvSpPr>
          <p:cNvPr id="7" name="TextBox 6">
            <a:extLst>
              <a:ext uri="{FF2B5EF4-FFF2-40B4-BE49-F238E27FC236}">
                <a16:creationId xmlns:a16="http://schemas.microsoft.com/office/drawing/2014/main" id="{EB691282-664A-F047-8030-AECCF1FE799A}"/>
              </a:ext>
            </a:extLst>
          </p:cNvPr>
          <p:cNvSpPr txBox="1"/>
          <p:nvPr/>
        </p:nvSpPr>
        <p:spPr>
          <a:xfrm>
            <a:off x="761999" y="5833646"/>
            <a:ext cx="7924800" cy="338554"/>
          </a:xfrm>
          <a:prstGeom prst="rect">
            <a:avLst/>
          </a:prstGeom>
          <a:noFill/>
        </p:spPr>
        <p:txBody>
          <a:bodyPr wrap="square" rtlCol="0">
            <a:spAutoFit/>
          </a:bodyPr>
          <a:lstStyle/>
          <a:p>
            <a:r>
              <a:rPr lang="en-DK" b="0" dirty="0">
                <a:solidFill>
                  <a:schemeClr val="bg1"/>
                </a:solidFill>
              </a:rPr>
              <a:t>Match the facts (marked with </a:t>
            </a:r>
            <a:r>
              <a:rPr lang="en-DK" dirty="0">
                <a:solidFill>
                  <a:schemeClr val="bg1"/>
                </a:solidFill>
              </a:rPr>
              <a:t>F</a:t>
            </a:r>
            <a:r>
              <a:rPr lang="en-DK" b="0" dirty="0">
                <a:solidFill>
                  <a:schemeClr val="bg1"/>
                </a:solidFill>
              </a:rPr>
              <a:t>) in each fact table to the kind of fact it is.</a:t>
            </a:r>
          </a:p>
        </p:txBody>
      </p:sp>
    </p:spTree>
    <p:extLst>
      <p:ext uri="{BB962C8B-B14F-4D97-AF65-F5344CB8AC3E}">
        <p14:creationId xmlns:p14="http://schemas.microsoft.com/office/powerpoint/2010/main" val="2069078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32F839-89F4-D149-8ACB-A0887142C395}"/>
              </a:ext>
            </a:extLst>
          </p:cNvPr>
          <p:cNvSpPr>
            <a:spLocks noGrp="1"/>
          </p:cNvSpPr>
          <p:nvPr>
            <p:ph idx="1"/>
          </p:nvPr>
        </p:nvSpPr>
        <p:spPr>
          <a:xfrm>
            <a:off x="381000" y="2695067"/>
            <a:ext cx="8458200" cy="4038600"/>
          </a:xfrm>
        </p:spPr>
        <p:txBody>
          <a:bodyPr>
            <a:normAutofit/>
          </a:bodyPr>
          <a:lstStyle/>
          <a:p>
            <a:pPr marL="0" indent="0" algn="ctr">
              <a:buNone/>
            </a:pPr>
            <a:r>
              <a:rPr lang="en-GB" sz="4000" dirty="0"/>
              <a:t>Should calculated (derived)</a:t>
            </a:r>
            <a:br>
              <a:rPr lang="en-GB" sz="4000" dirty="0"/>
            </a:br>
            <a:r>
              <a:rPr lang="en-GB" sz="4000" dirty="0"/>
              <a:t>facts be stored?</a:t>
            </a:r>
            <a:endParaRPr lang="en-DK" sz="4000" dirty="0"/>
          </a:p>
        </p:txBody>
      </p:sp>
      <p:sp>
        <p:nvSpPr>
          <p:cNvPr id="3" name="Title 2">
            <a:extLst>
              <a:ext uri="{FF2B5EF4-FFF2-40B4-BE49-F238E27FC236}">
                <a16:creationId xmlns:a16="http://schemas.microsoft.com/office/drawing/2014/main" id="{8E734045-5280-3144-9FA0-35A01D3D9DA0}"/>
              </a:ext>
            </a:extLst>
          </p:cNvPr>
          <p:cNvSpPr>
            <a:spLocks noGrp="1"/>
          </p:cNvSpPr>
          <p:nvPr>
            <p:ph type="title"/>
          </p:nvPr>
        </p:nvSpPr>
        <p:spPr>
          <a:xfrm>
            <a:off x="152400" y="533400"/>
            <a:ext cx="8686800" cy="1028700"/>
          </a:xfrm>
        </p:spPr>
        <p:txBody>
          <a:bodyPr/>
          <a:lstStyle/>
          <a:p>
            <a:pPr algn="ctr"/>
            <a:r>
              <a:rPr lang="en-GB" sz="4800" dirty="0"/>
              <a:t>Question 4.1.0.4</a:t>
            </a:r>
            <a:endParaRPr lang="en-DK" sz="4800" dirty="0"/>
          </a:p>
        </p:txBody>
      </p:sp>
      <p:sp>
        <p:nvSpPr>
          <p:cNvPr id="4" name="Slide Number Placeholder 3">
            <a:extLst>
              <a:ext uri="{FF2B5EF4-FFF2-40B4-BE49-F238E27FC236}">
                <a16:creationId xmlns:a16="http://schemas.microsoft.com/office/drawing/2014/main" id="{D6575559-34AC-0241-AA62-613754EB6379}"/>
              </a:ext>
            </a:extLst>
          </p:cNvPr>
          <p:cNvSpPr>
            <a:spLocks noGrp="1"/>
          </p:cNvSpPr>
          <p:nvPr>
            <p:ph type="sldNum" sz="quarter" idx="10"/>
          </p:nvPr>
        </p:nvSpPr>
        <p:spPr/>
        <p:txBody>
          <a:bodyPr/>
          <a:lstStyle/>
          <a:p>
            <a:fld id="{95C605C4-1F5B-4B2B-8458-3FC432AF1FAC}" type="slidenum">
              <a:rPr lang="en-US" smtClean="0"/>
              <a:t>9</a:t>
            </a:fld>
            <a:endParaRPr lang="en-US"/>
          </a:p>
        </p:txBody>
      </p:sp>
    </p:spTree>
    <p:extLst>
      <p:ext uri="{BB962C8B-B14F-4D97-AF65-F5344CB8AC3E}">
        <p14:creationId xmlns:p14="http://schemas.microsoft.com/office/powerpoint/2010/main" val="3688946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efault Design">
  <a:themeElements>
    <a:clrScheme name="Custom 2">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3333FF"/>
      </a:hlink>
      <a:folHlink>
        <a:srgbClr val="000066"/>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50731</TotalTime>
  <Words>3290</Words>
  <Application>Microsoft Macintosh PowerPoint</Application>
  <PresentationFormat>On-screen Show (4:3)</PresentationFormat>
  <Paragraphs>255</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 Black</vt:lpstr>
      <vt:lpstr>Gill Sans</vt:lpstr>
      <vt:lpstr>Wingdings</vt:lpstr>
      <vt:lpstr>Default Design</vt:lpstr>
      <vt:lpstr>PowerPoint Presentation</vt:lpstr>
      <vt:lpstr>Acknowledgements</vt:lpstr>
      <vt:lpstr>Question 4.1.0.1</vt:lpstr>
      <vt:lpstr>Question 4.1.0.1</vt:lpstr>
      <vt:lpstr>Question 4.1.0.2</vt:lpstr>
      <vt:lpstr>Question 4.1.0.2</vt:lpstr>
      <vt:lpstr>Question 4.1.0.3</vt:lpstr>
      <vt:lpstr>Question 4.1.0.3</vt:lpstr>
      <vt:lpstr>Question 4.1.0.4</vt:lpstr>
      <vt:lpstr>Question 4.1.0.4</vt:lpstr>
      <vt:lpstr>Question 4.1.0.5</vt:lpstr>
      <vt:lpstr>Question 4.1.0.5</vt:lpstr>
      <vt:lpstr>Question 4.1.0.6</vt:lpstr>
      <vt:lpstr>Question 4.1.0.6</vt:lpstr>
      <vt:lpstr>Question 4.1.0.7</vt:lpstr>
      <vt:lpstr>Question 4.1.0.7</vt:lpstr>
      <vt:lpstr>Question 4.1.0.8</vt:lpstr>
      <vt:lpstr>Question 4.1.0.8</vt:lpstr>
      <vt:lpstr>Question 4.1.0.9</vt:lpstr>
      <vt:lpstr>Question 4.1.0.9</vt:lpstr>
      <vt:lpstr>Question 4.1.0.10</vt:lpstr>
      <vt:lpstr>Question 4.1.0.10</vt:lpstr>
      <vt:lpstr>Question 4.1.0.11</vt:lpstr>
      <vt:lpstr>Question 4.1.0.11</vt:lpstr>
    </vt:vector>
  </TitlesOfParts>
  <Company>University of Maryland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Data-Intensive Information Processing Applications </dc:title>
  <dc:creator>Jimmy Lin</dc:creator>
  <cp:lastModifiedBy>Søren Hougaard Mulvad</cp:lastModifiedBy>
  <cp:revision>8417</cp:revision>
  <cp:lastPrinted>2020-11-04T18:23:56Z</cp:lastPrinted>
  <dcterms:created xsi:type="dcterms:W3CDTF">2012-08-31T06:36:49Z</dcterms:created>
  <dcterms:modified xsi:type="dcterms:W3CDTF">2020-11-04T18:30:25Z</dcterms:modified>
</cp:coreProperties>
</file>