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2" r:id="rId1"/>
    <p:sldMasterId id="2147483788" r:id="rId2"/>
    <p:sldMasterId id="2147483801" r:id="rId3"/>
    <p:sldMasterId id="2147483813" r:id="rId4"/>
    <p:sldMasterId id="2147483829" r:id="rId5"/>
  </p:sldMasterIdLst>
  <p:notesMasterIdLst>
    <p:notesMasterId r:id="rId30"/>
  </p:notesMasterIdLst>
  <p:sldIdLst>
    <p:sldId id="283" r:id="rId6"/>
    <p:sldId id="259" r:id="rId7"/>
    <p:sldId id="260" r:id="rId8"/>
    <p:sldId id="261" r:id="rId9"/>
    <p:sldId id="293" r:id="rId10"/>
    <p:sldId id="307" r:id="rId11"/>
    <p:sldId id="308" r:id="rId12"/>
    <p:sldId id="270" r:id="rId13"/>
    <p:sldId id="300" r:id="rId14"/>
    <p:sldId id="301" r:id="rId15"/>
    <p:sldId id="304" r:id="rId16"/>
    <p:sldId id="309" r:id="rId17"/>
    <p:sldId id="310" r:id="rId18"/>
    <p:sldId id="302" r:id="rId19"/>
    <p:sldId id="303" r:id="rId20"/>
    <p:sldId id="305" r:id="rId21"/>
    <p:sldId id="263" r:id="rId22"/>
    <p:sldId id="276" r:id="rId23"/>
    <p:sldId id="265" r:id="rId24"/>
    <p:sldId id="267" r:id="rId25"/>
    <p:sldId id="277" r:id="rId26"/>
    <p:sldId id="262" r:id="rId27"/>
    <p:sldId id="286" r:id="rId28"/>
    <p:sldId id="297" r:id="rId2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entury Gothic" panose="020B0502020202020204" pitchFamily="34" charset="0"/>
        <a:ea typeface="MS PGothic" panose="020B0600070205080204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&amp; Agenda" id="{035A9C2E-C6F0-4FC2-AAD1-9CCBDE3AC7C1}">
          <p14:sldIdLst>
            <p14:sldId id="283"/>
          </p14:sldIdLst>
        </p14:section>
        <p14:section name="Background" id="{5C6F4B87-A9D5-4AAB-9037-1EE03148E78C}">
          <p14:sldIdLst>
            <p14:sldId id="259"/>
            <p14:sldId id="260"/>
          </p14:sldIdLst>
        </p14:section>
        <p14:section name="Motivation" id="{C32DAFCE-B434-4D89-9314-250E6C5F3724}">
          <p14:sldIdLst>
            <p14:sldId id="261"/>
          </p14:sldIdLst>
        </p14:section>
        <p14:section name="Understanding UUIs" id="{68773B62-B7D0-40D7-8158-137BFC61DD94}">
          <p14:sldIdLst>
            <p14:sldId id="293"/>
            <p14:sldId id="307"/>
            <p14:sldId id="308"/>
          </p14:sldIdLst>
        </p14:section>
        <p14:section name="Approach" id="{8E1A1299-620B-4D68-A823-32698C10A894}">
          <p14:sldIdLst>
            <p14:sldId id="270"/>
            <p14:sldId id="300"/>
            <p14:sldId id="301"/>
            <p14:sldId id="304"/>
            <p14:sldId id="309"/>
            <p14:sldId id="310"/>
            <p14:sldId id="302"/>
            <p14:sldId id="303"/>
            <p14:sldId id="305"/>
          </p14:sldIdLst>
        </p14:section>
        <p14:section name="FIndings" id="{3188A829-84C6-411C-81FC-EAD6D12E721E}">
          <p14:sldIdLst>
            <p14:sldId id="263"/>
            <p14:sldId id="276"/>
            <p14:sldId id="265"/>
            <p14:sldId id="267"/>
          </p14:sldIdLst>
        </p14:section>
        <p14:section name="Contributions" id="{45FE5468-4340-4D2A-B002-1A9577830434}">
          <p14:sldIdLst>
            <p14:sldId id="277"/>
            <p14:sldId id="262"/>
            <p14:sldId id="28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33F7D"/>
    <a:srgbClr val="6179A8"/>
    <a:srgbClr val="00B050"/>
    <a:srgbClr val="8064A2"/>
    <a:srgbClr val="5EAFA6"/>
    <a:srgbClr val="046B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730" autoAdjust="0"/>
    <p:restoredTop sz="72449" autoAdjust="0"/>
  </p:normalViewPr>
  <p:slideViewPr>
    <p:cSldViewPr snapToGrid="0">
      <p:cViewPr>
        <p:scale>
          <a:sx n="75" d="100"/>
          <a:sy n="75" d="100"/>
        </p:scale>
        <p:origin x="1452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10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34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33F01F-6242-400F-8808-621D39A86C78}" type="datetimeFigureOut">
              <a:rPr lang="en-SG" smtClean="0"/>
              <a:t>12/4/2023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88E97E-AF29-4E59-A6E4-D1B9CD7E332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92064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morning,</a:t>
            </a:r>
            <a:r>
              <a:rPr lang="zh-CN" altLang="en-US" dirty="0"/>
              <a:t> </a:t>
            </a:r>
            <a:r>
              <a:rPr lang="en-US" altLang="zh-CN" dirty="0"/>
              <a:t>my</a:t>
            </a:r>
            <a:r>
              <a:rPr lang="zh-CN" altLang="en-US" dirty="0"/>
              <a:t> </a:t>
            </a:r>
            <a:r>
              <a:rPr lang="en-US" altLang="zh-CN" dirty="0"/>
              <a:t>name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Mark</a:t>
            </a:r>
            <a:r>
              <a:rPr lang="zh-CN" altLang="en-US" dirty="0"/>
              <a:t> </a:t>
            </a:r>
            <a:r>
              <a:rPr lang="en-US" altLang="zh-CN" dirty="0"/>
              <a:t>Meng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National</a:t>
            </a:r>
            <a:r>
              <a:rPr lang="zh-CN" altLang="en-US" dirty="0"/>
              <a:t> </a:t>
            </a:r>
            <a:r>
              <a:rPr lang="en-US" altLang="zh-CN" dirty="0"/>
              <a:t>University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Singapore.</a:t>
            </a:r>
            <a:endParaRPr lang="en-US" dirty="0"/>
          </a:p>
          <a:p>
            <a:r>
              <a:rPr lang="en-US" dirty="0"/>
              <a:t>The title of the paper is…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121391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Next, I’ll share our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assessment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undocumented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channels.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begins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with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exploration of undocumented access channels.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take the 6 pre-identified UUIs as seeds and expect the unknown UUIs may share the same set of access channels.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To this end, we adopt 2 strategies.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first one is static control flow analysis. We apply a 3 step approach to perform the static analysis.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first of all extract method-level call relations until service managers.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 that, we map local interfaces to the corresponding remote interfaces, which are usually owned by Android system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 the end, we perform another round of static analysis to pinpoint the components that serve the UUI request.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Besides the static analysis, we also resort to filesystem forensics, to see if we can find any more access channels from there.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827266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 slide demonstrates two typical static control flow of the API invocation.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API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getImei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getSerial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().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Through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control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flow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can see the invocation of API to access pre-identified UUI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shares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similar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pattern.</a:t>
            </a: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They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usually handled by a system service,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shown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yellow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box on the screen.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dashed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connecting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local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remote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context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represents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inter-process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communication,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which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realized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Android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binding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mechanism.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So,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after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corresponding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service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received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request,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control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flow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continues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until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endpoint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UUI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is to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served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by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OS.</a:t>
            </a: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altLang="zh-CN" sz="1800" b="1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b="1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[CLICK]</a:t>
            </a:r>
            <a:endParaRPr lang="en-AU" sz="1800" b="1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Okay,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learned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from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control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flow?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all,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find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that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altLang="zh-CN" sz="1800" dirty="0">
                <a:solidFill>
                  <a:schemeClr val="tx1"/>
                </a:solidFill>
              </a:rPr>
              <a:t>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invocation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API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access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UUI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usually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handled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by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system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services.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his inspires us to explore an access channel to directly invoke the public interfaces defined in system services. 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also find another access channel, called system properties, that appears in the green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box, as we find they are the actual provider of the serial number at the end of the control flow.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715537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invocation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API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access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UUI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usually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handled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by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system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service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Android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his inspires us to explore an access channel to directly invoke the public interfaces defined in system services.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[CLICK]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324649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also find another access channel, called system properties, appears in the green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color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box, as we find they are the actual provider of the serial number at the end of control flow.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4668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in the end, we manage to recognize 3 undocumented access channels, namely system settings, system properties and system services.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643426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access channel exploration, we move to the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step,</a:t>
            </a:r>
            <a:r>
              <a:rPr lang="zh-CN" altLang="en-US" dirty="0"/>
              <a:t> </a:t>
            </a:r>
            <a:r>
              <a:rPr lang="en-US" altLang="zh-CN" dirty="0"/>
              <a:t>retrieving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points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testing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To do this, U2I2 first </a:t>
            </a:r>
            <a:r>
              <a:rPr lang="en-US" sz="1200" dirty="0">
                <a:latin typeface="+mn-lt"/>
              </a:rPr>
              <a:t>retrieves entry points through the three undocumented channels, then tests through an app installed on the devices. </a:t>
            </a:r>
          </a:p>
          <a:p>
            <a:pPr>
              <a:spcAft>
                <a:spcPts val="1200"/>
              </a:spcAft>
            </a:pPr>
            <a:endParaRPr lang="en-US" sz="12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200" dirty="0">
                <a:latin typeface="+mn-lt"/>
              </a:rPr>
              <a:t>For the system properties and system settings, their testing is pretty easy because Google does provide public interfaces for apps to make the query. </a:t>
            </a:r>
          </a:p>
          <a:p>
            <a:endParaRPr lang="en-US" dirty="0"/>
          </a:p>
          <a:p>
            <a:r>
              <a:rPr lang="en-US" dirty="0"/>
              <a:t>But for the system services, conventional binding mechanism is not applicable for us because our tester app won’t have permission to bind all those system services. Therefore we resort to a hacking way through Java reflection to bypass the permission check to directly invoke the public interfaces defined in system services.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554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the testing, we will receive huge amount of data. So our next step is to identify UUIs from the data received.</a:t>
            </a:r>
          </a:p>
          <a:p>
            <a:endParaRPr lang="en-US" dirty="0"/>
          </a:p>
          <a:p>
            <a:r>
              <a:rPr lang="en-US" dirty="0"/>
              <a:t>Our U2I2 </a:t>
            </a:r>
            <a:r>
              <a:rPr lang="en-US" sz="1200" dirty="0">
                <a:latin typeface="+mn-lt"/>
              </a:rPr>
              <a:t>adopts a two-step approach to pinpoint unknown or OEM-defined UUIs. We first perform a filtering, to exclude values of insufficient size. Next we perform a differential analysis to exclude values that are same across devices, and value that are changed after factory reset.</a:t>
            </a:r>
          </a:p>
          <a:p>
            <a:endParaRPr lang="en-US" sz="1200" dirty="0">
              <a:latin typeface="+mn-lt"/>
            </a:endParaRPr>
          </a:p>
          <a:p>
            <a:r>
              <a:rPr lang="en-US" sz="1200" dirty="0">
                <a:latin typeface="+mn-lt"/>
              </a:rPr>
              <a:t>By doing this, we can easily find UUIs from the data left to us.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457706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Now we would like to share a few key findings of this work.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 first key finding is the landscape of OS-level UUI safeguards.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We conduct a large scale device testing that covers 13 latest models from 9 manufacturers, which represent almost 85% of the global market share of Android devices.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we find the UUI mishandling issues are pervasive in the latest Android phones.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AU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[READ THE SLIDE]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185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="0" dirty="0"/>
              <a:t>For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 err="1"/>
              <a:t>miscellenous</a:t>
            </a:r>
            <a:r>
              <a:rPr lang="zh-CN" altLang="en-US" b="0" dirty="0"/>
              <a:t> </a:t>
            </a:r>
            <a:r>
              <a:rPr lang="en-US" altLang="zh-CN" b="0" dirty="0"/>
              <a:t>UUIs,</a:t>
            </a:r>
            <a:r>
              <a:rPr lang="zh-CN" altLang="en-US" b="0" dirty="0"/>
              <a:t> </a:t>
            </a:r>
            <a:r>
              <a:rPr lang="en-US" altLang="zh-CN" b="0" dirty="0"/>
              <a:t>we</a:t>
            </a:r>
            <a:r>
              <a:rPr lang="zh-CN" altLang="en-US" b="0" dirty="0"/>
              <a:t> </a:t>
            </a:r>
            <a:r>
              <a:rPr lang="en-US" altLang="zh-CN" b="0" dirty="0"/>
              <a:t>find</a:t>
            </a:r>
            <a:r>
              <a:rPr lang="zh-CN" altLang="en-US" b="0" dirty="0"/>
              <a:t> </a:t>
            </a:r>
            <a:r>
              <a:rPr lang="en-US" altLang="zh-CN" b="0" dirty="0"/>
              <a:t>14</a:t>
            </a:r>
            <a:r>
              <a:rPr lang="zh-CN" altLang="en-US" b="0" dirty="0"/>
              <a:t> </a:t>
            </a:r>
            <a:r>
              <a:rPr lang="en-US" altLang="zh-CN" b="0" dirty="0"/>
              <a:t>unique</a:t>
            </a:r>
            <a:r>
              <a:rPr lang="zh-CN" altLang="en-US" b="0" dirty="0"/>
              <a:t> </a:t>
            </a:r>
            <a:r>
              <a:rPr lang="en-US" altLang="zh-CN" b="0" dirty="0"/>
              <a:t>UUIs</a:t>
            </a:r>
            <a:r>
              <a:rPr lang="zh-CN" altLang="en-US" b="0" dirty="0"/>
              <a:t> </a:t>
            </a:r>
            <a:r>
              <a:rPr lang="en-US" altLang="zh-CN" b="0" dirty="0"/>
              <a:t>from</a:t>
            </a:r>
            <a:r>
              <a:rPr lang="zh-CN" altLang="en-US" b="0" dirty="0"/>
              <a:t> </a:t>
            </a:r>
            <a:r>
              <a:rPr lang="en-US" altLang="zh-CN" b="0" dirty="0"/>
              <a:t>18</a:t>
            </a:r>
            <a:r>
              <a:rPr lang="zh-CN" altLang="en-US" b="0" dirty="0"/>
              <a:t> </a:t>
            </a:r>
            <a:r>
              <a:rPr lang="en-US" altLang="zh-CN" b="0" dirty="0"/>
              <a:t>occurrences.</a:t>
            </a:r>
            <a:r>
              <a:rPr lang="zh-CN" altLang="en-US" b="0" dirty="0"/>
              <a:t> </a:t>
            </a:r>
            <a:endParaRPr lang="en-US" altLang="zh-CN" b="0" dirty="0"/>
          </a:p>
          <a:p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recognized</a:t>
            </a:r>
            <a:r>
              <a:rPr lang="zh-CN" altLang="en-US" b="0" dirty="0"/>
              <a:t> </a:t>
            </a:r>
            <a:r>
              <a:rPr lang="en-US" altLang="zh-CN" b="0" dirty="0" err="1"/>
              <a:t>miscellenous</a:t>
            </a:r>
            <a:r>
              <a:rPr lang="zh-CN" altLang="en-US" b="0" dirty="0"/>
              <a:t> </a:t>
            </a:r>
            <a:r>
              <a:rPr lang="en-US" altLang="zh-CN" b="0" dirty="0"/>
              <a:t>UUIs</a:t>
            </a:r>
            <a:r>
              <a:rPr lang="zh-CN" altLang="en-US" b="0" dirty="0"/>
              <a:t> </a:t>
            </a:r>
            <a:r>
              <a:rPr lang="en-US" altLang="zh-CN" b="0" dirty="0"/>
              <a:t>covers</a:t>
            </a:r>
            <a:r>
              <a:rPr lang="zh-CN" altLang="en-US" b="0" dirty="0"/>
              <a:t> </a:t>
            </a:r>
            <a:r>
              <a:rPr lang="en-US" altLang="zh-CN" b="0" dirty="0"/>
              <a:t>identifiers</a:t>
            </a:r>
            <a:r>
              <a:rPr lang="zh-CN" altLang="en-US" b="0" dirty="0"/>
              <a:t> </a:t>
            </a:r>
            <a:r>
              <a:rPr lang="en-US" altLang="zh-CN" b="0" dirty="0"/>
              <a:t>of</a:t>
            </a:r>
            <a:r>
              <a:rPr lang="zh-CN" altLang="en-US" b="0" dirty="0"/>
              <a:t> </a:t>
            </a:r>
            <a:r>
              <a:rPr lang="en-US" altLang="zh-CN" b="0" dirty="0"/>
              <a:t>NFC</a:t>
            </a:r>
            <a:r>
              <a:rPr lang="zh-CN" altLang="en-US" b="0" dirty="0"/>
              <a:t> </a:t>
            </a:r>
            <a:r>
              <a:rPr lang="en-US" altLang="zh-CN" b="0" dirty="0"/>
              <a:t>module,</a:t>
            </a:r>
            <a:r>
              <a:rPr lang="zh-CN" altLang="en-US" b="0" dirty="0"/>
              <a:t> </a:t>
            </a:r>
            <a:r>
              <a:rPr lang="en-US" altLang="zh-CN" b="0" dirty="0"/>
              <a:t>display</a:t>
            </a:r>
            <a:r>
              <a:rPr lang="zh-CN" altLang="en-US" b="0" dirty="0"/>
              <a:t> </a:t>
            </a:r>
            <a:r>
              <a:rPr lang="en-US" altLang="zh-CN" b="0" dirty="0"/>
              <a:t>panel,</a:t>
            </a:r>
            <a:r>
              <a:rPr lang="zh-CN" altLang="en-US" b="0" dirty="0"/>
              <a:t> </a:t>
            </a:r>
            <a:r>
              <a:rPr lang="en-US" altLang="zh-CN" b="0" dirty="0"/>
              <a:t>PCE,</a:t>
            </a:r>
            <a:r>
              <a:rPr lang="zh-CN" altLang="en-US" b="0" dirty="0"/>
              <a:t> </a:t>
            </a:r>
            <a:r>
              <a:rPr lang="en-US" altLang="zh-CN" b="0" dirty="0"/>
              <a:t>camera</a:t>
            </a:r>
            <a:r>
              <a:rPr lang="zh-CN" altLang="en-US" b="0" dirty="0"/>
              <a:t> </a:t>
            </a:r>
            <a:r>
              <a:rPr lang="en-US" altLang="zh-CN" b="0" dirty="0"/>
              <a:t>and</a:t>
            </a:r>
            <a:r>
              <a:rPr lang="zh-CN" altLang="en-US" b="0" dirty="0"/>
              <a:t> </a:t>
            </a:r>
            <a:r>
              <a:rPr lang="en-US" altLang="zh-CN" b="0" dirty="0"/>
              <a:t>fingerprint</a:t>
            </a:r>
            <a:r>
              <a:rPr lang="zh-CN" altLang="en-US" b="0" dirty="0"/>
              <a:t> </a:t>
            </a:r>
            <a:r>
              <a:rPr lang="en-US" altLang="zh-CN" b="0" dirty="0"/>
              <a:t>sensors.</a:t>
            </a:r>
            <a:endParaRPr lang="en-US" b="0" dirty="0"/>
          </a:p>
          <a:p>
            <a:endParaRPr lang="en-US" b="1" dirty="0"/>
          </a:p>
          <a:p>
            <a:r>
              <a:rPr lang="en-US" b="1" dirty="0"/>
              <a:t>[JUST READ]</a:t>
            </a:r>
            <a:endParaRPr lang="en-SG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2974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19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43953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protection of personal data has gained a great deal of attention around the world.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 of 2022, there are 137 out of 194 countries had put in place legislation to secure personal data and privacy protection. </a:t>
            </a:r>
          </a:p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European Union’s GDPR is one of the most representative laws which is known to stipulate a large penalty if a company is found not properly handling users’ personal data.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smart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phones,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as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our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daily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used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devices,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are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becoming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first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line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of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defense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against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privacy</a:t>
            </a:r>
            <a:r>
              <a:rPr lang="zh-CN" altLang="en-US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infringement.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57585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finding,</a:t>
            </a:r>
            <a:r>
              <a:rPr lang="zh-CN" altLang="en-US" dirty="0"/>
              <a:t> </a:t>
            </a: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  <a:r>
              <a:rPr lang="zh-CN" altLang="en-US" dirty="0"/>
              <a:t> </a:t>
            </a:r>
            <a:r>
              <a:rPr lang="en-US" altLang="zh-CN" dirty="0"/>
              <a:t>that,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identified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channels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UUI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abused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wild.</a:t>
            </a:r>
            <a:r>
              <a:rPr lang="zh-CN" altLang="en-US" dirty="0"/>
              <a:t> 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[JUST READ]</a:t>
            </a:r>
            <a:endParaRPr lang="en-SG" b="1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20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1293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remark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responsible</a:t>
            </a:r>
            <a:r>
              <a:rPr lang="zh-CN" altLang="en-US" dirty="0"/>
              <a:t> </a:t>
            </a:r>
            <a:r>
              <a:rPr lang="en-US" altLang="zh-CN" dirty="0"/>
              <a:t>disclose.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21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77319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Okay, its time to wrap up. </a:t>
            </a:r>
          </a:p>
          <a:p>
            <a:r>
              <a:rPr lang="en-US" dirty="0"/>
              <a:t>This paper has three main contributions.</a:t>
            </a:r>
          </a:p>
          <a:p>
            <a:endParaRPr lang="en-US" dirty="0"/>
          </a:p>
          <a:p>
            <a:r>
              <a:rPr lang="en-US" dirty="0"/>
              <a:t>First, we conduct the 1</a:t>
            </a:r>
            <a:r>
              <a:rPr lang="en-US" baseline="30000" dirty="0"/>
              <a:t>st</a:t>
            </a:r>
            <a:r>
              <a:rPr lang="en-US" dirty="0"/>
              <a:t> comprehensive study to </a:t>
            </a:r>
            <a:r>
              <a:rPr lang="en-US" b="1" dirty="0"/>
              <a:t>understand</a:t>
            </a:r>
            <a:r>
              <a:rPr lang="en-US" dirty="0"/>
              <a:t> OS-level UUI protection in Post-GDPR era.</a:t>
            </a:r>
          </a:p>
          <a:p>
            <a:endParaRPr lang="en-SG" dirty="0"/>
          </a:p>
          <a:p>
            <a:r>
              <a:rPr lang="en-SG" dirty="0"/>
              <a:t>We also designed a systematic assessment approach, that is capable to </a:t>
            </a:r>
            <a:r>
              <a:rPr lang="en-SG" b="1" dirty="0"/>
              <a:t>explore</a:t>
            </a:r>
            <a:r>
              <a:rPr lang="en-SG" dirty="0"/>
              <a:t> as many undocumented channels as possible.</a:t>
            </a:r>
          </a:p>
          <a:p>
            <a:endParaRPr lang="en-SG" dirty="0"/>
          </a:p>
          <a:p>
            <a:r>
              <a:rPr lang="en-SG" dirty="0"/>
              <a:t>Finally, we successfully reveal the </a:t>
            </a:r>
            <a:r>
              <a:rPr lang="en-SG" b="1" dirty="0"/>
              <a:t>landscape</a:t>
            </a:r>
            <a:r>
              <a:rPr lang="en-SG" dirty="0"/>
              <a:t> of UUI protection on latest versions of Android 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22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186183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2341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On the other hand, from the Android platform’s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perspective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Google has taken steps to enforce new privacy features to restrict apps’ use of personal data, especially on user </a:t>
            </a:r>
            <a:r>
              <a:rPr lang="en-AU" sz="1800" kern="1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unresettable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identifiers.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Let’s take Android 10.0 as an example. There are 3 major changes, as shown on the slide.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first change is the introduction of a new privileged permission, READ PRIVILEGED PHONE STATE, which is only granted to privileged system apps.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Second, a new app-unique and user-resettable identifier called Advertising ID is introduced to replace the existing Android ID.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Third, app developers are requested to properly disclose their access, collection, use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and sharing of user data to comply with the newly </a:t>
            </a:r>
            <a:r>
              <a:rPr lang="en-US" altLang="zh-CN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introduced</a:t>
            </a:r>
            <a:r>
              <a:rPr lang="en-AU" sz="1800" kern="1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GDPR.</a:t>
            </a:r>
            <a:endParaRPr lang="en-SG" sz="1800" kern="1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36668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</a:t>
            </a:r>
            <a:r>
              <a:rPr lang="zh-CN" altLang="en-US" dirty="0"/>
              <a:t> </a:t>
            </a:r>
            <a:r>
              <a:rPr lang="en-US" altLang="zh-CN" dirty="0"/>
              <a:t>moving</a:t>
            </a:r>
            <a:r>
              <a:rPr lang="zh-CN" altLang="en-US" dirty="0"/>
              <a:t> </a:t>
            </a:r>
            <a:r>
              <a:rPr lang="en-US" altLang="zh-CN" dirty="0"/>
              <a:t>research</a:t>
            </a:r>
            <a:r>
              <a:rPr lang="zh-CN" altLang="en-US" dirty="0"/>
              <a:t> </a:t>
            </a:r>
            <a:r>
              <a:rPr lang="en-US" altLang="zh-CN" dirty="0"/>
              <a:t>perspective.</a:t>
            </a:r>
            <a:r>
              <a:rPr lang="zh-CN" altLang="en-US" dirty="0"/>
              <a:t> </a:t>
            </a:r>
            <a:r>
              <a:rPr lang="en-US" altLang="zh-CN" dirty="0"/>
              <a:t>During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past</a:t>
            </a:r>
            <a:r>
              <a:rPr lang="zh-CN" altLang="en-US" dirty="0"/>
              <a:t> </a:t>
            </a:r>
            <a:r>
              <a:rPr lang="en-US" altLang="zh-CN" dirty="0"/>
              <a:t>decade,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witnessed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personally</a:t>
            </a:r>
            <a:r>
              <a:rPr lang="zh-CN" altLang="en-US" dirty="0"/>
              <a:t> </a:t>
            </a:r>
            <a:r>
              <a:rPr lang="en-US" altLang="zh-CN" dirty="0"/>
              <a:t>identifiable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exfiltration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app-level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library-level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been</a:t>
            </a:r>
            <a:r>
              <a:rPr lang="zh-CN" altLang="en-US" dirty="0"/>
              <a:t> </a:t>
            </a:r>
            <a:r>
              <a:rPr lang="en-US" altLang="zh-CN" dirty="0"/>
              <a:t>extensively</a:t>
            </a:r>
            <a:r>
              <a:rPr lang="zh-CN" altLang="en-US" dirty="0"/>
              <a:t> </a:t>
            </a:r>
            <a:r>
              <a:rPr lang="en-US" altLang="zh-CN" dirty="0"/>
              <a:t>studied.</a:t>
            </a:r>
          </a:p>
          <a:p>
            <a:r>
              <a:rPr lang="en-US" altLang="zh-CN" dirty="0"/>
              <a:t>Leaving</a:t>
            </a:r>
            <a:r>
              <a:rPr lang="zh-CN" altLang="en-US" dirty="0"/>
              <a:t> </a:t>
            </a:r>
            <a:r>
              <a:rPr lang="en-US" altLang="zh-CN" dirty="0"/>
              <a:t>privacy</a:t>
            </a:r>
            <a:r>
              <a:rPr lang="zh-CN" altLang="en-US" dirty="0"/>
              <a:t> </a:t>
            </a:r>
            <a:r>
              <a:rPr lang="en-US" altLang="zh-CN" dirty="0"/>
              <a:t>protection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OS-level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  <a:r>
              <a:rPr lang="zh-CN" altLang="en-US" dirty="0"/>
              <a:t> </a:t>
            </a:r>
            <a:r>
              <a:rPr lang="en-US" altLang="zh-CN" dirty="0"/>
              <a:t>question.</a:t>
            </a:r>
          </a:p>
          <a:p>
            <a:endParaRPr lang="en-US" altLang="zh-CN" dirty="0"/>
          </a:p>
          <a:p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meantime,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personally</a:t>
            </a:r>
            <a:r>
              <a:rPr lang="zh-CN" altLang="en-US" dirty="0"/>
              <a:t> </a:t>
            </a:r>
            <a:r>
              <a:rPr lang="en-US" altLang="zh-CN" dirty="0"/>
              <a:t>identifiable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served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OS-level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user-</a:t>
            </a:r>
            <a:r>
              <a:rPr lang="en-US" altLang="zh-CN" dirty="0" err="1"/>
              <a:t>unresettable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serial</a:t>
            </a:r>
            <a:r>
              <a:rPr lang="zh-CN" altLang="en-US" dirty="0"/>
              <a:t> </a:t>
            </a:r>
            <a:r>
              <a:rPr lang="en-US" altLang="zh-CN" dirty="0"/>
              <a:t>number,</a:t>
            </a:r>
            <a:r>
              <a:rPr lang="zh-CN" altLang="en-US" dirty="0"/>
              <a:t> </a:t>
            </a:r>
            <a:r>
              <a:rPr lang="en-US" altLang="zh-CN" dirty="0"/>
              <a:t>IMEI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MAC</a:t>
            </a:r>
            <a:r>
              <a:rPr lang="zh-CN" altLang="en-US" dirty="0"/>
              <a:t> </a:t>
            </a:r>
            <a:r>
              <a:rPr lang="en-US" altLang="zh-CN" dirty="0"/>
              <a:t>address.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easily</a:t>
            </a:r>
            <a:r>
              <a:rPr lang="zh-CN" altLang="en-US" dirty="0"/>
              <a:t> </a:t>
            </a:r>
            <a:r>
              <a:rPr lang="en-US" altLang="zh-CN" dirty="0"/>
              <a:t>replaceable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password</a:t>
            </a:r>
            <a:r>
              <a:rPr lang="zh-CN" altLang="en-US" dirty="0"/>
              <a:t> </a:t>
            </a:r>
            <a:r>
              <a:rPr lang="en-US" altLang="zh-CN" dirty="0"/>
              <a:t>once</a:t>
            </a:r>
            <a:r>
              <a:rPr lang="zh-CN" altLang="en-US" dirty="0"/>
              <a:t> </a:t>
            </a:r>
            <a:r>
              <a:rPr lang="en-US" altLang="zh-CN" dirty="0"/>
              <a:t>leaked,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therefore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refer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 err="1"/>
              <a:t>unresettable</a:t>
            </a:r>
            <a:r>
              <a:rPr lang="zh-CN" altLang="en-US" dirty="0"/>
              <a:t> </a:t>
            </a:r>
            <a:r>
              <a:rPr lang="en-US" altLang="zh-CN" dirty="0"/>
              <a:t>identifiers,</a:t>
            </a:r>
            <a:r>
              <a:rPr lang="zh-CN" altLang="en-US" dirty="0"/>
              <a:t> </a:t>
            </a:r>
            <a:r>
              <a:rPr lang="en-US" altLang="zh-CN" dirty="0"/>
              <a:t>shortly</a:t>
            </a:r>
            <a:r>
              <a:rPr lang="zh-CN" altLang="en-US" dirty="0"/>
              <a:t> </a:t>
            </a:r>
            <a:r>
              <a:rPr lang="en-US" altLang="zh-CN" dirty="0"/>
              <a:t>written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UUIs.</a:t>
            </a:r>
          </a:p>
          <a:p>
            <a:endParaRPr lang="en-US" altLang="zh-CN" dirty="0"/>
          </a:p>
          <a:p>
            <a:r>
              <a:rPr lang="en-US" altLang="zh-CN" dirty="0"/>
              <a:t>So,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b="1" dirty="0"/>
              <a:t>curious</a:t>
            </a:r>
            <a:r>
              <a:rPr lang="en-US" dirty="0"/>
              <a:t> about one question: </a:t>
            </a:r>
            <a:r>
              <a:rPr lang="en-US" sz="1200" b="1" i="1" dirty="0">
                <a:solidFill>
                  <a:schemeClr val="tx2">
                    <a:lumMod val="75000"/>
                  </a:schemeClr>
                </a:solidFill>
              </a:rPr>
              <a:t>whether the operating systems themselves comprehensively safeguard UUIs.</a:t>
            </a:r>
            <a:endParaRPr lang="en-US" dirty="0"/>
          </a:p>
          <a:p>
            <a:endParaRPr lang="en-US" dirty="0"/>
          </a:p>
          <a:p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And we are going to </a:t>
            </a:r>
            <a:r>
              <a:rPr lang="en-US" altLang="zh-CN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investigate</a:t>
            </a:r>
            <a:r>
              <a:rPr lang="en-AU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this question in this paper.</a:t>
            </a:r>
            <a:r>
              <a:rPr lang="en-SG" dirty="0">
                <a:effectLst/>
              </a:rPr>
              <a:t>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894626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slide shows the 6 pre-identified UUIs, as you may say that they are very common, exactly you’re right. </a:t>
            </a:r>
            <a:endParaRPr lang="en-SG" dirty="0"/>
          </a:p>
          <a:p>
            <a:endParaRPr lang="en-US" altLang="zh-CN" dirty="0"/>
          </a:p>
          <a:p>
            <a:r>
              <a:rPr lang="en-US" altLang="zh-CN" b="1" dirty="0"/>
              <a:t>[CLICK]</a:t>
            </a:r>
          </a:p>
          <a:p>
            <a:r>
              <a:rPr lang="en-US" altLang="zh-CN" dirty="0"/>
              <a:t>T</a:t>
            </a:r>
            <a:r>
              <a:rPr lang="en-US" dirty="0"/>
              <a:t>hese 6 UUIs are officially documented by Google, and they all have official APIs for apps to access.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UUI,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access.</a:t>
            </a:r>
            <a:endParaRPr lang="en-US" dirty="0"/>
          </a:p>
          <a:p>
            <a:endParaRPr lang="en-SG" dirty="0"/>
          </a:p>
          <a:p>
            <a:r>
              <a:rPr lang="en-SG" dirty="0"/>
              <a:t>But in this paper, we are not only investigating whether these 6 UUIs are well protected or not.</a:t>
            </a:r>
          </a:p>
          <a:p>
            <a:r>
              <a:rPr lang="en-SG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en-SG" dirty="0"/>
              <a:t> these 6 UUIs as seeds, to explore how a UUI could be accessed by apps, and furthermore, how many UUIs that we have never seen before, are in risk of privacy leakage.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5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40968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</a:t>
            </a:r>
            <a:r>
              <a:rPr lang="en-US" dirty="0"/>
              <a:t>hese 6 UUIs are officially documented by Google, and they all have official APIs for apps to access.</a:t>
            </a:r>
          </a:p>
          <a:p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UUI,</a:t>
            </a:r>
            <a:r>
              <a:rPr lang="zh-CN" altLang="en-US" dirty="0"/>
              <a:t> </a:t>
            </a:r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least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apps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access.</a:t>
            </a:r>
            <a:endParaRPr lang="en-US" dirty="0"/>
          </a:p>
          <a:p>
            <a:endParaRPr lang="en-SG" dirty="0"/>
          </a:p>
          <a:p>
            <a:r>
              <a:rPr lang="en-US" altLang="zh-CN" b="1" dirty="0"/>
              <a:t>[CLICK]</a:t>
            </a:r>
          </a:p>
          <a:p>
            <a:endParaRPr lang="en-SG" dirty="0"/>
          </a:p>
          <a:p>
            <a:r>
              <a:rPr lang="en-SG" dirty="0"/>
              <a:t>But in this paper, we are not only investigating whether these 6 UUIs are well protected or not.</a:t>
            </a:r>
          </a:p>
          <a:p>
            <a:r>
              <a:rPr lang="en-SG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en-SG" dirty="0"/>
              <a:t> these 6 UUIs as seeds, to explore how a UUI could be accessed by apps, and furthermore, how many UUIs that we have never seen before, are in risk of privacy leakage.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6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85963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…</a:t>
            </a:r>
            <a:endParaRPr lang="en-SG" dirty="0"/>
          </a:p>
          <a:p>
            <a:r>
              <a:rPr lang="en-SG" dirty="0"/>
              <a:t>But in this paper, we are not only investigating whether these 6 UUIs are well protected or not.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solidFill>
                  <a:schemeClr val="tx1"/>
                </a:solidFill>
              </a:rPr>
              <a:t>These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6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pre-identified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UUIs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are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used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for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us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to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form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our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understanding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of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more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types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of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undiscovered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UUIs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on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Android</a:t>
            </a:r>
            <a:r>
              <a:rPr lang="zh-CN" altLang="en-US" sz="1200" dirty="0">
                <a:solidFill>
                  <a:schemeClr val="tx1"/>
                </a:solidFill>
              </a:rPr>
              <a:t> </a:t>
            </a:r>
            <a:r>
              <a:rPr lang="en-US" altLang="zh-CN" sz="1200" dirty="0">
                <a:solidFill>
                  <a:schemeClr val="tx1"/>
                </a:solidFill>
              </a:rPr>
              <a:t>devices</a:t>
            </a:r>
            <a:r>
              <a:rPr lang="en-SG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7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501882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6</a:t>
            </a:r>
            <a:r>
              <a:rPr lang="zh-CN" altLang="en-US" dirty="0"/>
              <a:t> </a:t>
            </a:r>
            <a:r>
              <a:rPr lang="en-US" altLang="zh-CN" dirty="0"/>
              <a:t>pre-identified</a:t>
            </a:r>
            <a:r>
              <a:rPr lang="zh-CN" altLang="en-US" dirty="0"/>
              <a:t> </a:t>
            </a:r>
            <a:r>
              <a:rPr lang="en-US" altLang="zh-CN" dirty="0"/>
              <a:t>UUIs,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going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dirty="0"/>
              <a:t>design and implement U2I2, to systematically investigate the OS-level UUI protection at large scale. </a:t>
            </a:r>
          </a:p>
          <a:p>
            <a:r>
              <a:rPr lang="en-US" dirty="0"/>
              <a:t>It is designed to assess the protection of not only the 6 pre-identified UUIs, but also other previously unreported ones.</a:t>
            </a:r>
          </a:p>
          <a:p>
            <a:endParaRPr lang="en-US" dirty="0"/>
          </a:p>
          <a:p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goal,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summarize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challenges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our</a:t>
            </a:r>
            <a:r>
              <a:rPr lang="zh-CN" altLang="en-US" dirty="0"/>
              <a:t> </a:t>
            </a:r>
            <a:r>
              <a:rPr lang="en-US" altLang="zh-CN" dirty="0"/>
              <a:t>study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points.</a:t>
            </a:r>
          </a:p>
          <a:p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all,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aim</a:t>
            </a:r>
            <a:r>
              <a:rPr lang="zh-CN" altLang="en-US" dirty="0"/>
              <a:t> </a:t>
            </a:r>
            <a:r>
              <a:rPr lang="en-US" altLang="zh-CN" dirty="0"/>
              <a:t>to identify</a:t>
            </a:r>
            <a:r>
              <a:rPr lang="zh-CN" altLang="en-US" dirty="0"/>
              <a:t> </a:t>
            </a:r>
            <a:r>
              <a:rPr lang="en-US" altLang="zh-CN" dirty="0"/>
              <a:t>undocumented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channels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Android</a:t>
            </a:r>
            <a:r>
              <a:rPr lang="zh-CN" altLang="en-US" dirty="0"/>
              <a:t> </a:t>
            </a:r>
            <a:r>
              <a:rPr lang="en-US" altLang="zh-CN" dirty="0"/>
              <a:t>official</a:t>
            </a:r>
            <a:r>
              <a:rPr lang="zh-CN" altLang="en-US" dirty="0"/>
              <a:t> </a:t>
            </a:r>
            <a:r>
              <a:rPr lang="en-US" altLang="zh-CN" dirty="0"/>
              <a:t>APIs.</a:t>
            </a:r>
          </a:p>
          <a:p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basis,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automated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much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possible.</a:t>
            </a:r>
          </a:p>
          <a:p>
            <a:r>
              <a:rPr lang="en-US" altLang="zh-CN" dirty="0"/>
              <a:t>Last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least,</a:t>
            </a:r>
            <a:r>
              <a:rPr lang="zh-CN" altLang="en-US" dirty="0"/>
              <a:t> </a:t>
            </a:r>
            <a:r>
              <a:rPr lang="en-US" altLang="zh-CN" dirty="0"/>
              <a:t>after</a:t>
            </a:r>
            <a:r>
              <a:rPr lang="zh-CN" altLang="en-US" dirty="0"/>
              <a:t> </a:t>
            </a:r>
            <a:r>
              <a:rPr lang="en-US" altLang="zh-CN" dirty="0"/>
              <a:t>identifying</a:t>
            </a:r>
            <a:r>
              <a:rPr lang="zh-CN" altLang="en-US" dirty="0"/>
              <a:t> </a:t>
            </a:r>
            <a:r>
              <a:rPr lang="en-US" altLang="zh-CN" dirty="0"/>
              <a:t>undocumented</a:t>
            </a:r>
            <a:r>
              <a:rPr lang="zh-CN" altLang="en-US" dirty="0"/>
              <a:t> </a:t>
            </a:r>
            <a:r>
              <a:rPr lang="en-US" altLang="zh-CN" dirty="0"/>
              <a:t>access</a:t>
            </a:r>
            <a:r>
              <a:rPr lang="zh-CN" altLang="en-US" dirty="0"/>
              <a:t> </a:t>
            </a:r>
            <a:r>
              <a:rPr lang="en-US" altLang="zh-CN" dirty="0"/>
              <a:t>channels,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would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pinpoint</a:t>
            </a:r>
            <a:r>
              <a:rPr lang="zh-CN" altLang="en-US" dirty="0"/>
              <a:t> </a:t>
            </a:r>
            <a:r>
              <a:rPr lang="en-US" altLang="zh-CN" dirty="0"/>
              <a:t>customized</a:t>
            </a:r>
            <a:r>
              <a:rPr lang="zh-CN" altLang="en-US" dirty="0"/>
              <a:t> </a:t>
            </a:r>
            <a:r>
              <a:rPr lang="en-US" altLang="zh-CN" dirty="0"/>
              <a:t>UUIs.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8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64432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Because we have already recognized 6 pre-identified UUIs, our approach starts with documented channel assessment.</a:t>
            </a:r>
          </a:p>
          <a:p>
            <a:endParaRPr lang="en-US" dirty="0"/>
          </a:p>
          <a:p>
            <a:r>
              <a:rPr lang="en-US" dirty="0"/>
              <a:t>At this step, U2I2 tests the UUI access on behalf of a third-party application.</a:t>
            </a:r>
          </a:p>
          <a:p>
            <a:r>
              <a:rPr lang="en-US" dirty="0"/>
              <a:t>We aim to test 2 types of errors, namely legacy permissions and missing de-identification, for example the MAC address randomization in Android.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88E97E-AF29-4E59-A6E4-D1B9CD7E3329}" type="slidenum">
              <a:rPr lang="en-SG" smtClean="0"/>
              <a:t>9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49844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560" y="3393701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755" y="5000066"/>
            <a:ext cx="85344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 algn="ctr">
              <a:buNone/>
              <a:defRPr/>
            </a:lvl2pPr>
            <a:lvl3pPr marL="685749" indent="0" algn="ctr">
              <a:buNone/>
              <a:defRPr/>
            </a:lvl3pPr>
            <a:lvl4pPr marL="1028624" indent="0" algn="ctr">
              <a:buNone/>
              <a:defRPr/>
            </a:lvl4pPr>
            <a:lvl5pPr marL="1371498" indent="0" algn="ctr">
              <a:buNone/>
              <a:defRPr/>
            </a:lvl5pPr>
            <a:lvl6pPr marL="1714371" indent="0" algn="ctr">
              <a:buNone/>
              <a:defRPr/>
            </a:lvl6pPr>
            <a:lvl7pPr marL="2057246" indent="0" algn="ctr">
              <a:buNone/>
              <a:defRPr/>
            </a:lvl7pPr>
            <a:lvl8pPr marL="2400120" indent="0" algn="ctr">
              <a:buNone/>
              <a:defRPr/>
            </a:lvl8pPr>
            <a:lvl9pPr marL="27429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E3DD98A-AE34-D3A4-3B63-457153C6E2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2568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03649"/>
            <a:ext cx="9402721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63634"/>
            <a:ext cx="109728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B0CB243-D813-BA9A-1BA2-BC79807CD8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8601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128" y="1246375"/>
            <a:ext cx="2743200" cy="4879788"/>
          </a:xfrm>
          <a:prstGeom prst="rect">
            <a:avLst/>
          </a:prstGeom>
        </p:spPr>
        <p:txBody>
          <a:bodyPr vert="eaVert"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864"/>
            <a:ext cx="80264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05608A7-2B40-83CD-D850-0B27BC5583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21803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1700823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7" y="3113748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1"/>
              </a:lnSpc>
              <a:buNone/>
              <a:defRPr sz="202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AA3DD6E8-D5EE-4BF3-88DB-C9955C40E6A8}" type="datetime1">
              <a:rPr lang="en-SG" smtClean="0"/>
              <a:t>12/4/2023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263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4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1800" dirty="0"/>
            </a:lvl5pPr>
            <a:lvl6pPr>
              <a:defRPr lang="en-AU" sz="1500" dirty="0"/>
            </a:lvl6pPr>
            <a:lvl7pPr>
              <a:defRPr lang="en-AU" dirty="0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4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3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75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07B65BD7-F3B8-4AB3-9DCB-56C972369968}" type="datetime1">
              <a:rPr lang="en-SG" smtClean="0"/>
              <a:t>12/4/2023</a:t>
            </a:fld>
            <a:endParaRPr lang="en-SG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84053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200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9" y="1876358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5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3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100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80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8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389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15560" y="3393701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78755" y="5000066"/>
            <a:ext cx="85344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 algn="ctr">
              <a:buNone/>
              <a:defRPr/>
            </a:lvl2pPr>
            <a:lvl3pPr marL="685749" indent="0" algn="ctr">
              <a:buNone/>
              <a:defRPr/>
            </a:lvl3pPr>
            <a:lvl4pPr marL="1028624" indent="0" algn="ctr">
              <a:buNone/>
              <a:defRPr/>
            </a:lvl4pPr>
            <a:lvl5pPr marL="1371498" indent="0" algn="ctr">
              <a:buNone/>
              <a:defRPr/>
            </a:lvl5pPr>
            <a:lvl6pPr marL="1714371" indent="0" algn="ctr">
              <a:buNone/>
              <a:defRPr/>
            </a:lvl6pPr>
            <a:lvl7pPr marL="2057246" indent="0" algn="ctr">
              <a:buNone/>
              <a:defRPr/>
            </a:lvl7pPr>
            <a:lvl8pPr marL="2400120" indent="0" algn="ctr">
              <a:buNone/>
              <a:defRPr/>
            </a:lvl8pPr>
            <a:lvl9pPr marL="27429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4B27151-7923-7223-857F-9F90B59B54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6BEB052-D442-40E6-B6D4-FCC57C90A1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42777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883" y="307641"/>
            <a:ext cx="8968308" cy="1116315"/>
          </a:xfrm>
          <a:prstGeom prst="rect">
            <a:avLst/>
          </a:prstGeom>
        </p:spPr>
        <p:txBody>
          <a:bodyPr/>
          <a:lstStyle>
            <a:lvl1pPr algn="l">
              <a:defRPr sz="3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4880" y="2000916"/>
            <a:ext cx="10972800" cy="4023394"/>
          </a:xfrm>
          <a:prstGeom prst="rect">
            <a:avLst/>
          </a:prstGeom>
        </p:spPr>
        <p:txBody>
          <a:bodyPr/>
          <a:lstStyle>
            <a:lvl1pPr algn="l">
              <a:defRPr sz="21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E64B5B3-F001-45EC-A339-B5636CE8CD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D80D08F-7A88-4B6F-82E1-DBD67B761BA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1770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3292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73292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6B19152-A94B-CAA6-AAA5-EA9481EE761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A0DE4D2-0E81-471D-A13E-F06BAB247F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27560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6645" y="274638"/>
            <a:ext cx="9408967" cy="1324484"/>
          </a:xfrm>
          <a:prstGeom prst="rect">
            <a:avLst/>
          </a:prstGeom>
        </p:spPr>
        <p:txBody>
          <a:bodyPr/>
          <a:lstStyle>
            <a:lvl1pPr algn="l">
              <a:defRPr sz="27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C8B4F2-4958-768C-5B82-3F06A83735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02023B8-1401-4DB5-9401-3F1A1EDE2D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52835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51678" y="306943"/>
            <a:ext cx="9236503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5338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05112"/>
            <a:ext cx="5386917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2065338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705112"/>
            <a:ext cx="5389033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6D8EA8F-9F4E-8717-1728-6888DADF5B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8F51CB0-17BA-4CCF-AC86-0FE42108F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2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880" y="228771"/>
            <a:ext cx="8568656" cy="1179422"/>
          </a:xfrm>
          <a:prstGeom prst="rect">
            <a:avLst/>
          </a:prstGeom>
        </p:spPr>
        <p:txBody>
          <a:bodyPr/>
          <a:lstStyle>
            <a:lvl1pPr algn="l">
              <a:defRPr sz="3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880" y="1756375"/>
            <a:ext cx="10972800" cy="4023394"/>
          </a:xfrm>
          <a:prstGeom prst="rect">
            <a:avLst/>
          </a:prstGeom>
        </p:spPr>
        <p:txBody>
          <a:bodyPr/>
          <a:lstStyle>
            <a:lvl1pPr algn="l">
              <a:defRPr sz="21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5A6BEEB-034F-2A37-87FE-8A23BA09E4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43529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2707" y="299758"/>
            <a:ext cx="8982036" cy="1161043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C73A69-CB13-6158-2015-5416BD9AE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073A4B9-AAEF-4285-B038-89A7EC9383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8520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2FD9DBC-5ADD-40F7-AFCA-BF350CE01BB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550038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63777FA2-7023-4F29-8DF9-A36770D5D8E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58788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3" y="49646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6733" y="952421"/>
            <a:ext cx="6815667" cy="51737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1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846045"/>
            <a:ext cx="4011084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F2AF605-F335-8385-B4E8-7DB4AE850F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1626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CB66363-F099-41CA-A2E6-CC996CA1E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10128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1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66BD754-A59E-4A39-2B71-91BBD46A345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1626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94972FC-A33C-4B96-B3FB-7233FFA514E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42903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9782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63634"/>
            <a:ext cx="109728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77A82A-DEB7-3D10-BDFE-153CCD7DD9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1626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FBEE7B0-1FFB-4280-9D22-A10C6C48078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40836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897825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63634"/>
            <a:ext cx="109728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BDDD0B8-87E3-B1F3-594B-A43A50CBD0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1626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1394526-2CB4-4496-97FD-C68072882C9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526280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9184128" y="1246375"/>
            <a:ext cx="2743200" cy="4879788"/>
          </a:xfrm>
          <a:prstGeom prst="rect">
            <a:avLst/>
          </a:prstGeom>
        </p:spPr>
        <p:txBody>
          <a:bodyPr vert="eaVert"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864"/>
            <a:ext cx="80264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95A4941-E250-0805-CE19-9B4083A0043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551626"/>
            <a:ext cx="2844800" cy="365125"/>
          </a:xfrm>
        </p:spPr>
        <p:txBody>
          <a:bodyPr/>
          <a:lstStyle>
            <a:lvl1pPr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828B11C-C848-4A62-AC96-EC77F425CA4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30401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15560" y="3393701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78755" y="5000066"/>
            <a:ext cx="85344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 algn="ctr">
              <a:buNone/>
              <a:defRPr/>
            </a:lvl2pPr>
            <a:lvl3pPr marL="685749" indent="0" algn="ctr">
              <a:buNone/>
              <a:defRPr/>
            </a:lvl3pPr>
            <a:lvl4pPr marL="1028624" indent="0" algn="ctr">
              <a:buNone/>
              <a:defRPr/>
            </a:lvl4pPr>
            <a:lvl5pPr marL="1371498" indent="0" algn="ctr">
              <a:buNone/>
              <a:defRPr/>
            </a:lvl5pPr>
            <a:lvl6pPr marL="1714371" indent="0" algn="ctr">
              <a:buNone/>
              <a:defRPr/>
            </a:lvl6pPr>
            <a:lvl7pPr marL="2057246" indent="0" algn="ctr">
              <a:buNone/>
              <a:defRPr/>
            </a:lvl7pPr>
            <a:lvl8pPr marL="2400120" indent="0" algn="ctr">
              <a:buNone/>
              <a:defRPr/>
            </a:lvl8pPr>
            <a:lvl9pPr marL="27429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B330196-031D-9438-6F30-94039205B0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46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311EFEB-E5DC-4D13-968B-A8C5DE196D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6143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880" y="217857"/>
            <a:ext cx="8547621" cy="1143000"/>
          </a:xfrm>
          <a:prstGeom prst="rect">
            <a:avLst/>
          </a:prstGeom>
        </p:spPr>
        <p:txBody>
          <a:bodyPr/>
          <a:lstStyle>
            <a:lvl1pPr algn="l">
              <a:defRPr sz="3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4880" y="2000916"/>
            <a:ext cx="10972800" cy="4023394"/>
          </a:xfrm>
          <a:prstGeom prst="rect">
            <a:avLst/>
          </a:prstGeom>
        </p:spPr>
        <p:txBody>
          <a:bodyPr/>
          <a:lstStyle>
            <a:lvl1pPr algn="l">
              <a:defRPr sz="2100" b="0" i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713FD19-BEA3-28D4-158A-BC6764321B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CBF25F65-2EAD-48E5-9EFC-C23FB164F1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459272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3292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73292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B92D3FC-4690-A83A-20F2-3C066AC97A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6238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2114134-8F64-49B3-B7A8-A1D1A06F2A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72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92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92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37C7F98-B043-075D-3A26-746FDCF847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1559226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56645" y="219422"/>
            <a:ext cx="9408967" cy="1324484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0D16906-C597-5608-516B-469C0EE5D4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8D9BFFA-4D67-4030-A4B1-DF0D10E8C5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0241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62195" y="212282"/>
            <a:ext cx="9236503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5338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05112"/>
            <a:ext cx="5386917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2065338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705112"/>
            <a:ext cx="5389033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74BB32E-10F1-8D1D-7DED-FDFC2EA757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6238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09E04F4-028B-458B-83BE-892ACB1B209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1075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72713" y="212998"/>
            <a:ext cx="9118759" cy="1137377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C20F013-6F24-83E6-8D05-F83D669B89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5EF32E9B-F9A7-4157-833B-2069C8FC7D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00794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2986DE3-326A-B412-26FD-97DF175126D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A04398B-74D7-4FC1-9F37-38FDE5CEA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88150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3" y="49646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6733" y="952421"/>
            <a:ext cx="6815667" cy="51737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21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846045"/>
            <a:ext cx="4011084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85A027C-7630-11A9-8238-CF5E2158A6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6F65EC86-921A-443C-ADC2-4A08CB77AFD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06322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1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ED884E3-F4DE-8DFA-C485-77B8702E19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B136E50-0335-40BE-9F27-0F776366F50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19029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03645"/>
            <a:ext cx="9087208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63634"/>
            <a:ext cx="109728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DED5BDE-1721-E2EC-6C4E-3AC30A0EC04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224FD448-B685-4CEE-95AD-D64A612D6A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99306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9184128" y="1246375"/>
            <a:ext cx="2743200" cy="4879788"/>
          </a:xfrm>
          <a:prstGeom prst="rect">
            <a:avLst/>
          </a:prstGeom>
        </p:spPr>
        <p:txBody>
          <a:bodyPr vert="eaVert"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864"/>
            <a:ext cx="80264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ED07002-7570-11B5-6057-6B0A6C43ECA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30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885B1B1D-26F6-4CE4-B066-EB2885E705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42162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15560" y="3393701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78755" y="5000066"/>
            <a:ext cx="85344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 marL="342874" indent="0" algn="ctr">
              <a:buNone/>
              <a:defRPr/>
            </a:lvl2pPr>
            <a:lvl3pPr marL="685749" indent="0" algn="ctr">
              <a:buNone/>
              <a:defRPr/>
            </a:lvl3pPr>
            <a:lvl4pPr marL="1028624" indent="0" algn="ctr">
              <a:buNone/>
              <a:defRPr/>
            </a:lvl4pPr>
            <a:lvl5pPr marL="1371498" indent="0" algn="ctr">
              <a:buNone/>
              <a:defRPr/>
            </a:lvl5pPr>
            <a:lvl6pPr marL="1714371" indent="0" algn="ctr">
              <a:buNone/>
              <a:defRPr/>
            </a:lvl6pPr>
            <a:lvl7pPr marL="2057246" indent="0" algn="ctr">
              <a:buNone/>
              <a:defRPr/>
            </a:lvl7pPr>
            <a:lvl8pPr marL="2400120" indent="0" algn="ctr">
              <a:buNone/>
              <a:defRPr/>
            </a:lvl8pPr>
            <a:lvl9pPr marL="27429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44C8FEF-3FD3-5A34-B46F-19F647F23E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141884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250D9B40-7FC1-46D1-BD71-9979E9404D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2306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54880" y="228781"/>
            <a:ext cx="8831584" cy="1139981"/>
          </a:xfrm>
          <a:prstGeom prst="rect">
            <a:avLst/>
          </a:prstGeom>
        </p:spPr>
        <p:txBody>
          <a:bodyPr/>
          <a:lstStyle>
            <a:lvl1pPr algn="l">
              <a:defRPr sz="3000" b="0" i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54880" y="2000916"/>
            <a:ext cx="10972800" cy="4023394"/>
          </a:xfrm>
          <a:prstGeom prst="rect">
            <a:avLst/>
          </a:prstGeom>
        </p:spPr>
        <p:txBody>
          <a:bodyPr/>
          <a:lstStyle>
            <a:lvl1pPr algn="l">
              <a:defRPr sz="2100" b="0" i="0" cap="none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404040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90E33DE-F902-A092-B44D-6E029BB636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84734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6EC9B44-E994-48D6-AAC1-B3503DFC45C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2126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79" y="236662"/>
            <a:ext cx="8198799" cy="1283584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2B5F7-0F2F-9EF5-CBAB-8188C7F4F6E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504518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73292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673292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621B4E3-7AAE-98AD-2CC3-7B3F6D1E6A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46634" y="6495553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A83F4072-A2EB-4FD5-B6CF-5B0B5927CF5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633967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656645" y="274638"/>
            <a:ext cx="9408967" cy="1324484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0B84579-589E-0493-A533-25757D91E7B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75209" y="6462887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B9763B03-27BF-4ED2-A2AF-0ED87780D6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1236939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9" y="780246"/>
            <a:ext cx="9236503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5338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05112"/>
            <a:ext cx="5386917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2065338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705112"/>
            <a:ext cx="5389033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0208242-CA81-9685-FEFC-789261E4C10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18059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CA2E9F3D-71D9-4C7C-90CA-409FFE4E1D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930832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51672" y="276107"/>
            <a:ext cx="8771693" cy="1129489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0BDB25-4332-0657-ABA8-7494F1FD41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37109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5F396457-15B3-4E2E-8B13-7B7D237986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897352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5A8A61-7A35-2679-3EF8-61260D6D39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084734" y="650558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4F1F317F-3FC4-419D-B034-F15F886FD7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0281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09603" y="49646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4766733" y="952421"/>
            <a:ext cx="6815667" cy="51737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  <a:lvl2pPr>
              <a:defRPr sz="21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3pPr>
            <a:lvl4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4pPr>
            <a:lvl5pPr>
              <a:defRPr sz="1500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846045"/>
            <a:ext cx="4011084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BD02378-547E-7EB4-F029-B1594233AA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56159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F65C5A8-544B-4516-8E55-6C43C8E17D8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292995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1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rgbClr val="40404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913CFE3-2637-AEF8-D1A2-E690A3E581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27584" y="6508938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5B0C5962-55D7-4632-B529-605EE0A9FF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51157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9600" y="235207"/>
            <a:ext cx="9066173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63634"/>
            <a:ext cx="109728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9C1B65A-56AD-5147-C87B-8C47F01D4F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9018059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802DD43C-4AE0-48A3-B7C7-1E20214F0EB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285798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itle 1"/>
          <p:cNvSpPr>
            <a:spLocks noGrp="1"/>
          </p:cNvSpPr>
          <p:nvPr>
            <p:ph type="title" orient="vert"/>
          </p:nvPr>
        </p:nvSpPr>
        <p:spPr>
          <a:xfrm>
            <a:off x="9184128" y="1246375"/>
            <a:ext cx="2743200" cy="4879788"/>
          </a:xfrm>
          <a:prstGeom prst="rect">
            <a:avLst/>
          </a:prstGeom>
        </p:spPr>
        <p:txBody>
          <a:bodyPr vert="eaVert"/>
          <a:lstStyle>
            <a:lvl1pPr algn="l">
              <a:defRPr sz="3000" cap="all">
                <a:solidFill>
                  <a:schemeClr val="tx1">
                    <a:lumMod val="75000"/>
                    <a:lumOff val="25000"/>
                  </a:schemeClr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864"/>
            <a:ext cx="80264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023E7C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rgbClr val="023E7C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36C14E1-0D58-0C8D-F121-3C82C849E3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492875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0C525F86-E74F-4A2E-B099-46AD06B709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96697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1700823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7" y="3113748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1"/>
              </a:lnSpc>
              <a:buNone/>
              <a:defRPr sz="202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9EC438C0-00B8-493E-995F-BB10A78EC363}" type="datetime1">
              <a:rPr lang="en-SG" smtClean="0"/>
              <a:t>12/4/2023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260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13" y="188646"/>
            <a:ext cx="9236503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5338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05112"/>
            <a:ext cx="5386917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2065338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705112"/>
            <a:ext cx="5389033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1C70612-0EAE-C4ED-788E-413B7F5DE9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728209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8" y="6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3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2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3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75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9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7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AC0C82E0-D5EF-4580-A4C1-F4BA5FF2E6CE}" type="datetime1">
              <a:rPr lang="en-SG" smtClean="0"/>
              <a:t>12/4/2023</a:t>
            </a:fld>
            <a:endParaRPr lang="en-S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610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4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1800" dirty="0"/>
            </a:lvl5pPr>
            <a:lvl6pPr>
              <a:defRPr lang="en-AU" sz="1500" dirty="0"/>
            </a:lvl6pPr>
            <a:lvl7pPr>
              <a:defRPr lang="en-AU" dirty="0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4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3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75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420BA5C5-ABFB-4F85-90FF-F886DDCAA22E}" type="datetime1">
              <a:rPr lang="en-SG" smtClean="0"/>
              <a:t>12/4/2023</a:t>
            </a:fld>
            <a:endParaRPr lang="en-SG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46566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200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9" y="1876358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5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3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100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80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8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536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5560" y="3393701"/>
            <a:ext cx="10363200" cy="1470025"/>
          </a:xfrm>
          <a:prstGeom prst="rect">
            <a:avLst/>
          </a:prstGeom>
        </p:spPr>
        <p:txBody>
          <a:bodyPr/>
          <a:lstStyle>
            <a:lvl1pPr algn="l">
              <a:defRPr b="0" i="0" cap="all" baseline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755" y="5000066"/>
            <a:ext cx="8534400" cy="105821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900" b="0" i="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 algn="ctr">
              <a:buNone/>
              <a:defRPr/>
            </a:lvl2pPr>
            <a:lvl3pPr marL="685749" indent="0" algn="ctr">
              <a:buNone/>
              <a:defRPr/>
            </a:lvl3pPr>
            <a:lvl4pPr marL="1028624" indent="0" algn="ctr">
              <a:buNone/>
              <a:defRPr/>
            </a:lvl4pPr>
            <a:lvl5pPr marL="1371498" indent="0" algn="ctr">
              <a:buNone/>
              <a:defRPr/>
            </a:lvl5pPr>
            <a:lvl6pPr marL="1714371" indent="0" algn="ctr">
              <a:buNone/>
              <a:defRPr/>
            </a:lvl6pPr>
            <a:lvl7pPr marL="2057246" indent="0" algn="ctr">
              <a:buNone/>
              <a:defRPr/>
            </a:lvl7pPr>
            <a:lvl8pPr marL="2400120" indent="0" algn="ctr">
              <a:buNone/>
              <a:defRPr/>
            </a:lvl8pPr>
            <a:lvl9pPr marL="274299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0052C8-BF26-23B5-3E02-B47417176DB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6A35DE72-2AA4-454C-963D-9DA07496F2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29938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4880" y="228771"/>
            <a:ext cx="8568656" cy="1179422"/>
          </a:xfrm>
          <a:prstGeom prst="rect">
            <a:avLst/>
          </a:prstGeom>
        </p:spPr>
        <p:txBody>
          <a:bodyPr/>
          <a:lstStyle>
            <a:lvl1pPr algn="l">
              <a:defRPr sz="3000" b="0" i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880" y="1756375"/>
            <a:ext cx="10972800" cy="4023394"/>
          </a:xfrm>
          <a:prstGeom prst="rect">
            <a:avLst/>
          </a:prstGeom>
        </p:spPr>
        <p:txBody>
          <a:bodyPr/>
          <a:lstStyle>
            <a:lvl1pPr algn="l">
              <a:defRPr sz="2100" b="0" i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 algn="l">
              <a:defRPr b="0" i="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651D504-22A0-72A1-4FA9-EB9D9422AF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95953B12-7145-469A-86BA-9B2B60FFB83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13558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292" y="440691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3000" b="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3292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093576-BAAC-3698-908F-4F616D1589C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493C736-90B5-4533-8B66-EAF05B51DB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935752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679" y="236662"/>
            <a:ext cx="8198799" cy="1283584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74875"/>
            <a:ext cx="5384800" cy="3951288"/>
          </a:xfrm>
          <a:prstGeom prst="rect">
            <a:avLst/>
          </a:prstGeom>
        </p:spPr>
        <p:txBody>
          <a:bodyPr/>
          <a:lstStyle>
            <a:lvl1pPr>
              <a:defRPr sz="21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351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9EE03-A87F-8F28-E5CC-6935D76B44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1B10D14A-5C69-4A9F-9A4C-625DF9CD10C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94315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13" y="188646"/>
            <a:ext cx="9236503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65338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705112"/>
            <a:ext cx="5386917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6" y="2065338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 b="0"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500" b="1"/>
            </a:lvl2pPr>
            <a:lvl3pPr marL="685749" indent="0">
              <a:buNone/>
              <a:defRPr sz="1351" b="1"/>
            </a:lvl3pPr>
            <a:lvl4pPr marL="1028624" indent="0">
              <a:buNone/>
              <a:defRPr sz="1200" b="1"/>
            </a:lvl4pPr>
            <a:lvl5pPr marL="1371498" indent="0">
              <a:buNone/>
              <a:defRPr sz="1200" b="1"/>
            </a:lvl5pPr>
            <a:lvl6pPr marL="1714371" indent="0">
              <a:buNone/>
              <a:defRPr sz="1200" b="1"/>
            </a:lvl6pPr>
            <a:lvl7pPr marL="2057246" indent="0">
              <a:buNone/>
              <a:defRPr sz="1200" b="1"/>
            </a:lvl7pPr>
            <a:lvl8pPr marL="2400120" indent="0">
              <a:buNone/>
              <a:defRPr sz="1200" b="1"/>
            </a:lvl8pPr>
            <a:lvl9pPr marL="274299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6" y="2705112"/>
            <a:ext cx="5389033" cy="3421063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>
              <a:defRPr sz="1500"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 sz="1351"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 sz="1200"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D221915-562D-72C1-A05C-1C8493AB94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3C813078-A05D-439D-A3D1-4EB82FA669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78920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28" y="220892"/>
            <a:ext cx="8961001" cy="1121601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E099D09-3C36-E7D7-80FD-FF8274B6C2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41DF2C36-12B0-44BA-9C50-3362A088101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61537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CA62A62-2CF8-4DC3-1063-3C188E82A6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E2C8EE88-55FC-4A73-B809-B26FF95F246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002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228" y="220892"/>
            <a:ext cx="8961001" cy="1121601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56D86A4-186A-B381-3228-B0DA289F12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53205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49646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52421"/>
            <a:ext cx="6815667" cy="51737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1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846045"/>
            <a:ext cx="4011084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CC1D4-FECC-5E4F-00F9-B6435BE371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B70B3A83-9C0A-4724-8076-AACFD81111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75699890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1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3E933-AAED-D718-7B7A-57EA939AED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A85E1B2A-E486-453F-AD02-F28E8D558AE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708080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9" y="203649"/>
            <a:ext cx="9402721" cy="1143000"/>
          </a:xfrm>
          <a:prstGeom prst="rect">
            <a:avLst/>
          </a:prstGeom>
        </p:spPr>
        <p:txBody>
          <a:bodyPr/>
          <a:lstStyle>
            <a:lvl1pPr algn="l">
              <a:defRPr sz="300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63634"/>
            <a:ext cx="10972800" cy="4162535"/>
          </a:xfrm>
          <a:prstGeom prst="rect">
            <a:avLst/>
          </a:prstGeom>
        </p:spPr>
        <p:txBody>
          <a:bodyPr vert="eaVert"/>
          <a:lstStyle>
            <a:lvl1pPr>
              <a:defRPr cap="none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rgbClr val="FFFFFF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A52F5A8-8BA2-37B1-40EF-06E0033B5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0431CD47-3B90-4AC1-AE74-F6DB9D8F80F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6118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84128" y="1246375"/>
            <a:ext cx="2743200" cy="4879788"/>
          </a:xfrm>
          <a:prstGeom prst="rect">
            <a:avLst/>
          </a:prstGeom>
        </p:spPr>
        <p:txBody>
          <a:bodyPr vert="eaVert"/>
          <a:lstStyle>
            <a:lvl1pPr algn="l">
              <a:defRPr sz="30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864"/>
            <a:ext cx="8026400" cy="490330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E20BF0F-6D7C-A389-234B-F38D3F20C35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D4581DB0-DA0A-4CE0-B337-D4586A18A1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60089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506B291-BD26-4DBD-A912-E9396BA18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7" y="1700823"/>
            <a:ext cx="10768680" cy="1224137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2AC3715-D94B-4A73-8E94-CAC9D5806F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5327" y="3113748"/>
            <a:ext cx="10768680" cy="204345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2431"/>
              </a:lnSpc>
              <a:buNone/>
              <a:defRPr sz="2025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25860B6-572B-42C8-98B4-41BF602CD44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BE4F66-8978-4B9A-B365-ABFD2A46163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5400BA-682A-4644-881E-9D9BA0DAB8FC}"/>
              </a:ext>
            </a:extLst>
          </p:cNvPr>
          <p:cNvSpPr>
            <a:spLocks noGrp="1"/>
          </p:cNvSpPr>
          <p:nvPr>
            <p:ph type="dt" sz="half" idx="14"/>
          </p:nvPr>
        </p:nvSpPr>
        <p:spPr bwMode="white"/>
        <p:txBody>
          <a:bodyPr/>
          <a:lstStyle/>
          <a:p>
            <a:fld id="{C23A9EB6-1E73-4D4E-A7B7-3729F9CCC869}" type="datetime1">
              <a:rPr lang="en-SG" smtClean="0"/>
              <a:t>12/4/2023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6475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with Image One Third Al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B4FA68DC-FEFE-4790-B4A5-75AF5CDBE1D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invGray">
          <a:xfrm>
            <a:off x="8" y="6"/>
            <a:ext cx="10704513" cy="6869113"/>
          </a:xfrm>
          <a:solidFill>
            <a:schemeClr val="accent1"/>
          </a:solidFill>
        </p:spPr>
        <p:txBody>
          <a:bodyPr>
            <a:normAutofit/>
          </a:bodyPr>
          <a:lstStyle>
            <a:lvl1pPr>
              <a:defRPr sz="133">
                <a:solidFill>
                  <a:schemeClr val="accent1"/>
                </a:solidFill>
              </a:defRPr>
            </a:lvl1pPr>
          </a:lstStyle>
          <a:p>
            <a:pPr lvl="0"/>
            <a:r>
              <a:rPr lang="en-AU" dirty="0"/>
              <a:t> </a:t>
            </a:r>
          </a:p>
        </p:txBody>
      </p:sp>
      <p:sp>
        <p:nvSpPr>
          <p:cNvPr id="12" name="Picture Placeholder 9">
            <a:extLst>
              <a:ext uri="{FF2B5EF4-FFF2-40B4-BE49-F238E27FC236}">
                <a16:creationId xmlns:a16="http://schemas.microsoft.com/office/drawing/2014/main" id="{8FB0C548-DD10-4ED1-BA05-293A119D2AE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8108852" y="-8784"/>
            <a:ext cx="4083149" cy="6868620"/>
          </a:xfrm>
          <a:custGeom>
            <a:avLst/>
            <a:gdLst>
              <a:gd name="connsiteX0" fmla="*/ 0 w 5187576"/>
              <a:gd name="connsiteY0" fmla="*/ 0 h 5919694"/>
              <a:gd name="connsiteX1" fmla="*/ 5187576 w 5187576"/>
              <a:gd name="connsiteY1" fmla="*/ 0 h 5919694"/>
              <a:gd name="connsiteX2" fmla="*/ 5187576 w 5187576"/>
              <a:gd name="connsiteY2" fmla="*/ 5919694 h 5919694"/>
              <a:gd name="connsiteX3" fmla="*/ 0 w 5187576"/>
              <a:gd name="connsiteY3" fmla="*/ 5919694 h 5919694"/>
              <a:gd name="connsiteX4" fmla="*/ 0 w 5187576"/>
              <a:gd name="connsiteY4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5977 w 5193553"/>
              <a:gd name="connsiteY3" fmla="*/ 5919694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5977 w 5193553"/>
              <a:gd name="connsiteY4" fmla="*/ 5919694 h 5919694"/>
              <a:gd name="connsiteX5" fmla="*/ 0 w 5193553"/>
              <a:gd name="connsiteY5" fmla="*/ 3609788 h 5919694"/>
              <a:gd name="connsiteX6" fmla="*/ 5977 w 5193553"/>
              <a:gd name="connsiteY6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002119 w 5193553"/>
              <a:gd name="connsiteY3" fmla="*/ 5916706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002121 w 5193555"/>
              <a:gd name="connsiteY3" fmla="*/ 5916706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687921 w 5193555"/>
              <a:gd name="connsiteY3" fmla="*/ 5101592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9 w 5193555"/>
              <a:gd name="connsiteY0" fmla="*/ 0 h 5919694"/>
              <a:gd name="connsiteX1" fmla="*/ 5193555 w 5193555"/>
              <a:gd name="connsiteY1" fmla="*/ 0 h 5919694"/>
              <a:gd name="connsiteX2" fmla="*/ 5193555 w 5193555"/>
              <a:gd name="connsiteY2" fmla="*/ 5919694 h 5919694"/>
              <a:gd name="connsiteX3" fmla="*/ 2537903 w 5193555"/>
              <a:gd name="connsiteY3" fmla="*/ 5916707 h 5919694"/>
              <a:gd name="connsiteX4" fmla="*/ 2 w 5193555"/>
              <a:gd name="connsiteY4" fmla="*/ 3609788 h 5919694"/>
              <a:gd name="connsiteX5" fmla="*/ 5979 w 5193555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5977 w 5193553"/>
              <a:gd name="connsiteY0" fmla="*/ 0 h 5919694"/>
              <a:gd name="connsiteX1" fmla="*/ 5193553 w 5193553"/>
              <a:gd name="connsiteY1" fmla="*/ 0 h 5919694"/>
              <a:gd name="connsiteX2" fmla="*/ 5193553 w 5193553"/>
              <a:gd name="connsiteY2" fmla="*/ 5919694 h 5919694"/>
              <a:gd name="connsiteX3" fmla="*/ 2537901 w 5193553"/>
              <a:gd name="connsiteY3" fmla="*/ 5916707 h 5919694"/>
              <a:gd name="connsiteX4" fmla="*/ 0 w 5193553"/>
              <a:gd name="connsiteY4" fmla="*/ 3609788 h 5919694"/>
              <a:gd name="connsiteX5" fmla="*/ 5977 w 5193553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6692 w 5204268"/>
              <a:gd name="connsiteY0" fmla="*/ 0 h 5919694"/>
              <a:gd name="connsiteX1" fmla="*/ 5204268 w 5204268"/>
              <a:gd name="connsiteY1" fmla="*/ 0 h 5919694"/>
              <a:gd name="connsiteX2" fmla="*/ 5204268 w 5204268"/>
              <a:gd name="connsiteY2" fmla="*/ 5919694 h 5919694"/>
              <a:gd name="connsiteX3" fmla="*/ 2548616 w 5204268"/>
              <a:gd name="connsiteY3" fmla="*/ 5916707 h 5919694"/>
              <a:gd name="connsiteX4" fmla="*/ 0 w 5204268"/>
              <a:gd name="connsiteY4" fmla="*/ 3438185 h 5919694"/>
              <a:gd name="connsiteX5" fmla="*/ 16692 w 5204268"/>
              <a:gd name="connsiteY5" fmla="*/ 0 h 5919694"/>
              <a:gd name="connsiteX0" fmla="*/ 112 w 5187688"/>
              <a:gd name="connsiteY0" fmla="*/ 0 h 5919694"/>
              <a:gd name="connsiteX1" fmla="*/ 5187688 w 5187688"/>
              <a:gd name="connsiteY1" fmla="*/ 0 h 5919694"/>
              <a:gd name="connsiteX2" fmla="*/ 5187688 w 5187688"/>
              <a:gd name="connsiteY2" fmla="*/ 5919694 h 5919694"/>
              <a:gd name="connsiteX3" fmla="*/ 2532036 w 5187688"/>
              <a:gd name="connsiteY3" fmla="*/ 5916707 h 5919694"/>
              <a:gd name="connsiteX4" fmla="*/ 21520 w 5187688"/>
              <a:gd name="connsiteY4" fmla="*/ 3298360 h 5919694"/>
              <a:gd name="connsiteX5" fmla="*/ 112 w 5187688"/>
              <a:gd name="connsiteY5" fmla="*/ 0 h 5919694"/>
              <a:gd name="connsiteX0" fmla="*/ 2405 w 5189981"/>
              <a:gd name="connsiteY0" fmla="*/ 0 h 5919694"/>
              <a:gd name="connsiteX1" fmla="*/ 5189981 w 5189981"/>
              <a:gd name="connsiteY1" fmla="*/ 0 h 5919694"/>
              <a:gd name="connsiteX2" fmla="*/ 5189981 w 5189981"/>
              <a:gd name="connsiteY2" fmla="*/ 5919694 h 5919694"/>
              <a:gd name="connsiteX3" fmla="*/ 2534329 w 5189981"/>
              <a:gd name="connsiteY3" fmla="*/ 5916707 h 5919694"/>
              <a:gd name="connsiteX4" fmla="*/ 0 w 5189981"/>
              <a:gd name="connsiteY4" fmla="*/ 3164891 h 5919694"/>
              <a:gd name="connsiteX5" fmla="*/ 2405 w 5189981"/>
              <a:gd name="connsiteY5" fmla="*/ 0 h 5919694"/>
              <a:gd name="connsiteX0" fmla="*/ 2532 w 5190108"/>
              <a:gd name="connsiteY0" fmla="*/ 0 h 5919694"/>
              <a:gd name="connsiteX1" fmla="*/ 5190108 w 5190108"/>
              <a:gd name="connsiteY1" fmla="*/ 0 h 5919694"/>
              <a:gd name="connsiteX2" fmla="*/ 5190108 w 5190108"/>
              <a:gd name="connsiteY2" fmla="*/ 5919694 h 5919694"/>
              <a:gd name="connsiteX3" fmla="*/ 2534456 w 5190108"/>
              <a:gd name="connsiteY3" fmla="*/ 5916707 h 5919694"/>
              <a:gd name="connsiteX4" fmla="*/ 127 w 5190108"/>
              <a:gd name="connsiteY4" fmla="*/ 3164891 h 5919694"/>
              <a:gd name="connsiteX5" fmla="*/ 2532 w 5190108"/>
              <a:gd name="connsiteY5" fmla="*/ 0 h 5919694"/>
              <a:gd name="connsiteX0" fmla="*/ 2464 w 5190040"/>
              <a:gd name="connsiteY0" fmla="*/ 0 h 5919694"/>
              <a:gd name="connsiteX1" fmla="*/ 5190040 w 5190040"/>
              <a:gd name="connsiteY1" fmla="*/ 0 h 5919694"/>
              <a:gd name="connsiteX2" fmla="*/ 5190040 w 5190040"/>
              <a:gd name="connsiteY2" fmla="*/ 5919694 h 5919694"/>
              <a:gd name="connsiteX3" fmla="*/ 2534388 w 5190040"/>
              <a:gd name="connsiteY3" fmla="*/ 5916707 h 5919694"/>
              <a:gd name="connsiteX4" fmla="*/ 59 w 5190040"/>
              <a:gd name="connsiteY4" fmla="*/ 3164891 h 5919694"/>
              <a:gd name="connsiteX5" fmla="*/ 2464 w 5190040"/>
              <a:gd name="connsiteY5" fmla="*/ 0 h 5919694"/>
              <a:gd name="connsiteX0" fmla="*/ 2512 w 5190088"/>
              <a:gd name="connsiteY0" fmla="*/ 0 h 5919694"/>
              <a:gd name="connsiteX1" fmla="*/ 5190088 w 5190088"/>
              <a:gd name="connsiteY1" fmla="*/ 0 h 5919694"/>
              <a:gd name="connsiteX2" fmla="*/ 5190088 w 5190088"/>
              <a:gd name="connsiteY2" fmla="*/ 5919694 h 5919694"/>
              <a:gd name="connsiteX3" fmla="*/ 2534436 w 5190088"/>
              <a:gd name="connsiteY3" fmla="*/ 5916707 h 5919694"/>
              <a:gd name="connsiteX4" fmla="*/ 107 w 5190088"/>
              <a:gd name="connsiteY4" fmla="*/ 3164891 h 5919694"/>
              <a:gd name="connsiteX5" fmla="*/ 2512 w 5190088"/>
              <a:gd name="connsiteY5" fmla="*/ 0 h 5919694"/>
              <a:gd name="connsiteX0" fmla="*/ 2406 w 5189982"/>
              <a:gd name="connsiteY0" fmla="*/ 0 h 5919694"/>
              <a:gd name="connsiteX1" fmla="*/ 5189982 w 5189982"/>
              <a:gd name="connsiteY1" fmla="*/ 0 h 5919694"/>
              <a:gd name="connsiteX2" fmla="*/ 5189982 w 5189982"/>
              <a:gd name="connsiteY2" fmla="*/ 5919694 h 5919694"/>
              <a:gd name="connsiteX3" fmla="*/ 2534330 w 5189982"/>
              <a:gd name="connsiteY3" fmla="*/ 5916707 h 5919694"/>
              <a:gd name="connsiteX4" fmla="*/ 1 w 5189982"/>
              <a:gd name="connsiteY4" fmla="*/ 3164891 h 5919694"/>
              <a:gd name="connsiteX5" fmla="*/ 2406 w 5189982"/>
              <a:gd name="connsiteY5" fmla="*/ 0 h 5919694"/>
              <a:gd name="connsiteX0" fmla="*/ 216 w 5198678"/>
              <a:gd name="connsiteY0" fmla="*/ 333321 h 5919694"/>
              <a:gd name="connsiteX1" fmla="*/ 5198678 w 5198678"/>
              <a:gd name="connsiteY1" fmla="*/ 0 h 5919694"/>
              <a:gd name="connsiteX2" fmla="*/ 5198678 w 5198678"/>
              <a:gd name="connsiteY2" fmla="*/ 5919694 h 5919694"/>
              <a:gd name="connsiteX3" fmla="*/ 2543026 w 5198678"/>
              <a:gd name="connsiteY3" fmla="*/ 5916707 h 5919694"/>
              <a:gd name="connsiteX4" fmla="*/ 8697 w 5198678"/>
              <a:gd name="connsiteY4" fmla="*/ 3164891 h 5919694"/>
              <a:gd name="connsiteX5" fmla="*/ 216 w 5198678"/>
              <a:gd name="connsiteY5" fmla="*/ 333321 h 5919694"/>
              <a:gd name="connsiteX0" fmla="*/ 216 w 5198678"/>
              <a:gd name="connsiteY0" fmla="*/ 0 h 5586373"/>
              <a:gd name="connsiteX1" fmla="*/ 5198678 w 5198678"/>
              <a:gd name="connsiteY1" fmla="*/ 28985 h 5586373"/>
              <a:gd name="connsiteX2" fmla="*/ 5198678 w 5198678"/>
              <a:gd name="connsiteY2" fmla="*/ 5586373 h 5586373"/>
              <a:gd name="connsiteX3" fmla="*/ 2543026 w 5198678"/>
              <a:gd name="connsiteY3" fmla="*/ 5583386 h 5586373"/>
              <a:gd name="connsiteX4" fmla="*/ 8697 w 5198678"/>
              <a:gd name="connsiteY4" fmla="*/ 2831570 h 5586373"/>
              <a:gd name="connsiteX5" fmla="*/ 216 w 5198678"/>
              <a:gd name="connsiteY5" fmla="*/ 0 h 5586373"/>
              <a:gd name="connsiteX0" fmla="*/ 216 w 5198678"/>
              <a:gd name="connsiteY0" fmla="*/ 0 h 5571881"/>
              <a:gd name="connsiteX1" fmla="*/ 5198678 w 5198678"/>
              <a:gd name="connsiteY1" fmla="*/ 14493 h 5571881"/>
              <a:gd name="connsiteX2" fmla="*/ 5198678 w 5198678"/>
              <a:gd name="connsiteY2" fmla="*/ 5571881 h 5571881"/>
              <a:gd name="connsiteX3" fmla="*/ 2543026 w 5198678"/>
              <a:gd name="connsiteY3" fmla="*/ 5568894 h 5571881"/>
              <a:gd name="connsiteX4" fmla="*/ 8697 w 5198678"/>
              <a:gd name="connsiteY4" fmla="*/ 2817078 h 5571881"/>
              <a:gd name="connsiteX5" fmla="*/ 216 w 5198678"/>
              <a:gd name="connsiteY5" fmla="*/ 0 h 5571881"/>
              <a:gd name="connsiteX0" fmla="*/ 216 w 5198678"/>
              <a:gd name="connsiteY0" fmla="*/ 15941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15941 h 5587822"/>
              <a:gd name="connsiteX0" fmla="*/ 216 w 5198678"/>
              <a:gd name="connsiteY0" fmla="*/ 629 h 5587822"/>
              <a:gd name="connsiteX1" fmla="*/ 5198678 w 5198678"/>
              <a:gd name="connsiteY1" fmla="*/ 0 h 5587822"/>
              <a:gd name="connsiteX2" fmla="*/ 5198678 w 5198678"/>
              <a:gd name="connsiteY2" fmla="*/ 5587822 h 5587822"/>
              <a:gd name="connsiteX3" fmla="*/ 2543026 w 5198678"/>
              <a:gd name="connsiteY3" fmla="*/ 5584835 h 5587822"/>
              <a:gd name="connsiteX4" fmla="*/ 8697 w 5198678"/>
              <a:gd name="connsiteY4" fmla="*/ 2833019 h 5587822"/>
              <a:gd name="connsiteX5" fmla="*/ 216 w 5198678"/>
              <a:gd name="connsiteY5" fmla="*/ 629 h 5587822"/>
              <a:gd name="connsiteX0" fmla="*/ 454 w 5198916"/>
              <a:gd name="connsiteY0" fmla="*/ 629 h 5587822"/>
              <a:gd name="connsiteX1" fmla="*/ 5198916 w 5198916"/>
              <a:gd name="connsiteY1" fmla="*/ 0 h 5587822"/>
              <a:gd name="connsiteX2" fmla="*/ 5198916 w 5198916"/>
              <a:gd name="connsiteY2" fmla="*/ 5587822 h 5587822"/>
              <a:gd name="connsiteX3" fmla="*/ 2543264 w 5198916"/>
              <a:gd name="connsiteY3" fmla="*/ 5584835 h 5587822"/>
              <a:gd name="connsiteX4" fmla="*/ 1791 w 5198916"/>
              <a:gd name="connsiteY4" fmla="*/ 3144946 h 5587822"/>
              <a:gd name="connsiteX5" fmla="*/ 454 w 5198916"/>
              <a:gd name="connsiteY5" fmla="*/ 629 h 5587822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921758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5198916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5198916"/>
              <a:gd name="connsiteY0" fmla="*/ 629 h 5593381"/>
              <a:gd name="connsiteX1" fmla="*/ 4083303 w 5198916"/>
              <a:gd name="connsiteY1" fmla="*/ 0 h 5593381"/>
              <a:gd name="connsiteX2" fmla="*/ 5198916 w 5198916"/>
              <a:gd name="connsiteY2" fmla="*/ 5587822 h 5593381"/>
              <a:gd name="connsiteX3" fmla="*/ 1718207 w 5198916"/>
              <a:gd name="connsiteY3" fmla="*/ 5593381 h 5593381"/>
              <a:gd name="connsiteX4" fmla="*/ 1791 w 5198916"/>
              <a:gd name="connsiteY4" fmla="*/ 3144946 h 5593381"/>
              <a:gd name="connsiteX5" fmla="*/ 454 w 5198916"/>
              <a:gd name="connsiteY5" fmla="*/ 629 h 5593381"/>
              <a:gd name="connsiteX0" fmla="*/ 454 w 4089175"/>
              <a:gd name="connsiteY0" fmla="*/ 629 h 5595711"/>
              <a:gd name="connsiteX1" fmla="*/ 4083303 w 4089175"/>
              <a:gd name="connsiteY1" fmla="*/ 0 h 5595711"/>
              <a:gd name="connsiteX2" fmla="*/ 4089175 w 4089175"/>
              <a:gd name="connsiteY2" fmla="*/ 5595711 h 5595711"/>
              <a:gd name="connsiteX3" fmla="*/ 1718207 w 4089175"/>
              <a:gd name="connsiteY3" fmla="*/ 5593381 h 5595711"/>
              <a:gd name="connsiteX4" fmla="*/ 1791 w 4089175"/>
              <a:gd name="connsiteY4" fmla="*/ 3144946 h 5595711"/>
              <a:gd name="connsiteX5" fmla="*/ 454 w 4089175"/>
              <a:gd name="connsiteY5" fmla="*/ 629 h 5595711"/>
              <a:gd name="connsiteX0" fmla="*/ 454 w 4083340"/>
              <a:gd name="connsiteY0" fmla="*/ 629 h 5593381"/>
              <a:gd name="connsiteX1" fmla="*/ 4083303 w 4083340"/>
              <a:gd name="connsiteY1" fmla="*/ 0 h 5593381"/>
              <a:gd name="connsiteX2" fmla="*/ 4012844 w 4083340"/>
              <a:gd name="connsiteY2" fmla="*/ 5591438 h 5593381"/>
              <a:gd name="connsiteX3" fmla="*/ 1718207 w 4083340"/>
              <a:gd name="connsiteY3" fmla="*/ 5593381 h 5593381"/>
              <a:gd name="connsiteX4" fmla="*/ 1791 w 4083340"/>
              <a:gd name="connsiteY4" fmla="*/ 3144946 h 5593381"/>
              <a:gd name="connsiteX5" fmla="*/ 454 w 4083340"/>
              <a:gd name="connsiteY5" fmla="*/ 629 h 5593381"/>
              <a:gd name="connsiteX0" fmla="*/ 454 w 4083459"/>
              <a:gd name="connsiteY0" fmla="*/ 629 h 5593381"/>
              <a:gd name="connsiteX1" fmla="*/ 4083303 w 4083459"/>
              <a:gd name="connsiteY1" fmla="*/ 0 h 5593381"/>
              <a:gd name="connsiteX2" fmla="*/ 4070093 w 4083459"/>
              <a:gd name="connsiteY2" fmla="*/ 5591439 h 5593381"/>
              <a:gd name="connsiteX3" fmla="*/ 1718207 w 4083459"/>
              <a:gd name="connsiteY3" fmla="*/ 5593381 h 5593381"/>
              <a:gd name="connsiteX4" fmla="*/ 1791 w 4083459"/>
              <a:gd name="connsiteY4" fmla="*/ 3144946 h 5593381"/>
              <a:gd name="connsiteX5" fmla="*/ 454 w 4083459"/>
              <a:gd name="connsiteY5" fmla="*/ 629 h 5593381"/>
              <a:gd name="connsiteX0" fmla="*/ 454 w 4071095"/>
              <a:gd name="connsiteY0" fmla="*/ 0 h 5592752"/>
              <a:gd name="connsiteX1" fmla="*/ 4070582 w 4071095"/>
              <a:gd name="connsiteY1" fmla="*/ 3644 h 5592752"/>
              <a:gd name="connsiteX2" fmla="*/ 4070093 w 4071095"/>
              <a:gd name="connsiteY2" fmla="*/ 5590810 h 5592752"/>
              <a:gd name="connsiteX3" fmla="*/ 1718207 w 4071095"/>
              <a:gd name="connsiteY3" fmla="*/ 5592752 h 5592752"/>
              <a:gd name="connsiteX4" fmla="*/ 1791 w 4071095"/>
              <a:gd name="connsiteY4" fmla="*/ 3144317 h 5592752"/>
              <a:gd name="connsiteX5" fmla="*/ 454 w 4071095"/>
              <a:gd name="connsiteY5" fmla="*/ 0 h 5592752"/>
              <a:gd name="connsiteX0" fmla="*/ 454 w 4070093"/>
              <a:gd name="connsiteY0" fmla="*/ 0 h 5592752"/>
              <a:gd name="connsiteX1" fmla="*/ 2714232 w 4070093"/>
              <a:gd name="connsiteY1" fmla="*/ 3644 h 5592752"/>
              <a:gd name="connsiteX2" fmla="*/ 4070093 w 4070093"/>
              <a:gd name="connsiteY2" fmla="*/ 5590810 h 5592752"/>
              <a:gd name="connsiteX3" fmla="*/ 1718207 w 4070093"/>
              <a:gd name="connsiteY3" fmla="*/ 5592752 h 5592752"/>
              <a:gd name="connsiteX4" fmla="*/ 1791 w 4070093"/>
              <a:gd name="connsiteY4" fmla="*/ 3144317 h 5592752"/>
              <a:gd name="connsiteX5" fmla="*/ 454 w 4070093"/>
              <a:gd name="connsiteY5" fmla="*/ 0 h 5592752"/>
              <a:gd name="connsiteX0" fmla="*/ 454 w 2714242"/>
              <a:gd name="connsiteY0" fmla="*/ 0 h 5592752"/>
              <a:gd name="connsiteX1" fmla="*/ 2714232 w 2714242"/>
              <a:gd name="connsiteY1" fmla="*/ 3644 h 5592752"/>
              <a:gd name="connsiteX2" fmla="*/ 2455391 w 2714242"/>
              <a:gd name="connsiteY2" fmla="*/ 5590810 h 5592752"/>
              <a:gd name="connsiteX3" fmla="*/ 1718207 w 2714242"/>
              <a:gd name="connsiteY3" fmla="*/ 5592752 h 5592752"/>
              <a:gd name="connsiteX4" fmla="*/ 1791 w 2714242"/>
              <a:gd name="connsiteY4" fmla="*/ 3144317 h 5592752"/>
              <a:gd name="connsiteX5" fmla="*/ 454 w 2714242"/>
              <a:gd name="connsiteY5" fmla="*/ 0 h 5592752"/>
              <a:gd name="connsiteX0" fmla="*/ 454 w 2714778"/>
              <a:gd name="connsiteY0" fmla="*/ 0 h 5596508"/>
              <a:gd name="connsiteX1" fmla="*/ 2714232 w 2714778"/>
              <a:gd name="connsiteY1" fmla="*/ 3644 h 5596508"/>
              <a:gd name="connsiteX2" fmla="*/ 2714070 w 2714778"/>
              <a:gd name="connsiteY2" fmla="*/ 5596508 h 5596508"/>
              <a:gd name="connsiteX3" fmla="*/ 1718207 w 2714778"/>
              <a:gd name="connsiteY3" fmla="*/ 5592752 h 5596508"/>
              <a:gd name="connsiteX4" fmla="*/ 1791 w 2714778"/>
              <a:gd name="connsiteY4" fmla="*/ 3144317 h 5596508"/>
              <a:gd name="connsiteX5" fmla="*/ 454 w 2714778"/>
              <a:gd name="connsiteY5" fmla="*/ 0 h 5596508"/>
              <a:gd name="connsiteX0" fmla="*/ 454 w 2714070"/>
              <a:gd name="connsiteY0" fmla="*/ 0 h 5596508"/>
              <a:gd name="connsiteX1" fmla="*/ 2709992 w 2714070"/>
              <a:gd name="connsiteY1" fmla="*/ 3644 h 5596508"/>
              <a:gd name="connsiteX2" fmla="*/ 2714070 w 2714070"/>
              <a:gd name="connsiteY2" fmla="*/ 5596508 h 5596508"/>
              <a:gd name="connsiteX3" fmla="*/ 1718207 w 2714070"/>
              <a:gd name="connsiteY3" fmla="*/ 5592752 h 5596508"/>
              <a:gd name="connsiteX4" fmla="*/ 1791 w 2714070"/>
              <a:gd name="connsiteY4" fmla="*/ 3144317 h 5596508"/>
              <a:gd name="connsiteX5" fmla="*/ 454 w 2714070"/>
              <a:gd name="connsiteY5" fmla="*/ 0 h 5596508"/>
              <a:gd name="connsiteX0" fmla="*/ 454 w 2714779"/>
              <a:gd name="connsiteY0" fmla="*/ 2054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2054 h 5598562"/>
              <a:gd name="connsiteX0" fmla="*/ 454 w 2714779"/>
              <a:gd name="connsiteY0" fmla="*/ 7751 h 5598562"/>
              <a:gd name="connsiteX1" fmla="*/ 2714233 w 2714779"/>
              <a:gd name="connsiteY1" fmla="*/ 0 h 5598562"/>
              <a:gd name="connsiteX2" fmla="*/ 2714070 w 2714779"/>
              <a:gd name="connsiteY2" fmla="*/ 5598562 h 5598562"/>
              <a:gd name="connsiteX3" fmla="*/ 1718207 w 2714779"/>
              <a:gd name="connsiteY3" fmla="*/ 5594806 h 5598562"/>
              <a:gd name="connsiteX4" fmla="*/ 1791 w 2714779"/>
              <a:gd name="connsiteY4" fmla="*/ 3146371 h 5598562"/>
              <a:gd name="connsiteX5" fmla="*/ 454 w 2714779"/>
              <a:gd name="connsiteY5" fmla="*/ 7751 h 5598562"/>
              <a:gd name="connsiteX0" fmla="*/ 454 w 2714070"/>
              <a:gd name="connsiteY0" fmla="*/ 571782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571782 h 6162593"/>
              <a:gd name="connsiteX0" fmla="*/ 454 w 2714070"/>
              <a:gd name="connsiteY0" fmla="*/ 7751 h 6162593"/>
              <a:gd name="connsiteX1" fmla="*/ 2707872 w 2714070"/>
              <a:gd name="connsiteY1" fmla="*/ 0 h 6162593"/>
              <a:gd name="connsiteX2" fmla="*/ 2714070 w 2714070"/>
              <a:gd name="connsiteY2" fmla="*/ 6162593 h 6162593"/>
              <a:gd name="connsiteX3" fmla="*/ 1718207 w 2714070"/>
              <a:gd name="connsiteY3" fmla="*/ 6158837 h 6162593"/>
              <a:gd name="connsiteX4" fmla="*/ 1791 w 2714070"/>
              <a:gd name="connsiteY4" fmla="*/ 3710402 h 6162593"/>
              <a:gd name="connsiteX5" fmla="*/ 454 w 2714070"/>
              <a:gd name="connsiteY5" fmla="*/ 7751 h 6162593"/>
              <a:gd name="connsiteX0" fmla="*/ 454 w 2720839"/>
              <a:gd name="connsiteY0" fmla="*/ 7751 h 6162593"/>
              <a:gd name="connsiteX1" fmla="*/ 2720594 w 2720839"/>
              <a:gd name="connsiteY1" fmla="*/ 0 h 6162593"/>
              <a:gd name="connsiteX2" fmla="*/ 2714070 w 2720839"/>
              <a:gd name="connsiteY2" fmla="*/ 6162593 h 6162593"/>
              <a:gd name="connsiteX3" fmla="*/ 1718207 w 2720839"/>
              <a:gd name="connsiteY3" fmla="*/ 6158837 h 6162593"/>
              <a:gd name="connsiteX4" fmla="*/ 1791 w 2720839"/>
              <a:gd name="connsiteY4" fmla="*/ 3710402 h 6162593"/>
              <a:gd name="connsiteX5" fmla="*/ 454 w 2720839"/>
              <a:gd name="connsiteY5" fmla="*/ 7751 h 6162593"/>
              <a:gd name="connsiteX0" fmla="*/ 454 w 2726792"/>
              <a:gd name="connsiteY0" fmla="*/ 7751 h 6162593"/>
              <a:gd name="connsiteX1" fmla="*/ 2720594 w 2726792"/>
              <a:gd name="connsiteY1" fmla="*/ 0 h 6162593"/>
              <a:gd name="connsiteX2" fmla="*/ 2726792 w 2726792"/>
              <a:gd name="connsiteY2" fmla="*/ 6162593 h 6162593"/>
              <a:gd name="connsiteX3" fmla="*/ 1718207 w 2726792"/>
              <a:gd name="connsiteY3" fmla="*/ 6158837 h 6162593"/>
              <a:gd name="connsiteX4" fmla="*/ 1791 w 2726792"/>
              <a:gd name="connsiteY4" fmla="*/ 3710402 h 6162593"/>
              <a:gd name="connsiteX5" fmla="*/ 454 w 2726792"/>
              <a:gd name="connsiteY5" fmla="*/ 7751 h 6162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792" h="6162593">
                <a:moveTo>
                  <a:pt x="454" y="7751"/>
                </a:moveTo>
                <a:lnTo>
                  <a:pt x="2720594" y="0"/>
                </a:lnTo>
                <a:cubicBezTo>
                  <a:pt x="2722551" y="1865237"/>
                  <a:pt x="2724835" y="4297356"/>
                  <a:pt x="2726792" y="6162593"/>
                </a:cubicBezTo>
                <a:lnTo>
                  <a:pt x="1718207" y="6158837"/>
                </a:lnTo>
                <a:cubicBezTo>
                  <a:pt x="689093" y="5848705"/>
                  <a:pt x="-8821" y="4564073"/>
                  <a:pt x="1791" y="3710402"/>
                </a:cubicBezTo>
                <a:cubicBezTo>
                  <a:pt x="3783" y="2507139"/>
                  <a:pt x="-1538" y="1211014"/>
                  <a:pt x="454" y="7751"/>
                </a:cubicBezTo>
                <a:close/>
              </a:path>
            </a:pathLst>
          </a:custGeom>
          <a:solidFill>
            <a:schemeClr val="bg2"/>
          </a:solidFill>
        </p:spPr>
        <p:txBody>
          <a:bodyPr anchor="ctr"/>
          <a:lstStyle>
            <a:lvl1pPr algn="ctr">
              <a:defRPr sz="900"/>
            </a:lvl1pPr>
          </a:lstStyle>
          <a:p>
            <a:r>
              <a:rPr lang="en-AU" dirty="0"/>
              <a:t> Click icon to insert picture</a:t>
            </a:r>
          </a:p>
          <a:p>
            <a:endParaRPr lang="en-AU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E5BD460-2E08-418B-9ED2-FED7577890A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white">
          <a:xfrm>
            <a:off x="4400553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751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68C9D50-7928-4CA0-BFA2-1AB0032BF14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white">
          <a:xfrm>
            <a:off x="695325" y="1700219"/>
            <a:ext cx="7089891" cy="4598075"/>
          </a:xfrm>
          <a:prstGeom prst="rect">
            <a:avLst/>
          </a:prstGeom>
        </p:spPr>
        <p:txBody>
          <a:bodyPr/>
          <a:lstStyle>
            <a:lvl1pPr>
              <a:buNone/>
              <a:defRPr lang="en-US" dirty="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lang="en-US" dirty="0">
                <a:solidFill>
                  <a:schemeClr val="bg1"/>
                </a:solidFill>
              </a:defRPr>
            </a:lvl3pPr>
            <a:lvl4pPr>
              <a:defRPr lang="en-US" dirty="0">
                <a:solidFill>
                  <a:schemeClr val="bg1"/>
                </a:solidFill>
              </a:defRPr>
            </a:lvl4pPr>
            <a:lvl5pPr>
              <a:defRPr lang="en-US" dirty="0">
                <a:solidFill>
                  <a:schemeClr val="bg1"/>
                </a:solidFill>
              </a:defRPr>
            </a:lvl5pPr>
            <a:lvl6pPr>
              <a:defRPr lang="en-AU" dirty="0">
                <a:solidFill>
                  <a:schemeClr val="bg1"/>
                </a:solidFill>
              </a:defRPr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F87536-1667-4319-A130-CF6578DB2C85}"/>
              </a:ext>
            </a:extLst>
          </p:cNvPr>
          <p:cNvSpPr>
            <a:spLocks noGrp="1"/>
          </p:cNvSpPr>
          <p:nvPr>
            <p:ph type="title"/>
          </p:nvPr>
        </p:nvSpPr>
        <p:spPr bwMode="white">
          <a:xfrm>
            <a:off x="695327" y="1052736"/>
            <a:ext cx="7096124" cy="46905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AD53B17-CFA2-4153-BA9B-6F2B6C1F6005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white">
          <a:xfrm>
            <a:off x="695325" y="151136"/>
            <a:ext cx="2376000" cy="241200"/>
          </a:xfrm>
          <a:prstGeom prst="rect">
            <a:avLst/>
          </a:prstGeom>
        </p:spPr>
        <p:txBody>
          <a:bodyPr/>
          <a:lstStyle/>
          <a:p>
            <a:fld id="{EAF3CA3F-BEFB-45F0-8C48-EB956B6FD1DA}" type="datetime1">
              <a:rPr lang="en-SG" smtClean="0"/>
              <a:t>12/4/2023</a:t>
            </a:fld>
            <a:endParaRPr lang="en-SG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8508C9E-FE7C-44AA-84C7-0471A04346C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white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SG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52737AE-AB1C-425B-82B5-B5D4E120803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096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5325" y="1700214"/>
            <a:ext cx="5218859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sz="1800" dirty="0"/>
            </a:lvl5pPr>
            <a:lvl6pPr>
              <a:defRPr lang="en-AU" sz="1500" dirty="0"/>
            </a:lvl6pPr>
            <a:lvl7pPr>
              <a:defRPr lang="en-AU" dirty="0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8619" y="1700214"/>
            <a:ext cx="5220000" cy="460851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AU" dirty="0"/>
            </a:lvl5pPr>
            <a:lvl6pPr>
              <a:defRPr lang="en-AU" dirty="0"/>
            </a:lvl6pPr>
            <a:lvl7pPr>
              <a:defRPr sz="1351"/>
            </a:lvl7pPr>
            <a:lvl8pPr>
              <a:defRPr sz="1351"/>
            </a:lvl8pPr>
            <a:lvl9pPr>
              <a:defRPr sz="13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9C4661F-54FC-4886-BD67-853118646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B8CF3B12-4A8B-4A18-B3B1-784A4DEDEF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3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751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#[Hashtag text]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261A5-F8C2-49CF-AE4B-80932D43C55C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fld id="{391AE9F8-F6CF-4325-935D-A66577D8E71E}" type="datetime1">
              <a:rPr lang="en-SG" smtClean="0"/>
              <a:t>12/4/2023</a:t>
            </a:fld>
            <a:endParaRPr lang="en-SG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8BF24CA-767B-442B-A672-6C630273E4E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85B269D8-1308-43E9-B2BF-264F017F03A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500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694800" y="1082200"/>
            <a:ext cx="10744005" cy="720081"/>
          </a:xfrm>
        </p:spPr>
        <p:txBody>
          <a:bodyPr anchor="b">
            <a:noAutofit/>
          </a:bodyPr>
          <a:lstStyle>
            <a:lvl1pPr>
              <a:lnSpc>
                <a:spcPts val="3780"/>
              </a:lnSpc>
              <a:defRPr sz="315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694809" y="1876358"/>
            <a:ext cx="3254263" cy="83257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text styles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758AADB-42F9-44FF-A436-0031B6B268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white">
          <a:xfrm>
            <a:off x="1087509" y="2852951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9EB3BAB6-8B24-4F70-BDDC-75B91A4FB1D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white">
          <a:xfrm>
            <a:off x="1087509" y="3125033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8A2EB93-6CF0-469A-B44D-3B50AF0CEE6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white">
          <a:xfrm>
            <a:off x="1087509" y="3415100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81CEC2A5-BF8B-405F-BFB8-A7AC93A346C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white">
          <a:xfrm>
            <a:off x="1087509" y="3687180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191147DD-03AA-4BA3-AFAA-F070EDBA94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white">
          <a:xfrm>
            <a:off x="1087509" y="3957498"/>
            <a:ext cx="3418763" cy="202889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ts val="1125"/>
              </a:lnSpc>
              <a:spcAft>
                <a:spcPts val="0"/>
              </a:spcAft>
              <a:buNone/>
              <a:defRPr sz="71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699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AB8350F-2CED-1E01-A358-F53B28AF1E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34863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49646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1500" b="1" cap="all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52421"/>
            <a:ext cx="6815667" cy="517374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17D00"/>
                </a:solidFill>
                <a:latin typeface="Frutiger LT 55 Roman"/>
                <a:cs typeface="Frutiger LT 55 Roman"/>
              </a:defRPr>
            </a:lvl1pPr>
            <a:lvl2pPr>
              <a:defRPr sz="2100">
                <a:solidFill>
                  <a:schemeClr val="bg1"/>
                </a:solidFill>
                <a:latin typeface="Frutiger LT 55 Roman"/>
                <a:cs typeface="Frutiger LT 55 Roman"/>
              </a:defRPr>
            </a:lvl2pPr>
            <a:lvl3pPr>
              <a:defRPr sz="1800">
                <a:solidFill>
                  <a:schemeClr val="bg1"/>
                </a:solidFill>
                <a:latin typeface="Frutiger LT 55 Roman"/>
                <a:cs typeface="Frutiger LT 55 Roman"/>
              </a:defRPr>
            </a:lvl3pPr>
            <a:lvl4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4pPr>
            <a:lvl5pPr>
              <a:defRPr sz="1500">
                <a:solidFill>
                  <a:schemeClr val="bg1"/>
                </a:solidFill>
                <a:latin typeface="Frutiger LT 55 Roman"/>
                <a:cs typeface="Frutiger LT 55 Roman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846045"/>
            <a:ext cx="4011084" cy="42801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418D-B970-7005-F308-045AEFC65E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5385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1500" b="0" cap="all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2100"/>
            </a:lvl2pPr>
            <a:lvl3pPr marL="685749" indent="0">
              <a:buNone/>
              <a:defRPr sz="1800"/>
            </a:lvl3pPr>
            <a:lvl4pPr marL="1028624" indent="0">
              <a:buNone/>
              <a:defRPr sz="1500"/>
            </a:lvl4pPr>
            <a:lvl5pPr marL="1371498" indent="0">
              <a:buNone/>
              <a:defRPr sz="1500"/>
            </a:lvl5pPr>
            <a:lvl6pPr marL="1714371" indent="0">
              <a:buNone/>
              <a:defRPr sz="1500"/>
            </a:lvl6pPr>
            <a:lvl7pPr marL="2057246" indent="0">
              <a:buNone/>
              <a:defRPr sz="1500"/>
            </a:lvl7pPr>
            <a:lvl8pPr marL="2400120" indent="0">
              <a:buNone/>
              <a:defRPr sz="1500"/>
            </a:lvl8pPr>
            <a:lvl9pPr marL="2742994" indent="0">
              <a:buNone/>
              <a:defRPr sz="15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1">
                <a:solidFill>
                  <a:srgbClr val="FFFFFF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900"/>
            </a:lvl2pPr>
            <a:lvl3pPr marL="685749" indent="0">
              <a:buNone/>
              <a:defRPr sz="751"/>
            </a:lvl3pPr>
            <a:lvl4pPr marL="1028624" indent="0">
              <a:buNone/>
              <a:defRPr sz="675"/>
            </a:lvl4pPr>
            <a:lvl5pPr marL="1371498" indent="0">
              <a:buNone/>
              <a:defRPr sz="675"/>
            </a:lvl5pPr>
            <a:lvl6pPr marL="1714371" indent="0">
              <a:buNone/>
              <a:defRPr sz="675"/>
            </a:lvl6pPr>
            <a:lvl7pPr marL="2057246" indent="0">
              <a:buNone/>
              <a:defRPr sz="675"/>
            </a:lvl7pPr>
            <a:lvl8pPr marL="2400120" indent="0">
              <a:buNone/>
              <a:defRPr sz="675"/>
            </a:lvl8pPr>
            <a:lvl9pPr marL="2742994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2"/>
          <p:cNvSpPr>
            <a:spLocks noGrp="1"/>
          </p:cNvSpPr>
          <p:nvPr>
            <p:ph type="body" idx="10"/>
          </p:nvPr>
        </p:nvSpPr>
        <p:spPr>
          <a:xfrm>
            <a:off x="664231" y="6139778"/>
            <a:ext cx="10363200" cy="392959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200" cap="all">
                <a:solidFill>
                  <a:schemeClr val="bg1"/>
                </a:solidFill>
                <a:latin typeface="Frutiger LT 55 Roman"/>
                <a:cs typeface="Frutiger LT 55 Roman"/>
              </a:defRPr>
            </a:lvl1pPr>
            <a:lvl2pPr marL="342874" indent="0">
              <a:buNone/>
              <a:defRPr sz="1351"/>
            </a:lvl2pPr>
            <a:lvl3pPr marL="685749" indent="0">
              <a:buNone/>
              <a:defRPr sz="1200"/>
            </a:lvl3pPr>
            <a:lvl4pPr marL="1028624" indent="0">
              <a:buNone/>
              <a:defRPr sz="1051"/>
            </a:lvl4pPr>
            <a:lvl5pPr marL="1371498" indent="0">
              <a:buNone/>
              <a:defRPr sz="1051"/>
            </a:lvl5pPr>
            <a:lvl6pPr marL="1714371" indent="0">
              <a:buNone/>
              <a:defRPr sz="1051"/>
            </a:lvl6pPr>
            <a:lvl7pPr marL="2057246" indent="0">
              <a:buNone/>
              <a:defRPr sz="1051"/>
            </a:lvl7pPr>
            <a:lvl8pPr marL="2400120" indent="0">
              <a:buNone/>
              <a:defRPr sz="1051"/>
            </a:lvl8pPr>
            <a:lvl9pPr marL="2742994" indent="0">
              <a:buNone/>
              <a:defRPr sz="105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AFAE4-CBAB-44B2-8D53-88ECFE7E54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989484" y="662941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600">
                <a:solidFill>
                  <a:schemeClr val="bg1"/>
                </a:solidFill>
                <a:latin typeface="Frutiger LT 55 Roman" pitchFamily="34" charset="0"/>
              </a:defRPr>
            </a:lvl1pPr>
          </a:lstStyle>
          <a:p>
            <a:fld id="{71C63AB4-6DC0-4902-8E9D-B5377E74E40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3727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4" Type="http://schemas.openxmlformats.org/officeDocument/2006/relationships/image" Target="../media/image5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39.xml"/><Relationship Id="rId16" Type="http://schemas.openxmlformats.org/officeDocument/2006/relationships/theme" Target="../theme/theme4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13" Type="http://schemas.openxmlformats.org/officeDocument/2006/relationships/slideLayout" Target="../slideLayouts/slideLayout6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12" Type="http://schemas.openxmlformats.org/officeDocument/2006/relationships/slideLayout" Target="../slideLayouts/slideLayout64.xml"/><Relationship Id="rId17" Type="http://schemas.openxmlformats.org/officeDocument/2006/relationships/image" Target="../media/image1.jpeg"/><Relationship Id="rId2" Type="http://schemas.openxmlformats.org/officeDocument/2006/relationships/slideLayout" Target="../slideLayouts/slideLayout5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slideLayout" Target="../slideLayouts/slideLayout63.xml"/><Relationship Id="rId5" Type="http://schemas.openxmlformats.org/officeDocument/2006/relationships/slideLayout" Target="../slideLayouts/slideLayout57.xml"/><Relationship Id="rId1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Relationship Id="rId14" Type="http://schemas.openxmlformats.org/officeDocument/2006/relationships/slideLayout" Target="../slideLayouts/slideLayout6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" descr="bg-blue-1.jpg">
            <a:extLst>
              <a:ext uri="{FF2B5EF4-FFF2-40B4-BE49-F238E27FC236}">
                <a16:creationId xmlns:a16="http://schemas.microsoft.com/office/drawing/2014/main" id="{F31FDEFB-9D81-EABB-8294-0D911FCC985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-6350"/>
            <a:ext cx="12259733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5" descr="orange-stripe.gif">
            <a:extLst>
              <a:ext uri="{FF2B5EF4-FFF2-40B4-BE49-F238E27FC236}">
                <a16:creationId xmlns:a16="http://schemas.microsoft.com/office/drawing/2014/main" id="{571271A1-5B30-54C2-2B18-78872BA450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797993" y="6072201"/>
            <a:ext cx="11459633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959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  <p:sldLayoutId id="2147483786" r:id="rId13"/>
    <p:sldLayoutId id="2147483787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87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200061" indent="-171438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1885810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EC81CD68-79B0-1C33-C7CC-FC0E6B24BA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78B530A5-0F0A-40D3-82B6-2E65F61025C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7B0D72-937E-2E47-234F-011B931581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fld id="{876D6147-72D5-42D3-A74E-0C154D7076E7}" type="datetime1">
              <a:rPr lang="en-SG" smtClean="0"/>
              <a:t>12/4/2023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3928C-570F-29D5-5057-6D7A334342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65600" y="635636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900">
                <a:solidFill>
                  <a:schemeClr val="tx1">
                    <a:tint val="75000"/>
                  </a:schemeClr>
                </a:solidFill>
                <a:latin typeface="Century Gothic" charset="0"/>
                <a:ea typeface="ＭＳ Ｐゴシック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E59F-D101-3A15-DBCA-D2A28C69B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737600" y="635636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9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fld id="{237D1DA5-18CC-4EDC-81DB-F37A77AAFD63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6" descr="bg-grey-1.jpg">
            <a:extLst>
              <a:ext uri="{FF2B5EF4-FFF2-40B4-BE49-F238E27FC236}">
                <a16:creationId xmlns:a16="http://schemas.microsoft.com/office/drawing/2014/main" id="{9AF83FFB-CAC3-6DEA-A0AC-09987F2EF9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1" y="-23811"/>
            <a:ext cx="12323235" cy="6985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7" name="Picture 8" descr="orange-stripe.gif">
            <a:extLst>
              <a:ext uri="{FF2B5EF4-FFF2-40B4-BE49-F238E27FC236}">
                <a16:creationId xmlns:a16="http://schemas.microsoft.com/office/drawing/2014/main" id="{D4A91866-9154-1787-BF67-73642155632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797993" y="6072201"/>
            <a:ext cx="11459633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AD83BDE-D8D4-884D-C136-2A250D22E17E}"/>
              </a:ext>
            </a:extLst>
          </p:cNvPr>
          <p:cNvSpPr/>
          <p:nvPr/>
        </p:nvSpPr>
        <p:spPr>
          <a:xfrm>
            <a:off x="10227733" y="6073775"/>
            <a:ext cx="2057400" cy="82550"/>
          </a:xfrm>
          <a:prstGeom prst="rect">
            <a:avLst/>
          </a:prstGeom>
          <a:solidFill>
            <a:srgbClr val="023E7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02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9" r:id="rId1"/>
    <p:sldLayoutId id="2147483790" r:id="rId2"/>
    <p:sldLayoutId id="2147483791" r:id="rId3"/>
    <p:sldLayoutId id="2147483792" r:id="rId4"/>
    <p:sldLayoutId id="2147483793" r:id="rId5"/>
    <p:sldLayoutId id="2147483794" r:id="rId6"/>
    <p:sldLayoutId id="2147483795" r:id="rId7"/>
    <p:sldLayoutId id="2147483796" r:id="rId8"/>
    <p:sldLayoutId id="2147483797" r:id="rId9"/>
    <p:sldLayoutId id="2147483798" r:id="rId10"/>
    <p:sldLayoutId id="2147483799" r:id="rId11"/>
    <p:sldLayoutId id="2147483800" r:id="rId12"/>
  </p:sldLayoutIdLst>
  <p:hf hdr="0" ftr="0" dt="0"/>
  <p:txStyles>
    <p:titleStyle>
      <a:lvl1pPr algn="ctr" defTabSz="342874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874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49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24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498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56" indent="-257156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57171" indent="-21429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186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00061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542935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5810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6" descr="bg-orange-1.jpg">
            <a:extLst>
              <a:ext uri="{FF2B5EF4-FFF2-40B4-BE49-F238E27FC236}">
                <a16:creationId xmlns:a16="http://schemas.microsoft.com/office/drawing/2014/main" id="{89F41125-9FD4-F205-C464-43C9647A61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338051" cy="6961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8" descr="blue-stripe.gif">
            <a:extLst>
              <a:ext uri="{FF2B5EF4-FFF2-40B4-BE49-F238E27FC236}">
                <a16:creationId xmlns:a16="http://schemas.microsoft.com/office/drawing/2014/main" id="{95D1AAB3-FA0E-16D1-580A-5D2C768EDFE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5299"/>
          <a:stretch>
            <a:fillRect/>
          </a:stretch>
        </p:blipFill>
        <p:spPr bwMode="auto">
          <a:xfrm>
            <a:off x="795876" y="6072188"/>
            <a:ext cx="11546417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665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hdr="0" ftr="0" dt="0"/>
  <p:txStyles>
    <p:titleStyle>
      <a:lvl1pPr algn="ctr" defTabSz="342874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874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49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24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498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56" indent="-257156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57171" indent="-21429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186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00061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542935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5810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8" descr="blue-stripe.gif">
            <a:extLst>
              <a:ext uri="{FF2B5EF4-FFF2-40B4-BE49-F238E27FC236}">
                <a16:creationId xmlns:a16="http://schemas.microsoft.com/office/drawing/2014/main" id="{1D228712-4836-8018-02AC-331C1BD39B5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r="6303"/>
          <a:stretch>
            <a:fillRect/>
          </a:stretch>
        </p:blipFill>
        <p:spPr bwMode="auto">
          <a:xfrm>
            <a:off x="795868" y="6072188"/>
            <a:ext cx="11396133" cy="74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F05599C-0ED6-67F8-7BF8-8DFE0AA6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36297" y="64087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7F7F7F"/>
                </a:solidFill>
                <a:latin typeface="Frutiger LT 55 Roman" pitchFamily="34" charset="0"/>
              </a:defRPr>
            </a:lvl1pPr>
          </a:lstStyle>
          <a:p>
            <a:fld id="{2E355FD2-5212-453D-A101-82321CF650B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2365BF-9627-6320-D6A1-C5E788C154C7}"/>
              </a:ext>
            </a:extLst>
          </p:cNvPr>
          <p:cNvSpPr/>
          <p:nvPr/>
        </p:nvSpPr>
        <p:spPr>
          <a:xfrm>
            <a:off x="10227733" y="6070600"/>
            <a:ext cx="1964267" cy="76200"/>
          </a:xfrm>
          <a:prstGeom prst="rect">
            <a:avLst/>
          </a:prstGeom>
          <a:solidFill>
            <a:srgbClr val="F17D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78016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825" r:id="rId12"/>
    <p:sldLayoutId id="2147483826" r:id="rId13"/>
    <p:sldLayoutId id="2147483827" r:id="rId14"/>
    <p:sldLayoutId id="2147483828" r:id="rId15"/>
  </p:sldLayoutIdLst>
  <p:hf hdr="0" ftr="0" dt="0"/>
  <p:txStyles>
    <p:titleStyle>
      <a:lvl1pPr algn="ctr" defTabSz="342874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874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685749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028624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371498" algn="ctr" defTabSz="342874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257156" indent="-257156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557171" indent="-21429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857186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200061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1542935" indent="-171438" algn="l" defTabSz="342874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1885810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684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558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433" indent="-171438" algn="l" defTabSz="34287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342874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3" descr="bg-blue-1.jpg">
            <a:extLst>
              <a:ext uri="{FF2B5EF4-FFF2-40B4-BE49-F238E27FC236}">
                <a16:creationId xmlns:a16="http://schemas.microsoft.com/office/drawing/2014/main" id="{204EEBAF-26CB-67F9-08DD-249DE0AA4D59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467" y="-6350"/>
            <a:ext cx="12259733" cy="690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4" name="Picture 5" descr="orange-stripe.gif">
            <a:extLst>
              <a:ext uri="{FF2B5EF4-FFF2-40B4-BE49-F238E27FC236}">
                <a16:creationId xmlns:a16="http://schemas.microsoft.com/office/drawing/2014/main" id="{343FC7B9-6100-2C95-6DEA-41C59494012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" r="6001" b="-5"/>
          <a:stretch>
            <a:fillRect/>
          </a:stretch>
        </p:blipFill>
        <p:spPr bwMode="auto">
          <a:xfrm>
            <a:off x="797993" y="6072201"/>
            <a:ext cx="11459633" cy="84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7209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34287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6pPr>
      <a:lvl7pPr marL="685749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7pPr>
      <a:lvl8pPr marL="1028624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8pPr>
      <a:lvl9pPr marL="1371498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257156" indent="-257156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557171" indent="-214298" algn="l" rtl="0" eaLnBrk="1" fontAlgn="base" hangingPunct="1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857186" indent="-171438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200061" indent="-171438" algn="l" rtl="0" eaLnBrk="1" fontAlgn="base" hangingPunct="1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1542935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1885810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6pPr>
      <a:lvl7pPr marL="2228684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7pPr>
      <a:lvl8pPr marL="2571558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8pPr>
      <a:lvl9pPr marL="2914433" indent="-171438" algn="l" rtl="0" eaLnBrk="1" fontAlgn="base" hangingPunct="1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74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49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24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498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371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46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20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2994" algn="l" defTabSz="685749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3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6" Type="http://schemas.microsoft.com/office/2007/relationships/hdphoto" Target="../media/hdphoto2.wdp"/><Relationship Id="rId5" Type="http://schemas.openxmlformats.org/officeDocument/2006/relationships/image" Target="../media/image16.png"/><Relationship Id="rId10" Type="http://schemas.openxmlformats.org/officeDocument/2006/relationships/image" Target="../media/image19.png"/><Relationship Id="rId4" Type="http://schemas.microsoft.com/office/2007/relationships/hdphoto" Target="../media/hdphoto1.wdp"/><Relationship Id="rId9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7FAA9-23C8-018D-9AAB-B440878464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005" y="1738823"/>
            <a:ext cx="10066047" cy="1470025"/>
          </a:xfrm>
        </p:spPr>
        <p:txBody>
          <a:bodyPr/>
          <a:lstStyle/>
          <a:p>
            <a:r>
              <a:rPr lang="en-US" sz="3600" cap="none" dirty="0"/>
              <a:t>Post-GDPR Threat Hunting on Android Phones: </a:t>
            </a:r>
            <a:br>
              <a:rPr lang="en-US" sz="3600" cap="none" dirty="0"/>
            </a:br>
            <a:r>
              <a:rPr lang="en-US" sz="3600" cap="none" dirty="0"/>
              <a:t>Dissecting OS-level Safeguards of User-unresettable Identifiers (UUIs)</a:t>
            </a:r>
            <a:endParaRPr lang="en-SG" sz="3600" cap="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F73FE-F7FC-99A8-3298-D4DA7ACF3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006" y="4190984"/>
            <a:ext cx="10345567" cy="933752"/>
          </a:xfrm>
        </p:spPr>
        <p:txBody>
          <a:bodyPr/>
          <a:lstStyle/>
          <a:p>
            <a:r>
              <a:rPr lang="en-US" sz="1600" i="1" u="sng" dirty="0"/>
              <a:t>Mark Huasong Meng</a:t>
            </a:r>
            <a:r>
              <a:rPr lang="en-US" sz="1600" i="1" dirty="0"/>
              <a:t> </a:t>
            </a:r>
            <a:r>
              <a:rPr lang="en-AU" altLang="zh-CN" sz="1600" i="1" dirty="0"/>
              <a:t>(National University </a:t>
            </a:r>
            <a:r>
              <a:rPr lang="en-US" altLang="zh-CN" sz="1600" i="1" dirty="0"/>
              <a:t>of Singapore</a:t>
            </a:r>
            <a:r>
              <a:rPr lang="en-AU" altLang="zh-CN" sz="1600" i="1" dirty="0"/>
              <a:t>)</a:t>
            </a:r>
            <a:r>
              <a:rPr lang="en-US" sz="1600" i="1" dirty="0"/>
              <a:t>, Qing Zhang (</a:t>
            </a:r>
            <a:r>
              <a:rPr lang="en-US" sz="1600" i="1" dirty="0" err="1"/>
              <a:t>ByteDance</a:t>
            </a:r>
            <a:r>
              <a:rPr lang="en-US" sz="1600" i="1" dirty="0"/>
              <a:t>), </a:t>
            </a:r>
            <a:r>
              <a:rPr lang="en-US" sz="1600" i="1" dirty="0" err="1"/>
              <a:t>Guangshuai</a:t>
            </a:r>
            <a:r>
              <a:rPr lang="en-US" sz="1600" i="1" dirty="0"/>
              <a:t> Xia (</a:t>
            </a:r>
            <a:r>
              <a:rPr lang="en-US" sz="1600" i="1" dirty="0" err="1"/>
              <a:t>ByteDance</a:t>
            </a:r>
            <a:r>
              <a:rPr lang="en-US" sz="1600" i="1" dirty="0"/>
              <a:t>), Yuwei Zheng (</a:t>
            </a:r>
            <a:r>
              <a:rPr lang="en-US" sz="1600" i="1" dirty="0" err="1"/>
              <a:t>ByteDance</a:t>
            </a:r>
            <a:r>
              <a:rPr lang="en-US" sz="1600" i="1" dirty="0"/>
              <a:t>), , </a:t>
            </a:r>
            <a:r>
              <a:rPr lang="en-US" sz="1600" i="1" dirty="0" err="1"/>
              <a:t>Yanjun</a:t>
            </a:r>
            <a:r>
              <a:rPr lang="en-US" sz="1600" i="1" dirty="0"/>
              <a:t> Zhang (Deakin University, Australia), Guangdong Bai (University of Queensland, Australia), </a:t>
            </a:r>
            <a:r>
              <a:rPr lang="en-US" sz="1600" i="1" dirty="0" err="1"/>
              <a:t>Zhi</a:t>
            </a:r>
            <a:r>
              <a:rPr lang="en-US" sz="1600" i="1" dirty="0"/>
              <a:t> Liu (</a:t>
            </a:r>
            <a:r>
              <a:rPr lang="en-US" sz="1600" i="1" dirty="0" err="1"/>
              <a:t>ByteDance</a:t>
            </a:r>
            <a:r>
              <a:rPr lang="en-US" sz="1600" i="1" dirty="0"/>
              <a:t>), Sin G. Teo (Institute for </a:t>
            </a:r>
            <a:r>
              <a:rPr lang="en-US" sz="1600" i="1" dirty="0" err="1"/>
              <a:t>Infocomm</a:t>
            </a:r>
            <a:r>
              <a:rPr lang="en-AU" sz="1600" i="1" dirty="0"/>
              <a:t>,</a:t>
            </a:r>
            <a:r>
              <a:rPr lang="zh-CN" altLang="en-US" sz="1600" i="1" dirty="0"/>
              <a:t> </a:t>
            </a:r>
            <a:r>
              <a:rPr lang="en-AU" altLang="zh-CN" sz="1600" i="1" dirty="0"/>
              <a:t>A*STAR,</a:t>
            </a:r>
            <a:r>
              <a:rPr lang="zh-CN" altLang="en-US" sz="1600" i="1" dirty="0"/>
              <a:t> </a:t>
            </a:r>
            <a:r>
              <a:rPr lang="en-AU" altLang="zh-CN" sz="1600" i="1" dirty="0"/>
              <a:t>Singapore)</a:t>
            </a:r>
            <a:r>
              <a:rPr lang="en-US" sz="1600" i="1" dirty="0"/>
              <a:t>, Jin Song Dong </a:t>
            </a:r>
            <a:r>
              <a:rPr lang="en-AU" altLang="zh-CN" sz="1600" i="1" dirty="0"/>
              <a:t>(National University</a:t>
            </a:r>
            <a:r>
              <a:rPr lang="en-US" altLang="zh-CN" sz="1600" i="1" dirty="0"/>
              <a:t> of Singapore</a:t>
            </a:r>
            <a:r>
              <a:rPr lang="en-AU" altLang="zh-CN" sz="1600" i="1" dirty="0"/>
              <a:t>)</a:t>
            </a:r>
            <a:r>
              <a:rPr lang="en-US" sz="16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80685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A276D-572A-C080-1E06-9C881F865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96457-15B3-4E2E-8B13-7B7D237986EE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3665C-3DCB-3EB5-3661-E92D5AFEB402}"/>
              </a:ext>
            </a:extLst>
          </p:cNvPr>
          <p:cNvSpPr txBox="1"/>
          <p:nvPr/>
        </p:nvSpPr>
        <p:spPr>
          <a:xfrm>
            <a:off x="909420" y="1212702"/>
            <a:ext cx="5211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Step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Access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Channel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Exploration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0046C0-1A71-084E-5636-057F3398C3C1}"/>
              </a:ext>
            </a:extLst>
          </p:cNvPr>
          <p:cNvSpPr txBox="1"/>
          <p:nvPr/>
        </p:nvSpPr>
        <p:spPr>
          <a:xfrm>
            <a:off x="896544" y="207462"/>
            <a:ext cx="561746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endParaRPr lang="en-AU" altLang="zh-CN" sz="3200" b="1" dirty="0">
              <a:solidFill>
                <a:schemeClr val="accent1"/>
              </a:solidFill>
              <a:latin typeface="+mn-lt"/>
            </a:endParaRPr>
          </a:p>
          <a:p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9AC1A-9523-3410-1867-3AF3A6A3CE74}"/>
              </a:ext>
            </a:extLst>
          </p:cNvPr>
          <p:cNvSpPr txBox="1"/>
          <p:nvPr/>
        </p:nvSpPr>
        <p:spPr>
          <a:xfrm>
            <a:off x="884282" y="1773960"/>
            <a:ext cx="10127847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latin typeface="+mn-lt"/>
              </a:rPr>
              <a:t>U2-I2 takes </a:t>
            </a:r>
            <a:r>
              <a:rPr lang="en-US" sz="1800" b="1" dirty="0">
                <a:latin typeface="+mn-lt"/>
              </a:rPr>
              <a:t>six</a:t>
            </a:r>
            <a:r>
              <a:rPr lang="en-US" sz="1800" dirty="0">
                <a:latin typeface="+mn-lt"/>
              </a:rPr>
              <a:t> pre-identified UUIs as seeds, considering that other unknown UUIs may share the same set of access channels.</a:t>
            </a:r>
          </a:p>
          <a:p>
            <a:pPr>
              <a:spcAft>
                <a:spcPts val="1200"/>
              </a:spcAft>
            </a:pPr>
            <a:r>
              <a:rPr lang="en-US" sz="1800" b="1" dirty="0">
                <a:latin typeface="+mn-lt"/>
              </a:rPr>
              <a:t>Two</a:t>
            </a:r>
            <a:r>
              <a:rPr lang="en-US" sz="1800" dirty="0">
                <a:latin typeface="+mn-lt"/>
              </a:rPr>
              <a:t> strategies to explore undocumented channels: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latin typeface="+mn-lt"/>
              </a:rPr>
              <a:t>Static control flow analysis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Extract method-level call relations until service managers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Map local interfaces to the corresponding remote interfaces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Pinpoint the components that serve the request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latin typeface="+mn-lt"/>
              </a:rPr>
              <a:t>Filesystem forensics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Search the values of six pre-identified UUIs</a:t>
            </a:r>
          </a:p>
          <a:p>
            <a:pPr>
              <a:spcAft>
                <a:spcPts val="1200"/>
              </a:spcAft>
            </a:pPr>
            <a:endParaRPr lang="en-US" sz="1800" dirty="0">
              <a:latin typeface="+mn-lt"/>
            </a:endParaRPr>
          </a:p>
          <a:p>
            <a:pPr>
              <a:spcAft>
                <a:spcPts val="1200"/>
              </a:spcAft>
            </a:pPr>
            <a:endParaRPr lang="en-US" sz="1800" dirty="0">
              <a:latin typeface="+mn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91CFE7-43BE-DE08-4CDA-C9CC07BE88F1}"/>
              </a:ext>
            </a:extLst>
          </p:cNvPr>
          <p:cNvSpPr txBox="1">
            <a:spLocks/>
          </p:cNvSpPr>
          <p:nvPr/>
        </p:nvSpPr>
        <p:spPr>
          <a:xfrm>
            <a:off x="7088777" y="441989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测试</a:t>
            </a:r>
            <a:r>
              <a:rPr lang="zh-CN" altLang="en-US" sz="2800" b="1" dirty="0">
                <a:solidFill>
                  <a:srgbClr val="FF0000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非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官方文档所记录的访问渠道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CADBB-743A-FD52-8C5A-9637584D87F4}"/>
              </a:ext>
            </a:extLst>
          </p:cNvPr>
          <p:cNvSpPr txBox="1"/>
          <p:nvPr/>
        </p:nvSpPr>
        <p:spPr>
          <a:xfrm>
            <a:off x="871843" y="5127913"/>
            <a:ext cx="1101006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U2I2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使用六个预先识别的</a:t>
            </a:r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作为线索，基于“其他未识别的</a:t>
            </a:r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极有可能也会采用类似的访问渠道来通过系统获取而来”的思路，采取了两个策略来寻找非官方渠道：（</a:t>
            </a:r>
            <a:r>
              <a:rPr lang="en-AU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1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）静态控制流分析；（</a:t>
            </a:r>
            <a:r>
              <a:rPr lang="en-AU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2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）搜索文件系统。</a:t>
            </a:r>
            <a:endParaRPr lang="en-AU" altLang="zh-CN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03661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13B31-BEC0-2FCE-699F-5DF010DC0C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11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E0DA0-172B-A076-6B4E-2437408BC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6"/>
          <a:stretch/>
        </p:blipFill>
        <p:spPr>
          <a:xfrm>
            <a:off x="1071166" y="1756219"/>
            <a:ext cx="10049668" cy="382536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90C70A-D663-5EFA-F44C-C4CE73BF80E5}"/>
              </a:ext>
            </a:extLst>
          </p:cNvPr>
          <p:cNvSpPr txBox="1"/>
          <p:nvPr/>
        </p:nvSpPr>
        <p:spPr>
          <a:xfrm>
            <a:off x="909420" y="824839"/>
            <a:ext cx="890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2000" dirty="0">
                <a:solidFill>
                  <a:schemeClr val="accent1"/>
                </a:solidFill>
                <a:latin typeface="+mn-lt"/>
              </a:rPr>
              <a:t>Two Typical Static Control Flows of the API Invocation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47E7AF-F9C9-C8F5-9286-84656D9C406A}"/>
              </a:ext>
            </a:extLst>
          </p:cNvPr>
          <p:cNvSpPr txBox="1"/>
          <p:nvPr/>
        </p:nvSpPr>
        <p:spPr>
          <a:xfrm>
            <a:off x="896544" y="265985"/>
            <a:ext cx="9349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04C821-7E10-82AC-8BF9-8E1601EE38AA}"/>
              </a:ext>
            </a:extLst>
          </p:cNvPr>
          <p:cNvSpPr txBox="1">
            <a:spLocks/>
          </p:cNvSpPr>
          <p:nvPr/>
        </p:nvSpPr>
        <p:spPr>
          <a:xfrm>
            <a:off x="8395063" y="441989"/>
            <a:ext cx="295073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两种典型的</a:t>
            </a:r>
            <a:endParaRPr lang="en-AU" altLang="zh-CN" sz="28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algn="r"/>
            <a:r>
              <a:rPr lang="en-US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API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调用控制流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2813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B9D55-FDC7-5092-5367-4310D3A05FB0}"/>
              </a:ext>
            </a:extLst>
          </p:cNvPr>
          <p:cNvSpPr txBox="1"/>
          <p:nvPr/>
        </p:nvSpPr>
        <p:spPr>
          <a:xfrm>
            <a:off x="909420" y="824839"/>
            <a:ext cx="890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2000" dirty="0">
                <a:solidFill>
                  <a:schemeClr val="accent1"/>
                </a:solidFill>
                <a:latin typeface="+mn-lt"/>
              </a:rPr>
              <a:t>Two Typical Static Control Flows of the API Invocation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F161E-886F-89FD-A3B9-693E648E77A4}"/>
              </a:ext>
            </a:extLst>
          </p:cNvPr>
          <p:cNvSpPr txBox="1"/>
          <p:nvPr/>
        </p:nvSpPr>
        <p:spPr>
          <a:xfrm>
            <a:off x="896544" y="265985"/>
            <a:ext cx="9349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3B70-E36B-5B04-0C56-31FDD0E0D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93496" y="5089754"/>
            <a:ext cx="6299707" cy="6724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Visualization of two typical control flows starting from documented APIs. (</a:t>
            </a: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</a:rPr>
              <a:t>System properties 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</a:rPr>
              <a:t>system services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13B31-BEC0-2FCE-699F-5DF010DC0C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12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E0DA0-172B-A076-6B4E-2437408BC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6"/>
          <a:stretch/>
        </p:blipFill>
        <p:spPr>
          <a:xfrm>
            <a:off x="2353460" y="1708211"/>
            <a:ext cx="8485542" cy="322998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371C2-41BF-8E78-5AA7-A0BC407BFC3F}"/>
              </a:ext>
            </a:extLst>
          </p:cNvPr>
          <p:cNvSpPr/>
          <p:nvPr/>
        </p:nvSpPr>
        <p:spPr>
          <a:xfrm>
            <a:off x="3079955" y="2374900"/>
            <a:ext cx="5734050" cy="1587500"/>
          </a:xfrm>
          <a:prstGeom prst="roundRect">
            <a:avLst>
              <a:gd name="adj" fmla="val 5849"/>
            </a:avLst>
          </a:prstGeom>
          <a:noFill/>
          <a:ln w="38100">
            <a:solidFill>
              <a:srgbClr val="FF0000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C68115-5528-C2BC-815A-9D8A23BA12E8}"/>
              </a:ext>
            </a:extLst>
          </p:cNvPr>
          <p:cNvCxnSpPr>
            <a:cxnSpLocks/>
          </p:cNvCxnSpPr>
          <p:nvPr/>
        </p:nvCxnSpPr>
        <p:spPr>
          <a:xfrm flipH="1" flipV="1">
            <a:off x="5766472" y="3962400"/>
            <a:ext cx="946620" cy="1388930"/>
          </a:xfrm>
          <a:prstGeom prst="straightConnector1">
            <a:avLst/>
          </a:prstGeom>
          <a:ln w="57150">
            <a:solidFill>
              <a:srgbClr val="FF0000">
                <a:alpha val="50196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3391B-0EF4-2EF6-0B26-705EE1CB3335}"/>
              </a:ext>
            </a:extLst>
          </p:cNvPr>
          <p:cNvSpPr/>
          <p:nvPr/>
        </p:nvSpPr>
        <p:spPr>
          <a:xfrm>
            <a:off x="6713094" y="5351330"/>
            <a:ext cx="1419872" cy="234866"/>
          </a:xfrm>
          <a:prstGeom prst="rect">
            <a:avLst/>
          </a:prstGeom>
          <a:noFill/>
          <a:ln w="19050">
            <a:solidFill>
              <a:srgbClr val="FF0000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9C86A2D2-14E0-B5E4-9BF2-50360A1AFFA3}"/>
              </a:ext>
            </a:extLst>
          </p:cNvPr>
          <p:cNvSpPr/>
          <p:nvPr/>
        </p:nvSpPr>
        <p:spPr>
          <a:xfrm>
            <a:off x="8176527" y="505096"/>
            <a:ext cx="3804570" cy="1518387"/>
          </a:xfrm>
          <a:prstGeom prst="wedgeRectCallout">
            <a:avLst>
              <a:gd name="adj1" fmla="val -46062"/>
              <a:gd name="adj2" fmla="val 69892"/>
            </a:avLst>
          </a:prstGeom>
          <a:solidFill>
            <a:schemeClr val="bg1"/>
          </a:solidFill>
          <a:effectLst>
            <a:outerShdw blurRad="40000" dist="101600" dir="3449766" sx="100143" sy="100143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invocation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API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access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UUI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usually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handled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by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system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service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Android.</a:t>
            </a:r>
          </a:p>
          <a:p>
            <a:r>
              <a:rPr lang="zh-CN" altLang="en-US" sz="1400" dirty="0">
                <a:solidFill>
                  <a:schemeClr val="accent1"/>
                </a:solidFill>
              </a:rPr>
              <a:t>我们发现绝大多数的</a:t>
            </a:r>
            <a:r>
              <a:rPr lang="en-US" altLang="zh-CN" sz="1400" dirty="0">
                <a:solidFill>
                  <a:schemeClr val="accent1"/>
                </a:solidFill>
              </a:rPr>
              <a:t>API</a:t>
            </a:r>
            <a:r>
              <a:rPr lang="zh-CN" altLang="en-US" sz="1400" dirty="0">
                <a:solidFill>
                  <a:schemeClr val="accent1"/>
                </a:solidFill>
              </a:rPr>
              <a:t>调用其实是由系统服务（</a:t>
            </a:r>
            <a:r>
              <a:rPr lang="en-US" altLang="zh-CN" sz="1400" dirty="0">
                <a:solidFill>
                  <a:schemeClr val="accent1"/>
                </a:solidFill>
              </a:rPr>
              <a:t>system services</a:t>
            </a:r>
            <a:r>
              <a:rPr lang="zh-CN" altLang="en-US" sz="1400" dirty="0">
                <a:solidFill>
                  <a:schemeClr val="accent1"/>
                </a:solidFill>
              </a:rPr>
              <a:t>）来负责的。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84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9EB9D55-FDC7-5092-5367-4310D3A05FB0}"/>
              </a:ext>
            </a:extLst>
          </p:cNvPr>
          <p:cNvSpPr txBox="1"/>
          <p:nvPr/>
        </p:nvSpPr>
        <p:spPr>
          <a:xfrm>
            <a:off x="909420" y="824839"/>
            <a:ext cx="890428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altLang="zh-CN" sz="2000" dirty="0">
                <a:solidFill>
                  <a:schemeClr val="accent1"/>
                </a:solidFill>
                <a:latin typeface="+mn-lt"/>
              </a:rPr>
              <a:t>Two Typical Static Control Flows of the API Invocation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AF161E-886F-89FD-A3B9-693E648E77A4}"/>
              </a:ext>
            </a:extLst>
          </p:cNvPr>
          <p:cNvSpPr txBox="1"/>
          <p:nvPr/>
        </p:nvSpPr>
        <p:spPr>
          <a:xfrm>
            <a:off x="896544" y="265985"/>
            <a:ext cx="93490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3B70-E36B-5B04-0C56-31FDD0E0D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93496" y="5089754"/>
            <a:ext cx="6299707" cy="672448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Visualization of two typical control flows starting from documented APIs. (</a:t>
            </a: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</a:rPr>
              <a:t>System properties 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and </a:t>
            </a:r>
            <a:r>
              <a:rPr lang="en-US" sz="1400" b="1" i="1" dirty="0">
                <a:solidFill>
                  <a:schemeClr val="tx2">
                    <a:lumMod val="75000"/>
                  </a:schemeClr>
                </a:solidFill>
              </a:rPr>
              <a:t>system services</a:t>
            </a:r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2513B31-BEC0-2FCE-699F-5DF010DC0CD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13</a:t>
            </a:fld>
            <a:endParaRPr lang="en-SG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E0DA0-172B-A076-6B4E-2437408BC7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196"/>
          <a:stretch/>
        </p:blipFill>
        <p:spPr>
          <a:xfrm>
            <a:off x="2353460" y="1708211"/>
            <a:ext cx="8485542" cy="322998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F2371C2-41BF-8E78-5AA7-A0BC407BFC3F}"/>
              </a:ext>
            </a:extLst>
          </p:cNvPr>
          <p:cNvSpPr/>
          <p:nvPr/>
        </p:nvSpPr>
        <p:spPr>
          <a:xfrm>
            <a:off x="3079955" y="2374900"/>
            <a:ext cx="5734050" cy="1587500"/>
          </a:xfrm>
          <a:prstGeom prst="roundRect">
            <a:avLst>
              <a:gd name="adj" fmla="val 5849"/>
            </a:avLst>
          </a:prstGeom>
          <a:noFill/>
          <a:ln w="38100">
            <a:solidFill>
              <a:srgbClr val="FF0000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C68115-5528-C2BC-815A-9D8A23BA12E8}"/>
              </a:ext>
            </a:extLst>
          </p:cNvPr>
          <p:cNvCxnSpPr>
            <a:cxnSpLocks/>
          </p:cNvCxnSpPr>
          <p:nvPr/>
        </p:nvCxnSpPr>
        <p:spPr>
          <a:xfrm flipH="1" flipV="1">
            <a:off x="5766472" y="3962400"/>
            <a:ext cx="946620" cy="1388930"/>
          </a:xfrm>
          <a:prstGeom prst="straightConnector1">
            <a:avLst/>
          </a:prstGeom>
          <a:ln w="57150">
            <a:solidFill>
              <a:srgbClr val="FF0000">
                <a:alpha val="50196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3203391B-0EF4-2EF6-0B26-705EE1CB3335}"/>
              </a:ext>
            </a:extLst>
          </p:cNvPr>
          <p:cNvSpPr/>
          <p:nvPr/>
        </p:nvSpPr>
        <p:spPr>
          <a:xfrm>
            <a:off x="6713094" y="5351330"/>
            <a:ext cx="1419872" cy="234866"/>
          </a:xfrm>
          <a:prstGeom prst="rect">
            <a:avLst/>
          </a:prstGeom>
          <a:noFill/>
          <a:ln w="19050">
            <a:solidFill>
              <a:srgbClr val="FF0000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54569D-C60D-9E4A-0076-779147A62535}"/>
              </a:ext>
            </a:extLst>
          </p:cNvPr>
          <p:cNvSpPr/>
          <p:nvPr/>
        </p:nvSpPr>
        <p:spPr>
          <a:xfrm>
            <a:off x="9102927" y="4156074"/>
            <a:ext cx="1726547" cy="494892"/>
          </a:xfrm>
          <a:prstGeom prst="roundRect">
            <a:avLst>
              <a:gd name="adj" fmla="val 9849"/>
            </a:avLst>
          </a:prstGeom>
          <a:noFill/>
          <a:ln w="38100">
            <a:solidFill>
              <a:srgbClr val="00B050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740C130-919C-1012-6C82-D2AFF9D2DB91}"/>
              </a:ext>
            </a:extLst>
          </p:cNvPr>
          <p:cNvCxnSpPr>
            <a:cxnSpLocks/>
          </p:cNvCxnSpPr>
          <p:nvPr/>
        </p:nvCxnSpPr>
        <p:spPr>
          <a:xfrm flipV="1">
            <a:off x="6362499" y="4548747"/>
            <a:ext cx="2717089" cy="835924"/>
          </a:xfrm>
          <a:prstGeom prst="straightConnector1">
            <a:avLst/>
          </a:prstGeom>
          <a:ln w="57150">
            <a:solidFill>
              <a:srgbClr val="00B050">
                <a:alpha val="34902"/>
              </a:srgb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C55F97F9-416F-4C35-7DAC-449F4D80C1DD}"/>
              </a:ext>
            </a:extLst>
          </p:cNvPr>
          <p:cNvSpPr/>
          <p:nvPr/>
        </p:nvSpPr>
        <p:spPr>
          <a:xfrm>
            <a:off x="4766527" y="5351330"/>
            <a:ext cx="1595972" cy="234866"/>
          </a:xfrm>
          <a:prstGeom prst="rect">
            <a:avLst/>
          </a:prstGeom>
          <a:noFill/>
          <a:ln w="19050">
            <a:solidFill>
              <a:srgbClr val="00B050">
                <a:alpha val="50196"/>
              </a:srgb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ular Callout 8">
            <a:extLst>
              <a:ext uri="{FF2B5EF4-FFF2-40B4-BE49-F238E27FC236}">
                <a16:creationId xmlns:a16="http://schemas.microsoft.com/office/drawing/2014/main" id="{01488852-7F47-AD91-1354-AD69C8306E84}"/>
              </a:ext>
            </a:extLst>
          </p:cNvPr>
          <p:cNvSpPr/>
          <p:nvPr/>
        </p:nvSpPr>
        <p:spPr>
          <a:xfrm>
            <a:off x="8176528" y="4938197"/>
            <a:ext cx="3893476" cy="1470554"/>
          </a:xfrm>
          <a:prstGeom prst="wedgeRectCallout">
            <a:avLst>
              <a:gd name="adj1" fmla="val 1782"/>
              <a:gd name="adj2" fmla="val -66254"/>
            </a:avLst>
          </a:prstGeom>
          <a:solidFill>
            <a:schemeClr val="bg1"/>
          </a:solidFill>
          <a:effectLst>
            <a:outerShdw blurRad="40000" dist="1016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System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properties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are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actual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component to serve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serial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number.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chemeClr val="accent1"/>
                </a:solidFill>
              </a:rPr>
              <a:t>此处，手机的序列号是通过读取系统属性（</a:t>
            </a:r>
            <a:r>
              <a:rPr lang="en-US" altLang="zh-CN" sz="1400" dirty="0">
                <a:solidFill>
                  <a:schemeClr val="accent1"/>
                </a:solidFill>
              </a:rPr>
              <a:t>system properties</a:t>
            </a:r>
            <a:r>
              <a:rPr lang="zh-CN" altLang="en-US" sz="1400" dirty="0">
                <a:solidFill>
                  <a:schemeClr val="accent1"/>
                </a:solidFill>
              </a:rPr>
              <a:t>）获得的。</a:t>
            </a:r>
            <a:endParaRPr lang="en-US" sz="1400" dirty="0">
              <a:solidFill>
                <a:schemeClr val="accent1"/>
              </a:solidFill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AF0954B6-4E40-731B-3695-67D361DEBE9B}"/>
              </a:ext>
            </a:extLst>
          </p:cNvPr>
          <p:cNvSpPr/>
          <p:nvPr/>
        </p:nvSpPr>
        <p:spPr>
          <a:xfrm>
            <a:off x="8176527" y="505096"/>
            <a:ext cx="3804570" cy="1518387"/>
          </a:xfrm>
          <a:prstGeom prst="wedgeRectCallout">
            <a:avLst>
              <a:gd name="adj1" fmla="val -46062"/>
              <a:gd name="adj2" fmla="val 69892"/>
            </a:avLst>
          </a:prstGeom>
          <a:solidFill>
            <a:schemeClr val="bg1"/>
          </a:solidFill>
          <a:effectLst>
            <a:outerShdw blurRad="40000" dist="101600" dir="3449766" sx="100143" sy="100143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invocation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API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access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UUI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usually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handled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by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system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service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Android.</a:t>
            </a:r>
          </a:p>
          <a:p>
            <a:r>
              <a:rPr lang="zh-CN" altLang="en-US" sz="1400" dirty="0">
                <a:solidFill>
                  <a:schemeClr val="accent1"/>
                </a:solidFill>
              </a:rPr>
              <a:t>我们发现绝大多数的</a:t>
            </a:r>
            <a:r>
              <a:rPr lang="en-US" altLang="zh-CN" sz="1400" dirty="0">
                <a:solidFill>
                  <a:schemeClr val="accent1"/>
                </a:solidFill>
              </a:rPr>
              <a:t>API</a:t>
            </a:r>
            <a:r>
              <a:rPr lang="zh-CN" altLang="en-US" sz="1400" dirty="0">
                <a:solidFill>
                  <a:schemeClr val="accent1"/>
                </a:solidFill>
              </a:rPr>
              <a:t>调用其实是由系统服务（</a:t>
            </a:r>
            <a:r>
              <a:rPr lang="en-US" altLang="zh-CN" sz="1400" dirty="0">
                <a:solidFill>
                  <a:schemeClr val="accent1"/>
                </a:solidFill>
              </a:rPr>
              <a:t>system services</a:t>
            </a:r>
            <a:r>
              <a:rPr lang="zh-CN" altLang="en-US" sz="1400" dirty="0">
                <a:solidFill>
                  <a:schemeClr val="accent1"/>
                </a:solidFill>
              </a:rPr>
              <a:t>）来负责的。</a:t>
            </a:r>
            <a:endParaRPr lang="en-US" sz="1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246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A276D-572A-C080-1E06-9C881F865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96457-15B3-4E2E-8B13-7B7D237986EE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9AC1A-9523-3410-1867-3AF3A6A3CE74}"/>
              </a:ext>
            </a:extLst>
          </p:cNvPr>
          <p:cNvSpPr txBox="1"/>
          <p:nvPr/>
        </p:nvSpPr>
        <p:spPr>
          <a:xfrm>
            <a:off x="884282" y="1768952"/>
            <a:ext cx="10127847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dirty="0">
                <a:latin typeface="+mn-lt"/>
              </a:rPr>
              <a:t>Through the exploration, U2-I2 recognizes three undocumented access channels: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800" b="1" dirty="0">
                <a:latin typeface="+mn-lt"/>
              </a:rPr>
              <a:t>System settings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Stored in persistent storage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Three key-value databases (.xml format)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800" b="1" dirty="0">
                <a:latin typeface="+mn-lt"/>
              </a:rPr>
              <a:t>System properties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Stored inside system directory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Indexed by keys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Initialized at boot time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arenR"/>
            </a:pPr>
            <a:r>
              <a:rPr lang="en-US" sz="1800" b="1" dirty="0">
                <a:latin typeface="+mn-lt"/>
              </a:rPr>
              <a:t>System services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Enabled by inter-process communication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Serve API requests through its public interfaces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4BBC12-EA93-8E48-6353-908E3B655C91}"/>
              </a:ext>
            </a:extLst>
          </p:cNvPr>
          <p:cNvSpPr txBox="1"/>
          <p:nvPr/>
        </p:nvSpPr>
        <p:spPr>
          <a:xfrm>
            <a:off x="909420" y="1180286"/>
            <a:ext cx="521171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Step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1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Access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Channel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Exploration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1AF42-9BEC-4772-1EAA-996952ABC6A0}"/>
              </a:ext>
            </a:extLst>
          </p:cNvPr>
          <p:cNvSpPr txBox="1"/>
          <p:nvPr/>
        </p:nvSpPr>
        <p:spPr>
          <a:xfrm>
            <a:off x="896544" y="207462"/>
            <a:ext cx="539975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endParaRPr lang="en-AU" altLang="zh-CN" sz="3200" b="1" dirty="0">
              <a:solidFill>
                <a:schemeClr val="accent1"/>
              </a:solidFill>
              <a:latin typeface="+mn-lt"/>
            </a:endParaRPr>
          </a:p>
          <a:p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303A325-A462-8E17-5190-6472819CBCEE}"/>
              </a:ext>
            </a:extLst>
          </p:cNvPr>
          <p:cNvSpPr txBox="1">
            <a:spLocks/>
          </p:cNvSpPr>
          <p:nvPr/>
        </p:nvSpPr>
        <p:spPr>
          <a:xfrm>
            <a:off x="7088777" y="441989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测试</a:t>
            </a:r>
            <a:r>
              <a:rPr lang="zh-CN" altLang="en-US" sz="2800" b="1" dirty="0">
                <a:solidFill>
                  <a:srgbClr val="FF0000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非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官方文档所记录的访问渠道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B55A13-E02E-E7BB-6A6B-659D781A3649}"/>
              </a:ext>
            </a:extLst>
          </p:cNvPr>
          <p:cNvSpPr txBox="1"/>
          <p:nvPr/>
        </p:nvSpPr>
        <p:spPr>
          <a:xfrm>
            <a:off x="6773780" y="2488394"/>
            <a:ext cx="5108130" cy="280076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共发现三个非官方访问渠道：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系统设置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永久性保存在手机存储中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共三个数据库性质的表格（以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XML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格式存在）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系统属性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保存在系统目录中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可通过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key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查询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在每次系统启动时写入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系统服务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由跨进程通讯实现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用于回应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API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的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request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83911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A276D-572A-C080-1E06-9C881F865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96457-15B3-4E2E-8B13-7B7D237986EE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9AC1A-9523-3410-1867-3AF3A6A3CE74}"/>
              </a:ext>
            </a:extLst>
          </p:cNvPr>
          <p:cNvSpPr txBox="1"/>
          <p:nvPr/>
        </p:nvSpPr>
        <p:spPr>
          <a:xfrm>
            <a:off x="884282" y="1953859"/>
            <a:ext cx="980338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latin typeface="+mn-lt"/>
              </a:rPr>
              <a:t>U2-I2 first retrieves entry points through the three undocumented channels, then tests through an app installed on the devices. </a:t>
            </a:r>
          </a:p>
          <a:p>
            <a:pPr>
              <a:spcAft>
                <a:spcPts val="1200"/>
              </a:spcAft>
            </a:pPr>
            <a:endParaRPr lang="en-US" sz="1800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latin typeface="+mn-lt"/>
              </a:rPr>
              <a:t>U2-I2 makes use of public interfaces to query </a:t>
            </a:r>
            <a:r>
              <a:rPr lang="en-US" sz="1800" b="1" dirty="0">
                <a:latin typeface="+mn-lt"/>
              </a:rPr>
              <a:t>system properties</a:t>
            </a:r>
            <a:r>
              <a:rPr lang="en-US" sz="1800" dirty="0">
                <a:latin typeface="+mn-lt"/>
              </a:rPr>
              <a:t> and </a:t>
            </a:r>
            <a:r>
              <a:rPr lang="en-US" sz="1800" b="1" dirty="0">
                <a:latin typeface="+mn-lt"/>
              </a:rPr>
              <a:t>system settings</a:t>
            </a:r>
          </a:p>
          <a:p>
            <a:pPr>
              <a:spcAft>
                <a:spcPts val="1200"/>
              </a:spcAft>
            </a:pPr>
            <a:endParaRPr lang="en-US" sz="1800" b="1" dirty="0">
              <a:latin typeface="+mn-lt"/>
            </a:endParaRPr>
          </a:p>
          <a:p>
            <a:pPr>
              <a:spcAft>
                <a:spcPts val="1200"/>
              </a:spcAft>
            </a:pPr>
            <a:r>
              <a:rPr lang="en-US" sz="1800" dirty="0">
                <a:latin typeface="+mn-lt"/>
              </a:rPr>
              <a:t>U2-I2 resorts to a “hacking way” through Java reflection to bypass the permission check to invoke </a:t>
            </a:r>
            <a:r>
              <a:rPr lang="en-US" sz="1800" b="1" dirty="0">
                <a:latin typeface="+mn-lt"/>
              </a:rPr>
              <a:t>system services</a:t>
            </a:r>
            <a:r>
              <a:rPr lang="en-US" sz="1800" dirty="0">
                <a:latin typeface="+mn-lt"/>
              </a:rPr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71FBD2-60FA-4F65-4147-28D37AC5587C}"/>
              </a:ext>
            </a:extLst>
          </p:cNvPr>
          <p:cNvSpPr txBox="1"/>
          <p:nvPr/>
        </p:nvSpPr>
        <p:spPr>
          <a:xfrm>
            <a:off x="909420" y="1189126"/>
            <a:ext cx="6862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Step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2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–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Retrieving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Entry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Points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and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Testing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49D486-3435-447C-6C7C-D3899D7F5959}"/>
              </a:ext>
            </a:extLst>
          </p:cNvPr>
          <p:cNvSpPr txBox="1"/>
          <p:nvPr/>
        </p:nvSpPr>
        <p:spPr>
          <a:xfrm>
            <a:off x="896544" y="209246"/>
            <a:ext cx="9349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endParaRPr lang="en-AU" altLang="zh-CN" sz="3200" b="1" dirty="0">
              <a:solidFill>
                <a:schemeClr val="accent1"/>
              </a:solidFill>
              <a:latin typeface="+mn-lt"/>
            </a:endParaRPr>
          </a:p>
          <a:p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5DAE9-9873-D420-BEFD-16417E6F7529}"/>
              </a:ext>
            </a:extLst>
          </p:cNvPr>
          <p:cNvSpPr txBox="1">
            <a:spLocks/>
          </p:cNvSpPr>
          <p:nvPr/>
        </p:nvSpPr>
        <p:spPr>
          <a:xfrm>
            <a:off x="7088777" y="441989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测试</a:t>
            </a:r>
            <a:r>
              <a:rPr lang="zh-CN" altLang="en-US" sz="2800" b="1" dirty="0">
                <a:solidFill>
                  <a:srgbClr val="FF0000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非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官方文档所记录的访问渠道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590ABB-CDCE-5C5D-25D6-B80FFB3983CC}"/>
              </a:ext>
            </a:extLst>
          </p:cNvPr>
          <p:cNvSpPr txBox="1"/>
          <p:nvPr/>
        </p:nvSpPr>
        <p:spPr>
          <a:xfrm>
            <a:off x="1058368" y="2581148"/>
            <a:ext cx="1005413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U2I2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首先检索上述三个非官方渠道的访问点（例如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keys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或系统服务的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class name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），然后在手机上逐个测试。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BFF938-310F-CC08-15C7-C8353DED59BB}"/>
              </a:ext>
            </a:extLst>
          </p:cNvPr>
          <p:cNvSpPr txBox="1"/>
          <p:nvPr/>
        </p:nvSpPr>
        <p:spPr>
          <a:xfrm>
            <a:off x="1058368" y="3427112"/>
            <a:ext cx="1005413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对于系统属性和系统设置而言，测试相对简单直接，我们可以直接使用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API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访问。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89AF09-1584-07EE-662C-76F4A0A923EB}"/>
              </a:ext>
            </a:extLst>
          </p:cNvPr>
          <p:cNvSpPr txBox="1"/>
          <p:nvPr/>
        </p:nvSpPr>
        <p:spPr>
          <a:xfrm>
            <a:off x="1058368" y="4600737"/>
            <a:ext cx="10054132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对于系统服务，我们借助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Java Reflection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（反射机制）来避开调用系统服务的权限限制。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6593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A276D-572A-C080-1E06-9C881F865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96457-15B3-4E2E-8B13-7B7D237986EE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9AC1A-9523-3410-1867-3AF3A6A3CE74}"/>
              </a:ext>
            </a:extLst>
          </p:cNvPr>
          <p:cNvSpPr txBox="1"/>
          <p:nvPr/>
        </p:nvSpPr>
        <p:spPr>
          <a:xfrm>
            <a:off x="884283" y="1773960"/>
            <a:ext cx="4553992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latin typeface="+mn-lt"/>
              </a:rPr>
              <a:t>U2-I2 adopts a two-step approach to pinpoint unknown or OEM-defined UUIs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en-US" sz="1800" dirty="0">
                <a:latin typeface="+mn-lt"/>
              </a:rPr>
              <a:t>Filtering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Excludes values of insufficient size (e.g., 4 hex-digit)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en-US" sz="1800" dirty="0">
                <a:latin typeface="+mn-lt"/>
              </a:rPr>
              <a:t>Differential Analysis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Excludes values that are same across devices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Excludes values that are changed after factory reset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E02C491-6514-B2BC-08D2-01D7AEAEF770}"/>
              </a:ext>
            </a:extLst>
          </p:cNvPr>
          <p:cNvGrpSpPr/>
          <p:nvPr/>
        </p:nvGrpSpPr>
        <p:grpSpPr>
          <a:xfrm>
            <a:off x="8969419" y="3702938"/>
            <a:ext cx="1582159" cy="1676667"/>
            <a:chOff x="13607220" y="1504191"/>
            <a:chExt cx="1739485" cy="1843390"/>
          </a:xfrm>
        </p:grpSpPr>
        <p:cxnSp>
          <p:nvCxnSpPr>
            <p:cNvPr id="18" name="Connector: Elbow 17">
              <a:extLst>
                <a:ext uri="{FF2B5EF4-FFF2-40B4-BE49-F238E27FC236}">
                  <a16:creationId xmlns:a16="http://schemas.microsoft.com/office/drawing/2014/main" id="{3943B519-828E-0695-09B0-16945E74A3EE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 flipV="1">
              <a:off x="14525494" y="2481511"/>
              <a:ext cx="538369" cy="433696"/>
            </a:xfrm>
            <a:prstGeom prst="bentConnector3">
              <a:avLst>
                <a:gd name="adj1" fmla="val 99981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962CB92C-6691-0FC3-28E4-5AD8B34E22B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14785465" y="2076019"/>
              <a:ext cx="391336" cy="182708"/>
            </a:xfrm>
            <a:prstGeom prst="bentConnector3">
              <a:avLst>
                <a:gd name="adj1" fmla="val 712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BAC60C82-A9BA-1B91-310B-8B2F198239C7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V="1">
              <a:off x="14517925" y="1904893"/>
              <a:ext cx="356812" cy="356842"/>
            </a:xfrm>
            <a:prstGeom prst="bentConnector2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86A4DDC3-3498-4A17-68AE-09C20280F8F0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>
              <a:off x="14517924" y="1753102"/>
              <a:ext cx="356813" cy="302872"/>
            </a:xfrm>
            <a:prstGeom prst="bentConnector3">
              <a:avLst>
                <a:gd name="adj1" fmla="val 101387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22" name="Graphic 21" descr="Smart Phone with solid fill">
              <a:extLst>
                <a:ext uri="{FF2B5EF4-FFF2-40B4-BE49-F238E27FC236}">
                  <a16:creationId xmlns:a16="http://schemas.microsoft.com/office/drawing/2014/main" id="{E6A428D5-7010-CFB0-7FDB-5FD7CC2B38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4679" r="14679"/>
            <a:stretch/>
          </p:blipFill>
          <p:spPr>
            <a:xfrm>
              <a:off x="14166253" y="2012824"/>
              <a:ext cx="351672" cy="497821"/>
            </a:xfrm>
            <a:prstGeom prst="rect">
              <a:avLst/>
            </a:prstGeom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E63F4B3-AD9D-254C-7FE8-47AFBC9BF3BC}"/>
                </a:ext>
              </a:extLst>
            </p:cNvPr>
            <p:cNvGrpSpPr/>
            <p:nvPr/>
          </p:nvGrpSpPr>
          <p:grpSpPr>
            <a:xfrm rot="16200000">
              <a:off x="14866260" y="2176851"/>
              <a:ext cx="406058" cy="554833"/>
              <a:chOff x="10253395" y="3499359"/>
              <a:chExt cx="406058" cy="554833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09FA04D-E8C5-119D-B737-9B7122849192}"/>
                  </a:ext>
                </a:extLst>
              </p:cNvPr>
              <p:cNvSpPr/>
              <p:nvPr/>
            </p:nvSpPr>
            <p:spPr>
              <a:xfrm>
                <a:off x="10343527" y="3657609"/>
                <a:ext cx="240613" cy="2406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E524775C-3AD1-1F4D-44D5-27EEB6D7D748}"/>
                  </a:ext>
                </a:extLst>
              </p:cNvPr>
              <p:cNvSpPr txBox="1"/>
              <p:nvPr/>
            </p:nvSpPr>
            <p:spPr>
              <a:xfrm rot="5400000">
                <a:off x="10179007" y="3573747"/>
                <a:ext cx="554833" cy="406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1800" b="1" dirty="0">
                    <a:solidFill>
                      <a:srgbClr val="FF0000"/>
                    </a:solidFill>
                  </a:rPr>
                  <a:t>≠</a:t>
                </a:r>
                <a:endParaRPr lang="en-SG" sz="18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4" name="Graphic 23" descr="Smart Phone with solid fill">
              <a:extLst>
                <a:ext uri="{FF2B5EF4-FFF2-40B4-BE49-F238E27FC236}">
                  <a16:creationId xmlns:a16="http://schemas.microsoft.com/office/drawing/2014/main" id="{163B275C-BBF1-47A9-D3A3-79915C492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l="14679" r="14679"/>
            <a:stretch/>
          </p:blipFill>
          <p:spPr>
            <a:xfrm>
              <a:off x="14166252" y="1504191"/>
              <a:ext cx="351672" cy="497821"/>
            </a:xfrm>
            <a:prstGeom prst="rect">
              <a:avLst/>
            </a:prstGeom>
          </p:spPr>
        </p:pic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2C62C98E-4A64-6F7C-A20D-0FD37B765B21}"/>
                </a:ext>
              </a:extLst>
            </p:cNvPr>
            <p:cNvGrpSpPr/>
            <p:nvPr/>
          </p:nvGrpSpPr>
          <p:grpSpPr>
            <a:xfrm rot="16200000">
              <a:off x="14657136" y="1691600"/>
              <a:ext cx="439896" cy="554833"/>
              <a:chOff x="10476337" y="3502140"/>
              <a:chExt cx="439896" cy="554833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03E47A4-A8CB-72B5-75A8-5F400287AD23}"/>
                  </a:ext>
                </a:extLst>
              </p:cNvPr>
              <p:cNvSpPr/>
              <p:nvPr/>
            </p:nvSpPr>
            <p:spPr>
              <a:xfrm>
                <a:off x="10562608" y="3657609"/>
                <a:ext cx="240613" cy="2406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60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047A1E4-6A41-AD7B-8FD4-81A6F04806A3}"/>
                  </a:ext>
                </a:extLst>
              </p:cNvPr>
              <p:cNvSpPr txBox="1"/>
              <p:nvPr/>
            </p:nvSpPr>
            <p:spPr>
              <a:xfrm rot="5400000">
                <a:off x="10418868" y="3559609"/>
                <a:ext cx="554833" cy="4398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SG" sz="2000" b="1" dirty="0">
                    <a:solidFill>
                      <a:srgbClr val="00B050"/>
                    </a:solidFill>
                  </a:rPr>
                  <a:t>=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93A7DB8-DD5F-00FF-05D0-941E6C9C862D}"/>
                </a:ext>
              </a:extLst>
            </p:cNvPr>
            <p:cNvSpPr txBox="1"/>
            <p:nvPr/>
          </p:nvSpPr>
          <p:spPr>
            <a:xfrm>
              <a:off x="13607220" y="2454701"/>
              <a:ext cx="1414511" cy="23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i="1" dirty="0">
                  <a:latin typeface="+mn-lt"/>
                  <a:ea typeface="Linux Libertine" panose="02000503000000000000" pitchFamily="2" charset="0"/>
                  <a:cs typeface="Linux Libertine" panose="02000503000000000000" pitchFamily="2" charset="0"/>
                </a:rPr>
                <a:t>After factory reset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53FD64E-6436-70B4-3B7F-CC519ABBB1B8}"/>
                </a:ext>
              </a:extLst>
            </p:cNvPr>
            <p:cNvSpPr txBox="1"/>
            <p:nvPr/>
          </p:nvSpPr>
          <p:spPr>
            <a:xfrm>
              <a:off x="13668803" y="3110714"/>
              <a:ext cx="1405911" cy="23686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800" i="1" dirty="0">
                  <a:latin typeface="+mn-lt"/>
                  <a:ea typeface="Linux Libertine" panose="02000503000000000000" pitchFamily="2" charset="0"/>
                  <a:cs typeface="Linux Libertine" panose="02000503000000000000" pitchFamily="2" charset="0"/>
                </a:rPr>
                <a:t>Same model devices</a:t>
              </a:r>
            </a:p>
          </p:txBody>
        </p:sp>
        <p:pic>
          <p:nvPicPr>
            <p:cNvPr id="29" name="Graphic 28" descr="Smart Phone with solid fill">
              <a:extLst>
                <a:ext uri="{FF2B5EF4-FFF2-40B4-BE49-F238E27FC236}">
                  <a16:creationId xmlns:a16="http://schemas.microsoft.com/office/drawing/2014/main" id="{6C5C7B7C-CAFF-FDCE-A28D-67117F534D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l="14679" r="14679"/>
            <a:stretch/>
          </p:blipFill>
          <p:spPr>
            <a:xfrm>
              <a:off x="14173822" y="2666296"/>
              <a:ext cx="351672" cy="497821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DDF2909-1FB6-CCBD-2F5E-E5693994508A}"/>
                </a:ext>
              </a:extLst>
            </p:cNvPr>
            <p:cNvSpPr txBox="1"/>
            <p:nvPr/>
          </p:nvSpPr>
          <p:spPr>
            <a:xfrm>
              <a:off x="14244077" y="2145120"/>
              <a:ext cx="187841" cy="2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100" b="1" dirty="0">
                  <a:solidFill>
                    <a:schemeClr val="accent1">
                      <a:lumMod val="75000"/>
                    </a:schemeClr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A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5755302-FB49-2E12-E869-30D2A350ADC1}"/>
                </a:ext>
              </a:extLst>
            </p:cNvPr>
            <p:cNvSpPr txBox="1"/>
            <p:nvPr/>
          </p:nvSpPr>
          <p:spPr>
            <a:xfrm>
              <a:off x="14218975" y="1573771"/>
              <a:ext cx="263107" cy="2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100" b="1" dirty="0">
                  <a:solidFill>
                    <a:schemeClr val="accent1">
                      <a:lumMod val="75000"/>
                    </a:schemeClr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A</a:t>
              </a:r>
              <a:endParaRPr lang="en-SG" sz="1100" b="1" baseline="30000" dirty="0">
                <a:solidFill>
                  <a:schemeClr val="accent1">
                    <a:lumMod val="75000"/>
                  </a:schemeClr>
                </a:solidFill>
                <a:latin typeface="Linux Libertine" panose="02000503000000000000" pitchFamily="2" charset="0"/>
                <a:ea typeface="Linux Libertine" panose="02000503000000000000" pitchFamily="2" charset="0"/>
                <a:cs typeface="Linux Libertine" panose="02000503000000000000" pitchFamily="2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4F1CF0F-EBA1-F561-2F45-0FDBAA179909}"/>
                </a:ext>
              </a:extLst>
            </p:cNvPr>
            <p:cNvSpPr txBox="1"/>
            <p:nvPr/>
          </p:nvSpPr>
          <p:spPr>
            <a:xfrm>
              <a:off x="14259741" y="2783919"/>
              <a:ext cx="187841" cy="2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100" b="1" dirty="0">
                  <a:solidFill>
                    <a:schemeClr val="accent6">
                      <a:lumMod val="75000"/>
                    </a:schemeClr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B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91FAFA-8FA4-D17C-F3F9-2CBA4BD498C0}"/>
                </a:ext>
              </a:extLst>
            </p:cNvPr>
            <p:cNvSpPr txBox="1"/>
            <p:nvPr/>
          </p:nvSpPr>
          <p:spPr>
            <a:xfrm>
              <a:off x="14294596" y="2115097"/>
              <a:ext cx="187841" cy="287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SG" sz="1100" b="1" dirty="0">
                  <a:solidFill>
                    <a:schemeClr val="accent1">
                      <a:lumMod val="75000"/>
                    </a:schemeClr>
                  </a:solidFill>
                  <a:latin typeface="Linux Libertine" panose="02000503000000000000" pitchFamily="2" charset="0"/>
                  <a:ea typeface="Linux Libertine" panose="02000503000000000000" pitchFamily="2" charset="0"/>
                  <a:cs typeface="Linux Libertine" panose="02000503000000000000" pitchFamily="2" charset="0"/>
                </a:rPr>
                <a:t>*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7C3FA7-32BB-EA3E-471A-F7F895AFD584}"/>
              </a:ext>
            </a:extLst>
          </p:cNvPr>
          <p:cNvGrpSpPr/>
          <p:nvPr/>
        </p:nvGrpSpPr>
        <p:grpSpPr>
          <a:xfrm>
            <a:off x="7999150" y="3683925"/>
            <a:ext cx="1031649" cy="1815882"/>
            <a:chOff x="12187306" y="4254633"/>
            <a:chExt cx="1031649" cy="1815882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C8BC93A2-778A-F963-4D85-11A355170004}"/>
                </a:ext>
              </a:extLst>
            </p:cNvPr>
            <p:cNvGrpSpPr/>
            <p:nvPr/>
          </p:nvGrpSpPr>
          <p:grpSpPr>
            <a:xfrm>
              <a:off x="12187306" y="4254633"/>
              <a:ext cx="1031649" cy="1815882"/>
              <a:chOff x="13051679" y="1522920"/>
              <a:chExt cx="1031649" cy="1815882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E4271EF-39FF-B6D9-2AF8-B354C81A2BC6}"/>
                  </a:ext>
                </a:extLst>
              </p:cNvPr>
              <p:cNvSpPr txBox="1"/>
              <p:nvPr/>
            </p:nvSpPr>
            <p:spPr>
              <a:xfrm>
                <a:off x="13051679" y="1522920"/>
                <a:ext cx="830692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</a:t>
                </a:r>
                <a:r>
                  <a:rPr lang="en-SG" altLang="zh-CN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******</a:t>
                </a:r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</a:t>
                </a:r>
                <a:r>
                  <a:rPr lang="en-SG" altLang="zh-CN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</a:t>
                </a:r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</a:t>
                </a:r>
                <a:endParaRPr lang="en-SG" altLang="zh-CN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  <a:p>
                <a:r>
                  <a:rPr lang="zh-CN" altLang="en-US" sz="800" b="1" dirty="0">
                    <a:latin typeface="Walbaum Display Heavy" panose="020B0604020202020204" pitchFamily="18" charset="0"/>
                    <a:ea typeface="Linux Libertine" panose="02000503000000000000" pitchFamily="2" charset="0"/>
                    <a:cs typeface="Linux Libertine" panose="02000503000000000000" pitchFamily="2" charset="0"/>
                  </a:rPr>
                  <a:t>********</a:t>
                </a:r>
                <a:endParaRPr lang="en-SG" sz="800" b="1" dirty="0">
                  <a:latin typeface="Walbaum Display Heavy" panose="020B0604020202020204" pitchFamily="18" charset="0"/>
                  <a:ea typeface="Linux Libertine" panose="02000503000000000000" pitchFamily="2" charset="0"/>
                  <a:cs typeface="Linux Libertine" panose="02000503000000000000" pitchFamily="2" charset="0"/>
                </a:endParaRPr>
              </a:p>
            </p:txBody>
          </p:sp>
          <p:sp>
            <p:nvSpPr>
              <p:cNvPr id="47" name="Left Brace 46">
                <a:extLst>
                  <a:ext uri="{FF2B5EF4-FFF2-40B4-BE49-F238E27FC236}">
                    <a16:creationId xmlns:a16="http://schemas.microsoft.com/office/drawing/2014/main" id="{C6E3347A-A1AF-2E7F-D0EC-FE286C4C79A0}"/>
                  </a:ext>
                </a:extLst>
              </p:cNvPr>
              <p:cNvSpPr/>
              <p:nvPr/>
            </p:nvSpPr>
            <p:spPr>
              <a:xfrm flipH="1">
                <a:off x="13806757" y="1566888"/>
                <a:ext cx="81393" cy="1653498"/>
              </a:xfrm>
              <a:prstGeom prst="leftBrace">
                <a:avLst>
                  <a:gd name="adj1" fmla="val 30136"/>
                  <a:gd name="adj2" fmla="val 50196"/>
                </a:avLst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 sz="2000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EF73CAA-BB1E-DE07-1DB9-7DAE37EF29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890353" y="2393637"/>
                <a:ext cx="192975" cy="0"/>
              </a:xfrm>
              <a:prstGeom prst="line">
                <a:avLst/>
              </a:prstGeom>
              <a:ln w="9525"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FAC421D-BDFF-F0FD-18F2-6EB7BA8E5709}"/>
                </a:ext>
              </a:extLst>
            </p:cNvPr>
            <p:cNvCxnSpPr>
              <a:cxnSpLocks/>
            </p:cNvCxnSpPr>
            <p:nvPr/>
          </p:nvCxnSpPr>
          <p:spPr>
            <a:xfrm>
              <a:off x="12265206" y="5772863"/>
              <a:ext cx="209872" cy="73106"/>
            </a:xfrm>
            <a:prstGeom prst="line">
              <a:avLst/>
            </a:prstGeom>
            <a:ln w="19050">
              <a:solidFill>
                <a:srgbClr val="FF0000">
                  <a:alpha val="4902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1DCDF38-D234-1A6F-F3DA-101536372E92}"/>
                </a:ext>
              </a:extLst>
            </p:cNvPr>
            <p:cNvCxnSpPr>
              <a:cxnSpLocks/>
            </p:cNvCxnSpPr>
            <p:nvPr/>
          </p:nvCxnSpPr>
          <p:spPr>
            <a:xfrm>
              <a:off x="12263883" y="5531435"/>
              <a:ext cx="209872" cy="73106"/>
            </a:xfrm>
            <a:prstGeom prst="line">
              <a:avLst/>
            </a:prstGeom>
            <a:ln w="19050">
              <a:solidFill>
                <a:srgbClr val="FF0000">
                  <a:alpha val="4902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D07A17F-5EDA-E1EE-14ED-652F22438E07}"/>
                </a:ext>
              </a:extLst>
            </p:cNvPr>
            <p:cNvCxnSpPr>
              <a:cxnSpLocks/>
            </p:cNvCxnSpPr>
            <p:nvPr/>
          </p:nvCxnSpPr>
          <p:spPr>
            <a:xfrm>
              <a:off x="12268645" y="4922707"/>
              <a:ext cx="209872" cy="73106"/>
            </a:xfrm>
            <a:prstGeom prst="line">
              <a:avLst/>
            </a:prstGeom>
            <a:ln w="19050">
              <a:solidFill>
                <a:srgbClr val="FF0000">
                  <a:alpha val="4902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6969B44-6688-4733-C5C9-8FDCE6F529D1}"/>
                </a:ext>
              </a:extLst>
            </p:cNvPr>
            <p:cNvCxnSpPr>
              <a:cxnSpLocks/>
            </p:cNvCxnSpPr>
            <p:nvPr/>
          </p:nvCxnSpPr>
          <p:spPr>
            <a:xfrm>
              <a:off x="12270968" y="4575632"/>
              <a:ext cx="86297" cy="41066"/>
            </a:xfrm>
            <a:prstGeom prst="line">
              <a:avLst/>
            </a:prstGeom>
            <a:ln w="19050">
              <a:solidFill>
                <a:srgbClr val="FF0000">
                  <a:alpha val="4902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41920CE-4E87-24F2-D1DF-AB1C7046FC9D}"/>
                </a:ext>
              </a:extLst>
            </p:cNvPr>
            <p:cNvCxnSpPr>
              <a:cxnSpLocks/>
            </p:cNvCxnSpPr>
            <p:nvPr/>
          </p:nvCxnSpPr>
          <p:spPr>
            <a:xfrm>
              <a:off x="12274117" y="5307334"/>
              <a:ext cx="117908" cy="55779"/>
            </a:xfrm>
            <a:prstGeom prst="line">
              <a:avLst/>
            </a:prstGeom>
            <a:ln w="19050">
              <a:solidFill>
                <a:srgbClr val="FF0000">
                  <a:alpha val="49020"/>
                </a:srgb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5D8E01BC-E472-C0CA-C1C1-105303E2E7A0}"/>
              </a:ext>
            </a:extLst>
          </p:cNvPr>
          <p:cNvSpPr/>
          <p:nvPr/>
        </p:nvSpPr>
        <p:spPr>
          <a:xfrm>
            <a:off x="7985468" y="3516149"/>
            <a:ext cx="722810" cy="2062153"/>
          </a:xfrm>
          <a:prstGeom prst="roundRect">
            <a:avLst>
              <a:gd name="adj" fmla="val 7796"/>
            </a:avLst>
          </a:prstGeom>
          <a:noFill/>
          <a:ln w="28575">
            <a:solidFill>
              <a:srgbClr val="033F7D">
                <a:alpha val="40000"/>
              </a:srgb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0AF2B5E3-2190-7FEE-987B-365EE7534EE2}"/>
              </a:ext>
            </a:extLst>
          </p:cNvPr>
          <p:cNvSpPr/>
          <p:nvPr/>
        </p:nvSpPr>
        <p:spPr>
          <a:xfrm>
            <a:off x="9136396" y="3512409"/>
            <a:ext cx="1416962" cy="2062153"/>
          </a:xfrm>
          <a:prstGeom prst="roundRect">
            <a:avLst>
              <a:gd name="adj" fmla="val 5107"/>
            </a:avLst>
          </a:prstGeom>
          <a:noFill/>
          <a:ln w="28575">
            <a:solidFill>
              <a:schemeClr val="accent2">
                <a:lumMod val="75000"/>
                <a:alpha val="40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D590B0-A69C-E14B-041E-C0E8B146660F}"/>
              </a:ext>
            </a:extLst>
          </p:cNvPr>
          <p:cNvSpPr txBox="1"/>
          <p:nvPr/>
        </p:nvSpPr>
        <p:spPr>
          <a:xfrm>
            <a:off x="7999150" y="5595486"/>
            <a:ext cx="7228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</a:rPr>
              <a:t>Filtering</a:t>
            </a:r>
            <a:endParaRPr lang="en-AU" sz="1200" i="1" dirty="0">
              <a:latin typeface="+mn-lt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A321BBE-2EB0-E951-60EE-51DBE9834A07}"/>
              </a:ext>
            </a:extLst>
          </p:cNvPr>
          <p:cNvSpPr txBox="1"/>
          <p:nvPr/>
        </p:nvSpPr>
        <p:spPr>
          <a:xfrm>
            <a:off x="9047285" y="5587023"/>
            <a:ext cx="15828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</a:rPr>
              <a:t>Differential Analysis</a:t>
            </a:r>
            <a:endParaRPr lang="en-AU" sz="1200" i="1" dirty="0">
              <a:latin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39BD1-3724-B79F-1F91-652E0C00AD82}"/>
              </a:ext>
            </a:extLst>
          </p:cNvPr>
          <p:cNvSpPr txBox="1"/>
          <p:nvPr/>
        </p:nvSpPr>
        <p:spPr>
          <a:xfrm>
            <a:off x="896544" y="1284680"/>
            <a:ext cx="68629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Step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3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–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UUI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Identification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1D7339-82A4-94D3-AA1F-E540AF746388}"/>
              </a:ext>
            </a:extLst>
          </p:cNvPr>
          <p:cNvSpPr txBox="1"/>
          <p:nvPr/>
        </p:nvSpPr>
        <p:spPr>
          <a:xfrm>
            <a:off x="896544" y="324726"/>
            <a:ext cx="934903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</a:t>
            </a:r>
            <a:r>
              <a:rPr lang="zh-CN" altLang="en-US" sz="3200" b="1" dirty="0">
                <a:solidFill>
                  <a:schemeClr val="accent1"/>
                </a:solidFill>
                <a:latin typeface="+mn-lt"/>
              </a:rPr>
              <a:t> </a:t>
            </a:r>
            <a:endParaRPr lang="en-AU" altLang="zh-CN" sz="3200" b="1" dirty="0">
              <a:solidFill>
                <a:schemeClr val="accent1"/>
              </a:solidFill>
              <a:latin typeface="+mn-lt"/>
            </a:endParaRPr>
          </a:p>
          <a:p>
            <a:r>
              <a:rPr lang="en-US" altLang="zh-CN" sz="3200" b="1" u="sng" dirty="0">
                <a:solidFill>
                  <a:schemeClr val="accent1"/>
                </a:solidFill>
                <a:latin typeface="+mn-lt"/>
              </a:rPr>
              <a:t>Un</a:t>
            </a:r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C245C53-5315-859E-83AE-7E309402BACE}"/>
              </a:ext>
            </a:extLst>
          </p:cNvPr>
          <p:cNvSpPr txBox="1"/>
          <p:nvPr/>
        </p:nvSpPr>
        <p:spPr>
          <a:xfrm>
            <a:off x="10995128" y="4312652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+mn-lt"/>
              </a:rPr>
              <a:t>UUIs</a:t>
            </a:r>
            <a:endParaRPr lang="en-US" b="1" dirty="0">
              <a:latin typeface="+mn-l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C45BAC-D4AC-665C-C626-3DF2CB4E0B5A}"/>
              </a:ext>
            </a:extLst>
          </p:cNvPr>
          <p:cNvCxnSpPr>
            <a:stCxn id="50" idx="3"/>
            <a:endCxn id="54" idx="1"/>
          </p:cNvCxnSpPr>
          <p:nvPr/>
        </p:nvCxnSpPr>
        <p:spPr>
          <a:xfrm flipV="1">
            <a:off x="10553358" y="4543485"/>
            <a:ext cx="441770" cy="1"/>
          </a:xfrm>
          <a:prstGeom prst="straightConnector1">
            <a:avLst/>
          </a:prstGeom>
          <a:ln w="6350">
            <a:headEnd type="none" w="med" len="med"/>
            <a:tailEnd type="arrow" w="med" len="med"/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15841E9-1AD5-5E3D-F5DA-8605925A8AE5}"/>
              </a:ext>
            </a:extLst>
          </p:cNvPr>
          <p:cNvSpPr txBox="1">
            <a:spLocks/>
          </p:cNvSpPr>
          <p:nvPr/>
        </p:nvSpPr>
        <p:spPr>
          <a:xfrm>
            <a:off x="7088777" y="441989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测试</a:t>
            </a:r>
            <a:r>
              <a:rPr lang="zh-CN" altLang="en-US" sz="2800" b="1" dirty="0">
                <a:solidFill>
                  <a:srgbClr val="FF0000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非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官方文档所记录的访问渠道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33CC28-8FDC-D4AD-BFD6-D0222F6A69FD}"/>
              </a:ext>
            </a:extLst>
          </p:cNvPr>
          <p:cNvSpPr txBox="1"/>
          <p:nvPr/>
        </p:nvSpPr>
        <p:spPr>
          <a:xfrm>
            <a:off x="6431771" y="1757781"/>
            <a:ext cx="5450138" cy="15696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接下来，我们采取了两步措施来锁定未知的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：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筛选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排除掉长度过短的信息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342900" indent="-342900">
              <a:buFont typeface="+mj-lt"/>
              <a:buAutoNum type="arabicParenR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差分分析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排除掉（同型号）不同设备上，数值相同的数据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怕除掉同样设备上，出厂重置后发生变化的数据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823241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68F6-C43A-3A94-6F2C-26020D9F9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500" y="1857375"/>
            <a:ext cx="8076511" cy="217970"/>
          </a:xfrm>
        </p:spPr>
        <p:txBody>
          <a:bodyPr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dirty="0"/>
              <a:t> 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B6CF1D-BC7C-5999-D587-43F55CCA4B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17</a:t>
            </a:fld>
            <a:endParaRPr lang="en-SG"/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CD34C673-5B51-75D2-61A9-7E94AF3C088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3461"/>
          <a:stretch/>
        </p:blipFill>
        <p:spPr>
          <a:xfrm>
            <a:off x="6755642" y="1521578"/>
            <a:ext cx="4655163" cy="36622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EA12E5-04C1-43EE-5F0F-04CB98286E9C}"/>
              </a:ext>
            </a:extLst>
          </p:cNvPr>
          <p:cNvSpPr txBox="1"/>
          <p:nvPr/>
        </p:nvSpPr>
        <p:spPr>
          <a:xfrm>
            <a:off x="7091247" y="5183876"/>
            <a:ext cx="44158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Statistics of the occurrence of UUI leakages detected in our assessment, counted by UUI types and devices</a:t>
            </a:r>
            <a:endParaRPr lang="en-SG" sz="1200" i="1" dirty="0">
              <a:solidFill>
                <a:schemeClr val="tx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B4CD5F-9902-2824-D1B5-6BE2E02FBE1C}"/>
              </a:ext>
            </a:extLst>
          </p:cNvPr>
          <p:cNvSpPr txBox="1"/>
          <p:nvPr/>
        </p:nvSpPr>
        <p:spPr>
          <a:xfrm>
            <a:off x="876299" y="1655762"/>
            <a:ext cx="5879343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latin typeface="+mj-lt"/>
              </a:rPr>
              <a:t>Test devices </a:t>
            </a:r>
            <a:r>
              <a:rPr lang="en-US" altLang="zh-CN" sz="1600" dirty="0">
                <a:latin typeface="+mj-lt"/>
              </a:rPr>
              <a:t>cover</a:t>
            </a:r>
            <a:r>
              <a:rPr lang="en-US" sz="1600" dirty="0">
                <a:latin typeface="+mj-lt"/>
              </a:rPr>
              <a:t> </a:t>
            </a:r>
            <a:r>
              <a:rPr lang="en-US" sz="1600" b="1" dirty="0">
                <a:latin typeface="+mj-lt"/>
              </a:rPr>
              <a:t>13</a:t>
            </a:r>
            <a:r>
              <a:rPr lang="en-US" sz="1600" dirty="0">
                <a:latin typeface="+mj-lt"/>
              </a:rPr>
              <a:t> latest models from </a:t>
            </a:r>
            <a:r>
              <a:rPr lang="en-US" sz="1600" b="1" dirty="0">
                <a:latin typeface="+mj-lt"/>
              </a:rPr>
              <a:t>9</a:t>
            </a:r>
            <a:r>
              <a:rPr lang="en-US" sz="1600" dirty="0">
                <a:latin typeface="+mj-lt"/>
              </a:rPr>
              <a:t> manufacturers, which represent almost </a:t>
            </a:r>
            <a:r>
              <a:rPr lang="en-US" sz="1600" b="1" dirty="0">
                <a:latin typeface="+mj-lt"/>
              </a:rPr>
              <a:t>85%</a:t>
            </a:r>
            <a:r>
              <a:rPr lang="en-US" sz="1600" dirty="0">
                <a:latin typeface="+mj-lt"/>
              </a:rPr>
              <a:t> of the global market share of Android devices*. 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latin typeface="+mj-lt"/>
              </a:rPr>
              <a:t>The UUI mishandling issues are pervasive in the latest Android phones. 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51</a:t>
            </a:r>
            <a:r>
              <a:rPr lang="en-US" sz="1600" dirty="0">
                <a:latin typeface="+mj-lt"/>
              </a:rPr>
              <a:t> unique vulnerabilities, leading to </a:t>
            </a:r>
            <a:r>
              <a:rPr lang="en-US" sz="1600" b="1" dirty="0">
                <a:latin typeface="+mj-lt"/>
              </a:rPr>
              <a:t>65</a:t>
            </a:r>
            <a:r>
              <a:rPr lang="en-US" sz="1600" dirty="0">
                <a:latin typeface="+mj-lt"/>
              </a:rPr>
              <a:t> occurrences of UUI leakages. 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12</a:t>
            </a:r>
            <a:r>
              <a:rPr lang="en-US" sz="1600" dirty="0">
                <a:latin typeface="+mj-lt"/>
              </a:rPr>
              <a:t> out of </a:t>
            </a:r>
            <a:r>
              <a:rPr lang="en-US" sz="1600" b="1" dirty="0">
                <a:latin typeface="+mj-lt"/>
              </a:rPr>
              <a:t>13 </a:t>
            </a:r>
            <a:r>
              <a:rPr lang="en-US" sz="1600" dirty="0">
                <a:latin typeface="+mj-lt"/>
              </a:rPr>
              <a:t>tested device models </a:t>
            </a:r>
            <a:r>
              <a:rPr lang="en-US" altLang="zh-CN" sz="1600" dirty="0">
                <a:latin typeface="+mj-lt"/>
              </a:rPr>
              <a:t>contain</a:t>
            </a:r>
            <a:r>
              <a:rPr lang="en-US" sz="1600" dirty="0">
                <a:latin typeface="+mj-lt"/>
              </a:rPr>
              <a:t> at least </a:t>
            </a:r>
            <a:r>
              <a:rPr lang="en-US" sz="1600" b="1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 UUI leakage,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1</a:t>
            </a:r>
            <a:r>
              <a:rPr lang="en-US" sz="1600" dirty="0">
                <a:latin typeface="+mj-lt"/>
              </a:rPr>
              <a:t> vulnerability </a:t>
            </a:r>
            <a:r>
              <a:rPr lang="en-US" altLang="zh-CN" sz="1600" dirty="0">
                <a:latin typeface="+mj-lt"/>
              </a:rPr>
              <a:t>found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in</a:t>
            </a:r>
            <a:r>
              <a:rPr lang="en-US" sz="1600" dirty="0">
                <a:latin typeface="+mj-lt"/>
              </a:rPr>
              <a:t> AOSP</a:t>
            </a:r>
            <a:r>
              <a:rPr lang="en-US" sz="1600" baseline="30000" dirty="0">
                <a:latin typeface="+mj-lt"/>
              </a:rPr>
              <a:t>#</a:t>
            </a:r>
            <a:r>
              <a:rPr 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and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is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inherited in all tested OEM </a:t>
            </a:r>
            <a:r>
              <a:rPr lang="en-US" altLang="zh-CN" sz="1600" dirty="0">
                <a:latin typeface="+mj-lt"/>
              </a:rPr>
              <a:t>devices</a:t>
            </a:r>
            <a:r>
              <a:rPr lang="en-US" sz="1600" dirty="0">
                <a:latin typeface="+mj-lt"/>
              </a:rPr>
              <a:t>. </a:t>
            </a:r>
          </a:p>
          <a:p>
            <a: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j-lt"/>
              </a:rPr>
              <a:t>18</a:t>
            </a:r>
            <a:r>
              <a:rPr lang="en-US" sz="1600" dirty="0">
                <a:latin typeface="+mj-lt"/>
              </a:rPr>
              <a:t> leakages are associated with unknown UUIs (classified as misc. UUIs)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685CDD1-E83C-33B9-B328-0CEBC0FAEC23}"/>
              </a:ext>
            </a:extLst>
          </p:cNvPr>
          <p:cNvSpPr txBox="1">
            <a:spLocks/>
          </p:cNvSpPr>
          <p:nvPr/>
        </p:nvSpPr>
        <p:spPr>
          <a:xfrm>
            <a:off x="876300" y="441333"/>
            <a:ext cx="8076511" cy="918103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b="1" dirty="0"/>
              <a:t>Key Finding 1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Landscape of OS-level UUI Safeguards</a:t>
            </a:r>
            <a:endParaRPr lang="en-SG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2DA0F7-3AC8-D8DA-6737-85328CFD019F}"/>
              </a:ext>
            </a:extLst>
          </p:cNvPr>
          <p:cNvSpPr txBox="1"/>
          <p:nvPr/>
        </p:nvSpPr>
        <p:spPr>
          <a:xfrm>
            <a:off x="876299" y="6177918"/>
            <a:ext cx="773167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+mn-lt"/>
              </a:rPr>
              <a:t>*  Data source https://gs.statcounter.com/vendor-market-share/mobile/worldwide</a:t>
            </a:r>
          </a:p>
          <a:p>
            <a:r>
              <a:rPr lang="en-US" sz="1200" dirty="0">
                <a:latin typeface="+mn-lt"/>
              </a:rPr>
              <a:t># Google Pixel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model(s).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AOSP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11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stands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for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Google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Pixel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phone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installed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with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Android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OS</a:t>
            </a:r>
            <a:r>
              <a:rPr lang="zh-CN" altLang="en-US" sz="1200" dirty="0">
                <a:latin typeface="+mn-lt"/>
              </a:rPr>
              <a:t> </a:t>
            </a:r>
            <a:r>
              <a:rPr lang="en-US" altLang="zh-CN" sz="1200" dirty="0">
                <a:latin typeface="+mn-lt"/>
              </a:rPr>
              <a:t>11.</a:t>
            </a:r>
            <a:endParaRPr lang="en-US" sz="12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E303DE4-5477-5DBB-1E7C-32D3DD5B0A23}"/>
              </a:ext>
            </a:extLst>
          </p:cNvPr>
          <p:cNvSpPr txBox="1">
            <a:spLocks/>
          </p:cNvSpPr>
          <p:nvPr/>
        </p:nvSpPr>
        <p:spPr>
          <a:xfrm>
            <a:off x="7088777" y="218417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主要发现</a:t>
            </a:r>
            <a:r>
              <a:rPr lang="en-AU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1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48532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D76C7CE-A0C6-6332-A535-A215D889B153}"/>
              </a:ext>
            </a:extLst>
          </p:cNvPr>
          <p:cNvSpPr/>
          <p:nvPr/>
        </p:nvSpPr>
        <p:spPr>
          <a:xfrm>
            <a:off x="644236" y="5839691"/>
            <a:ext cx="11547764" cy="3518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5459-75E2-F329-3223-07AD0D293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300" y="1339696"/>
            <a:ext cx="10608467" cy="68697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b="1" dirty="0">
                <a:solidFill>
                  <a:schemeClr val="tx1"/>
                </a:solidFill>
              </a:rPr>
              <a:t>14</a:t>
            </a:r>
            <a:r>
              <a:rPr lang="en-US" sz="1600" dirty="0">
                <a:solidFill>
                  <a:schemeClr val="tx1"/>
                </a:solidFill>
              </a:rPr>
              <a:t> unique miscellaneous UUIs recognized from </a:t>
            </a:r>
            <a:r>
              <a:rPr lang="en-US" sz="1600" b="1" dirty="0">
                <a:solidFill>
                  <a:schemeClr val="tx1"/>
                </a:solidFill>
              </a:rPr>
              <a:t>18</a:t>
            </a:r>
            <a:r>
              <a:rPr lang="en-US" sz="1600" dirty="0">
                <a:solidFill>
                  <a:schemeClr val="tx1"/>
                </a:solidFill>
              </a:rPr>
              <a:t> occurrences.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600" dirty="0">
                <a:solidFill>
                  <a:schemeClr val="tx1"/>
                </a:solidFill>
              </a:rPr>
              <a:t>Recognized miscellaneous UUIs covers identifiers of NFC module, display panel, PCB, camera, and fingerprint sensors.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348E4-9718-0B0F-D2F6-A9D557FB223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18</a:t>
            </a:fld>
            <a:endParaRPr lang="en-SG"/>
          </a:p>
        </p:txBody>
      </p:sp>
      <p:graphicFrame>
        <p:nvGraphicFramePr>
          <p:cNvPr id="4" name="Table 7">
            <a:extLst>
              <a:ext uri="{FF2B5EF4-FFF2-40B4-BE49-F238E27FC236}">
                <a16:creationId xmlns:a16="http://schemas.microsoft.com/office/drawing/2014/main" id="{E6DA6B5B-EF00-D6F6-0C1E-5E8ED213D7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23370"/>
              </p:ext>
            </p:extLst>
          </p:nvPr>
        </p:nvGraphicFramePr>
        <p:xfrm>
          <a:off x="968990" y="2195950"/>
          <a:ext cx="8268062" cy="4032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5646">
                  <a:extLst>
                    <a:ext uri="{9D8B030D-6E8A-4147-A177-3AD203B41FA5}">
                      <a16:colId xmlns:a16="http://schemas.microsoft.com/office/drawing/2014/main" val="3510019859"/>
                    </a:ext>
                  </a:extLst>
                </a:gridCol>
                <a:gridCol w="2940623">
                  <a:extLst>
                    <a:ext uri="{9D8B030D-6E8A-4147-A177-3AD203B41FA5}">
                      <a16:colId xmlns:a16="http://schemas.microsoft.com/office/drawing/2014/main" val="2844560601"/>
                    </a:ext>
                  </a:extLst>
                </a:gridCol>
                <a:gridCol w="4451793">
                  <a:extLst>
                    <a:ext uri="{9D8B030D-6E8A-4147-A177-3AD203B41FA5}">
                      <a16:colId xmlns:a16="http://schemas.microsoft.com/office/drawing/2014/main" val="1338032864"/>
                    </a:ext>
                  </a:extLst>
                </a:gridCol>
              </a:tblGrid>
              <a:tr h="238535">
                <a:tc>
                  <a:txBody>
                    <a:bodyPr/>
                    <a:lstStyle/>
                    <a:p>
                      <a:r>
                        <a:rPr lang="en-US" sz="1100" dirty="0"/>
                        <a:t>Channel</a:t>
                      </a:r>
                      <a:endParaRPr lang="en-AU" sz="110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Name</a:t>
                      </a:r>
                      <a:endParaRPr lang="en-AU" sz="110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 Format &amp; Purpose </a:t>
                      </a:r>
                      <a:r>
                        <a:rPr lang="en-AU" sz="1100" dirty="0"/>
                        <a:t>(keywords display in Bold format)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076414839"/>
                  </a:ext>
                </a:extLst>
              </a:tr>
              <a:tr h="238535">
                <a:tc rowSpan="3">
                  <a:txBody>
                    <a:bodyPr/>
                    <a:lstStyle/>
                    <a:p>
                      <a:r>
                        <a:rPr lang="en-US" sz="1100" dirty="0"/>
                        <a:t>System Settings</a:t>
                      </a:r>
                    </a:p>
                    <a:p>
                      <a:r>
                        <a:rPr lang="zh-CN" altLang="en-US" sz="1100" b="1" dirty="0">
                          <a:solidFill>
                            <a:schemeClr val="tx2"/>
                          </a:solidFill>
                        </a:rPr>
                        <a:t>系统设置</a:t>
                      </a:r>
                      <a:endParaRPr lang="en-AU" sz="1100" b="1" dirty="0">
                        <a:solidFill>
                          <a:schemeClr val="tx2"/>
                        </a:solidFill>
                      </a:endParaRPr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34287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Global.cplc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C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45-byte hex string, for </a:t>
                      </a:r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NFC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module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3512124339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7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Global.ro.boot.oled_wp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11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8-byte hex string, for OLED </a:t>
                      </a:r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display panel</a:t>
                      </a:r>
                      <a:r>
                        <a:rPr lang="en-AU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2621129257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7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System.ReaperAssignedDeviceId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B</a:t>
                      </a:r>
                      <a:r>
                        <a:rPr lang="en-AU" sz="1100" baseline="-25000" dirty="0"/>
                        <a:t>9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30-digit decimal string, unknown type</a:t>
                      </a:r>
                      <a:r>
                        <a:rPr lang="en-AU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  <a:endParaRPr lang="en-AU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2104785490"/>
                  </a:ext>
                </a:extLst>
              </a:tr>
              <a:tr h="238535">
                <a:tc rowSpan="11">
                  <a:txBody>
                    <a:bodyPr/>
                    <a:lstStyle/>
                    <a:p>
                      <a:r>
                        <a:rPr lang="en-AU" sz="1100" dirty="0"/>
                        <a:t>System Properties</a:t>
                      </a:r>
                    </a:p>
                    <a:p>
                      <a:r>
                        <a:rPr lang="zh-CN" altLang="en-US" sz="1100" b="1" dirty="0">
                          <a:solidFill>
                            <a:schemeClr val="tx2"/>
                          </a:solidFill>
                        </a:rPr>
                        <a:t>系统属性</a:t>
                      </a:r>
                      <a:r>
                        <a:rPr lang="en-AU" sz="1100" dirty="0"/>
                        <a:t> </a:t>
                      </a:r>
                    </a:p>
                  </a:txBody>
                  <a:tcPr marL="45720" marR="4572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34287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gsm.serial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C</a:t>
                      </a:r>
                      <a:r>
                        <a:rPr lang="en-AU" sz="1100" baseline="-25000" dirty="0"/>
                        <a:t>10,11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,</a:t>
                      </a:r>
                      <a:r>
                        <a:rPr lang="en-AU" sz="1100" dirty="0"/>
                        <a:t> D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,11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19-digit decimal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the device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PCB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serial number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1608894317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342874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ro.ril.oem.sno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baseline="-25000" dirty="0">
                          <a:solidFill>
                            <a:schemeClr val="dk1"/>
                          </a:solidFill>
                          <a:effectLst/>
                          <a:latin typeface="+mn-lt"/>
                        </a:rPr>
                        <a:t>,11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8-byte hex string, unknown type</a:t>
                      </a:r>
                      <a:r>
                        <a:rPr lang="en-AU" sz="11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4231908098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vendor.camera.sensor.frontMain.fuseID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64-byte alphanumeric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of the front main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2663710979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vendor.camera.sensor.rearMain.fuseID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64-byte alphanumeric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of the rear main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2245926321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vendor.camera.sensor.rearUltra.fuseID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64-byte alphanumeric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of the rear ultra-wide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3981919632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vendor.camera.sensor.rearTele.fuseID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64-byte alphanumeric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of the rear telephoto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camera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867257797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persist.vendor.sys.fp.info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8-digit hex string, </a:t>
                      </a:r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fingerprint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sensor related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2423169690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persist.vendor.sys.fp.uid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H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14-digit hex string, </a:t>
                      </a:r>
                      <a:r>
                        <a:rPr lang="en-AU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fingerprint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sensor related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3655272390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ro.qchip.serialno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F</a:t>
                      </a:r>
                      <a:r>
                        <a:rPr lang="en-AU" sz="1100" baseline="-25000" dirty="0"/>
                        <a:t>10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8-digit hex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serial number of an embedded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chip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module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2569936387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AU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ro.recovery_id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B</a:t>
                      </a:r>
                      <a:r>
                        <a:rPr lang="en-AU" sz="1100" baseline="-25000" dirty="0"/>
                        <a:t>9</a:t>
                      </a:r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32-digit hex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ID of the </a:t>
                      </a: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boot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image 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4143087041"/>
                  </a:ext>
                </a:extLst>
              </a:tr>
              <a:tr h="238535"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ro.expect.recovery_id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(</a:t>
                      </a:r>
                      <a:r>
                        <a:rPr lang="en-AU" sz="1100" dirty="0"/>
                        <a:t>B</a:t>
                      </a:r>
                      <a:r>
                        <a:rPr lang="en-AU" sz="1100" baseline="-25000" dirty="0"/>
                        <a:t>9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    </a:t>
                      </a:r>
                    </a:p>
                  </a:txBody>
                  <a:tcPr marL="45720" marR="45720" marT="18000" marB="180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32-digit hex string,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 same value as above </a:t>
                      </a:r>
                    </a:p>
                  </a:txBody>
                  <a:tcPr marL="45720" marR="45720" marT="18000" marB="18000" anchor="b"/>
                </a:tc>
                <a:extLst>
                  <a:ext uri="{0D108BD9-81ED-4DB2-BD59-A6C34878D82A}">
                    <a16:rowId xmlns:a16="http://schemas.microsoft.com/office/drawing/2014/main" val="13608015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216B4B5-B48B-127D-15D7-992CD4B515D2}"/>
              </a:ext>
            </a:extLst>
          </p:cNvPr>
          <p:cNvSpPr txBox="1"/>
          <p:nvPr/>
        </p:nvSpPr>
        <p:spPr>
          <a:xfrm>
            <a:off x="912973" y="6253910"/>
            <a:ext cx="85364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0" u="none" strike="noStrike" baseline="30000" dirty="0">
                <a:solidFill>
                  <a:srgbClr val="000000"/>
                </a:solidFill>
                <a:effectLst/>
                <a:latin typeface="+mn-lt"/>
              </a:rPr>
              <a:t>+ </a:t>
            </a:r>
            <a:r>
              <a:rPr lang="en-US" altLang="zh-CN" sz="1600" b="0" i="0" u="none" strike="noStrike" baseline="30000" dirty="0">
                <a:solidFill>
                  <a:srgbClr val="000000"/>
                </a:solidFill>
                <a:effectLst/>
                <a:latin typeface="+mn-lt"/>
              </a:rPr>
              <a:t>The UUIs labelled as “unknown type” contain insufficient information in their names and values.</a:t>
            </a:r>
            <a:endParaRPr lang="en-AU" sz="160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5FEBCB-B880-7E1C-6C60-88772207C29A}"/>
              </a:ext>
            </a:extLst>
          </p:cNvPr>
          <p:cNvSpPr txBox="1">
            <a:spLocks/>
          </p:cNvSpPr>
          <p:nvPr/>
        </p:nvSpPr>
        <p:spPr>
          <a:xfrm>
            <a:off x="876300" y="230859"/>
            <a:ext cx="8076511" cy="918103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b="1" dirty="0"/>
              <a:t>Key Finding 1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Landscape of OS-level UUI Safeguards – </a:t>
            </a:r>
            <a:r>
              <a:rPr lang="en-US" altLang="zh-CN" sz="2000" dirty="0"/>
              <a:t>Misc. UUIs</a:t>
            </a:r>
            <a:endParaRPr lang="en-SG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341DD7-063B-C104-7521-3D1377963AE0}"/>
              </a:ext>
            </a:extLst>
          </p:cNvPr>
          <p:cNvSpPr txBox="1">
            <a:spLocks/>
          </p:cNvSpPr>
          <p:nvPr/>
        </p:nvSpPr>
        <p:spPr>
          <a:xfrm>
            <a:off x="7088777" y="-8979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主要发现</a:t>
            </a:r>
            <a:r>
              <a:rPr lang="en-AU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1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4C0635-8668-E971-4414-C9E540F2487A}"/>
              </a:ext>
            </a:extLst>
          </p:cNvPr>
          <p:cNvSpPr txBox="1"/>
          <p:nvPr/>
        </p:nvSpPr>
        <p:spPr>
          <a:xfrm>
            <a:off x="9449469" y="3668192"/>
            <a:ext cx="2365542" cy="25545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未知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（即官方文档所涵盖的设备组件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/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硬件以外的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）共发现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18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处，其中涉及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14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个唯一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这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14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个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涉及到了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NFC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模组，显示面板，相机模组和指纹传感器等硬件。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550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5459-75E2-F329-3223-07AD0D293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300" y="1813084"/>
            <a:ext cx="5526881" cy="2732735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The </a:t>
            </a:r>
            <a:r>
              <a:rPr lang="en-US" sz="1800" b="1" dirty="0">
                <a:solidFill>
                  <a:schemeClr val="tx1"/>
                </a:solidFill>
              </a:rPr>
              <a:t>undocumented access channels </a:t>
            </a:r>
            <a:r>
              <a:rPr lang="en-US" sz="1800" dirty="0">
                <a:solidFill>
                  <a:schemeClr val="tx1"/>
                </a:solidFill>
              </a:rPr>
              <a:t>are the major exfiltration points.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Contributes </a:t>
            </a:r>
            <a:r>
              <a:rPr lang="en-US" sz="1800" b="1" dirty="0">
                <a:solidFill>
                  <a:schemeClr val="tx1"/>
                </a:solidFill>
              </a:rPr>
              <a:t>45</a:t>
            </a:r>
            <a:r>
              <a:rPr lang="en-US" sz="1800" dirty="0">
                <a:solidFill>
                  <a:schemeClr val="tx1"/>
                </a:solidFill>
              </a:rPr>
              <a:t> out of all </a:t>
            </a:r>
            <a:r>
              <a:rPr lang="en-US" sz="1800" b="1" dirty="0">
                <a:solidFill>
                  <a:schemeClr val="tx1"/>
                </a:solidFill>
              </a:rPr>
              <a:t>51</a:t>
            </a:r>
            <a:r>
              <a:rPr lang="en-US" sz="1800" dirty="0">
                <a:solidFill>
                  <a:schemeClr val="tx1"/>
                </a:solidFill>
              </a:rPr>
              <a:t> vulnerabilities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5</a:t>
            </a:r>
            <a:r>
              <a:rPr lang="en-US" sz="1800" dirty="0">
                <a:solidFill>
                  <a:schemeClr val="tx1"/>
                </a:solidFill>
              </a:rPr>
              <a:t> are caught from the system services, </a:t>
            </a:r>
            <a:r>
              <a:rPr lang="en-US" sz="1800" b="1" dirty="0">
                <a:solidFill>
                  <a:schemeClr val="tx1"/>
                </a:solidFill>
              </a:rPr>
              <a:t>10</a:t>
            </a:r>
            <a:r>
              <a:rPr lang="en-US" sz="1800" dirty="0">
                <a:solidFill>
                  <a:schemeClr val="tx1"/>
                </a:solidFill>
              </a:rPr>
              <a:t> in system settings, and the remaining </a:t>
            </a:r>
            <a:r>
              <a:rPr lang="en-US" sz="1800" b="1" dirty="0">
                <a:solidFill>
                  <a:schemeClr val="tx1"/>
                </a:solidFill>
              </a:rPr>
              <a:t>30</a:t>
            </a:r>
            <a:r>
              <a:rPr lang="en-US" sz="1800" dirty="0">
                <a:solidFill>
                  <a:schemeClr val="tx1"/>
                </a:solidFill>
              </a:rPr>
              <a:t> from system properties.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6F4C2-342C-0830-3223-2E88C7F8458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19</a:t>
            </a:fld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341A86-D99E-37D6-2780-FD803F544132}"/>
              </a:ext>
            </a:extLst>
          </p:cNvPr>
          <p:cNvSpPr txBox="1"/>
          <p:nvPr/>
        </p:nvSpPr>
        <p:spPr>
          <a:xfrm>
            <a:off x="7236541" y="5020860"/>
            <a:ext cx="42899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Statistics of the occurrence of UUI leakages detected in our assessment, counted by UUI types and access channels</a:t>
            </a:r>
            <a:endParaRPr lang="en-SG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1" name="Picture 10" descr="Table&#10;&#10;Description automatically generated">
            <a:extLst>
              <a:ext uri="{FF2B5EF4-FFF2-40B4-BE49-F238E27FC236}">
                <a16:creationId xmlns:a16="http://schemas.microsoft.com/office/drawing/2014/main" id="{841D1931-6E0A-C991-D82F-A922C710BCD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47196" y="1389472"/>
            <a:ext cx="2688199" cy="357996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B2A0ED6-B5EB-7BB2-7D93-275FA54D178C}"/>
              </a:ext>
            </a:extLst>
          </p:cNvPr>
          <p:cNvSpPr txBox="1">
            <a:spLocks/>
          </p:cNvSpPr>
          <p:nvPr/>
        </p:nvSpPr>
        <p:spPr>
          <a:xfrm>
            <a:off x="876300" y="480243"/>
            <a:ext cx="8076511" cy="918103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b="1" dirty="0"/>
              <a:t>Key Finding 2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Exfiltration points via undocumented access channels</a:t>
            </a:r>
            <a:endParaRPr lang="en-SG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B2C89E-5797-CE04-ADE8-E02D6220ACAE}"/>
              </a:ext>
            </a:extLst>
          </p:cNvPr>
          <p:cNvSpPr txBox="1"/>
          <p:nvPr/>
        </p:nvSpPr>
        <p:spPr>
          <a:xfrm>
            <a:off x="876300" y="4207265"/>
            <a:ext cx="552688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绝大多数的隐私泄露是通过三个非官方访问渠道。</a:t>
            </a:r>
            <a:endParaRPr lang="en-AU" altLang="zh-CN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F2288BF-508E-FAC3-0887-DEBFEDC02BB0}"/>
              </a:ext>
            </a:extLst>
          </p:cNvPr>
          <p:cNvSpPr txBox="1">
            <a:spLocks/>
          </p:cNvSpPr>
          <p:nvPr/>
        </p:nvSpPr>
        <p:spPr>
          <a:xfrm>
            <a:off x="7088777" y="-8979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主要发现</a:t>
            </a:r>
            <a:r>
              <a:rPr lang="en-AU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2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54056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20" y="180014"/>
            <a:ext cx="8076511" cy="842691"/>
          </a:xfrm>
        </p:spPr>
        <p:txBody>
          <a:bodyPr/>
          <a:lstStyle/>
          <a:p>
            <a:pPr algn="l"/>
            <a:r>
              <a:rPr lang="en-US" sz="3200" b="1" dirty="0"/>
              <a:t>Background</a:t>
            </a:r>
            <a:endParaRPr lang="en-SG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3B70-E36B-5B04-0C56-31FDD0E0D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520" y="1516281"/>
            <a:ext cx="10587680" cy="3583771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</a:rPr>
              <a:t>The protection of personal data has gained a great deal of attention around the world.</a:t>
            </a: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1800" dirty="0">
                <a:solidFill>
                  <a:schemeClr val="tx1"/>
                </a:solidFill>
              </a:rPr>
              <a:t>137 out of 194 countries had put in place legislation to secure the protection of data and privacy.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2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1800" dirty="0">
                <a:solidFill>
                  <a:schemeClr val="tx1"/>
                </a:solidFill>
              </a:rPr>
              <a:t>Our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phones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are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SG" altLang="zh-CN" sz="1800" dirty="0">
                <a:solidFill>
                  <a:schemeClr val="tx1"/>
                </a:solidFill>
              </a:rPr>
              <a:t>the first line of defence against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privacy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infringement.</a:t>
            </a:r>
            <a:r>
              <a:rPr lang="en-SG" altLang="zh-CN" sz="1800" dirty="0">
                <a:solidFill>
                  <a:schemeClr val="tx1"/>
                </a:solidFill>
              </a:rPr>
              <a:t> 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18C53E5-8ACD-09A4-9E13-A3B8E77C3EE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2</a:t>
            </a:fld>
            <a:endParaRPr lang="en-SG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C8A7AB-71DD-C175-2938-8EF11D9CAFAE}"/>
              </a:ext>
            </a:extLst>
          </p:cNvPr>
          <p:cNvSpPr txBox="1"/>
          <p:nvPr/>
        </p:nvSpPr>
        <p:spPr>
          <a:xfrm>
            <a:off x="7323695" y="5593628"/>
            <a:ext cx="48683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Data Protection and Privacy Legislation Worldwide</a:t>
            </a:r>
            <a:r>
              <a:rPr lang="zh-CN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(as</a:t>
            </a:r>
            <a:r>
              <a:rPr lang="zh-CN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zh-CN" altLang="en-US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sz="11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2022)</a:t>
            </a:r>
            <a:endParaRPr lang="en-SG" sz="11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2CD933-71A1-C8E0-67E0-B6BA82E5428D}"/>
              </a:ext>
            </a:extLst>
          </p:cNvPr>
          <p:cNvSpPr txBox="1"/>
          <p:nvPr/>
        </p:nvSpPr>
        <p:spPr>
          <a:xfrm>
            <a:off x="791520" y="936429"/>
            <a:ext cx="412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Post-GDPR Era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A735D6C-BE65-EF66-BED1-623768C2D4AA}"/>
              </a:ext>
            </a:extLst>
          </p:cNvPr>
          <p:cNvSpPr txBox="1">
            <a:spLocks/>
          </p:cNvSpPr>
          <p:nvPr/>
        </p:nvSpPr>
        <p:spPr>
          <a:xfrm>
            <a:off x="7423484" y="180014"/>
            <a:ext cx="392231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后</a:t>
            </a:r>
            <a:r>
              <a:rPr lang="en-US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GDPR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时代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1610B1-01E5-A5F0-C971-3312AE4BAC2E}"/>
              </a:ext>
            </a:extLst>
          </p:cNvPr>
          <p:cNvSpPr txBox="1"/>
          <p:nvPr/>
        </p:nvSpPr>
        <p:spPr>
          <a:xfrm>
            <a:off x="827130" y="3920141"/>
            <a:ext cx="6184900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当下个人数据的保护已经成为了一个全球瞩目的话题。</a:t>
            </a:r>
            <a:endParaRPr lang="en-AU" altLang="zh-CN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74577-7504-6216-3632-CA17F8D51C95}"/>
              </a:ext>
            </a:extLst>
          </p:cNvPr>
          <p:cNvSpPr txBox="1"/>
          <p:nvPr/>
        </p:nvSpPr>
        <p:spPr>
          <a:xfrm>
            <a:off x="827128" y="4453721"/>
            <a:ext cx="6184901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截止</a:t>
            </a:r>
            <a:r>
              <a:rPr lang="en-AU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2022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年，全球共有</a:t>
            </a:r>
            <a:r>
              <a:rPr lang="en-AU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137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个国家已经通过或者实行了个人数据和隐私保护的相关法律。</a:t>
            </a:r>
            <a:endParaRPr lang="en-AU" altLang="zh-CN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E93CDF-CFDF-F784-20CA-B376A74FD1F4}"/>
              </a:ext>
            </a:extLst>
          </p:cNvPr>
          <p:cNvSpPr txBox="1"/>
          <p:nvPr/>
        </p:nvSpPr>
        <p:spPr>
          <a:xfrm>
            <a:off x="827128" y="5314561"/>
            <a:ext cx="6184901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我们日常使用的智能手机渐渐成为保护个人隐私的最前线。</a:t>
            </a:r>
            <a:endParaRPr lang="en-AU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AF2EC3B-9C1C-217C-65B8-D6512FFA4F0F}"/>
              </a:ext>
            </a:extLst>
          </p:cNvPr>
          <p:cNvGrpSpPr/>
          <p:nvPr/>
        </p:nvGrpSpPr>
        <p:grpSpPr>
          <a:xfrm>
            <a:off x="7535037" y="3910136"/>
            <a:ext cx="4367170" cy="1719220"/>
            <a:chOff x="3914658" y="3286125"/>
            <a:chExt cx="7435214" cy="292701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EA146C6-EB1E-21DA-6F40-ADFF70ACD9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067175" y="3286125"/>
              <a:ext cx="7282697" cy="28479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F8AA4A6-C64A-AA0A-5F01-A933C6361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14658" y="5308139"/>
              <a:ext cx="1676634" cy="9050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499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5459-75E2-F329-3223-07AD0D293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300" y="1667167"/>
            <a:ext cx="5183027" cy="411017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1800" i="1" dirty="0">
                <a:solidFill>
                  <a:schemeClr val="tx1"/>
                </a:solidFill>
              </a:rPr>
              <a:t>Have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our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identified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undocumented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channels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already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been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(ab)used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in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the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r>
              <a:rPr lang="en-US" altLang="zh-CN" sz="1800" i="1" dirty="0">
                <a:solidFill>
                  <a:schemeClr val="tx1"/>
                </a:solidFill>
              </a:rPr>
              <a:t>wild?</a:t>
            </a:r>
            <a:r>
              <a:rPr lang="zh-CN" altLang="en-US" sz="1800" i="1" dirty="0">
                <a:solidFill>
                  <a:schemeClr val="tx1"/>
                </a:solidFill>
              </a:rPr>
              <a:t> </a:t>
            </a:r>
            <a:endParaRPr lang="en-US" altLang="zh-CN" sz="1800" i="1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altLang="zh-CN" sz="1800" dirty="0">
                <a:solidFill>
                  <a:schemeClr val="tx1"/>
                </a:solidFill>
              </a:rPr>
              <a:t>We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test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SG" altLang="zh-CN" sz="1800" dirty="0">
                <a:solidFill>
                  <a:schemeClr val="tx1"/>
                </a:solidFill>
              </a:rPr>
              <a:t>top 150 apps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from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the Google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Play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Store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another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150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apps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from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 alternative app store (Xiaomi App Store).</a:t>
            </a:r>
            <a:r>
              <a:rPr lang="en-SG" altLang="zh-CN" sz="1800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12 out of </a:t>
            </a:r>
            <a:r>
              <a:rPr lang="en-US" altLang="zh-CN" sz="1800" b="1" dirty="0">
                <a:solidFill>
                  <a:schemeClr val="tx1"/>
                </a:solidFill>
              </a:rPr>
              <a:t>300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>
                <a:solidFill>
                  <a:schemeClr val="tx1"/>
                </a:solidFill>
              </a:rPr>
              <a:t>analyzed apps</a:t>
            </a:r>
            <a:r>
              <a:rPr lang="en-US" sz="1800" dirty="0">
                <a:solidFill>
                  <a:schemeClr val="tx1"/>
                </a:solidFill>
              </a:rPr>
              <a:t> have relevant behaviors. 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All their accesses are through </a:t>
            </a:r>
            <a:r>
              <a:rPr lang="en-US" sz="1800" b="1" dirty="0">
                <a:solidFill>
                  <a:schemeClr val="tx1"/>
                </a:solidFill>
              </a:rPr>
              <a:t>undocumented</a:t>
            </a:r>
            <a:r>
              <a:rPr lang="en-US" sz="1800" dirty="0">
                <a:solidFill>
                  <a:schemeClr val="tx1"/>
                </a:solidFill>
              </a:rPr>
              <a:t> access channels.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broad</a:t>
            </a:r>
            <a:r>
              <a:rPr lang="zh-CN" altLang="en-US" sz="1800" dirty="0"/>
              <a:t> </a:t>
            </a:r>
            <a:r>
              <a:rPr lang="en-US" altLang="zh-CN" sz="1800" dirty="0"/>
              <a:t>UUI</a:t>
            </a:r>
            <a:r>
              <a:rPr lang="zh-CN" altLang="en-US" sz="1800" dirty="0"/>
              <a:t> </a:t>
            </a:r>
            <a:r>
              <a:rPr lang="en-US" altLang="zh-CN" sz="1800" dirty="0"/>
              <a:t>collection</a:t>
            </a:r>
            <a:r>
              <a:rPr lang="zh-CN" altLang="en-US" sz="1800" dirty="0"/>
              <a:t> </a:t>
            </a:r>
            <a:r>
              <a:rPr lang="en-US" altLang="zh-CN" sz="1800" dirty="0"/>
              <a:t>by</a:t>
            </a:r>
            <a:r>
              <a:rPr lang="zh-CN" altLang="en-US" sz="1800" dirty="0"/>
              <a:t> </a:t>
            </a:r>
            <a:r>
              <a:rPr lang="en-US" altLang="zh-CN" sz="1800" dirty="0"/>
              <a:t>apps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the</a:t>
            </a:r>
            <a:r>
              <a:rPr lang="zh-CN" altLang="en-US" sz="1800" dirty="0"/>
              <a:t> </a:t>
            </a:r>
            <a:r>
              <a:rPr lang="en-US" altLang="zh-CN" sz="1800" dirty="0"/>
              <a:t>wild</a:t>
            </a:r>
            <a:r>
              <a:rPr lang="zh-CN" altLang="en-US" sz="1800" dirty="0"/>
              <a:t> </a:t>
            </a:r>
            <a:r>
              <a:rPr lang="en-US" altLang="zh-CN" sz="1800" dirty="0"/>
              <a:t>is</a:t>
            </a:r>
            <a:r>
              <a:rPr lang="zh-CN" altLang="en-US" sz="1800" dirty="0"/>
              <a:t> </a:t>
            </a:r>
            <a:r>
              <a:rPr lang="en-US" altLang="zh-CN" sz="1800" dirty="0"/>
              <a:t>not</a:t>
            </a:r>
            <a:r>
              <a:rPr lang="zh-CN" altLang="en-US" sz="1800" dirty="0"/>
              <a:t> </a:t>
            </a:r>
            <a:r>
              <a:rPr lang="en-US" altLang="zh-CN" sz="1800" dirty="0"/>
              <a:t>observed</a:t>
            </a:r>
            <a:r>
              <a:rPr lang="zh-CN" altLang="en-US" sz="1800" dirty="0"/>
              <a:t> </a:t>
            </a:r>
            <a:r>
              <a:rPr lang="en-US" altLang="zh-CN" sz="1800" dirty="0"/>
              <a:t>in</a:t>
            </a:r>
            <a:r>
              <a:rPr lang="zh-CN" altLang="en-US" sz="1800" dirty="0"/>
              <a:t> </a:t>
            </a:r>
            <a:r>
              <a:rPr lang="en-US" altLang="zh-CN" sz="1800" dirty="0"/>
              <a:t>our</a:t>
            </a:r>
            <a:r>
              <a:rPr lang="zh-CN" altLang="en-US" sz="1800" dirty="0"/>
              <a:t> </a:t>
            </a:r>
            <a:r>
              <a:rPr lang="en-US" altLang="zh-CN" sz="1800" dirty="0"/>
              <a:t>study.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727E5-E482-3527-9227-A63F13EE28C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20</a:t>
            </a:fld>
            <a:endParaRPr lang="en-SG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E03C15-D0E6-D764-7FED-55421E46717B}"/>
              </a:ext>
            </a:extLst>
          </p:cNvPr>
          <p:cNvSpPr txBox="1"/>
          <p:nvPr/>
        </p:nvSpPr>
        <p:spPr>
          <a:xfrm>
            <a:off x="8069297" y="1940122"/>
            <a:ext cx="37649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dirty="0">
                <a:solidFill>
                  <a:schemeClr val="tx2">
                    <a:lumMod val="75000"/>
                  </a:schemeClr>
                </a:solidFill>
              </a:rPr>
              <a:t>List of apps found potential UUI collection</a:t>
            </a:r>
            <a:endParaRPr lang="en-SG" sz="12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0C275A90-A8D2-3363-5BCA-2D378A346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8144437"/>
              </p:ext>
            </p:extLst>
          </p:nvPr>
        </p:nvGraphicFramePr>
        <p:xfrm>
          <a:off x="6487794" y="2217121"/>
          <a:ext cx="5297005" cy="332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1">
                  <a:extLst>
                    <a:ext uri="{9D8B030D-6E8A-4147-A177-3AD203B41FA5}">
                      <a16:colId xmlns:a16="http://schemas.microsoft.com/office/drawing/2014/main" val="2324827753"/>
                    </a:ext>
                  </a:extLst>
                </a:gridCol>
                <a:gridCol w="1542197">
                  <a:extLst>
                    <a:ext uri="{9D8B030D-6E8A-4147-A177-3AD203B41FA5}">
                      <a16:colId xmlns:a16="http://schemas.microsoft.com/office/drawing/2014/main" val="108896954"/>
                    </a:ext>
                  </a:extLst>
                </a:gridCol>
                <a:gridCol w="921223">
                  <a:extLst>
                    <a:ext uri="{9D8B030D-6E8A-4147-A177-3AD203B41FA5}">
                      <a16:colId xmlns:a16="http://schemas.microsoft.com/office/drawing/2014/main" val="332363323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98704853"/>
                    </a:ext>
                  </a:extLst>
                </a:gridCol>
                <a:gridCol w="1229974">
                  <a:extLst>
                    <a:ext uri="{9D8B030D-6E8A-4147-A177-3AD203B41FA5}">
                      <a16:colId xmlns:a16="http://schemas.microsoft.com/office/drawing/2014/main" val="3328117894"/>
                    </a:ext>
                  </a:extLst>
                </a:gridCol>
              </a:tblGrid>
              <a:tr h="239151"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App package name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Downloads (by Dec 2021)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Involved UUIs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Access channels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84225613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com.kwai.m2u   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81mil+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ID, Misc. UUI</a:t>
                      </a:r>
                      <a:r>
                        <a:rPr lang="en-AU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endParaRPr lang="en-AU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618205758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com.kwai.videoeditor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86mil+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ID, Misc. UUI</a:t>
                      </a:r>
                      <a:r>
                        <a:rPr lang="en-AU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endParaRPr lang="en-AU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71796205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com.lbe.parallel.intl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IMSI</a:t>
                      </a:r>
                      <a:endParaRPr lang="en-AU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Services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266134980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com.liulishuo.engzo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116mil+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608633751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com.oppo.store       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Misc. UUI</a:t>
                      </a:r>
                      <a:r>
                        <a:rPr lang="en-AU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+ </a:t>
                      </a:r>
                      <a:endParaRPr lang="en-AU" sz="10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087871906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com.renrendai.haohuan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05912296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com.tencent.qqimsecure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682mil+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IMSI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59193208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com.tencent.wifimanager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192mil+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IMSI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Settings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4275283218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com.wuba.zhuanzhuan  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234mil+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129321240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com.xunmeng.merchant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Serial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789272220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com.xunmeng.pinduoduo 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5bil+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Serial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184326259"/>
                  </a:ext>
                </a:extLst>
              </a:tr>
              <a:tr h="239151"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ru.yandex.searchplugin</a:t>
                      </a:r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A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100mil+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Device ID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AU" sz="1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Properties</a:t>
                      </a: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5684362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FA49F2C-4B10-446B-5047-94C865210741}"/>
              </a:ext>
            </a:extLst>
          </p:cNvPr>
          <p:cNvSpPr txBox="1"/>
          <p:nvPr/>
        </p:nvSpPr>
        <p:spPr>
          <a:xfrm>
            <a:off x="6487794" y="5613134"/>
            <a:ext cx="52970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6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+ </a:t>
            </a:r>
            <a:r>
              <a:rPr lang="en-US" altLang="zh-CN" sz="16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The caught UUI </a:t>
            </a:r>
            <a:r>
              <a:rPr lang="en-US" altLang="zh-CN" sz="16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access is through requesting the system property “</a:t>
            </a:r>
            <a:r>
              <a:rPr lang="en-US" altLang="zh-CN" sz="1600" baseline="30000" dirty="0" err="1">
                <a:solidFill>
                  <a:srgbClr val="000000"/>
                </a:solidFill>
                <a:latin typeface="Calibri" panose="020F0502020204030204" pitchFamily="34" charset="0"/>
              </a:rPr>
              <a:t>gsm.serial</a:t>
            </a:r>
            <a:r>
              <a:rPr lang="en-US" altLang="zh-CN" sz="1600" baseline="30000" dirty="0">
                <a:solidFill>
                  <a:srgbClr val="000000"/>
                </a:solidFill>
                <a:latin typeface="Calibri" panose="020F0502020204030204" pitchFamily="34" charset="0"/>
              </a:rPr>
              <a:t>”</a:t>
            </a:r>
            <a:r>
              <a:rPr lang="en-US" altLang="zh-CN" sz="1600" b="0" i="0" u="none" strike="noStrike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.</a:t>
            </a:r>
            <a:endParaRPr lang="en-AU" sz="1600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2D8423F-663D-7817-08B1-60C923FCA9DA}"/>
              </a:ext>
            </a:extLst>
          </p:cNvPr>
          <p:cNvSpPr txBox="1">
            <a:spLocks/>
          </p:cNvSpPr>
          <p:nvPr/>
        </p:nvSpPr>
        <p:spPr>
          <a:xfrm>
            <a:off x="876300" y="480243"/>
            <a:ext cx="8076511" cy="918103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b="1" dirty="0"/>
              <a:t>Key Finding 3</a:t>
            </a:r>
          </a:p>
          <a:p>
            <a:pPr algn="l">
              <a:lnSpc>
                <a:spcPct val="100000"/>
              </a:lnSpc>
            </a:pPr>
            <a:r>
              <a:rPr lang="en-US" sz="2000" dirty="0"/>
              <a:t>Exploits in the wild</a:t>
            </a:r>
            <a:endParaRPr lang="en-SG" sz="2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BFE9C-8E93-864D-3A70-D4079F2701BF}"/>
              </a:ext>
            </a:extLst>
          </p:cNvPr>
          <p:cNvSpPr txBox="1">
            <a:spLocks/>
          </p:cNvSpPr>
          <p:nvPr/>
        </p:nvSpPr>
        <p:spPr>
          <a:xfrm>
            <a:off x="7088777" y="266698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主要发现</a:t>
            </a:r>
            <a:r>
              <a:rPr lang="en-AU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3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19994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C5459-75E2-F329-3223-07AD0D293A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6300" y="1844003"/>
            <a:ext cx="6015819" cy="3449221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have reported all our findings to the relevant parties</a:t>
            </a:r>
            <a:r>
              <a:rPr lang="en-US" altLang="zh-CN" sz="1800" dirty="0">
                <a:solidFill>
                  <a:schemeClr val="tx1"/>
                </a:solidFill>
              </a:rPr>
              <a:t>/stakeholders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also have kept them confidential for at least 90 days for them to be mended before we reported them in this paper.</a:t>
            </a:r>
          </a:p>
          <a:p>
            <a:pPr marL="2857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have received </a:t>
            </a:r>
            <a:r>
              <a:rPr lang="en-US" sz="1800" b="1" dirty="0">
                <a:solidFill>
                  <a:schemeClr val="tx1"/>
                </a:solidFill>
              </a:rPr>
              <a:t>8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CVE</a:t>
            </a:r>
            <a:r>
              <a:rPr lang="zh-CN" alt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entries registered by Google and four other manufacturers.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4657C-0904-CA88-7A17-B0A334BC08F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21</a:t>
            </a:fld>
            <a:endParaRPr lang="en-SG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5EABDB-D67B-1ECD-30DA-FA35A0B2B4B5}"/>
              </a:ext>
            </a:extLst>
          </p:cNvPr>
          <p:cNvSpPr txBox="1"/>
          <p:nvPr/>
        </p:nvSpPr>
        <p:spPr>
          <a:xfrm>
            <a:off x="7468023" y="1745722"/>
            <a:ext cx="4114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solidFill>
                  <a:schemeClr val="tx2">
                    <a:lumMod val="75000"/>
                  </a:schemeClr>
                </a:solidFill>
              </a:rPr>
              <a:t>CVE-listed vulnerabilities found by U2-I2</a:t>
            </a:r>
            <a:endParaRPr lang="en-SG" sz="1400" i="1" dirty="0">
              <a:solidFill>
                <a:schemeClr val="tx2">
                  <a:lumMod val="75000"/>
                </a:schemeClr>
              </a:solidFill>
            </a:endParaRPr>
          </a:p>
        </p:txBody>
      </p:sp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DE833840-6575-6745-CADD-AA6AC8CF5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1958888"/>
              </p:ext>
            </p:extLst>
          </p:nvPr>
        </p:nvGraphicFramePr>
        <p:xfrm>
          <a:off x="7296572" y="2103603"/>
          <a:ext cx="4457699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50">
                  <a:extLst>
                    <a:ext uri="{9D8B030D-6E8A-4147-A177-3AD203B41FA5}">
                      <a16:colId xmlns:a16="http://schemas.microsoft.com/office/drawing/2014/main" val="1153195914"/>
                    </a:ext>
                  </a:extLst>
                </a:gridCol>
                <a:gridCol w="1353396">
                  <a:extLst>
                    <a:ext uri="{9D8B030D-6E8A-4147-A177-3AD203B41FA5}">
                      <a16:colId xmlns:a16="http://schemas.microsoft.com/office/drawing/2014/main" val="2487633910"/>
                    </a:ext>
                  </a:extLst>
                </a:gridCol>
                <a:gridCol w="922020">
                  <a:extLst>
                    <a:ext uri="{9D8B030D-6E8A-4147-A177-3AD203B41FA5}">
                      <a16:colId xmlns:a16="http://schemas.microsoft.com/office/drawing/2014/main" val="2126167314"/>
                    </a:ext>
                  </a:extLst>
                </a:gridCol>
                <a:gridCol w="1960033">
                  <a:extLst>
                    <a:ext uri="{9D8B030D-6E8A-4147-A177-3AD203B41FA5}">
                      <a16:colId xmlns:a16="http://schemas.microsoft.com/office/drawing/2014/main" val="879350670"/>
                    </a:ext>
                  </a:extLst>
                </a:gridCol>
              </a:tblGrid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#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 ID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Affected devices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Involved UUIs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54362520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CVE-2020-12488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34287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200" dirty="0"/>
                        <a:t>Vivo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Serial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06551480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2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CVE-2020-14103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Xiaomi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Serial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10413177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3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CVE-2020-14105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Xiaomi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Misc. UUI (</a:t>
                      </a:r>
                      <a:r>
                        <a:rPr lang="en-AU" sz="1200" dirty="0" err="1"/>
                        <a:t>ro.ril.oem.sno</a:t>
                      </a:r>
                      <a:r>
                        <a:rPr lang="en-AU" sz="1200" dirty="0"/>
                        <a:t>)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5510403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CVE-2021-0428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Pixel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ICCID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7614233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CVE-2021-25344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Samsung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Serial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27950746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CVE-2021-25358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altLang="zh-CN" sz="1200" dirty="0"/>
                        <a:t>Samsung</a:t>
                      </a:r>
                      <a:endParaRPr lang="en-AU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IMSI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0516514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7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CVE-2021-26278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Vivo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 err="1"/>
                        <a:t>WiFi</a:t>
                      </a:r>
                      <a:r>
                        <a:rPr lang="en-AU" sz="1200" dirty="0"/>
                        <a:t> MAC address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6818720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r>
                        <a:rPr lang="en-AU" sz="1200" dirty="0"/>
                        <a:t>8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CVE-2021-37055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Huawei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ICCID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606495490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E8D21863-87B3-43E0-42CD-4FA9B820F97C}"/>
              </a:ext>
            </a:extLst>
          </p:cNvPr>
          <p:cNvSpPr txBox="1">
            <a:spLocks/>
          </p:cNvSpPr>
          <p:nvPr/>
        </p:nvSpPr>
        <p:spPr>
          <a:xfrm>
            <a:off x="876300" y="480243"/>
            <a:ext cx="8076511" cy="918103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altLang="zh-CN" sz="3200" b="1" dirty="0"/>
              <a:t>Responsible Disclosure</a:t>
            </a:r>
            <a:endParaRPr lang="en-SG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9DBDED-6981-2B0C-51CD-0D18BC7A5F9D}"/>
              </a:ext>
            </a:extLst>
          </p:cNvPr>
          <p:cNvSpPr txBox="1">
            <a:spLocks/>
          </p:cNvSpPr>
          <p:nvPr/>
        </p:nvSpPr>
        <p:spPr>
          <a:xfrm>
            <a:off x="7088777" y="550402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主要发现</a:t>
            </a:r>
            <a:r>
              <a:rPr lang="en-AU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3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992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973" y="988556"/>
            <a:ext cx="8076511" cy="918103"/>
          </a:xfrm>
        </p:spPr>
        <p:txBody>
          <a:bodyPr/>
          <a:lstStyle/>
          <a:p>
            <a:pPr algn="l"/>
            <a:r>
              <a:rPr lang="en-US" sz="3200" b="1" dirty="0"/>
              <a:t>Conclusion</a:t>
            </a:r>
            <a:br>
              <a:rPr lang="en-US" sz="3200" dirty="0"/>
            </a:br>
            <a:endParaRPr lang="en-SG" sz="1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3B70-E36B-5B04-0C56-31FDD0E0D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97280" y="1906659"/>
            <a:ext cx="10181747" cy="3724386"/>
          </a:xfrm>
        </p:spPr>
        <p:txBody>
          <a:bodyPr>
            <a:noAutofit/>
          </a:bodyPr>
          <a:lstStyle/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US" sz="2200" dirty="0">
                <a:solidFill>
                  <a:schemeClr val="tx1"/>
                </a:solidFill>
              </a:rPr>
              <a:t>comprehensive study to understand OS-level UUI protection.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A systematic assessment approach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SG" altLang="zh-CN" sz="2200" dirty="0">
                <a:solidFill>
                  <a:schemeClr val="tx1"/>
                </a:solidFill>
              </a:rPr>
              <a:t>to explore undocumented channels 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  <a:p>
            <a:pPr marL="457200" indent="-4572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1"/>
                </a:solidFill>
              </a:rPr>
              <a:t>Revealing the status quo of UUI protection</a:t>
            </a:r>
            <a:r>
              <a:rPr lang="zh-CN" altLang="en-US" sz="2200" dirty="0">
                <a:solidFill>
                  <a:schemeClr val="tx1"/>
                </a:solidFill>
              </a:rPr>
              <a:t> </a:t>
            </a:r>
            <a:r>
              <a:rPr lang="en-SG" altLang="zh-CN" sz="2200" dirty="0">
                <a:solidFill>
                  <a:schemeClr val="tx1"/>
                </a:solidFill>
              </a:rPr>
              <a:t>on latest versions of Android</a:t>
            </a:r>
            <a:r>
              <a:rPr lang="en-US" sz="2200" dirty="0">
                <a:solidFill>
                  <a:schemeClr val="tx1"/>
                </a:solidFill>
              </a:rPr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7413A7-8B53-67D4-F94A-E9A01B348F3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22</a:t>
            </a:fld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7E5AC64-8F20-D823-BAC4-0F4EBCFDC6E6}"/>
              </a:ext>
            </a:extLst>
          </p:cNvPr>
          <p:cNvSpPr txBox="1">
            <a:spLocks/>
          </p:cNvSpPr>
          <p:nvPr/>
        </p:nvSpPr>
        <p:spPr>
          <a:xfrm>
            <a:off x="7022007" y="604916"/>
            <a:ext cx="4257020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总结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9594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1EE9-99FF-163F-7129-03C73584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0803" y="493221"/>
            <a:ext cx="5051396" cy="720081"/>
          </a:xfrm>
        </p:spPr>
        <p:txBody>
          <a:bodyPr/>
          <a:lstStyle/>
          <a:p>
            <a:pPr algn="l"/>
            <a:r>
              <a:rPr lang="en-SG" sz="3200" b="1" dirty="0"/>
              <a:t>Contacts</a:t>
            </a:r>
            <a:endParaRPr lang="en-SG" sz="4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52910-B127-D270-6416-E4ADC90BC8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50803" y="1501380"/>
            <a:ext cx="8170618" cy="790400"/>
          </a:xfrm>
        </p:spPr>
        <p:txBody>
          <a:bodyPr>
            <a:noAutofit/>
          </a:bodyPr>
          <a:lstStyle/>
          <a:p>
            <a:r>
              <a:rPr lang="en-US" sz="1800" dirty="0"/>
              <a:t>Should you have any questions, please feel free to contact us:</a:t>
            </a:r>
            <a:endParaRPr lang="en-SG" sz="18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AE56A-5328-8C78-63D0-6CCAA178F4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643670" y="2984538"/>
            <a:ext cx="5425774" cy="231807"/>
          </a:xfrm>
        </p:spPr>
        <p:txBody>
          <a:bodyPr>
            <a:noAutofit/>
          </a:bodyPr>
          <a:lstStyle/>
          <a:p>
            <a:r>
              <a:rPr lang="en-SG" sz="1600" i="1" dirty="0"/>
              <a:t>Jin Song Dong, NUS (dcsdjs@nus.edu.sg)</a:t>
            </a:r>
          </a:p>
          <a:p>
            <a:endParaRPr lang="en-SG" sz="1600" i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DD8A03-019B-8169-A113-A149856602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43670" y="2475146"/>
            <a:ext cx="5425774" cy="231807"/>
          </a:xfrm>
        </p:spPr>
        <p:txBody>
          <a:bodyPr>
            <a:normAutofit/>
          </a:bodyPr>
          <a:lstStyle/>
          <a:p>
            <a:r>
              <a:rPr lang="en-US" sz="1600" i="1" dirty="0"/>
              <a:t>Guangdong Bai, UQ (g.bai@uq.edu.au)</a:t>
            </a:r>
          </a:p>
          <a:p>
            <a:endParaRPr lang="en-SG" sz="1600" i="1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E2784A3-36A7-78C9-052A-C350D72CA11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43670" y="3504423"/>
            <a:ext cx="5425774" cy="231807"/>
          </a:xfrm>
        </p:spPr>
        <p:txBody>
          <a:bodyPr>
            <a:normAutofit fontScale="92500"/>
          </a:bodyPr>
          <a:lstStyle/>
          <a:p>
            <a:r>
              <a:rPr lang="en-SG" sz="1600" i="1" dirty="0"/>
              <a:t>Sin Gee Teo</a:t>
            </a:r>
            <a:r>
              <a:rPr lang="en-US" altLang="zh-CN" sz="1600" i="1" dirty="0"/>
              <a:t>, A</a:t>
            </a:r>
            <a:r>
              <a:rPr lang="zh-CN" altLang="en-US" sz="1600" i="1" dirty="0"/>
              <a:t>*</a:t>
            </a:r>
            <a:r>
              <a:rPr lang="en-US" altLang="zh-CN" sz="1600" i="1" dirty="0"/>
              <a:t>STAR I2R</a:t>
            </a:r>
            <a:r>
              <a:rPr lang="en-SG" sz="1600" i="1" dirty="0"/>
              <a:t> (teo_sin_gee@i2r.a-star.edu.sg)</a:t>
            </a:r>
          </a:p>
          <a:p>
            <a:endParaRPr lang="en-SG" sz="1600" i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6C9BB1-0DDB-B7EA-46A1-4BBA1D2FE93F}"/>
              </a:ext>
            </a:extLst>
          </p:cNvPr>
          <p:cNvGrpSpPr/>
          <p:nvPr/>
        </p:nvGrpSpPr>
        <p:grpSpPr>
          <a:xfrm>
            <a:off x="3694987" y="5261403"/>
            <a:ext cx="8239493" cy="647291"/>
            <a:chOff x="366732" y="4588786"/>
            <a:chExt cx="7050362" cy="553873"/>
          </a:xfrm>
        </p:grpSpPr>
        <p:pic>
          <p:nvPicPr>
            <p:cNvPr id="8" name="Picture 6" descr="uq-logo-purple - Brisbane German Week 2022">
              <a:extLst>
                <a:ext uri="{FF2B5EF4-FFF2-40B4-BE49-F238E27FC236}">
                  <a16:creationId xmlns:a16="http://schemas.microsoft.com/office/drawing/2014/main" id="{B213CF31-CB3C-FD7F-0362-827FC5958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16560" y="4669027"/>
              <a:ext cx="1242813" cy="34336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Picture 8" descr="Agency for Science, Technology and Research - Wikipedia">
              <a:extLst>
                <a:ext uri="{FF2B5EF4-FFF2-40B4-BE49-F238E27FC236}">
                  <a16:creationId xmlns:a16="http://schemas.microsoft.com/office/drawing/2014/main" id="{4B50175B-605D-7595-A277-4C235EDA8D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6601" y="4616924"/>
              <a:ext cx="1054019" cy="3897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4" descr="white-logo.png">
              <a:extLst>
                <a:ext uri="{FF2B5EF4-FFF2-40B4-BE49-F238E27FC236}">
                  <a16:creationId xmlns:a16="http://schemas.microsoft.com/office/drawing/2014/main" id="{7A9FAE4A-41F6-4A3E-9570-EA4355315E3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-20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6732" y="4639027"/>
              <a:ext cx="783959" cy="373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4">
              <a:extLst>
                <a:ext uri="{FF2B5EF4-FFF2-40B4-BE49-F238E27FC236}">
                  <a16:creationId xmlns:a16="http://schemas.microsoft.com/office/drawing/2014/main" id="{DEDCDFC5-D181-183B-DB7D-CD0FD31A87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97919" y="4694624"/>
              <a:ext cx="1471413" cy="253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&#10;&#10;Description automatically generated">
              <a:extLst>
                <a:ext uri="{FF2B5EF4-FFF2-40B4-BE49-F238E27FC236}">
                  <a16:creationId xmlns:a16="http://schemas.microsoft.com/office/drawing/2014/main" id="{8FCD8DF8-2359-4F7F-F7B3-C2E6E96F8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613" t="28826" r="25298" b="29318"/>
            <a:stretch/>
          </p:blipFill>
          <p:spPr>
            <a:xfrm>
              <a:off x="6238741" y="4588786"/>
              <a:ext cx="1178353" cy="553873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E3BB1D1C-27BC-312C-7133-E42ACE9186DD}"/>
              </a:ext>
            </a:extLst>
          </p:cNvPr>
          <p:cNvSpPr/>
          <p:nvPr/>
        </p:nvSpPr>
        <p:spPr>
          <a:xfrm>
            <a:off x="10515600" y="299394"/>
            <a:ext cx="1526269" cy="812800"/>
          </a:xfrm>
          <a:prstGeom prst="rect">
            <a:avLst/>
          </a:prstGeom>
          <a:solidFill>
            <a:srgbClr val="033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Text Placeholder 5">
            <a:extLst>
              <a:ext uri="{FF2B5EF4-FFF2-40B4-BE49-F238E27FC236}">
                <a16:creationId xmlns:a16="http://schemas.microsoft.com/office/drawing/2014/main" id="{C0CB816B-2898-5600-184A-8BAD9239BDFF}"/>
              </a:ext>
            </a:extLst>
          </p:cNvPr>
          <p:cNvSpPr txBox="1">
            <a:spLocks/>
          </p:cNvSpPr>
          <p:nvPr/>
        </p:nvSpPr>
        <p:spPr bwMode="white">
          <a:xfrm>
            <a:off x="1643670" y="4024308"/>
            <a:ext cx="5425774" cy="25688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rtl="0" eaLnBrk="1" fontAlgn="base" hangingPunct="1">
              <a:lnSpc>
                <a:spcPts val="1125"/>
              </a:lnSpc>
              <a:spcBef>
                <a:spcPct val="20000"/>
              </a:spcBef>
              <a:spcAft>
                <a:spcPts val="0"/>
              </a:spcAft>
              <a:buNone/>
              <a:defRPr sz="713">
                <a:solidFill>
                  <a:schemeClr val="bg1"/>
                </a:solidFill>
                <a:latin typeface="+mn-lt"/>
                <a:ea typeface="MS PGothic" pitchFamily="34" charset="-128"/>
                <a:cs typeface="MS PGothic" pitchFamily="34" charset="-128"/>
              </a:defRPr>
            </a:lvl1pPr>
            <a:lvl2pPr marL="557171" indent="-21429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  <a:ea typeface="MS PGothic" pitchFamily="34" charset="-128"/>
                <a:cs typeface="Arial" charset="0"/>
              </a:defRPr>
            </a:lvl2pPr>
            <a:lvl3pPr marL="857186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3pPr>
            <a:lvl4pPr marL="1200061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4pPr>
            <a:lvl5pPr marL="1542935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5pPr>
            <a:lvl6pPr marL="1885810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6pPr>
            <a:lvl7pPr marL="2228684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7pPr>
            <a:lvl8pPr marL="2571558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8pPr>
            <a:lvl9pPr marL="2914433" indent="-171438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en-US" altLang="zh-CN" sz="1600" i="1" kern="0" dirty="0"/>
              <a:t>Qing</a:t>
            </a:r>
            <a:r>
              <a:rPr lang="zh-CN" altLang="en-US" sz="1600" i="1" kern="0" dirty="0"/>
              <a:t> </a:t>
            </a:r>
            <a:r>
              <a:rPr lang="en-US" altLang="zh-CN" sz="1600" i="1" kern="0" dirty="0"/>
              <a:t>Zhang,</a:t>
            </a:r>
            <a:r>
              <a:rPr lang="zh-CN" altLang="en-US" sz="1600" i="1" kern="0" dirty="0"/>
              <a:t> </a:t>
            </a:r>
            <a:r>
              <a:rPr lang="en-US" altLang="zh-CN" sz="1600" i="1" kern="0" dirty="0" err="1"/>
              <a:t>ByteDance</a:t>
            </a:r>
            <a:r>
              <a:rPr lang="zh-CN" altLang="en-US" sz="1600" i="1" kern="0" dirty="0"/>
              <a:t> </a:t>
            </a:r>
            <a:r>
              <a:rPr lang="en-US" altLang="zh-CN" sz="1600" i="1" kern="0" dirty="0"/>
              <a:t>(security</a:t>
            </a:r>
            <a:r>
              <a:rPr lang="en-SG" sz="1600" i="1" kern="0" dirty="0"/>
              <a:t>@</a:t>
            </a:r>
            <a:r>
              <a:rPr lang="en-US" altLang="zh-CN" sz="1600" i="1" kern="0" dirty="0" err="1"/>
              <a:t>bytedance.com</a:t>
            </a:r>
            <a:r>
              <a:rPr lang="en-US" altLang="zh-CN" sz="1600" i="1" kern="0" dirty="0"/>
              <a:t>)</a:t>
            </a:r>
            <a:endParaRPr lang="en-SG" sz="1600" i="1" kern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ADFF5B-F6AF-BC0D-2DF6-B230A25658B7}"/>
              </a:ext>
            </a:extLst>
          </p:cNvPr>
          <p:cNvSpPr txBox="1"/>
          <p:nvPr/>
        </p:nvSpPr>
        <p:spPr>
          <a:xfrm>
            <a:off x="8700088" y="4410340"/>
            <a:ext cx="31380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0"/>
              </a:spcBef>
              <a:spcAft>
                <a:spcPts val="1200"/>
              </a:spcAft>
            </a:pPr>
            <a:r>
              <a:rPr lang="en-US" sz="1800" b="1" i="1" dirty="0">
                <a:solidFill>
                  <a:srgbClr val="033F7D"/>
                </a:solidFill>
                <a:latin typeface="+mn-lt"/>
              </a:rPr>
              <a:t>We are recruiting!!!</a:t>
            </a:r>
          </a:p>
        </p:txBody>
      </p:sp>
    </p:spTree>
    <p:extLst>
      <p:ext uri="{BB962C8B-B14F-4D97-AF65-F5344CB8AC3E}">
        <p14:creationId xmlns:p14="http://schemas.microsoft.com/office/powerpoint/2010/main" val="4025672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917B3-33E3-AFA3-3ADD-4BB6A409E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679" y="973641"/>
            <a:ext cx="8198799" cy="785052"/>
          </a:xfrm>
        </p:spPr>
        <p:txBody>
          <a:bodyPr/>
          <a:lstStyle/>
          <a:p>
            <a:r>
              <a:rPr lang="en-AU" b="1" cap="none" dirty="0">
                <a:latin typeface="+mn-lt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3A0EC0-77D2-80B5-E484-32983E4046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679" y="2161227"/>
            <a:ext cx="9601438" cy="2636915"/>
          </a:xfrm>
        </p:spPr>
        <p:txBody>
          <a:bodyPr/>
          <a:lstStyle/>
          <a:p>
            <a:pPr marL="0" indent="0">
              <a:buNone/>
            </a:pPr>
            <a:r>
              <a:rPr lang="en-AU" sz="1200" dirty="0">
                <a:solidFill>
                  <a:schemeClr val="bg1"/>
                </a:solidFill>
                <a:latin typeface="+mn-lt"/>
              </a:rPr>
              <a:t>W.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Enck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 P. Gilbert, S. Han, V. Tendulkar, B.-G. Chun, L. P. Cox, J. Jung, P. McDaniel, and A. N.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Sheth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 “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Taintdroid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: an information- flow tracking system for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realtime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 privacy monitoring on smartphones,” ACM Transactions on Computer Systems (TOCS), vol. 32, no. 2, pp. 1–29, 2014.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bg1"/>
                </a:solidFill>
                <a:latin typeface="+mn-lt"/>
              </a:rPr>
              <a:t>L.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Qiu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 Z. Zhang, Z. Shen, and G. Sun, “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Apptrace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: Dynamic trace on android devices,” in 2015 IEEE International Conference on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Commu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-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nications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 (ICC), 2015, pp. 7145–7150.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bg1"/>
                </a:solidFill>
                <a:latin typeface="+mn-lt"/>
              </a:rPr>
              <a:t>J. Ren, M.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Lindorfer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 D. J. Dubois, A. Rao, D.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Choffnes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 and N.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Vallina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- Rodriguez, “A longitudinal study of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pii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 leaks across android app versions,” in The Network and Distributed System Security Symposium (NDSS), 2018.</a:t>
            </a:r>
          </a:p>
          <a:p>
            <a:pPr marL="0" indent="0">
              <a:buNone/>
            </a:pPr>
            <a:r>
              <a:rPr lang="en-AU" sz="1200" dirty="0">
                <a:solidFill>
                  <a:schemeClr val="bg1"/>
                </a:solidFill>
                <a:latin typeface="+mn-lt"/>
              </a:rPr>
              <a:t>Z. Wang, Z. Li, M.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Xue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 and G. Tyson, “Exploring the eastern frontier: A first look at mobile app tracking in </a:t>
            </a:r>
            <a:r>
              <a:rPr lang="en-AU" sz="1200" dirty="0" err="1">
                <a:solidFill>
                  <a:schemeClr val="bg1"/>
                </a:solidFill>
                <a:latin typeface="+mn-lt"/>
              </a:rPr>
              <a:t>china</a:t>
            </a:r>
            <a:r>
              <a:rPr lang="en-AU" sz="1200" dirty="0">
                <a:solidFill>
                  <a:schemeClr val="bg1"/>
                </a:solidFill>
                <a:latin typeface="+mn-lt"/>
              </a:rPr>
              <a:t>,” in International Conference on Passive and Active Network Measurement. Springer, 2020, pp. 314–328.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22B55-365D-107F-7720-AE63F00475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24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20136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21" y="133684"/>
            <a:ext cx="8076511" cy="918103"/>
          </a:xfrm>
        </p:spPr>
        <p:txBody>
          <a:bodyPr/>
          <a:lstStyle/>
          <a:p>
            <a:pPr algn="l"/>
            <a:r>
              <a:rPr lang="en-US" sz="3200" b="1" dirty="0"/>
              <a:t>Background</a:t>
            </a:r>
            <a:endParaRPr lang="en-SG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3B70-E36B-5B04-0C56-31FDD0E0D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521" y="1895320"/>
            <a:ext cx="10816279" cy="3388159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Google has taken steps to enforce new privacy features to restrict apps’ use of user data.</a:t>
            </a:r>
          </a:p>
          <a:p>
            <a:pPr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tx1"/>
                </a:solidFill>
              </a:rPr>
              <a:t>Representative privacy changes in Android 10:</a:t>
            </a:r>
          </a:p>
          <a:p>
            <a:pPr marL="257156" indent="-25715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New privileged permissions</a:t>
            </a:r>
          </a:p>
          <a:p>
            <a:pPr marL="814327" lvl="1" indent="-25715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75" i="1" dirty="0">
                <a:solidFill>
                  <a:schemeClr val="tx1"/>
                </a:solidFill>
              </a:rPr>
              <a:t>READ_PRIVILEGED_PHONE_STATE</a:t>
            </a:r>
            <a:endParaRPr lang="en-US" sz="1875" dirty="0">
              <a:solidFill>
                <a:schemeClr val="tx1"/>
              </a:solidFill>
            </a:endParaRPr>
          </a:p>
          <a:p>
            <a:pPr marL="814327" lvl="1" indent="-25715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75" dirty="0"/>
              <a:t>O</a:t>
            </a:r>
            <a:r>
              <a:rPr lang="en-US" sz="1875" dirty="0">
                <a:solidFill>
                  <a:schemeClr val="tx1"/>
                </a:solidFill>
              </a:rPr>
              <a:t>nly granted to privileged system apps. </a:t>
            </a:r>
          </a:p>
          <a:p>
            <a:pPr marL="257156" indent="-25715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1800" dirty="0">
                <a:solidFill>
                  <a:schemeClr val="tx1"/>
                </a:solidFill>
              </a:rPr>
              <a:t>A</a:t>
            </a:r>
            <a:r>
              <a:rPr lang="en-US" sz="1800" dirty="0">
                <a:solidFill>
                  <a:schemeClr val="tx1"/>
                </a:solidFill>
              </a:rPr>
              <a:t>pp-unique and user-resettable identifiers </a:t>
            </a:r>
          </a:p>
          <a:p>
            <a:pPr marL="814327" lvl="1" indent="-25715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75" dirty="0">
                <a:solidFill>
                  <a:schemeClr val="tx1"/>
                </a:solidFill>
              </a:rPr>
              <a:t>Android advertising ID</a:t>
            </a:r>
          </a:p>
          <a:p>
            <a:pPr marL="257156" indent="-257156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Compulsory disclosure of apps’ </a:t>
            </a:r>
            <a:r>
              <a:rPr lang="en-US" sz="1800" i="1" dirty="0">
                <a:solidFill>
                  <a:schemeClr val="tx1"/>
                </a:solidFill>
              </a:rPr>
              <a:t>access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collection</a:t>
            </a:r>
            <a:r>
              <a:rPr lang="en-US" sz="1800" dirty="0">
                <a:solidFill>
                  <a:schemeClr val="tx1"/>
                </a:solidFill>
              </a:rPr>
              <a:t>, </a:t>
            </a:r>
            <a:r>
              <a:rPr lang="en-US" sz="1800" i="1" dirty="0">
                <a:solidFill>
                  <a:schemeClr val="tx1"/>
                </a:solidFill>
              </a:rPr>
              <a:t>use</a:t>
            </a:r>
            <a:r>
              <a:rPr lang="en-US" sz="1800" dirty="0">
                <a:solidFill>
                  <a:schemeClr val="tx1"/>
                </a:solidFill>
              </a:rPr>
              <a:t>, and </a:t>
            </a:r>
            <a:r>
              <a:rPr lang="en-US" sz="1800" i="1" dirty="0">
                <a:solidFill>
                  <a:schemeClr val="tx1"/>
                </a:solidFill>
              </a:rPr>
              <a:t>sharing</a:t>
            </a:r>
            <a:r>
              <a:rPr lang="en-US" sz="1800" dirty="0">
                <a:solidFill>
                  <a:schemeClr val="tx1"/>
                </a:solidFill>
              </a:rPr>
              <a:t> of user data.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EEA7DA-BBFC-F450-612F-43E2CD3C41C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3</a:t>
            </a:fld>
            <a:endParaRPr lang="en-S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CB4387-2826-5CB5-5452-D47EF0432677}"/>
              </a:ext>
            </a:extLst>
          </p:cNvPr>
          <p:cNvSpPr txBox="1"/>
          <p:nvPr/>
        </p:nvSpPr>
        <p:spPr>
          <a:xfrm>
            <a:off x="791520" y="977217"/>
            <a:ext cx="412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Android Ecosystem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D3D48F5-79C5-E804-4F51-7FBD0856452F}"/>
              </a:ext>
            </a:extLst>
          </p:cNvPr>
          <p:cNvSpPr txBox="1">
            <a:spLocks/>
          </p:cNvSpPr>
          <p:nvPr/>
        </p:nvSpPr>
        <p:spPr>
          <a:xfrm>
            <a:off x="7423484" y="180014"/>
            <a:ext cx="392231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en-AU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Android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生态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0EEAA-72A9-7027-D2B0-8B7059875002}"/>
              </a:ext>
            </a:extLst>
          </p:cNvPr>
          <p:cNvSpPr txBox="1"/>
          <p:nvPr/>
        </p:nvSpPr>
        <p:spPr>
          <a:xfrm>
            <a:off x="1005732" y="2249942"/>
            <a:ext cx="10195668" cy="3693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Google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在过去几年逐步采取了一系列的措施来强化用户数据的保护</a:t>
            </a:r>
            <a:endParaRPr lang="en-AU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2B71F6-937D-BEB7-D68D-D5B4FCAD3289}"/>
              </a:ext>
            </a:extLst>
          </p:cNvPr>
          <p:cNvSpPr txBox="1"/>
          <p:nvPr/>
        </p:nvSpPr>
        <p:spPr>
          <a:xfrm>
            <a:off x="1005733" y="5283479"/>
            <a:ext cx="10195667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在</a:t>
            </a:r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Android 10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的系统更新中，</a:t>
            </a:r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Google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推行了全新的（仅限系统应用的）高级权限，应用差分且用户可重置的</a:t>
            </a:r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ID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，以及强制性的隐私纰漏。</a:t>
            </a:r>
            <a:endParaRPr lang="en-AU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600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521" y="-26040"/>
            <a:ext cx="8076511" cy="767652"/>
          </a:xfrm>
        </p:spPr>
        <p:txBody>
          <a:bodyPr/>
          <a:lstStyle/>
          <a:p>
            <a:pPr algn="l"/>
            <a:r>
              <a:rPr lang="en-US" sz="3200" b="1" dirty="0"/>
              <a:t>Motivation</a:t>
            </a:r>
            <a:endParaRPr lang="en-SG" sz="1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A2646-46DD-AA03-5FE9-8DF767EB255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4</a:t>
            </a:fld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1CC41-4D71-0E1A-6B13-FEC3D288FE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1520" y="1176255"/>
            <a:ext cx="10376352" cy="450548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Personally identifiable data exfiltration in Android at app-level or library-level has been extensively studied by the research community </a:t>
            </a:r>
            <a:r>
              <a:rPr lang="en-US" sz="1600" i="1" dirty="0">
                <a:solidFill>
                  <a:schemeClr val="tx1"/>
                </a:solidFill>
              </a:rPr>
              <a:t>(</a:t>
            </a:r>
            <a:r>
              <a:rPr lang="en-US" sz="1600" i="1" dirty="0" err="1">
                <a:solidFill>
                  <a:schemeClr val="tx1"/>
                </a:solidFill>
              </a:rPr>
              <a:t>Enck</a:t>
            </a:r>
            <a:r>
              <a:rPr lang="en-US" sz="1600" i="1" dirty="0">
                <a:solidFill>
                  <a:schemeClr val="tx1"/>
                </a:solidFill>
              </a:rPr>
              <a:t> </a:t>
            </a:r>
            <a:r>
              <a:rPr lang="en-US" altLang="zh-CN" sz="1600" i="1" dirty="0">
                <a:solidFill>
                  <a:schemeClr val="tx1"/>
                </a:solidFill>
              </a:rPr>
              <a:t>et al., 2014, </a:t>
            </a:r>
            <a:r>
              <a:rPr lang="en-US" altLang="zh-CN" sz="1600" i="1" dirty="0" err="1">
                <a:solidFill>
                  <a:schemeClr val="tx1"/>
                </a:solidFill>
              </a:rPr>
              <a:t>Qiu</a:t>
            </a:r>
            <a:r>
              <a:rPr lang="en-US" altLang="zh-CN" sz="1600" i="1" dirty="0">
                <a:solidFill>
                  <a:schemeClr val="tx1"/>
                </a:solidFill>
              </a:rPr>
              <a:t> et al., 2015, Ren et al., 2018, Wang et al., 2020</a:t>
            </a:r>
            <a:r>
              <a:rPr lang="en-US" sz="1600" i="1" dirty="0">
                <a:solidFill>
                  <a:schemeClr val="tx1"/>
                </a:solidFill>
              </a:rPr>
              <a:t>)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1600" dirty="0">
                <a:solidFill>
                  <a:schemeClr val="tx1"/>
                </a:solidFill>
              </a:rPr>
              <a:t>Privacy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protection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at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OS-level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is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still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an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open</a:t>
            </a:r>
            <a:r>
              <a:rPr lang="zh-CN" altLang="en-US" sz="1600" dirty="0">
                <a:solidFill>
                  <a:schemeClr val="tx1"/>
                </a:solidFill>
              </a:rPr>
              <a:t> </a:t>
            </a:r>
            <a:r>
              <a:rPr lang="en-US" altLang="zh-CN" sz="1600" dirty="0">
                <a:solidFill>
                  <a:schemeClr val="tx1"/>
                </a:solidFill>
              </a:rPr>
              <a:t>question.</a:t>
            </a:r>
            <a:endParaRPr lang="en-US" sz="16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600" dirty="0">
                <a:solidFill>
                  <a:schemeClr val="tx1"/>
                </a:solidFill>
              </a:rPr>
              <a:t>Many types of personal</a:t>
            </a:r>
            <a:r>
              <a:rPr lang="en-US" altLang="zh-CN" sz="1600" dirty="0">
                <a:solidFill>
                  <a:schemeClr val="tx1"/>
                </a:solidFill>
              </a:rPr>
              <a:t>ly</a:t>
            </a:r>
            <a:r>
              <a:rPr lang="en-US" sz="1600" dirty="0">
                <a:solidFill>
                  <a:schemeClr val="tx1"/>
                </a:solidFill>
              </a:rPr>
              <a:t> identifiable data served at OS-level are user-unresettable.</a:t>
            </a:r>
          </a:p>
          <a:p>
            <a:pPr marL="842921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Serial number, IMEI, MAC Address, etc.	</a:t>
            </a:r>
          </a:p>
          <a:p>
            <a:pPr marL="842921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Not easily replaceable as a password once leaked.</a:t>
            </a:r>
          </a:p>
          <a:p>
            <a:pPr marL="842921" lvl="1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We refer to them as user unresettable identifiers (UUIs).</a:t>
            </a:r>
            <a:endParaRPr lang="en-US" altLang="zh-CN" sz="1800" b="1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1100" b="1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000" b="1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altLang="zh-CN" sz="2000" b="1" i="1" dirty="0">
              <a:solidFill>
                <a:schemeClr val="tx2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altLang="zh-CN" sz="2000" b="1" i="1" dirty="0">
                <a:solidFill>
                  <a:schemeClr val="tx2">
                    <a:lumMod val="75000"/>
                  </a:schemeClr>
                </a:solidFill>
              </a:rPr>
              <a:t>Wh</a:t>
            </a:r>
            <a:r>
              <a:rPr lang="en-US" sz="2000" b="1" i="1" dirty="0">
                <a:solidFill>
                  <a:schemeClr val="tx2">
                    <a:lumMod val="75000"/>
                  </a:schemeClr>
                </a:solidFill>
              </a:rPr>
              <a:t>ether the operating systems (OSes) themselves comprehensively safeguard UUIs</a:t>
            </a:r>
            <a:r>
              <a:rPr lang="en-US" altLang="zh-CN" sz="2000" b="1" i="1" dirty="0">
                <a:solidFill>
                  <a:schemeClr val="tx2">
                    <a:lumMod val="75000"/>
                  </a:schemeClr>
                </a:solidFill>
              </a:rPr>
              <a:t>?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5B6CF-ADDB-F6AF-91C7-3892B2FDB4F4}"/>
              </a:ext>
            </a:extLst>
          </p:cNvPr>
          <p:cNvSpPr txBox="1"/>
          <p:nvPr/>
        </p:nvSpPr>
        <p:spPr>
          <a:xfrm>
            <a:off x="791520" y="618254"/>
            <a:ext cx="4128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OS-level UUI</a:t>
            </a:r>
            <a:r>
              <a:rPr lang="zh-CN" altLang="en-US" sz="2000" dirty="0">
                <a:solidFill>
                  <a:schemeClr val="accent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chemeClr val="accent1"/>
                </a:solidFill>
                <a:latin typeface="+mn-lt"/>
              </a:rPr>
              <a:t>Safeguard</a:t>
            </a:r>
            <a:endParaRPr lang="en-AU" sz="2000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EEAD4E9-4108-3281-03D2-E3E21C67DC47}"/>
              </a:ext>
            </a:extLst>
          </p:cNvPr>
          <p:cNvSpPr txBox="1">
            <a:spLocks/>
          </p:cNvSpPr>
          <p:nvPr/>
        </p:nvSpPr>
        <p:spPr>
          <a:xfrm>
            <a:off x="7423484" y="-106717"/>
            <a:ext cx="392231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系统层面的</a:t>
            </a:r>
            <a:r>
              <a:rPr lang="en-US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保护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BA3E68-D0E1-626D-562A-B09546B029C4}"/>
              </a:ext>
            </a:extLst>
          </p:cNvPr>
          <p:cNvSpPr txBox="1"/>
          <p:nvPr/>
        </p:nvSpPr>
        <p:spPr>
          <a:xfrm>
            <a:off x="1005732" y="1911908"/>
            <a:ext cx="10055968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Android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生态下应用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/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SDK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层面的个人信息保护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/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泄露已经得到了充分的研究，并且有很多“里程碑式”的论文刊登在过去十年的顶级期刊和会议中。</a:t>
            </a:r>
            <a:endParaRPr lang="en-AU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A09F4-268C-39AE-6348-A1E8C813F33D}"/>
              </a:ext>
            </a:extLst>
          </p:cNvPr>
          <p:cNvSpPr txBox="1"/>
          <p:nvPr/>
        </p:nvSpPr>
        <p:spPr>
          <a:xfrm>
            <a:off x="1005732" y="4500570"/>
            <a:ext cx="10055968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Android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生态下</a:t>
            </a:r>
            <a:r>
              <a:rPr lang="zh-CN" altLang="en-US" sz="1600" b="1" u="sng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系统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层面的个人信息保护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/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泄露，特别是在后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GDPR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的时代背景下，还没有得到充分研究。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本工作将专注与手机序列号、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IMEI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、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MAC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地址等一些列用户不可重置的唯一识别码（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user unresettable identifiers 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），我们简称为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UUIs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19B5C0-EAF7-BDD7-71CE-A1E625CB988B}"/>
              </a:ext>
            </a:extLst>
          </p:cNvPr>
          <p:cNvSpPr txBox="1"/>
          <p:nvPr/>
        </p:nvSpPr>
        <p:spPr>
          <a:xfrm>
            <a:off x="1598023" y="5735603"/>
            <a:ext cx="639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b="1" i="1" dirty="0">
                <a:solidFill>
                  <a:schemeClr val="accent6">
                    <a:lumMod val="75000"/>
                  </a:schemeClr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我们手机上的操作系统本身真的可以有效地保护</a:t>
            </a:r>
            <a:r>
              <a:rPr lang="en-US" altLang="zh-CN" sz="1800" b="1" i="1" dirty="0">
                <a:solidFill>
                  <a:schemeClr val="accent6">
                    <a:lumMod val="75000"/>
                  </a:schemeClr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800" b="1" i="1" dirty="0">
                <a:solidFill>
                  <a:schemeClr val="accent6">
                    <a:lumMod val="75000"/>
                  </a:schemeClr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吗？</a:t>
            </a:r>
            <a:endParaRPr lang="en-AU" altLang="zh-CN" sz="1800" b="1" i="1" dirty="0">
              <a:solidFill>
                <a:schemeClr val="accent6">
                  <a:lumMod val="75000"/>
                </a:schemeClr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2879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6" y="238781"/>
            <a:ext cx="8076511" cy="11101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/>
              <a:t>Understanding Android UUIs</a:t>
            </a:r>
            <a:br>
              <a:rPr lang="en-US" dirty="0"/>
            </a:br>
            <a:r>
              <a:rPr lang="en-US" sz="2000" dirty="0"/>
              <a:t>List of 6 recognized Android UUIs</a:t>
            </a:r>
            <a:endParaRPr lang="en-SG" sz="135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78B79F-C78E-1E2B-E510-C0C2CDA9B3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5</a:t>
            </a:fld>
            <a:endParaRPr lang="en-SG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A41662-3BD7-C64D-CE52-65286E57F1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140987"/>
              </p:ext>
            </p:extLst>
          </p:nvPr>
        </p:nvGraphicFramePr>
        <p:xfrm>
          <a:off x="838756" y="1785248"/>
          <a:ext cx="10857943" cy="353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34">
                  <a:extLst>
                    <a:ext uri="{9D8B030D-6E8A-4147-A177-3AD203B41FA5}">
                      <a16:colId xmlns:a16="http://schemas.microsoft.com/office/drawing/2014/main" val="621106006"/>
                    </a:ext>
                  </a:extLst>
                </a:gridCol>
                <a:gridCol w="1191314">
                  <a:extLst>
                    <a:ext uri="{9D8B030D-6E8A-4147-A177-3AD203B41FA5}">
                      <a16:colId xmlns:a16="http://schemas.microsoft.com/office/drawing/2014/main" val="10220643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752619557"/>
                    </a:ext>
                  </a:extLst>
                </a:gridCol>
                <a:gridCol w="3877056">
                  <a:extLst>
                    <a:ext uri="{9D8B030D-6E8A-4147-A177-3AD203B41FA5}">
                      <a16:colId xmlns:a16="http://schemas.microsoft.com/office/drawing/2014/main" val="652279656"/>
                    </a:ext>
                  </a:extLst>
                </a:gridCol>
                <a:gridCol w="4613147">
                  <a:extLst>
                    <a:ext uri="{9D8B030D-6E8A-4147-A177-3AD203B41FA5}">
                      <a16:colId xmlns:a16="http://schemas.microsoft.com/office/drawing/2014/main" val="2598290892"/>
                    </a:ext>
                  </a:extLst>
                </a:gridCol>
              </a:tblGrid>
              <a:tr h="335688">
                <a:tc>
                  <a:txBody>
                    <a:bodyPr/>
                    <a:lstStyle/>
                    <a:p>
                      <a:r>
                        <a:rPr lang="en-AU" sz="1200" dirty="0"/>
                        <a:t>#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UUI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Category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API(s)</a:t>
                      </a:r>
                      <a:endParaRPr lang="en-AU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Permission/API changes*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97669290"/>
                  </a:ext>
                </a:extLst>
              </a:tr>
              <a:tr h="434444"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Serial number</a:t>
                      </a:r>
                    </a:p>
                  </a:txBody>
                  <a:tcPr marL="45720" marR="45720"/>
                </a:tc>
                <a:tc rowSpan="6">
                  <a:txBody>
                    <a:bodyPr/>
                    <a:lstStyle/>
                    <a:p>
                      <a:r>
                        <a:rPr lang="en-AU" sz="1200" dirty="0"/>
                        <a:t>Chip &amp; Cellular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android.os.Build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getSerial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V8-9: </a:t>
                      </a:r>
                      <a:r>
                        <a:rPr lang="en-A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READ_PHONE_STATE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rgbClr val="FF0000"/>
                          </a:solidFill>
                        </a:rPr>
                        <a:t>READ_PRIVILEDGED_PHONE_STATE </a:t>
                      </a:r>
                      <a:r>
                        <a:rPr lang="en-AU" altLang="zh-CN" sz="1100" dirty="0"/>
                        <a:t>required.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82938265"/>
                  </a:ext>
                </a:extLst>
              </a:tr>
              <a:tr h="376192">
                <a:tc rowSpan="2"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Device ID (IMEI or MEID)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getImei</a:t>
                      </a:r>
                      <a:r>
                        <a:rPr lang="en-AU" sz="1050" dirty="0"/>
                        <a:t>(), </a:t>
                      </a:r>
                      <a:r>
                        <a:rPr lang="en-AU" sz="1050" dirty="0" err="1"/>
                        <a:t>getDeviceId</a:t>
                      </a:r>
                      <a:r>
                        <a:rPr lang="en-AU" sz="1050" dirty="0"/>
                        <a:t>(), </a:t>
                      </a:r>
                      <a:r>
                        <a:rPr lang="en-AU" sz="1050" dirty="0" err="1"/>
                        <a:t>getMeid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rowSpan="5">
                  <a:txBody>
                    <a:bodyPr/>
                    <a:lstStyle/>
                    <a:p>
                      <a:r>
                        <a:rPr lang="en-AU" sz="1100" dirty="0"/>
                        <a:t>&lt;10: </a:t>
                      </a:r>
                      <a:r>
                        <a:rPr lang="en-A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READ_PHONE_STATE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rgbClr val="FF0000"/>
                          </a:solidFill>
                        </a:rPr>
                        <a:t>READ_PRIVILEDGED_PHONE_STATE </a:t>
                      </a:r>
                      <a:r>
                        <a:rPr lang="en-AU" altLang="zh-CN" sz="1100" dirty="0"/>
                        <a:t>required.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657194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getSimSerialNumber</a:t>
                      </a:r>
                      <a:r>
                        <a:rPr lang="en-AU" sz="1050" dirty="0"/>
                        <a:t>()</a:t>
                      </a:r>
                    </a:p>
                    <a:p>
                      <a:r>
                        <a:rPr lang="en-AU" sz="1050" dirty="0" err="1"/>
                        <a:t>android.telephony.SubscriptionInfo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getIccid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12995"/>
                  </a:ext>
                </a:extLst>
              </a:tr>
              <a:tr h="295184">
                <a:tc rowSpan="2"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ICCID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48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getSubscribeId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8214"/>
                  </a:ext>
                </a:extLst>
              </a:tr>
              <a:tr h="335688"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IMSI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1095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r>
                        <a:rPr lang="en-AU" sz="11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Bluetooth MAC Address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Wireless Module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android.bluetooth.BluetoothAdapter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getAddress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All versions: </a:t>
                      </a:r>
                      <a:r>
                        <a:rPr lang="en-AU" sz="1100" b="1" dirty="0">
                          <a:solidFill>
                            <a:srgbClr val="00B050"/>
                          </a:solidFill>
                        </a:rPr>
                        <a:t>BLUETOOTH</a:t>
                      </a:r>
                      <a:r>
                        <a:rPr lang="en-AU" sz="1100" dirty="0"/>
                        <a:t> 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Randomization or a fixed return value required.</a:t>
                      </a:r>
                    </a:p>
                    <a:p>
                      <a:r>
                        <a:rPr lang="en-AU" altLang="zh-CN" sz="1100" dirty="0"/>
                        <a:t>V6-10: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ACCESS_COARSE_LOCATION </a:t>
                      </a:r>
                      <a:r>
                        <a:rPr lang="en-AU" altLang="zh-CN" sz="1100" dirty="0"/>
                        <a:t>or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ACCESS_FINE_LOCATION </a:t>
                      </a:r>
                      <a:r>
                        <a:rPr lang="en-AU" altLang="zh-CN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ACCESS_FINE_LOCATION</a:t>
                      </a:r>
                      <a:r>
                        <a:rPr lang="en-AU" altLang="zh-CN" sz="1100" dirty="0"/>
                        <a:t> becomes mandatory.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0266673"/>
                  </a:ext>
                </a:extLst>
              </a:tr>
              <a:tr h="608222"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 err="1"/>
                        <a:t>WiFi</a:t>
                      </a:r>
                      <a:r>
                        <a:rPr lang="en-AU" sz="1200" dirty="0"/>
                        <a:t> MAC Address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android.net.wifi.WifiInfo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getMacAddress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All versions: </a:t>
                      </a:r>
                      <a:r>
                        <a:rPr lang="en-AU" sz="1100" b="1" dirty="0">
                          <a:solidFill>
                            <a:srgbClr val="00B050"/>
                          </a:solidFill>
                        </a:rPr>
                        <a:t>ACCESS_WIFI_STATE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en-AU" altLang="zh-CN" sz="1100" dirty="0"/>
                        <a:t>V6-9: Randomization suggested.</a:t>
                      </a:r>
                      <a:endParaRPr lang="en-AU" sz="1100" dirty="0"/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Randomization becomes mandatory.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3038371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64EC7A-4107-3C31-54E7-5C69D9174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966" y="6195721"/>
            <a:ext cx="10313829" cy="365125"/>
          </a:xfrm>
        </p:spPr>
        <p:txBody>
          <a:bodyPr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* The color scheme indicate the permission protection levels: </a:t>
            </a:r>
            <a:r>
              <a:rPr lang="en-US" altLang="zh-CN" sz="1400" b="1" dirty="0">
                <a:solidFill>
                  <a:srgbClr val="00B050"/>
                </a:solidFill>
              </a:rPr>
              <a:t>normal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b="1" dirty="0">
                <a:solidFill>
                  <a:schemeClr val="accent6"/>
                </a:solidFill>
              </a:rPr>
              <a:t>dangerous</a:t>
            </a:r>
            <a:r>
              <a:rPr lang="en-US" altLang="zh-CN" sz="1400" dirty="0">
                <a:solidFill>
                  <a:schemeClr val="tx1"/>
                </a:solidFill>
              </a:rPr>
              <a:t>, and </a:t>
            </a:r>
            <a:r>
              <a:rPr lang="en-US" altLang="zh-CN" sz="1400" b="1" dirty="0">
                <a:solidFill>
                  <a:srgbClr val="FF0000"/>
                </a:solidFill>
              </a:rPr>
              <a:t>signature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B51319A-7319-F596-B9FF-A004B0D59229}"/>
              </a:ext>
            </a:extLst>
          </p:cNvPr>
          <p:cNvSpPr txBox="1">
            <a:spLocks/>
          </p:cNvSpPr>
          <p:nvPr/>
        </p:nvSpPr>
        <p:spPr>
          <a:xfrm>
            <a:off x="7423484" y="180014"/>
            <a:ext cx="392231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理解</a:t>
            </a:r>
            <a:r>
              <a:rPr lang="en-US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Android UUIs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3836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6" y="238781"/>
            <a:ext cx="8076511" cy="11101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/>
              <a:t>Understanding Android UUIs</a:t>
            </a:r>
            <a:br>
              <a:rPr lang="en-US" dirty="0"/>
            </a:br>
            <a:r>
              <a:rPr lang="en-US" sz="2000" dirty="0"/>
              <a:t>List of 6 recognized Android UUIs</a:t>
            </a:r>
            <a:endParaRPr lang="en-SG" sz="135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78B79F-C78E-1E2B-E510-C0C2CDA9B3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6</a:t>
            </a:fld>
            <a:endParaRPr lang="en-SG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A41662-3BD7-C64D-CE52-65286E57F17A}"/>
              </a:ext>
            </a:extLst>
          </p:cNvPr>
          <p:cNvGraphicFramePr>
            <a:graphicFrameLocks noGrp="1"/>
          </p:cNvGraphicFramePr>
          <p:nvPr/>
        </p:nvGraphicFramePr>
        <p:xfrm>
          <a:off x="838756" y="1785248"/>
          <a:ext cx="10857943" cy="353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34">
                  <a:extLst>
                    <a:ext uri="{9D8B030D-6E8A-4147-A177-3AD203B41FA5}">
                      <a16:colId xmlns:a16="http://schemas.microsoft.com/office/drawing/2014/main" val="621106006"/>
                    </a:ext>
                  </a:extLst>
                </a:gridCol>
                <a:gridCol w="1191314">
                  <a:extLst>
                    <a:ext uri="{9D8B030D-6E8A-4147-A177-3AD203B41FA5}">
                      <a16:colId xmlns:a16="http://schemas.microsoft.com/office/drawing/2014/main" val="10220643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752619557"/>
                    </a:ext>
                  </a:extLst>
                </a:gridCol>
                <a:gridCol w="3877056">
                  <a:extLst>
                    <a:ext uri="{9D8B030D-6E8A-4147-A177-3AD203B41FA5}">
                      <a16:colId xmlns:a16="http://schemas.microsoft.com/office/drawing/2014/main" val="652279656"/>
                    </a:ext>
                  </a:extLst>
                </a:gridCol>
                <a:gridCol w="4613147">
                  <a:extLst>
                    <a:ext uri="{9D8B030D-6E8A-4147-A177-3AD203B41FA5}">
                      <a16:colId xmlns:a16="http://schemas.microsoft.com/office/drawing/2014/main" val="2598290892"/>
                    </a:ext>
                  </a:extLst>
                </a:gridCol>
              </a:tblGrid>
              <a:tr h="335688">
                <a:tc>
                  <a:txBody>
                    <a:bodyPr/>
                    <a:lstStyle/>
                    <a:p>
                      <a:r>
                        <a:rPr lang="en-AU" sz="1200" dirty="0"/>
                        <a:t>#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UUI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Category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API(s)</a:t>
                      </a:r>
                      <a:endParaRPr lang="en-AU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Permission/API changes*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97669290"/>
                  </a:ext>
                </a:extLst>
              </a:tr>
              <a:tr h="434444"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Serial number</a:t>
                      </a:r>
                    </a:p>
                  </a:txBody>
                  <a:tcPr marL="45720" marR="45720"/>
                </a:tc>
                <a:tc rowSpan="6">
                  <a:txBody>
                    <a:bodyPr/>
                    <a:lstStyle/>
                    <a:p>
                      <a:r>
                        <a:rPr lang="en-AU" sz="1200" dirty="0"/>
                        <a:t>Chip &amp; Cellular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android.os.Build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getSerial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V8-9: </a:t>
                      </a:r>
                      <a:r>
                        <a:rPr lang="en-A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READ_PHONE_STATE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rgbClr val="FF0000"/>
                          </a:solidFill>
                        </a:rPr>
                        <a:t>READ_PRIVILEDGED_PHONE_STATE </a:t>
                      </a:r>
                      <a:r>
                        <a:rPr lang="en-AU" altLang="zh-CN" sz="1100" dirty="0"/>
                        <a:t>required.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82938265"/>
                  </a:ext>
                </a:extLst>
              </a:tr>
              <a:tr h="376192">
                <a:tc rowSpan="2"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Device ID (IMEI or MEID)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getImei</a:t>
                      </a:r>
                      <a:r>
                        <a:rPr lang="en-AU" sz="1050" dirty="0"/>
                        <a:t>(), </a:t>
                      </a:r>
                      <a:r>
                        <a:rPr lang="en-AU" sz="1050" dirty="0" err="1"/>
                        <a:t>getDeviceId</a:t>
                      </a:r>
                      <a:r>
                        <a:rPr lang="en-AU" sz="1050" dirty="0"/>
                        <a:t>(), </a:t>
                      </a:r>
                      <a:r>
                        <a:rPr lang="en-AU" sz="1050" dirty="0" err="1"/>
                        <a:t>getMeid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rowSpan="5">
                  <a:txBody>
                    <a:bodyPr/>
                    <a:lstStyle/>
                    <a:p>
                      <a:r>
                        <a:rPr lang="en-AU" sz="1100" dirty="0"/>
                        <a:t>&lt;10: </a:t>
                      </a:r>
                      <a:r>
                        <a:rPr lang="en-A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READ_PHONE_STATE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rgbClr val="FF0000"/>
                          </a:solidFill>
                        </a:rPr>
                        <a:t>READ_PRIVILEDGED_PHONE_STATE </a:t>
                      </a:r>
                      <a:r>
                        <a:rPr lang="en-AU" altLang="zh-CN" sz="1100" dirty="0"/>
                        <a:t>required.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657194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getSimSerialNumber</a:t>
                      </a:r>
                      <a:r>
                        <a:rPr lang="en-AU" sz="1050" dirty="0"/>
                        <a:t>()</a:t>
                      </a:r>
                    </a:p>
                    <a:p>
                      <a:r>
                        <a:rPr lang="en-AU" sz="1050" dirty="0" err="1"/>
                        <a:t>android.telephony.SubscriptionInfo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getIccid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12995"/>
                  </a:ext>
                </a:extLst>
              </a:tr>
              <a:tr h="295184">
                <a:tc rowSpan="2"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ICCID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48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getSubscribeId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8214"/>
                  </a:ext>
                </a:extLst>
              </a:tr>
              <a:tr h="335688"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IMSI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1095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r>
                        <a:rPr lang="en-AU" sz="11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Bluetooth MAC Address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Wireless Module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android.bluetooth.BluetoothAdapter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getAddress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All versions: </a:t>
                      </a:r>
                      <a:r>
                        <a:rPr lang="en-AU" sz="1100" b="1" dirty="0">
                          <a:solidFill>
                            <a:srgbClr val="00B050"/>
                          </a:solidFill>
                        </a:rPr>
                        <a:t>BLUETOOTH</a:t>
                      </a:r>
                      <a:r>
                        <a:rPr lang="en-AU" sz="1100" dirty="0"/>
                        <a:t> 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Randomization or a fixed return value required.</a:t>
                      </a:r>
                    </a:p>
                    <a:p>
                      <a:r>
                        <a:rPr lang="en-AU" altLang="zh-CN" sz="1100" dirty="0"/>
                        <a:t>V6-10: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ACCESS_COARSE_LOCATION </a:t>
                      </a:r>
                      <a:r>
                        <a:rPr lang="en-AU" altLang="zh-CN" sz="1100" dirty="0"/>
                        <a:t>or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ACCESS_FINE_LOCATION </a:t>
                      </a:r>
                      <a:r>
                        <a:rPr lang="en-AU" altLang="zh-CN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ACCESS_FINE_LOCATION</a:t>
                      </a:r>
                      <a:r>
                        <a:rPr lang="en-AU" altLang="zh-CN" sz="1100" dirty="0"/>
                        <a:t> becomes mandatory.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0266673"/>
                  </a:ext>
                </a:extLst>
              </a:tr>
              <a:tr h="608222"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 err="1"/>
                        <a:t>WiFi</a:t>
                      </a:r>
                      <a:r>
                        <a:rPr lang="en-AU" sz="1200" dirty="0"/>
                        <a:t> MAC Address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android.net.wifi.WifiInfo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getMacAddress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All versions: </a:t>
                      </a:r>
                      <a:r>
                        <a:rPr lang="en-AU" sz="1100" b="1" dirty="0">
                          <a:solidFill>
                            <a:srgbClr val="00B050"/>
                          </a:solidFill>
                        </a:rPr>
                        <a:t>ACCESS_WIFI_STATE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en-AU" altLang="zh-CN" sz="1100" dirty="0"/>
                        <a:t>V6-9: Randomization suggested.</a:t>
                      </a:r>
                      <a:endParaRPr lang="en-AU" sz="1100" dirty="0"/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Randomization becomes mandatory.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3038371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64EC7A-4107-3C31-54E7-5C69D9174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966" y="6195721"/>
            <a:ext cx="10313829" cy="365125"/>
          </a:xfrm>
        </p:spPr>
        <p:txBody>
          <a:bodyPr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* The color scheme indicate the permission protection levels: </a:t>
            </a:r>
            <a:r>
              <a:rPr lang="en-US" altLang="zh-CN" sz="1400" b="1" dirty="0">
                <a:solidFill>
                  <a:srgbClr val="00B050"/>
                </a:solidFill>
              </a:rPr>
              <a:t>normal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b="1" dirty="0">
                <a:solidFill>
                  <a:schemeClr val="accent6"/>
                </a:solidFill>
              </a:rPr>
              <a:t>dangerous</a:t>
            </a:r>
            <a:r>
              <a:rPr lang="en-US" altLang="zh-CN" sz="1400" dirty="0">
                <a:solidFill>
                  <a:schemeClr val="tx1"/>
                </a:solidFill>
              </a:rPr>
              <a:t>, and </a:t>
            </a:r>
            <a:r>
              <a:rPr lang="en-US" altLang="zh-CN" sz="1400" b="1" dirty="0">
                <a:solidFill>
                  <a:srgbClr val="FF0000"/>
                </a:solidFill>
              </a:rPr>
              <a:t>signature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Rectangular Callout 3">
            <a:extLst>
              <a:ext uri="{FF2B5EF4-FFF2-40B4-BE49-F238E27FC236}">
                <a16:creationId xmlns:a16="http://schemas.microsoft.com/office/drawing/2014/main" id="{FCD9A584-FC59-BF27-1CF3-0EC8807C538C}"/>
              </a:ext>
            </a:extLst>
          </p:cNvPr>
          <p:cNvSpPr/>
          <p:nvPr/>
        </p:nvSpPr>
        <p:spPr>
          <a:xfrm>
            <a:off x="1557018" y="5450397"/>
            <a:ext cx="8159113" cy="666854"/>
          </a:xfrm>
          <a:prstGeom prst="wedgeRectCallout">
            <a:avLst>
              <a:gd name="adj1" fmla="val 6480"/>
              <a:gd name="adj2" fmla="val -8890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For each UUI, there is/used to be at least 1 official API for apps to access.</a:t>
            </a:r>
          </a:p>
          <a:p>
            <a:r>
              <a:rPr lang="zh-CN" altLang="en-US" sz="1400" dirty="0">
                <a:solidFill>
                  <a:srgbClr val="033F7D"/>
                </a:solidFill>
              </a:rPr>
              <a:t>每一个</a:t>
            </a:r>
            <a:r>
              <a:rPr lang="en-US" altLang="zh-CN" sz="1400" dirty="0">
                <a:solidFill>
                  <a:srgbClr val="033F7D"/>
                </a:solidFill>
              </a:rPr>
              <a:t>UUI</a:t>
            </a:r>
            <a:r>
              <a:rPr lang="zh-CN" altLang="en-US" sz="1400" dirty="0">
                <a:solidFill>
                  <a:srgbClr val="033F7D"/>
                </a:solidFill>
              </a:rPr>
              <a:t>都拥有（或曾经拥有）至少一个官方</a:t>
            </a:r>
            <a:r>
              <a:rPr lang="en-US" altLang="zh-CN" sz="1400" dirty="0">
                <a:solidFill>
                  <a:srgbClr val="033F7D"/>
                </a:solidFill>
              </a:rPr>
              <a:t>API</a:t>
            </a:r>
            <a:r>
              <a:rPr lang="zh-CN" altLang="en-US" sz="1400" dirty="0">
                <a:solidFill>
                  <a:srgbClr val="033F7D"/>
                </a:solidFill>
              </a:rPr>
              <a:t>供第三方</a:t>
            </a:r>
            <a:r>
              <a:rPr lang="en-US" altLang="zh-CN" sz="1400" dirty="0">
                <a:solidFill>
                  <a:srgbClr val="033F7D"/>
                </a:solidFill>
              </a:rPr>
              <a:t>App</a:t>
            </a:r>
            <a:r>
              <a:rPr lang="zh-CN" altLang="en-US" sz="1400" dirty="0">
                <a:solidFill>
                  <a:srgbClr val="033F7D"/>
                </a:solidFill>
              </a:rPr>
              <a:t>访问。</a:t>
            </a:r>
            <a:endParaRPr lang="en-US" sz="1400" dirty="0">
              <a:solidFill>
                <a:srgbClr val="033F7D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B3B7B78-B802-9DE9-6316-BB06A7C87BD3}"/>
              </a:ext>
            </a:extLst>
          </p:cNvPr>
          <p:cNvSpPr txBox="1">
            <a:spLocks/>
          </p:cNvSpPr>
          <p:nvPr/>
        </p:nvSpPr>
        <p:spPr>
          <a:xfrm>
            <a:off x="7423484" y="180014"/>
            <a:ext cx="392231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理解</a:t>
            </a:r>
            <a:r>
              <a:rPr lang="en-US" altLang="zh-CN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Android UUIs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5583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966" y="238781"/>
            <a:ext cx="8076511" cy="1110112"/>
          </a:xfrm>
        </p:spPr>
        <p:txBody>
          <a:bodyPr/>
          <a:lstStyle/>
          <a:p>
            <a:pPr algn="l">
              <a:lnSpc>
                <a:spcPct val="100000"/>
              </a:lnSpc>
            </a:pPr>
            <a:r>
              <a:rPr lang="en-US" b="1" dirty="0"/>
              <a:t>Understanding Android UUIs</a:t>
            </a:r>
            <a:br>
              <a:rPr lang="en-US" dirty="0"/>
            </a:br>
            <a:r>
              <a:rPr lang="en-US" sz="2000" dirty="0"/>
              <a:t>List of 6 recognized Android UUIs</a:t>
            </a:r>
            <a:endParaRPr lang="en-SG" sz="1351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A78B79F-C78E-1E2B-E510-C0C2CDA9B35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7</a:t>
            </a:fld>
            <a:endParaRPr lang="en-SG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3BA41662-3BD7-C64D-CE52-65286E57F17A}"/>
              </a:ext>
            </a:extLst>
          </p:cNvPr>
          <p:cNvGraphicFramePr>
            <a:graphicFrameLocks noGrp="1"/>
          </p:cNvGraphicFramePr>
          <p:nvPr/>
        </p:nvGraphicFramePr>
        <p:xfrm>
          <a:off x="838756" y="1785248"/>
          <a:ext cx="10857943" cy="3537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834">
                  <a:extLst>
                    <a:ext uri="{9D8B030D-6E8A-4147-A177-3AD203B41FA5}">
                      <a16:colId xmlns:a16="http://schemas.microsoft.com/office/drawing/2014/main" val="621106006"/>
                    </a:ext>
                  </a:extLst>
                </a:gridCol>
                <a:gridCol w="1191314">
                  <a:extLst>
                    <a:ext uri="{9D8B030D-6E8A-4147-A177-3AD203B41FA5}">
                      <a16:colId xmlns:a16="http://schemas.microsoft.com/office/drawing/2014/main" val="1022064337"/>
                    </a:ext>
                  </a:extLst>
                </a:gridCol>
                <a:gridCol w="926592">
                  <a:extLst>
                    <a:ext uri="{9D8B030D-6E8A-4147-A177-3AD203B41FA5}">
                      <a16:colId xmlns:a16="http://schemas.microsoft.com/office/drawing/2014/main" val="3752619557"/>
                    </a:ext>
                  </a:extLst>
                </a:gridCol>
                <a:gridCol w="3877056">
                  <a:extLst>
                    <a:ext uri="{9D8B030D-6E8A-4147-A177-3AD203B41FA5}">
                      <a16:colId xmlns:a16="http://schemas.microsoft.com/office/drawing/2014/main" val="652279656"/>
                    </a:ext>
                  </a:extLst>
                </a:gridCol>
                <a:gridCol w="4613147">
                  <a:extLst>
                    <a:ext uri="{9D8B030D-6E8A-4147-A177-3AD203B41FA5}">
                      <a16:colId xmlns:a16="http://schemas.microsoft.com/office/drawing/2014/main" val="2598290892"/>
                    </a:ext>
                  </a:extLst>
                </a:gridCol>
              </a:tblGrid>
              <a:tr h="335688">
                <a:tc>
                  <a:txBody>
                    <a:bodyPr/>
                    <a:lstStyle/>
                    <a:p>
                      <a:r>
                        <a:rPr lang="en-AU" sz="1200" dirty="0"/>
                        <a:t>#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UUI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Category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API(s)</a:t>
                      </a:r>
                      <a:endParaRPr lang="en-AU" sz="1200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Permission/API changes*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397669290"/>
                  </a:ext>
                </a:extLst>
              </a:tr>
              <a:tr h="434444">
                <a:tc>
                  <a:txBody>
                    <a:bodyPr/>
                    <a:lstStyle/>
                    <a:p>
                      <a:r>
                        <a:rPr lang="en-AU" sz="1100" dirty="0"/>
                        <a:t>1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Serial number</a:t>
                      </a:r>
                    </a:p>
                  </a:txBody>
                  <a:tcPr marL="45720" marR="45720"/>
                </a:tc>
                <a:tc rowSpan="6">
                  <a:txBody>
                    <a:bodyPr/>
                    <a:lstStyle/>
                    <a:p>
                      <a:r>
                        <a:rPr lang="en-AU" sz="1200" dirty="0"/>
                        <a:t>Chip &amp; Cellular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android.os.Build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getSerial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V8-9: </a:t>
                      </a:r>
                      <a:r>
                        <a:rPr lang="en-A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READ_PHONE_STATE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rgbClr val="FF0000"/>
                          </a:solidFill>
                        </a:rPr>
                        <a:t>READ_PRIVILEDGED_PHONE_STATE </a:t>
                      </a:r>
                      <a:r>
                        <a:rPr lang="en-AU" altLang="zh-CN" sz="1100" dirty="0"/>
                        <a:t>required.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82938265"/>
                  </a:ext>
                </a:extLst>
              </a:tr>
              <a:tr h="376192">
                <a:tc rowSpan="2">
                  <a:txBody>
                    <a:bodyPr/>
                    <a:lstStyle/>
                    <a:p>
                      <a:r>
                        <a:rPr lang="en-AU" sz="1100" dirty="0"/>
                        <a:t>2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Device ID (IMEI or MEID)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getImei</a:t>
                      </a:r>
                      <a:r>
                        <a:rPr lang="en-AU" sz="1050" dirty="0"/>
                        <a:t>(), </a:t>
                      </a:r>
                      <a:r>
                        <a:rPr lang="en-AU" sz="1050" dirty="0" err="1"/>
                        <a:t>getDeviceId</a:t>
                      </a:r>
                      <a:r>
                        <a:rPr lang="en-AU" sz="1050" dirty="0"/>
                        <a:t>(), </a:t>
                      </a:r>
                      <a:r>
                        <a:rPr lang="en-AU" sz="1050" dirty="0" err="1"/>
                        <a:t>getMeid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rowSpan="5">
                  <a:txBody>
                    <a:bodyPr/>
                    <a:lstStyle/>
                    <a:p>
                      <a:r>
                        <a:rPr lang="en-AU" sz="1100" dirty="0"/>
                        <a:t>&lt;10: </a:t>
                      </a:r>
                      <a:r>
                        <a:rPr lang="en-AU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READ_PHONE_STATE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rgbClr val="FF0000"/>
                          </a:solidFill>
                        </a:rPr>
                        <a:t>READ_PRIVILEDGED_PHONE_STATE </a:t>
                      </a:r>
                      <a:r>
                        <a:rPr lang="en-AU" altLang="zh-CN" sz="1100" dirty="0"/>
                        <a:t>required.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326571944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getSimSerialNumber</a:t>
                      </a:r>
                      <a:r>
                        <a:rPr lang="en-AU" sz="1050" dirty="0"/>
                        <a:t>()</a:t>
                      </a:r>
                    </a:p>
                    <a:p>
                      <a:r>
                        <a:rPr lang="en-AU" sz="1050" dirty="0" err="1"/>
                        <a:t>android.telephony.SubscriptionInfo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getIccid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0112995"/>
                  </a:ext>
                </a:extLst>
              </a:tr>
              <a:tr h="295184">
                <a:tc rowSpan="2">
                  <a:txBody>
                    <a:bodyPr/>
                    <a:lstStyle/>
                    <a:p>
                      <a:r>
                        <a:rPr lang="en-AU" sz="1100" dirty="0"/>
                        <a:t>3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ICCID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483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AU" sz="1050" dirty="0" err="1"/>
                        <a:t>android.telephony.TelephonyManager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getSubscribeId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938214"/>
                  </a:ext>
                </a:extLst>
              </a:tr>
              <a:tr h="335688">
                <a:tc>
                  <a:txBody>
                    <a:bodyPr/>
                    <a:lstStyle/>
                    <a:p>
                      <a:r>
                        <a:rPr lang="en-AU" sz="1100" dirty="0"/>
                        <a:t>4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IMSI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241095"/>
                  </a:ext>
                </a:extLst>
              </a:tr>
              <a:tr h="782000">
                <a:tc>
                  <a:txBody>
                    <a:bodyPr/>
                    <a:lstStyle/>
                    <a:p>
                      <a:r>
                        <a:rPr lang="en-AU" sz="1100" dirty="0"/>
                        <a:t>5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/>
                        <a:t>Bluetooth MAC Address</a:t>
                      </a:r>
                    </a:p>
                  </a:txBody>
                  <a:tcPr marL="45720" marR="45720"/>
                </a:tc>
                <a:tc rowSpan="2">
                  <a:txBody>
                    <a:bodyPr/>
                    <a:lstStyle/>
                    <a:p>
                      <a:r>
                        <a:rPr lang="en-AU" sz="1200" dirty="0"/>
                        <a:t>Wireless Module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android.bluetooth.BluetoothAdapter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getAddress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All versions: </a:t>
                      </a:r>
                      <a:r>
                        <a:rPr lang="en-AU" sz="1100" b="1" dirty="0">
                          <a:solidFill>
                            <a:srgbClr val="00B050"/>
                          </a:solidFill>
                        </a:rPr>
                        <a:t>BLUETOOTH</a:t>
                      </a:r>
                      <a:r>
                        <a:rPr lang="en-AU" sz="1100" dirty="0"/>
                        <a:t> 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Randomization or a fixed return value required.</a:t>
                      </a:r>
                    </a:p>
                    <a:p>
                      <a:r>
                        <a:rPr lang="en-AU" altLang="zh-CN" sz="1100" dirty="0"/>
                        <a:t>V6-10: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ACCESS_COARSE_LOCATION </a:t>
                      </a:r>
                      <a:r>
                        <a:rPr lang="en-AU" altLang="zh-CN" sz="1100" dirty="0"/>
                        <a:t>or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ACCESS_FINE_LOCATION </a:t>
                      </a:r>
                      <a:r>
                        <a:rPr lang="en-AU" altLang="zh-CN" sz="1100" dirty="0"/>
                        <a:t>required.</a:t>
                      </a:r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</a:t>
                      </a:r>
                      <a:r>
                        <a:rPr lang="en-AU" altLang="zh-CN" sz="11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ACCESS_FINE_LOCATION</a:t>
                      </a:r>
                      <a:r>
                        <a:rPr lang="en-AU" altLang="zh-CN" sz="1100" dirty="0"/>
                        <a:t> becomes mandatory.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0266673"/>
                  </a:ext>
                </a:extLst>
              </a:tr>
              <a:tr h="608222">
                <a:tc>
                  <a:txBody>
                    <a:bodyPr/>
                    <a:lstStyle/>
                    <a:p>
                      <a:r>
                        <a:rPr lang="en-AU" sz="1100" dirty="0"/>
                        <a:t>6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200" dirty="0" err="1"/>
                        <a:t>WiFi</a:t>
                      </a:r>
                      <a:r>
                        <a:rPr lang="en-AU" sz="1200" dirty="0"/>
                        <a:t> MAC Address</a:t>
                      </a:r>
                    </a:p>
                  </a:txBody>
                  <a:tcPr marL="45720" marR="45720"/>
                </a:tc>
                <a:tc vMerge="1"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050" dirty="0" err="1"/>
                        <a:t>android.net.wifi.WifiInfo</a:t>
                      </a:r>
                      <a:r>
                        <a:rPr lang="en-AU" sz="1050" dirty="0"/>
                        <a:t>: </a:t>
                      </a:r>
                      <a:r>
                        <a:rPr lang="en-AU" sz="1050" dirty="0" err="1"/>
                        <a:t>getMacAddress</a:t>
                      </a:r>
                      <a:r>
                        <a:rPr lang="en-AU" sz="1050" dirty="0"/>
                        <a:t>()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AU" sz="1100" dirty="0"/>
                        <a:t>All versions: </a:t>
                      </a:r>
                      <a:r>
                        <a:rPr lang="en-AU" sz="1100" b="1" dirty="0">
                          <a:solidFill>
                            <a:srgbClr val="00B050"/>
                          </a:solidFill>
                        </a:rPr>
                        <a:t>ACCESS_WIFI_STATE </a:t>
                      </a:r>
                      <a:r>
                        <a:rPr lang="en-AU" sz="1100" dirty="0"/>
                        <a:t>required.</a:t>
                      </a:r>
                    </a:p>
                    <a:p>
                      <a:r>
                        <a:rPr lang="en-AU" altLang="zh-CN" sz="1100" dirty="0"/>
                        <a:t>V6-9: Randomization suggested.</a:t>
                      </a:r>
                      <a:endParaRPr lang="en-AU" sz="1100" dirty="0"/>
                    </a:p>
                    <a:p>
                      <a:r>
                        <a:rPr lang="zh-CN" altLang="en-US" sz="1100" dirty="0"/>
                        <a:t>≥</a:t>
                      </a:r>
                      <a:r>
                        <a:rPr lang="en-AU" altLang="zh-CN" sz="1100" dirty="0"/>
                        <a:t>10: Randomization becomes mandatory.</a:t>
                      </a:r>
                      <a:endParaRPr lang="en-AU" sz="1100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793038371"/>
                  </a:ext>
                </a:extLst>
              </a:tr>
            </a:tbl>
          </a:graphicData>
        </a:graphic>
      </p:graphicFrame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864EC7A-4107-3C31-54E7-5C69D91741A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0966" y="6195721"/>
            <a:ext cx="10313829" cy="365125"/>
          </a:xfrm>
        </p:spPr>
        <p:txBody>
          <a:bodyPr>
            <a:noAutofit/>
          </a:bodyPr>
          <a:lstStyle/>
          <a:p>
            <a:r>
              <a:rPr lang="en-US" altLang="zh-CN" sz="1400" dirty="0">
                <a:solidFill>
                  <a:schemeClr val="tx1"/>
                </a:solidFill>
              </a:rPr>
              <a:t>* The color scheme indicate the permission protection levels: </a:t>
            </a:r>
            <a:r>
              <a:rPr lang="en-US" altLang="zh-CN" sz="1400" b="1" dirty="0">
                <a:solidFill>
                  <a:srgbClr val="00B050"/>
                </a:solidFill>
              </a:rPr>
              <a:t>normal</a:t>
            </a:r>
            <a:r>
              <a:rPr lang="en-US" altLang="zh-CN" sz="1400" dirty="0">
                <a:solidFill>
                  <a:schemeClr val="tx1"/>
                </a:solidFill>
              </a:rPr>
              <a:t>, </a:t>
            </a:r>
            <a:r>
              <a:rPr lang="en-US" altLang="zh-CN" sz="1400" b="1" dirty="0">
                <a:solidFill>
                  <a:schemeClr val="accent6"/>
                </a:solidFill>
              </a:rPr>
              <a:t>dangerous</a:t>
            </a:r>
            <a:r>
              <a:rPr lang="en-US" altLang="zh-CN" sz="1400" dirty="0">
                <a:solidFill>
                  <a:schemeClr val="tx1"/>
                </a:solidFill>
              </a:rPr>
              <a:t>, and </a:t>
            </a:r>
            <a:r>
              <a:rPr lang="en-US" altLang="zh-CN" sz="1400" b="1" dirty="0">
                <a:solidFill>
                  <a:srgbClr val="FF0000"/>
                </a:solidFill>
              </a:rPr>
              <a:t>signature</a:t>
            </a:r>
            <a:r>
              <a:rPr lang="en-US" altLang="zh-CN" sz="1400" dirty="0">
                <a:solidFill>
                  <a:schemeClr val="tx1"/>
                </a:solidFill>
              </a:rPr>
              <a:t>.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ular Callout 3">
            <a:extLst>
              <a:ext uri="{FF2B5EF4-FFF2-40B4-BE49-F238E27FC236}">
                <a16:creationId xmlns:a16="http://schemas.microsoft.com/office/drawing/2014/main" id="{D321F6BD-1637-9C9A-02F2-A7FF3958E6DB}"/>
              </a:ext>
            </a:extLst>
          </p:cNvPr>
          <p:cNvSpPr/>
          <p:nvPr/>
        </p:nvSpPr>
        <p:spPr>
          <a:xfrm>
            <a:off x="6844937" y="297154"/>
            <a:ext cx="5136160" cy="1381580"/>
          </a:xfrm>
          <a:prstGeom prst="wedgeRectCallout">
            <a:avLst>
              <a:gd name="adj1" fmla="val 5399"/>
              <a:gd name="adj2" fmla="val 65962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These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6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pre-identified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UUIs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are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useful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for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to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form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our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understanding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more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types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undiscovered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UUIs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on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Android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devices.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zh-CN" altLang="en-US" sz="1400" dirty="0">
                <a:solidFill>
                  <a:srgbClr val="033F7D"/>
                </a:solidFill>
              </a:rPr>
              <a:t>这六个预先识别的</a:t>
            </a:r>
            <a:r>
              <a:rPr lang="en-US" altLang="zh-CN" sz="1400" dirty="0">
                <a:solidFill>
                  <a:srgbClr val="033F7D"/>
                </a:solidFill>
              </a:rPr>
              <a:t>UUI</a:t>
            </a:r>
            <a:r>
              <a:rPr lang="zh-CN" altLang="en-US" sz="1400" dirty="0">
                <a:solidFill>
                  <a:srgbClr val="033F7D"/>
                </a:solidFill>
              </a:rPr>
              <a:t>有助于我们形成对于</a:t>
            </a:r>
            <a:r>
              <a:rPr lang="en-US" altLang="zh-CN" sz="1400" dirty="0">
                <a:solidFill>
                  <a:srgbClr val="033F7D"/>
                </a:solidFill>
              </a:rPr>
              <a:t>Android</a:t>
            </a:r>
            <a:r>
              <a:rPr lang="zh-CN" altLang="en-US" sz="1400" dirty="0">
                <a:solidFill>
                  <a:srgbClr val="033F7D"/>
                </a:solidFill>
              </a:rPr>
              <a:t>设备</a:t>
            </a:r>
            <a:r>
              <a:rPr lang="en-US" altLang="zh-CN" sz="1400" dirty="0">
                <a:solidFill>
                  <a:srgbClr val="033F7D"/>
                </a:solidFill>
              </a:rPr>
              <a:t>UUI</a:t>
            </a:r>
            <a:r>
              <a:rPr lang="zh-CN" altLang="en-US" sz="1400" dirty="0">
                <a:solidFill>
                  <a:srgbClr val="033F7D"/>
                </a:solidFill>
              </a:rPr>
              <a:t>的理解，帮助我们去发现更多的、尚未被发现的</a:t>
            </a:r>
            <a:r>
              <a:rPr lang="en-US" altLang="zh-CN" sz="1400" dirty="0">
                <a:solidFill>
                  <a:srgbClr val="033F7D"/>
                </a:solidFill>
              </a:rPr>
              <a:t>UUI</a:t>
            </a:r>
            <a:r>
              <a:rPr lang="zh-CN" altLang="en-US" sz="1400" dirty="0">
                <a:solidFill>
                  <a:srgbClr val="033F7D"/>
                </a:solidFill>
              </a:rPr>
              <a:t>。</a:t>
            </a:r>
            <a:endParaRPr lang="en-US" sz="1400" dirty="0">
              <a:solidFill>
                <a:srgbClr val="033F7D"/>
              </a:solidFill>
            </a:endParaRPr>
          </a:p>
        </p:txBody>
      </p:sp>
      <p:sp>
        <p:nvSpPr>
          <p:cNvPr id="7" name="Rectangular Callout 3">
            <a:extLst>
              <a:ext uri="{FF2B5EF4-FFF2-40B4-BE49-F238E27FC236}">
                <a16:creationId xmlns:a16="http://schemas.microsoft.com/office/drawing/2014/main" id="{8F06AD75-F1A0-5E22-97B1-B01ADA2F94FB}"/>
              </a:ext>
            </a:extLst>
          </p:cNvPr>
          <p:cNvSpPr/>
          <p:nvPr/>
        </p:nvSpPr>
        <p:spPr>
          <a:xfrm>
            <a:off x="1557018" y="5450397"/>
            <a:ext cx="8159113" cy="666854"/>
          </a:xfrm>
          <a:prstGeom prst="wedgeRectCallout">
            <a:avLst>
              <a:gd name="adj1" fmla="val 6480"/>
              <a:gd name="adj2" fmla="val -88908"/>
            </a:avLst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800" dirty="0">
                <a:solidFill>
                  <a:schemeClr val="tx1"/>
                </a:solidFill>
              </a:rPr>
              <a:t>For each UUI, there is/used to be at least 1 official API for apps to access.</a:t>
            </a:r>
          </a:p>
          <a:p>
            <a:r>
              <a:rPr lang="zh-CN" altLang="en-US" sz="1400" dirty="0">
                <a:solidFill>
                  <a:srgbClr val="033F7D"/>
                </a:solidFill>
              </a:rPr>
              <a:t>每一个</a:t>
            </a:r>
            <a:r>
              <a:rPr lang="en-US" altLang="zh-CN" sz="1400" dirty="0">
                <a:solidFill>
                  <a:srgbClr val="033F7D"/>
                </a:solidFill>
              </a:rPr>
              <a:t>UUI</a:t>
            </a:r>
            <a:r>
              <a:rPr lang="zh-CN" altLang="en-US" sz="1400" dirty="0">
                <a:solidFill>
                  <a:srgbClr val="033F7D"/>
                </a:solidFill>
              </a:rPr>
              <a:t>都拥有（或曾经拥有）至少一个官方</a:t>
            </a:r>
            <a:r>
              <a:rPr lang="en-US" altLang="zh-CN" sz="1400" dirty="0">
                <a:solidFill>
                  <a:srgbClr val="033F7D"/>
                </a:solidFill>
              </a:rPr>
              <a:t>API</a:t>
            </a:r>
            <a:r>
              <a:rPr lang="zh-CN" altLang="en-US" sz="1400" dirty="0">
                <a:solidFill>
                  <a:srgbClr val="033F7D"/>
                </a:solidFill>
              </a:rPr>
              <a:t>供第三方</a:t>
            </a:r>
            <a:r>
              <a:rPr lang="en-US" altLang="zh-CN" sz="1400" dirty="0">
                <a:solidFill>
                  <a:srgbClr val="033F7D"/>
                </a:solidFill>
              </a:rPr>
              <a:t>App</a:t>
            </a:r>
            <a:r>
              <a:rPr lang="zh-CN" altLang="en-US" sz="1400" dirty="0">
                <a:solidFill>
                  <a:srgbClr val="033F7D"/>
                </a:solidFill>
              </a:rPr>
              <a:t>访问。</a:t>
            </a:r>
            <a:endParaRPr lang="en-US" sz="1400" dirty="0">
              <a:solidFill>
                <a:srgbClr val="033F7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11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68464-A5CE-CF07-CCC8-9F3B05377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544" y="259028"/>
            <a:ext cx="8076511" cy="918103"/>
          </a:xfrm>
        </p:spPr>
        <p:txBody>
          <a:bodyPr/>
          <a:lstStyle/>
          <a:p>
            <a:pPr algn="l"/>
            <a:r>
              <a:rPr lang="en-US" altLang="zh-CN" sz="3200" b="1" dirty="0"/>
              <a:t>Objective</a:t>
            </a:r>
            <a:endParaRPr lang="en-SG" sz="1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3B70-E36B-5B04-0C56-31FDD0E0D7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1719" y="1509121"/>
            <a:ext cx="10786977" cy="348602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We design and implement U2-I2 (short for </a:t>
            </a:r>
            <a:r>
              <a:rPr lang="en-US" sz="1800" u="sng" dirty="0">
                <a:solidFill>
                  <a:schemeClr val="tx1"/>
                </a:solidFill>
              </a:rPr>
              <a:t>UUI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u="sng" dirty="0">
                <a:solidFill>
                  <a:schemeClr val="tx1"/>
                </a:solidFill>
              </a:rPr>
              <a:t>I</a:t>
            </a:r>
            <a:r>
              <a:rPr lang="en-US" sz="1800" dirty="0">
                <a:solidFill>
                  <a:schemeClr val="tx1"/>
                </a:solidFill>
              </a:rPr>
              <a:t>nvestigator)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Systematically investigates the OS-level UUI protection at large scale. 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Designed to assess the protection of not only the six known UUIs, but also other previously unreported ones.</a:t>
            </a:r>
          </a:p>
          <a:p>
            <a:pPr marL="285750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>
                <a:solidFill>
                  <a:schemeClr val="tx1"/>
                </a:solidFill>
              </a:rPr>
              <a:t>Challenges of our study: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Identify undocumented access channels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Automate assessment process</a:t>
            </a:r>
          </a:p>
          <a:p>
            <a:pPr marL="342900" indent="-342900"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</a:pPr>
            <a:r>
              <a:rPr lang="en-US" sz="1800" dirty="0">
                <a:solidFill>
                  <a:schemeClr val="tx1"/>
                </a:solidFill>
              </a:rPr>
              <a:t>Pinpoint customized (undiscovered) UUIs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ED0F-C83F-BA0D-31BA-B5BE9A03135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71C63AB4-6DC0-4902-8E9D-B5377E74E401}" type="slidenum">
              <a:rPr lang="en-SG" smtClean="0"/>
              <a:t>8</a:t>
            </a:fld>
            <a:endParaRPr lang="en-SG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E2F97F3-AF5C-437E-3C17-C7CAE5175306}"/>
              </a:ext>
            </a:extLst>
          </p:cNvPr>
          <p:cNvSpPr txBox="1">
            <a:spLocks/>
          </p:cNvSpPr>
          <p:nvPr/>
        </p:nvSpPr>
        <p:spPr>
          <a:xfrm>
            <a:off x="7423484" y="334440"/>
            <a:ext cx="3922314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研究目标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3A3794-B1B2-28DC-B611-64F4DAA1DF5A}"/>
              </a:ext>
            </a:extLst>
          </p:cNvPr>
          <p:cNvSpPr txBox="1"/>
          <p:nvPr/>
        </p:nvSpPr>
        <p:spPr>
          <a:xfrm>
            <a:off x="1262744" y="2990525"/>
            <a:ext cx="988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设计并实现了名为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U2I2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的工具，用以大规模地、系统性地调查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OS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层面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的保护。它不止拘泥于预先识别的六个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，更可以帮助我们发现那些先前未被发现的未知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E23C3-C991-066E-0FC7-C038C22A8E95}"/>
              </a:ext>
            </a:extLst>
          </p:cNvPr>
          <p:cNvSpPr txBox="1"/>
          <p:nvPr/>
        </p:nvSpPr>
        <p:spPr>
          <a:xfrm>
            <a:off x="1262744" y="5298495"/>
            <a:ext cx="9882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此工作旨在攻克以下三个难题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  <a:sym typeface="Wingdings" panose="05000000000000000000" pitchFamily="2" charset="2"/>
              </a:rPr>
              <a:t>：（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  <a:sym typeface="Wingdings" panose="05000000000000000000" pitchFamily="2" charset="2"/>
              </a:rPr>
              <a:t>1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）寻找并发现官方文档以外的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访问渠道（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access channels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,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（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2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）将测试过程自动化；（</a:t>
            </a:r>
            <a:r>
              <a:rPr lang="en-AU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3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）锁定先前未识别的</a:t>
            </a:r>
            <a:r>
              <a:rPr lang="en-US" altLang="zh-CN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UUI</a:t>
            </a:r>
            <a:r>
              <a:rPr lang="zh-CN" altLang="en-US" sz="16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（通常为厂商自定义）。</a:t>
            </a:r>
            <a:endParaRPr lang="en-AU" altLang="zh-CN" sz="16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19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DA276D-572A-C080-1E06-9C881F8656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F396457-15B3-4E2E-8B13-7B7D237986EE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73665C-3DCB-3EB5-3661-E92D5AFEB402}"/>
              </a:ext>
            </a:extLst>
          </p:cNvPr>
          <p:cNvSpPr txBox="1"/>
          <p:nvPr/>
        </p:nvSpPr>
        <p:spPr>
          <a:xfrm>
            <a:off x="884283" y="369879"/>
            <a:ext cx="535105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Assessing </a:t>
            </a:r>
          </a:p>
          <a:p>
            <a:r>
              <a:rPr lang="en-US" altLang="zh-CN" sz="3200" b="1" dirty="0">
                <a:solidFill>
                  <a:schemeClr val="accent1"/>
                </a:solidFill>
                <a:latin typeface="+mn-lt"/>
              </a:rPr>
              <a:t>Documented Channels</a:t>
            </a:r>
            <a:endParaRPr lang="en-AU" sz="3200" b="1" dirty="0">
              <a:solidFill>
                <a:schemeClr val="accent1"/>
              </a:solidFill>
              <a:latin typeface="+mn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AB9AC1A-9523-3410-1867-3AF3A6A3CE74}"/>
              </a:ext>
            </a:extLst>
          </p:cNvPr>
          <p:cNvSpPr txBox="1"/>
          <p:nvPr/>
        </p:nvSpPr>
        <p:spPr>
          <a:xfrm>
            <a:off x="884282" y="1773960"/>
            <a:ext cx="10127847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800" dirty="0">
                <a:latin typeface="+mn-lt"/>
              </a:rPr>
              <a:t>U2-I2 aims to test </a:t>
            </a:r>
            <a:r>
              <a:rPr lang="en-US" sz="1800" b="1" dirty="0">
                <a:latin typeface="+mn-lt"/>
              </a:rPr>
              <a:t>two</a:t>
            </a:r>
            <a:r>
              <a:rPr lang="en-US" sz="1800" dirty="0">
                <a:latin typeface="+mn-lt"/>
              </a:rPr>
              <a:t> types of errors: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en-US" sz="1800" dirty="0">
                <a:latin typeface="+mn-lt"/>
              </a:rPr>
              <a:t>Legacy permissions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e.g., additional permissions requested, or higher permissions introduced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arenR"/>
            </a:pPr>
            <a:r>
              <a:rPr lang="en-US" sz="1800" dirty="0">
                <a:latin typeface="+mn-lt"/>
              </a:rPr>
              <a:t>Missing de-identification </a:t>
            </a:r>
          </a:p>
          <a:p>
            <a:pPr marL="800100" lvl="1" indent="-3429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e.g., MAC address randomization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8587AD-1316-A1E3-943F-4D619B5840D2}"/>
              </a:ext>
            </a:extLst>
          </p:cNvPr>
          <p:cNvSpPr txBox="1">
            <a:spLocks/>
          </p:cNvSpPr>
          <p:nvPr/>
        </p:nvSpPr>
        <p:spPr>
          <a:xfrm>
            <a:off x="7585166" y="604406"/>
            <a:ext cx="3760631" cy="842691"/>
          </a:xfrm>
        </p:spPr>
        <p:txBody>
          <a:bodyPr anchor="b">
            <a:noAutofit/>
          </a:bodyPr>
          <a:lstStyle>
            <a:lvl1pPr algn="ctr" defTabSz="342874" rtl="0" eaLnBrk="1" fontAlgn="base" hangingPunct="1">
              <a:lnSpc>
                <a:spcPts val="3780"/>
              </a:lnSpc>
              <a:spcBef>
                <a:spcPct val="0"/>
              </a:spcBef>
              <a:spcAft>
                <a:spcPct val="0"/>
              </a:spcAft>
              <a:defRPr sz="3151" kern="1200">
                <a:solidFill>
                  <a:schemeClr val="accent1"/>
                </a:solidFill>
                <a:latin typeface="+mj-lt"/>
                <a:ea typeface="MS PGothic" pitchFamily="34" charset="-128"/>
                <a:cs typeface="ＭＳ Ｐゴシック" charset="0"/>
              </a:defRPr>
            </a:lvl1pPr>
            <a:lvl2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34287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685749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028624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371498" algn="ctr" defTabSz="342874" rtl="0" eaLnBrk="1" fontAlgn="base" hangingPunct="1">
              <a:spcBef>
                <a:spcPct val="0"/>
              </a:spcBef>
              <a:spcAft>
                <a:spcPct val="0"/>
              </a:spcAft>
              <a:defRPr sz="33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r"/>
            <a:r>
              <a:rPr lang="zh-CN" altLang="en-US" sz="2800" b="1" dirty="0">
                <a:latin typeface="Noto Sans SC" panose="020B0500000000000000" pitchFamily="34" charset="-128"/>
                <a:ea typeface="Noto Sans SC" panose="020B0500000000000000" pitchFamily="34" charset="-128"/>
              </a:rPr>
              <a:t>测试官方文档所记录的访问渠道</a:t>
            </a:r>
            <a:endParaRPr lang="en-SG" sz="1200" b="1" dirty="0"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B3793-B684-570A-04D2-5B65694C87B1}"/>
              </a:ext>
            </a:extLst>
          </p:cNvPr>
          <p:cNvSpPr txBox="1"/>
          <p:nvPr/>
        </p:nvSpPr>
        <p:spPr>
          <a:xfrm>
            <a:off x="1006826" y="4073131"/>
            <a:ext cx="9882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U2I2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旨在测试以下两种错误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  <a:sym typeface="Wingdings" panose="05000000000000000000" pitchFamily="2" charset="2"/>
              </a:rPr>
              <a:t>：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（</a:t>
            </a:r>
            <a:r>
              <a:rPr lang="en-AU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1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）历史权限，比如新版系统推行了全新的权限，或者更高级别的权限要求。（</a:t>
            </a:r>
            <a:r>
              <a:rPr lang="en-AU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2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）匿名化缺失，例如随机生成</a:t>
            </a:r>
            <a:r>
              <a:rPr lang="en-US" altLang="zh-CN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MAC</a:t>
            </a:r>
            <a:r>
              <a:rPr lang="zh-CN" altLang="en-US" sz="1800" dirty="0">
                <a:solidFill>
                  <a:srgbClr val="033F7D"/>
                </a:solidFill>
                <a:latin typeface="Noto Sans SC" panose="020B0500000000000000" pitchFamily="34" charset="-128"/>
                <a:ea typeface="Noto Sans SC" panose="020B0500000000000000" pitchFamily="34" charset="-128"/>
              </a:rPr>
              <a:t>地址的机制。</a:t>
            </a:r>
            <a:endParaRPr lang="en-AU" altLang="zh-CN" sz="1800" dirty="0">
              <a:solidFill>
                <a:srgbClr val="033F7D"/>
              </a:solidFill>
              <a:latin typeface="Noto Sans SC" panose="020B0500000000000000" pitchFamily="34" charset="-128"/>
              <a:ea typeface="Noto Sans SC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7127230"/>
      </p:ext>
    </p:extLst>
  </p:cSld>
  <p:clrMapOvr>
    <a:masterClrMapping/>
  </p:clrMapOvr>
</p:sld>
</file>

<file path=ppt/theme/theme1.xml><?xml version="1.0" encoding="utf-8"?>
<a:theme xmlns:a="http://schemas.openxmlformats.org/drawingml/2006/main" name="widescreen-nus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widescreen-nus" id="{1C012D7F-31E3-4628-AB75-B7FD7A925F88}" vid="{7F89779B-EBC3-4DC7-AF59-19D1208ED9DB}"/>
    </a:ext>
  </a:extLst>
</a:theme>
</file>

<file path=ppt/theme/theme2.xml><?xml version="1.0" encoding="utf-8"?>
<a:theme xmlns:a="http://schemas.openxmlformats.org/drawingml/2006/main" name="5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s-in-nus-template.pptx" id="{984765B1-5540-4EEE-9A06-E66B05C0FF34}" vid="{31533821-34F5-4975-8B79-25463280A7E5}"/>
    </a:ext>
  </a:extLst>
</a:theme>
</file>

<file path=ppt/theme/theme3.xml><?xml version="1.0" encoding="utf-8"?>
<a:theme xmlns:a="http://schemas.openxmlformats.org/drawingml/2006/main" name="6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s-in-nus-template.pptx" id="{984765B1-5540-4EEE-9A06-E66B05C0FF34}" vid="{D37622C7-A372-421B-BB0B-CC8C5B75F1CB}"/>
    </a:ext>
  </a:extLst>
</a:theme>
</file>

<file path=ppt/theme/theme4.xml><?xml version="1.0" encoding="utf-8"?>
<a:theme xmlns:a="http://schemas.openxmlformats.org/drawingml/2006/main" name="7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lides-in-nus-template.pptx" id="{984765B1-5540-4EEE-9A06-E66B05C0FF34}" vid="{BE7E1CA9-5BEF-480F-A8A9-D07B676108C4}"/>
    </a:ext>
  </a:extLst>
</a:theme>
</file>

<file path=ppt/theme/theme5.xml><?xml version="1.0" encoding="utf-8"?>
<a:theme xmlns:a="http://schemas.openxmlformats.org/drawingml/2006/main" name="8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slides-in-nus-template.pptx" id="{984765B1-5540-4EEE-9A06-E66B05C0FF34}" vid="{06A47D3E-54C2-489E-9A5C-76A53EC4EF82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2464</TotalTime>
  <Words>6084</Words>
  <Application>Microsoft Office PowerPoint</Application>
  <PresentationFormat>Widescreen</PresentationFormat>
  <Paragraphs>662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Frutiger LT 55 Roman</vt:lpstr>
      <vt:lpstr>Linux Libertine</vt:lpstr>
      <vt:lpstr>Noto Sans SC</vt:lpstr>
      <vt:lpstr>Arial</vt:lpstr>
      <vt:lpstr>Calibri</vt:lpstr>
      <vt:lpstr>Century Gothic</vt:lpstr>
      <vt:lpstr>Walbaum Display Heavy</vt:lpstr>
      <vt:lpstr>widescreen-nus</vt:lpstr>
      <vt:lpstr>5_Custom Design</vt:lpstr>
      <vt:lpstr>6_Custom Design</vt:lpstr>
      <vt:lpstr>7_Custom Design</vt:lpstr>
      <vt:lpstr>8_Custom Design</vt:lpstr>
      <vt:lpstr>Post-GDPR Threat Hunting on Android Phones:  Dissecting OS-level Safeguards of User-unresettable Identifiers (UUIs)</vt:lpstr>
      <vt:lpstr>Background</vt:lpstr>
      <vt:lpstr>Background</vt:lpstr>
      <vt:lpstr>Motivation</vt:lpstr>
      <vt:lpstr>Understanding Android UUIs List of 6 recognized Android UUIs</vt:lpstr>
      <vt:lpstr>Understanding Android UUIs List of 6 recognized Android UUIs</vt:lpstr>
      <vt:lpstr>Understanding Android UUIs List of 6 recognized Android UUIs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PowerPoint Presentation</vt:lpstr>
      <vt:lpstr>PowerPoint Presentation</vt:lpstr>
      <vt:lpstr>PowerPoint Presentation</vt:lpstr>
      <vt:lpstr>Conclusion </vt:lpstr>
      <vt:lpstr>Contacts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Post-GDPR Threat Hunting on Android Phones:  Dissecting OS-level Safeguards of User-unresettable Identifiers</dc:title>
  <dc:creator>Mark Huasong Meng</dc:creator>
  <cp:lastModifiedBy>Mark Huasong Meng</cp:lastModifiedBy>
  <cp:revision>211</cp:revision>
  <dcterms:created xsi:type="dcterms:W3CDTF">2022-05-12T07:31:22Z</dcterms:created>
  <dcterms:modified xsi:type="dcterms:W3CDTF">2023-04-12T08:45:26Z</dcterms:modified>
</cp:coreProperties>
</file>