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>
        <p:scale>
          <a:sx n="121" d="100"/>
          <a:sy n="121" d="100"/>
        </p:scale>
        <p:origin x="6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5186-2F5A-7D8C-3F5F-4371239A6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AC381-44A0-51C6-7546-EB4E722EA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D2981-9B23-95FB-6DA7-8EB99F77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F7E7-4181-2641-8685-0CA0C533F768}" type="datetimeFigureOut">
              <a:rPr lang="en-DE" smtClean="0"/>
              <a:t>25.11.24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BAFA5-B1E6-D7BB-7F62-B46FD74C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34A0A-914A-1EAF-A7F9-C20BFC21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72EB-27E7-CD4A-96BE-48CEA362E8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899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B86F-C011-C765-4FF2-C9AE72F3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7DE06-B156-32B3-179F-A6B4A8D8C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C217-D271-B88C-40FE-A1358F69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F7E7-4181-2641-8685-0CA0C533F768}" type="datetimeFigureOut">
              <a:rPr lang="en-DE" smtClean="0"/>
              <a:t>25.11.24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6B94A-4E14-08CA-3E2E-088FA5E7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3AF52-3A40-65BE-EE9C-9F03C01D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72EB-27E7-CD4A-96BE-48CEA362E8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722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9DE90-83C6-4D95-785A-EE44A9382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70B06-5DA7-0695-1900-C368A7014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E75E6-23F9-4A97-71D4-8712F3EF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F7E7-4181-2641-8685-0CA0C533F768}" type="datetimeFigureOut">
              <a:rPr lang="en-DE" smtClean="0"/>
              <a:t>25.11.24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8583-E472-B2BB-C809-71CD0B11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6AB96-E901-5BD7-822D-7E47503C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72EB-27E7-CD4A-96BE-48CEA362E8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951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8662-6796-1FBC-C377-B20495D9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D0E4-FBFC-E1CA-2202-3BE21C35A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E4085-0A8B-BFF1-4F4D-78BB0E64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F7E7-4181-2641-8685-0CA0C533F768}" type="datetimeFigureOut">
              <a:rPr lang="en-DE" smtClean="0"/>
              <a:t>25.11.24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2797A-7FB4-91AB-1021-AE88E52B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23D5D-F3AB-C776-D010-24E8FB2D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72EB-27E7-CD4A-96BE-48CEA362E8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93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1531-7AA9-3583-84F1-5D5B7785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DFC7D-1E79-5905-8C3C-44B15F521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2E3A7-AD7D-01F7-3878-81C696DD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F7E7-4181-2641-8685-0CA0C533F768}" type="datetimeFigureOut">
              <a:rPr lang="en-DE" smtClean="0"/>
              <a:t>25.11.24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EE3D2-56A1-3FA5-D2DE-95F6FB61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B52E1-BFDB-C1B2-7148-142D11A1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72EB-27E7-CD4A-96BE-48CEA362E8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992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9905-4423-B167-D871-BE943DC2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C5D72-E816-BFC1-7A6F-E4B98238C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EC986-A6CC-9FD8-DE81-0AD293D27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371DC-9C2D-51C5-58CD-0FBFC037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F7E7-4181-2641-8685-0CA0C533F768}" type="datetimeFigureOut">
              <a:rPr lang="en-DE" smtClean="0"/>
              <a:t>25.11.24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F4D25-DBC2-8136-96F9-48BAF418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B6659-89CA-A808-EEC9-257F0C77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72EB-27E7-CD4A-96BE-48CEA362E8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858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5B63-4176-9DCE-677C-F1E90749A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ED809-ECF7-5CF4-A86D-12B7023FF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811FA-8FBD-1C79-74B5-14925CDF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C80C1-3696-872E-9E62-5246CF80B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31A251-EDCB-B428-420D-F908C8F6A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93877-643C-82CD-8146-B8A34E1E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F7E7-4181-2641-8685-0CA0C533F768}" type="datetimeFigureOut">
              <a:rPr lang="en-DE" smtClean="0"/>
              <a:t>25.11.24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DBBEE-C9BD-26AB-FBAB-BE191D6D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E0A35-84C2-4912-E793-AEE6EBE6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72EB-27E7-CD4A-96BE-48CEA362E8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786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CBA5-879F-849C-0826-71305F1B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6A9BB-5354-BBE6-3706-E0880D3A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F7E7-4181-2641-8685-0CA0C533F768}" type="datetimeFigureOut">
              <a:rPr lang="en-DE" smtClean="0"/>
              <a:t>25.11.24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10988-FBB1-F0FE-5C1F-552D18A8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87C99-EB7F-BD91-7836-0F4EFB76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72EB-27E7-CD4A-96BE-48CEA362E8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141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56FFB-9084-9BC0-DF44-9FEE5B31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F7E7-4181-2641-8685-0CA0C533F768}" type="datetimeFigureOut">
              <a:rPr lang="en-DE" smtClean="0"/>
              <a:t>25.11.24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B0382-2DAE-C8A5-234C-707FA984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876E9-AF80-A171-9FB1-409D1D13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72EB-27E7-CD4A-96BE-48CEA362E8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990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3AC6-EE80-58DC-D0BA-790E3BF3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82E85-ACE8-93BD-A7CB-EF4B27E2E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5F54A-4328-C466-3A4D-CA45B306F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E6D2E-EE96-47D1-50A3-F450F2A1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F7E7-4181-2641-8685-0CA0C533F768}" type="datetimeFigureOut">
              <a:rPr lang="en-DE" smtClean="0"/>
              <a:t>25.11.24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DAE42-DC10-F716-D9CC-BFC1502A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D6B4C-25DE-D56A-F822-D5E1200A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72EB-27E7-CD4A-96BE-48CEA362E8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502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A299-AD63-F156-8246-078750EC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5A0F2-09D0-2A59-9B19-DB8BB54DE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7B80A-73D3-8686-5AF4-69B4BACE4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86413-4C5E-3901-8A4F-1B80A8CD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F7E7-4181-2641-8685-0CA0C533F768}" type="datetimeFigureOut">
              <a:rPr lang="en-DE" smtClean="0"/>
              <a:t>25.11.24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ECA98-515C-4311-1582-644D2DCE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AFC3B-2BF2-78F4-62CD-DB5E4881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72EB-27E7-CD4A-96BE-48CEA362E8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851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A0D33-90C6-85DE-067D-6AF63CD6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F5886-992F-85D9-4702-739F07939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57769-897F-BF47-9897-42E69F296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39F7E7-4181-2641-8685-0CA0C533F768}" type="datetimeFigureOut">
              <a:rPr lang="en-DE" smtClean="0"/>
              <a:t>25.11.24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86832-9354-D98A-2DFD-14BB537BA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EC18E-C33F-CAC2-69F3-D19896B24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2272EB-27E7-CD4A-96BE-48CEA362E83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500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FC791D5-F8EA-B09C-C6EC-9FC42CA9BBA0}"/>
              </a:ext>
            </a:extLst>
          </p:cNvPr>
          <p:cNvSpPr/>
          <p:nvPr/>
        </p:nvSpPr>
        <p:spPr>
          <a:xfrm>
            <a:off x="1296318" y="304800"/>
            <a:ext cx="10108844" cy="6027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9" name="图片 4">
            <a:extLst>
              <a:ext uri="{FF2B5EF4-FFF2-40B4-BE49-F238E27FC236}">
                <a16:creationId xmlns:a16="http://schemas.microsoft.com/office/drawing/2014/main" id="{B8D5CE43-85B8-CD97-2C97-D15AFCF5E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827" y="4134461"/>
            <a:ext cx="5066103" cy="1238233"/>
          </a:xfrm>
          <a:prstGeom prst="rect">
            <a:avLst/>
          </a:prstGeom>
        </p:spPr>
      </p:pic>
      <p:pic>
        <p:nvPicPr>
          <p:cNvPr id="12" name="Picture 4" descr="Text Box PNG, Text Box Transparent Background - FreeIconsPNG">
            <a:extLst>
              <a:ext uri="{FF2B5EF4-FFF2-40B4-BE49-F238E27FC236}">
                <a16:creationId xmlns:a16="http://schemas.microsoft.com/office/drawing/2014/main" id="{5A828751-DB17-730E-96DD-D8D632EA7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7482">
            <a:off x="9377328" y="4119536"/>
            <a:ext cx="1630955" cy="113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58B3B7-941F-C7F3-CAD5-DAB861093AA3}"/>
              </a:ext>
            </a:extLst>
          </p:cNvPr>
          <p:cNvSpPr txBox="1"/>
          <p:nvPr/>
        </p:nvSpPr>
        <p:spPr>
          <a:xfrm rot="204967">
            <a:off x="9414290" y="4445784"/>
            <a:ext cx="1551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+mn-lt"/>
              </a:rPr>
              <a:t>Hallucinations</a:t>
            </a:r>
            <a:endParaRPr lang="en-US" sz="1600" b="1" dirty="0">
              <a:latin typeface="+mn-lt"/>
            </a:endParaRPr>
          </a:p>
        </p:txBody>
      </p:sp>
      <p:pic>
        <p:nvPicPr>
          <p:cNvPr id="14" name="Picture 6" descr="Text Box PNG, Text Box Transparent Background - FreeIconsPNG">
            <a:extLst>
              <a:ext uri="{FF2B5EF4-FFF2-40B4-BE49-F238E27FC236}">
                <a16:creationId xmlns:a16="http://schemas.microsoft.com/office/drawing/2014/main" id="{94CBE2C3-5B2D-FAA2-FE89-D0E2D0ECA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92809" y="3990400"/>
            <a:ext cx="1196784" cy="114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CF0D65-254D-D8ED-7AB9-66C04B6D3BD9}"/>
              </a:ext>
            </a:extLst>
          </p:cNvPr>
          <p:cNvSpPr txBox="1"/>
          <p:nvPr/>
        </p:nvSpPr>
        <p:spPr>
          <a:xfrm rot="213681">
            <a:off x="7481397" y="4180482"/>
            <a:ext cx="1091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+mn-lt"/>
              </a:rPr>
              <a:t>Apps</a:t>
            </a:r>
          </a:p>
          <a:p>
            <a:pPr algn="ctr"/>
            <a:r>
              <a:rPr lang="en-US" sz="1600" b="1" dirty="0"/>
              <a:t>Security</a:t>
            </a:r>
            <a:endParaRPr lang="en-US" sz="1600" b="1" dirty="0">
              <a:latin typeface="+mn-lt"/>
            </a:endParaRPr>
          </a:p>
        </p:txBody>
      </p:sp>
      <p:pic>
        <p:nvPicPr>
          <p:cNvPr id="1026" name="Picture 2" descr="artificial intelligence emoji | AI Emoji Generator">
            <a:extLst>
              <a:ext uri="{FF2B5EF4-FFF2-40B4-BE49-F238E27FC236}">
                <a16:creationId xmlns:a16="http://schemas.microsoft.com/office/drawing/2014/main" id="{F73A1FCE-C11C-5457-9481-EFAF7DFDF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909" y="4592445"/>
            <a:ext cx="1740023" cy="174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Text Box PNG, Text Box Transparent Background - FreeIconsPNG">
            <a:extLst>
              <a:ext uri="{FF2B5EF4-FFF2-40B4-BE49-F238E27FC236}">
                <a16:creationId xmlns:a16="http://schemas.microsoft.com/office/drawing/2014/main" id="{2DA7C863-8E55-55D3-8A37-493761F3E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70570" y="5085682"/>
            <a:ext cx="1224778" cy="104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24C1BC-BC5D-7E7D-FEB2-157B6D9D3D75}"/>
              </a:ext>
            </a:extLst>
          </p:cNvPr>
          <p:cNvSpPr txBox="1"/>
          <p:nvPr/>
        </p:nvSpPr>
        <p:spPr>
          <a:xfrm rot="190256">
            <a:off x="6960695" y="5230130"/>
            <a:ext cx="1091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+mn-lt"/>
              </a:rPr>
              <a:t>Glitch Tokens</a:t>
            </a:r>
            <a:endParaRPr lang="en-US" sz="1600" b="1" dirty="0">
              <a:latin typeface="+mn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0BFB94-F3C6-EBB3-DDE1-418FF2C598D2}"/>
              </a:ext>
            </a:extLst>
          </p:cNvPr>
          <p:cNvGrpSpPr/>
          <p:nvPr/>
        </p:nvGrpSpPr>
        <p:grpSpPr>
          <a:xfrm>
            <a:off x="165253" y="493878"/>
            <a:ext cx="10412177" cy="3337491"/>
            <a:chOff x="1180316" y="489385"/>
            <a:chExt cx="9377258" cy="3005761"/>
          </a:xfrm>
        </p:grpSpPr>
        <p:pic>
          <p:nvPicPr>
            <p:cNvPr id="11" name="Picture 10" descr="A diagram of a software development&#10;&#10;Description automatically generated">
              <a:extLst>
                <a:ext uri="{FF2B5EF4-FFF2-40B4-BE49-F238E27FC236}">
                  <a16:creationId xmlns:a16="http://schemas.microsoft.com/office/drawing/2014/main" id="{0F04594A-C291-0105-4915-2CBE19696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0316" y="489385"/>
              <a:ext cx="9377258" cy="3005761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975BF2-3501-C75C-4C64-3038228A9A88}"/>
                </a:ext>
              </a:extLst>
            </p:cNvPr>
            <p:cNvSpPr/>
            <p:nvPr/>
          </p:nvSpPr>
          <p:spPr>
            <a:xfrm>
              <a:off x="1346686" y="2668174"/>
              <a:ext cx="2235887" cy="7268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7884A28-2A87-6691-02A1-C26E57B9D926}"/>
              </a:ext>
            </a:extLst>
          </p:cNvPr>
          <p:cNvSpPr/>
          <p:nvPr/>
        </p:nvSpPr>
        <p:spPr>
          <a:xfrm>
            <a:off x="1445467" y="478485"/>
            <a:ext cx="9450215" cy="3350612"/>
          </a:xfrm>
          <a:prstGeom prst="roundRect">
            <a:avLst>
              <a:gd name="adj" fmla="val 392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44BAD7F-CC85-2EBE-A7FB-230F6DC39EB4}"/>
              </a:ext>
            </a:extLst>
          </p:cNvPr>
          <p:cNvSpPr/>
          <p:nvPr/>
        </p:nvSpPr>
        <p:spPr>
          <a:xfrm>
            <a:off x="1445468" y="3983507"/>
            <a:ext cx="5313326" cy="1524927"/>
          </a:xfrm>
          <a:prstGeom prst="roundRect">
            <a:avLst>
              <a:gd name="adj" fmla="val 3925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" name="Picture 2" descr="ACM SigSoft Distinguished Paper Award">
            <a:extLst>
              <a:ext uri="{FF2B5EF4-FFF2-40B4-BE49-F238E27FC236}">
                <a16:creationId xmlns:a16="http://schemas.microsoft.com/office/drawing/2014/main" id="{62DFFAB2-498D-AECF-C289-19B912691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201" y="2589145"/>
            <a:ext cx="904962" cy="149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Text Box PNG, Text Box Transparent Background - FreeIconsPNG">
            <a:extLst>
              <a:ext uri="{FF2B5EF4-FFF2-40B4-BE49-F238E27FC236}">
                <a16:creationId xmlns:a16="http://schemas.microsoft.com/office/drawing/2014/main" id="{7BF972E2-5154-CEE1-4D84-C657FBFA8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7482">
            <a:off x="9760691" y="5202398"/>
            <a:ext cx="1403233" cy="113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549BAC-9D48-213F-C4D6-B2C7BC26CBFE}"/>
              </a:ext>
            </a:extLst>
          </p:cNvPr>
          <p:cNvSpPr txBox="1"/>
          <p:nvPr/>
        </p:nvSpPr>
        <p:spPr>
          <a:xfrm rot="204967">
            <a:off x="9776200" y="5411242"/>
            <a:ext cx="1346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+mn-lt"/>
              </a:rPr>
              <a:t>and many more…</a:t>
            </a:r>
            <a:endParaRPr lang="en-US" sz="1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811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person's mind&#10;&#10;Description automatically generated">
            <a:extLst>
              <a:ext uri="{FF2B5EF4-FFF2-40B4-BE49-F238E27FC236}">
                <a16:creationId xmlns:a16="http://schemas.microsoft.com/office/drawing/2014/main" id="{65185438-6FFC-2E7B-F90E-2F4BF1C78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-7"/>
          <a:stretch/>
        </p:blipFill>
        <p:spPr>
          <a:xfrm>
            <a:off x="2029688" y="875527"/>
            <a:ext cx="8132624" cy="3150815"/>
          </a:xfr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green cartoon character holding a rocket&#10;&#10;Description automatically generated">
            <a:extLst>
              <a:ext uri="{FF2B5EF4-FFF2-40B4-BE49-F238E27FC236}">
                <a16:creationId xmlns:a16="http://schemas.microsoft.com/office/drawing/2014/main" id="{68AB8142-24D0-94FF-D0B7-CC2C96ED0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40" y="3916435"/>
            <a:ext cx="1838955" cy="1838955"/>
          </a:xfrm>
          <a:prstGeom prst="rect">
            <a:avLst/>
          </a:prstGeom>
        </p:spPr>
      </p:pic>
      <p:pic>
        <p:nvPicPr>
          <p:cNvPr id="9" name="Picture 2" descr="Member Directory Overview - Enterprise Ethereum Alliance">
            <a:extLst>
              <a:ext uri="{FF2B5EF4-FFF2-40B4-BE49-F238E27FC236}">
                <a16:creationId xmlns:a16="http://schemas.microsoft.com/office/drawing/2014/main" id="{4C2BB1A7-B75E-04D5-7024-06A8F5C26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222" y="4749427"/>
            <a:ext cx="1033006" cy="63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Google Play SDK Index">
            <a:extLst>
              <a:ext uri="{FF2B5EF4-FFF2-40B4-BE49-F238E27FC236}">
                <a16:creationId xmlns:a16="http://schemas.microsoft.com/office/drawing/2014/main" id="{93DE9518-C940-1ABB-F1CB-0DC67734D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481" y="4200723"/>
            <a:ext cx="2270488" cy="68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8D4976C-7298-7A34-C2DB-448D8BB42407}"/>
              </a:ext>
            </a:extLst>
          </p:cNvPr>
          <p:cNvGrpSpPr/>
          <p:nvPr/>
        </p:nvGrpSpPr>
        <p:grpSpPr>
          <a:xfrm>
            <a:off x="4688277" y="4313070"/>
            <a:ext cx="1253139" cy="940321"/>
            <a:chOff x="9515891" y="3538069"/>
            <a:chExt cx="1639188" cy="1230000"/>
          </a:xfrm>
        </p:grpSpPr>
        <p:pic>
          <p:nvPicPr>
            <p:cNvPr id="12" name="Picture 6" descr="csv&quot; Icon - Download for free – Iconduck">
              <a:extLst>
                <a:ext uri="{FF2B5EF4-FFF2-40B4-BE49-F238E27FC236}">
                  <a16:creationId xmlns:a16="http://schemas.microsoft.com/office/drawing/2014/main" id="{4749C6E5-FA5F-77F7-2DCC-57E3270CDC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5892" y="3538069"/>
              <a:ext cx="733687" cy="919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8" descr="csv&quot; Icon - Download for free – Iconduck">
              <a:extLst>
                <a:ext uri="{FF2B5EF4-FFF2-40B4-BE49-F238E27FC236}">
                  <a16:creationId xmlns:a16="http://schemas.microsoft.com/office/drawing/2014/main" id="{6331D18A-474D-7E8C-D622-6C1592DFBE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21392" y="3848789"/>
              <a:ext cx="733687" cy="919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A2B9A1-4EAD-A47F-E670-AA016994E1B2}"/>
                </a:ext>
              </a:extLst>
            </p:cNvPr>
            <p:cNvSpPr txBox="1"/>
            <p:nvPr/>
          </p:nvSpPr>
          <p:spPr>
            <a:xfrm>
              <a:off x="9515891" y="4025263"/>
              <a:ext cx="733687" cy="402592"/>
            </a:xfrm>
            <a:prstGeom prst="rect">
              <a:avLst/>
            </a:prstGeom>
            <a:solidFill>
              <a:srgbClr val="5C729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JAR</a:t>
              </a:r>
              <a:endParaRPr lang="en-SG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58317F-23B5-739A-74CB-BCDA3FECAE63}"/>
                </a:ext>
              </a:extLst>
            </p:cNvPr>
            <p:cNvSpPr txBox="1"/>
            <p:nvPr/>
          </p:nvSpPr>
          <p:spPr>
            <a:xfrm>
              <a:off x="10421392" y="4323866"/>
              <a:ext cx="733687" cy="402592"/>
            </a:xfrm>
            <a:prstGeom prst="rect">
              <a:avLst/>
            </a:prstGeom>
            <a:solidFill>
              <a:srgbClr val="45B058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AAR</a:t>
              </a:r>
              <a:endParaRPr lang="en-SG" sz="1400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B7F42F-1AB5-8041-A88B-B2F5C0F17827}"/>
                  </a:ext>
                </a:extLst>
              </p:cNvPr>
              <p:cNvSpPr txBox="1"/>
              <p:nvPr/>
            </p:nvSpPr>
            <p:spPr>
              <a:xfrm>
                <a:off x="6290954" y="4528137"/>
                <a:ext cx="42319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lang="en-DE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B7F42F-1AB5-8041-A88B-B2F5C0F17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954" y="4528137"/>
                <a:ext cx="423193" cy="615553"/>
              </a:xfrm>
              <a:prstGeom prst="rect">
                <a:avLst/>
              </a:prstGeom>
              <a:blipFill>
                <a:blip r:embed="rId7"/>
                <a:stretch>
                  <a:fillRect l="-23529" r="-2352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D631DC5-18CE-C0C6-7C3A-638889BF7011}"/>
              </a:ext>
            </a:extLst>
          </p:cNvPr>
          <p:cNvSpPr txBox="1"/>
          <p:nvPr/>
        </p:nvSpPr>
        <p:spPr>
          <a:xfrm>
            <a:off x="3611665" y="5387716"/>
            <a:ext cx="636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158 Android SDKs sourced from two mainstream repos</a:t>
            </a:r>
            <a:r>
              <a:rPr lang="en-GB" dirty="0"/>
              <a:t>it</a:t>
            </a:r>
            <a:r>
              <a:rPr lang="en-DE" dirty="0"/>
              <a:t>ories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F0CF8B9-98A7-015E-132F-A75DA1E44E72}"/>
              </a:ext>
            </a:extLst>
          </p:cNvPr>
          <p:cNvSpPr/>
          <p:nvPr/>
        </p:nvSpPr>
        <p:spPr>
          <a:xfrm>
            <a:off x="4461503" y="4200723"/>
            <a:ext cx="4700954" cy="117527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19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22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Meng Huasong</dc:creator>
  <cp:lastModifiedBy>Mark Meng Huasong</cp:lastModifiedBy>
  <cp:revision>4</cp:revision>
  <dcterms:created xsi:type="dcterms:W3CDTF">2024-11-25T14:38:29Z</dcterms:created>
  <dcterms:modified xsi:type="dcterms:W3CDTF">2024-11-25T15:23:35Z</dcterms:modified>
</cp:coreProperties>
</file>