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8640763" cy="129603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24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84"/>
    <p:restoredTop sz="96234"/>
  </p:normalViewPr>
  <p:slideViewPr>
    <p:cSldViewPr snapToGrid="0">
      <p:cViewPr>
        <p:scale>
          <a:sx n="136" d="100"/>
          <a:sy n="136" d="100"/>
        </p:scale>
        <p:origin x="416" y="-5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48057" y="2121058"/>
            <a:ext cx="7344649" cy="4512122"/>
          </a:xfrm>
        </p:spPr>
        <p:txBody>
          <a:bodyPr anchor="b"/>
          <a:lstStyle>
            <a:lvl1pPr algn="ctr">
              <a:defRPr sz="5670"/>
            </a:lvl1pPr>
          </a:lstStyle>
          <a:p>
            <a:r>
              <a:rPr lang="zh-CN" altLang="en-US"/>
              <a:t>单击此处编辑母版标题样式</a:t>
            </a:r>
            <a:endParaRPr lang="en-US" dirty="0"/>
          </a:p>
        </p:txBody>
      </p:sp>
      <p:sp>
        <p:nvSpPr>
          <p:cNvPr id="3" name="Subtitle 2"/>
          <p:cNvSpPr>
            <a:spLocks noGrp="1"/>
          </p:cNvSpPr>
          <p:nvPr>
            <p:ph type="subTitle" idx="1"/>
          </p:nvPr>
        </p:nvSpPr>
        <p:spPr>
          <a:xfrm>
            <a:off x="1080096" y="6807185"/>
            <a:ext cx="6480572" cy="3129084"/>
          </a:xfrm>
        </p:spPr>
        <p:txBody>
          <a:bodyPr/>
          <a:lstStyle>
            <a:lvl1pPr marL="0" indent="0" algn="ctr">
              <a:buNone/>
              <a:defRPr sz="2268"/>
            </a:lvl1pPr>
            <a:lvl2pPr marL="432054" indent="0" algn="ctr">
              <a:buNone/>
              <a:defRPr sz="1890"/>
            </a:lvl2pPr>
            <a:lvl3pPr marL="864108" indent="0" algn="ctr">
              <a:buNone/>
              <a:defRPr sz="1701"/>
            </a:lvl3pPr>
            <a:lvl4pPr marL="1296162" indent="0" algn="ctr">
              <a:buNone/>
              <a:defRPr sz="1512"/>
            </a:lvl4pPr>
            <a:lvl5pPr marL="1728216" indent="0" algn="ctr">
              <a:buNone/>
              <a:defRPr sz="1512"/>
            </a:lvl5pPr>
            <a:lvl6pPr marL="2160270" indent="0" algn="ctr">
              <a:buNone/>
              <a:defRPr sz="1512"/>
            </a:lvl6pPr>
            <a:lvl7pPr marL="2592324" indent="0" algn="ctr">
              <a:buNone/>
              <a:defRPr sz="1512"/>
            </a:lvl7pPr>
            <a:lvl8pPr marL="3024378" indent="0" algn="ctr">
              <a:buNone/>
              <a:defRPr sz="1512"/>
            </a:lvl8pPr>
            <a:lvl9pPr marL="3456432" indent="0" algn="ctr">
              <a:buNone/>
              <a:defRPr sz="1512"/>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E2A3606-B512-814D-8C52-11A9C6A7ECD1}" type="datetimeFigureOut">
              <a:rPr kumimoji="1" lang="zh-CN" altLang="en-US" smtClean="0"/>
              <a:t>2024/7/12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381B3D5-A919-8D41-B80B-9391F3874495}" type="slidenum">
              <a:rPr kumimoji="1" lang="zh-CN" altLang="en-US" smtClean="0"/>
              <a:t>‹#›</a:t>
            </a:fld>
            <a:endParaRPr kumimoji="1" lang="zh-CN" altLang="en-US"/>
          </a:p>
        </p:txBody>
      </p:sp>
    </p:spTree>
    <p:extLst>
      <p:ext uri="{BB962C8B-B14F-4D97-AF65-F5344CB8AC3E}">
        <p14:creationId xmlns:p14="http://schemas.microsoft.com/office/powerpoint/2010/main" val="53103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E2A3606-B512-814D-8C52-11A9C6A7ECD1}" type="datetimeFigureOut">
              <a:rPr kumimoji="1" lang="zh-CN" altLang="en-US" smtClean="0"/>
              <a:t>2024/7/12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381B3D5-A919-8D41-B80B-9391F3874495}" type="slidenum">
              <a:rPr kumimoji="1" lang="zh-CN" altLang="en-US" smtClean="0"/>
              <a:t>‹#›</a:t>
            </a:fld>
            <a:endParaRPr kumimoji="1" lang="zh-CN" altLang="en-US"/>
          </a:p>
        </p:txBody>
      </p:sp>
    </p:spTree>
    <p:extLst>
      <p:ext uri="{BB962C8B-B14F-4D97-AF65-F5344CB8AC3E}">
        <p14:creationId xmlns:p14="http://schemas.microsoft.com/office/powerpoint/2010/main" val="3224339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183546" y="690018"/>
            <a:ext cx="1863165" cy="109832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94053" y="690018"/>
            <a:ext cx="5481484" cy="1098329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E2A3606-B512-814D-8C52-11A9C6A7ECD1}" type="datetimeFigureOut">
              <a:rPr kumimoji="1" lang="zh-CN" altLang="en-US" smtClean="0"/>
              <a:t>2024/7/12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381B3D5-A919-8D41-B80B-9391F3874495}" type="slidenum">
              <a:rPr kumimoji="1" lang="zh-CN" altLang="en-US" smtClean="0"/>
              <a:t>‹#›</a:t>
            </a:fld>
            <a:endParaRPr kumimoji="1" lang="zh-CN" altLang="en-US"/>
          </a:p>
        </p:txBody>
      </p:sp>
    </p:spTree>
    <p:extLst>
      <p:ext uri="{BB962C8B-B14F-4D97-AF65-F5344CB8AC3E}">
        <p14:creationId xmlns:p14="http://schemas.microsoft.com/office/powerpoint/2010/main" val="357700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E2A3606-B512-814D-8C52-11A9C6A7ECD1}" type="datetimeFigureOut">
              <a:rPr kumimoji="1" lang="zh-CN" altLang="en-US" smtClean="0"/>
              <a:t>2024/7/12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381B3D5-A919-8D41-B80B-9391F3874495}" type="slidenum">
              <a:rPr kumimoji="1" lang="zh-CN" altLang="en-US" smtClean="0"/>
              <a:t>‹#›</a:t>
            </a:fld>
            <a:endParaRPr kumimoji="1" lang="zh-CN" altLang="en-US"/>
          </a:p>
        </p:txBody>
      </p:sp>
    </p:spTree>
    <p:extLst>
      <p:ext uri="{BB962C8B-B14F-4D97-AF65-F5344CB8AC3E}">
        <p14:creationId xmlns:p14="http://schemas.microsoft.com/office/powerpoint/2010/main" val="2609274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89553" y="3231091"/>
            <a:ext cx="7452658" cy="5391145"/>
          </a:xfrm>
        </p:spPr>
        <p:txBody>
          <a:bodyPr anchor="b"/>
          <a:lstStyle>
            <a:lvl1pPr>
              <a:defRPr sz="5670"/>
            </a:lvl1pPr>
          </a:lstStyle>
          <a:p>
            <a:r>
              <a:rPr lang="zh-CN" altLang="en-US"/>
              <a:t>单击此处编辑母版标题样式</a:t>
            </a:r>
            <a:endParaRPr lang="en-US" dirty="0"/>
          </a:p>
        </p:txBody>
      </p:sp>
      <p:sp>
        <p:nvSpPr>
          <p:cNvPr id="3" name="Text Placeholder 2"/>
          <p:cNvSpPr>
            <a:spLocks noGrp="1"/>
          </p:cNvSpPr>
          <p:nvPr>
            <p:ph type="body" idx="1"/>
          </p:nvPr>
        </p:nvSpPr>
        <p:spPr>
          <a:xfrm>
            <a:off x="589553" y="8673238"/>
            <a:ext cx="7452658" cy="2835076"/>
          </a:xfrm>
        </p:spPr>
        <p:txBody>
          <a:bodyPr/>
          <a:lstStyle>
            <a:lvl1pPr marL="0" indent="0">
              <a:buNone/>
              <a:defRPr sz="2268">
                <a:solidFill>
                  <a:schemeClr val="tx1"/>
                </a:solidFill>
              </a:defRPr>
            </a:lvl1pPr>
            <a:lvl2pPr marL="432054" indent="0">
              <a:buNone/>
              <a:defRPr sz="1890">
                <a:solidFill>
                  <a:schemeClr val="tx1">
                    <a:tint val="75000"/>
                  </a:schemeClr>
                </a:solidFill>
              </a:defRPr>
            </a:lvl2pPr>
            <a:lvl3pPr marL="864108" indent="0">
              <a:buNone/>
              <a:defRPr sz="1701">
                <a:solidFill>
                  <a:schemeClr val="tx1">
                    <a:tint val="75000"/>
                  </a:schemeClr>
                </a:solidFill>
              </a:defRPr>
            </a:lvl3pPr>
            <a:lvl4pPr marL="1296162" indent="0">
              <a:buNone/>
              <a:defRPr sz="1512">
                <a:solidFill>
                  <a:schemeClr val="tx1">
                    <a:tint val="75000"/>
                  </a:schemeClr>
                </a:solidFill>
              </a:defRPr>
            </a:lvl4pPr>
            <a:lvl5pPr marL="1728216" indent="0">
              <a:buNone/>
              <a:defRPr sz="1512">
                <a:solidFill>
                  <a:schemeClr val="tx1">
                    <a:tint val="75000"/>
                  </a:schemeClr>
                </a:solidFill>
              </a:defRPr>
            </a:lvl5pPr>
            <a:lvl6pPr marL="2160270" indent="0">
              <a:buNone/>
              <a:defRPr sz="1512">
                <a:solidFill>
                  <a:schemeClr val="tx1">
                    <a:tint val="75000"/>
                  </a:schemeClr>
                </a:solidFill>
              </a:defRPr>
            </a:lvl6pPr>
            <a:lvl7pPr marL="2592324" indent="0">
              <a:buNone/>
              <a:defRPr sz="1512">
                <a:solidFill>
                  <a:schemeClr val="tx1">
                    <a:tint val="75000"/>
                  </a:schemeClr>
                </a:solidFill>
              </a:defRPr>
            </a:lvl7pPr>
            <a:lvl8pPr marL="3024378" indent="0">
              <a:buNone/>
              <a:defRPr sz="1512">
                <a:solidFill>
                  <a:schemeClr val="tx1">
                    <a:tint val="75000"/>
                  </a:schemeClr>
                </a:solidFill>
              </a:defRPr>
            </a:lvl8pPr>
            <a:lvl9pPr marL="3456432" indent="0">
              <a:buNone/>
              <a:defRPr sz="1512">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E2A3606-B512-814D-8C52-11A9C6A7ECD1}" type="datetimeFigureOut">
              <a:rPr kumimoji="1" lang="zh-CN" altLang="en-US" smtClean="0"/>
              <a:t>2024/7/12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381B3D5-A919-8D41-B80B-9391F3874495}" type="slidenum">
              <a:rPr kumimoji="1" lang="zh-CN" altLang="en-US" smtClean="0"/>
              <a:t>‹#›</a:t>
            </a:fld>
            <a:endParaRPr kumimoji="1" lang="zh-CN" altLang="en-US"/>
          </a:p>
        </p:txBody>
      </p:sp>
    </p:spTree>
    <p:extLst>
      <p:ext uri="{BB962C8B-B14F-4D97-AF65-F5344CB8AC3E}">
        <p14:creationId xmlns:p14="http://schemas.microsoft.com/office/powerpoint/2010/main" val="2037746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94053" y="3450093"/>
            <a:ext cx="3672324" cy="822322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374386" y="3450093"/>
            <a:ext cx="3672324" cy="822322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1E2A3606-B512-814D-8C52-11A9C6A7ECD1}" type="datetimeFigureOut">
              <a:rPr kumimoji="1" lang="zh-CN" altLang="en-US" smtClean="0"/>
              <a:t>2024/7/12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381B3D5-A919-8D41-B80B-9391F3874495}" type="slidenum">
              <a:rPr kumimoji="1" lang="zh-CN" altLang="en-US" smtClean="0"/>
              <a:t>‹#›</a:t>
            </a:fld>
            <a:endParaRPr kumimoji="1" lang="zh-CN" altLang="en-US"/>
          </a:p>
        </p:txBody>
      </p:sp>
    </p:spTree>
    <p:extLst>
      <p:ext uri="{BB962C8B-B14F-4D97-AF65-F5344CB8AC3E}">
        <p14:creationId xmlns:p14="http://schemas.microsoft.com/office/powerpoint/2010/main" val="3766460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95178" y="690021"/>
            <a:ext cx="7452658" cy="250506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595179" y="3177087"/>
            <a:ext cx="3655447" cy="1557041"/>
          </a:xfrm>
        </p:spPr>
        <p:txBody>
          <a:bodyPr anchor="b"/>
          <a:lstStyle>
            <a:lvl1pPr marL="0" indent="0">
              <a:buNone/>
              <a:defRPr sz="2268" b="1"/>
            </a:lvl1pPr>
            <a:lvl2pPr marL="432054" indent="0">
              <a:buNone/>
              <a:defRPr sz="1890" b="1"/>
            </a:lvl2pPr>
            <a:lvl3pPr marL="864108" indent="0">
              <a:buNone/>
              <a:defRPr sz="1701" b="1"/>
            </a:lvl3pPr>
            <a:lvl4pPr marL="1296162" indent="0">
              <a:buNone/>
              <a:defRPr sz="1512" b="1"/>
            </a:lvl4pPr>
            <a:lvl5pPr marL="1728216" indent="0">
              <a:buNone/>
              <a:defRPr sz="1512" b="1"/>
            </a:lvl5pPr>
            <a:lvl6pPr marL="2160270" indent="0">
              <a:buNone/>
              <a:defRPr sz="1512" b="1"/>
            </a:lvl6pPr>
            <a:lvl7pPr marL="2592324" indent="0">
              <a:buNone/>
              <a:defRPr sz="1512" b="1"/>
            </a:lvl7pPr>
            <a:lvl8pPr marL="3024378" indent="0">
              <a:buNone/>
              <a:defRPr sz="1512" b="1"/>
            </a:lvl8pPr>
            <a:lvl9pPr marL="3456432" indent="0">
              <a:buNone/>
              <a:defRPr sz="1512" b="1"/>
            </a:lvl9pPr>
          </a:lstStyle>
          <a:p>
            <a:pPr lvl="0"/>
            <a:r>
              <a:rPr lang="zh-CN" altLang="en-US"/>
              <a:t>单击此处编辑母版文本样式</a:t>
            </a:r>
          </a:p>
        </p:txBody>
      </p:sp>
      <p:sp>
        <p:nvSpPr>
          <p:cNvPr id="4" name="Content Placeholder 3"/>
          <p:cNvSpPr>
            <a:spLocks noGrp="1"/>
          </p:cNvSpPr>
          <p:nvPr>
            <p:ph sz="half" idx="2"/>
          </p:nvPr>
        </p:nvSpPr>
        <p:spPr>
          <a:xfrm>
            <a:off x="595179" y="4734128"/>
            <a:ext cx="3655447" cy="696318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374387" y="3177087"/>
            <a:ext cx="3673450" cy="1557041"/>
          </a:xfrm>
        </p:spPr>
        <p:txBody>
          <a:bodyPr anchor="b"/>
          <a:lstStyle>
            <a:lvl1pPr marL="0" indent="0">
              <a:buNone/>
              <a:defRPr sz="2268" b="1"/>
            </a:lvl1pPr>
            <a:lvl2pPr marL="432054" indent="0">
              <a:buNone/>
              <a:defRPr sz="1890" b="1"/>
            </a:lvl2pPr>
            <a:lvl3pPr marL="864108" indent="0">
              <a:buNone/>
              <a:defRPr sz="1701" b="1"/>
            </a:lvl3pPr>
            <a:lvl4pPr marL="1296162" indent="0">
              <a:buNone/>
              <a:defRPr sz="1512" b="1"/>
            </a:lvl4pPr>
            <a:lvl5pPr marL="1728216" indent="0">
              <a:buNone/>
              <a:defRPr sz="1512" b="1"/>
            </a:lvl5pPr>
            <a:lvl6pPr marL="2160270" indent="0">
              <a:buNone/>
              <a:defRPr sz="1512" b="1"/>
            </a:lvl6pPr>
            <a:lvl7pPr marL="2592324" indent="0">
              <a:buNone/>
              <a:defRPr sz="1512" b="1"/>
            </a:lvl7pPr>
            <a:lvl8pPr marL="3024378" indent="0">
              <a:buNone/>
              <a:defRPr sz="1512" b="1"/>
            </a:lvl8pPr>
            <a:lvl9pPr marL="3456432" indent="0">
              <a:buNone/>
              <a:defRPr sz="1512" b="1"/>
            </a:lvl9pPr>
          </a:lstStyle>
          <a:p>
            <a:pPr lvl="0"/>
            <a:r>
              <a:rPr lang="zh-CN" altLang="en-US"/>
              <a:t>单击此处编辑母版文本样式</a:t>
            </a:r>
          </a:p>
        </p:txBody>
      </p:sp>
      <p:sp>
        <p:nvSpPr>
          <p:cNvPr id="6" name="Content Placeholder 5"/>
          <p:cNvSpPr>
            <a:spLocks noGrp="1"/>
          </p:cNvSpPr>
          <p:nvPr>
            <p:ph sz="quarter" idx="4"/>
          </p:nvPr>
        </p:nvSpPr>
        <p:spPr>
          <a:xfrm>
            <a:off x="4374387" y="4734128"/>
            <a:ext cx="3673450" cy="696318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E2A3606-B512-814D-8C52-11A9C6A7ECD1}" type="datetimeFigureOut">
              <a:rPr kumimoji="1" lang="zh-CN" altLang="en-US" smtClean="0"/>
              <a:t>2024/7/12</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B381B3D5-A919-8D41-B80B-9391F3874495}" type="slidenum">
              <a:rPr kumimoji="1" lang="zh-CN" altLang="en-US" smtClean="0"/>
              <a:t>‹#›</a:t>
            </a:fld>
            <a:endParaRPr kumimoji="1" lang="zh-CN" altLang="en-US"/>
          </a:p>
        </p:txBody>
      </p:sp>
    </p:spTree>
    <p:extLst>
      <p:ext uri="{BB962C8B-B14F-4D97-AF65-F5344CB8AC3E}">
        <p14:creationId xmlns:p14="http://schemas.microsoft.com/office/powerpoint/2010/main" val="710464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E2A3606-B512-814D-8C52-11A9C6A7ECD1}" type="datetimeFigureOut">
              <a:rPr kumimoji="1" lang="zh-CN" altLang="en-US" smtClean="0"/>
              <a:t>2024/7/12</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B381B3D5-A919-8D41-B80B-9391F3874495}" type="slidenum">
              <a:rPr kumimoji="1" lang="zh-CN" altLang="en-US" smtClean="0"/>
              <a:t>‹#›</a:t>
            </a:fld>
            <a:endParaRPr kumimoji="1" lang="zh-CN" altLang="en-US"/>
          </a:p>
        </p:txBody>
      </p:sp>
    </p:spTree>
    <p:extLst>
      <p:ext uri="{BB962C8B-B14F-4D97-AF65-F5344CB8AC3E}">
        <p14:creationId xmlns:p14="http://schemas.microsoft.com/office/powerpoint/2010/main" val="1863978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2A3606-B512-814D-8C52-11A9C6A7ECD1}" type="datetimeFigureOut">
              <a:rPr kumimoji="1" lang="zh-CN" altLang="en-US" smtClean="0"/>
              <a:t>2024/7/12</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B381B3D5-A919-8D41-B80B-9391F3874495}" type="slidenum">
              <a:rPr kumimoji="1" lang="zh-CN" altLang="en-US" smtClean="0"/>
              <a:t>‹#›</a:t>
            </a:fld>
            <a:endParaRPr kumimoji="1" lang="zh-CN" altLang="en-US"/>
          </a:p>
        </p:txBody>
      </p:sp>
    </p:spTree>
    <p:extLst>
      <p:ext uri="{BB962C8B-B14F-4D97-AF65-F5344CB8AC3E}">
        <p14:creationId xmlns:p14="http://schemas.microsoft.com/office/powerpoint/2010/main" val="2403451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5178" y="864023"/>
            <a:ext cx="2786871" cy="3024082"/>
          </a:xfrm>
        </p:spPr>
        <p:txBody>
          <a:bodyPr anchor="b"/>
          <a:lstStyle>
            <a:lvl1pPr>
              <a:defRPr sz="3024"/>
            </a:lvl1pPr>
          </a:lstStyle>
          <a:p>
            <a:r>
              <a:rPr lang="zh-CN" altLang="en-US"/>
              <a:t>单击此处编辑母版标题样式</a:t>
            </a:r>
            <a:endParaRPr lang="en-US" dirty="0"/>
          </a:p>
        </p:txBody>
      </p:sp>
      <p:sp>
        <p:nvSpPr>
          <p:cNvPr id="3" name="Content Placeholder 2"/>
          <p:cNvSpPr>
            <a:spLocks noGrp="1"/>
          </p:cNvSpPr>
          <p:nvPr>
            <p:ph idx="1"/>
          </p:nvPr>
        </p:nvSpPr>
        <p:spPr>
          <a:xfrm>
            <a:off x="3673450" y="1866053"/>
            <a:ext cx="4374386" cy="9210249"/>
          </a:xfrm>
        </p:spPr>
        <p:txBody>
          <a:bodyPr/>
          <a:lstStyle>
            <a:lvl1pPr>
              <a:defRPr sz="3024"/>
            </a:lvl1pPr>
            <a:lvl2pPr>
              <a:defRPr sz="2646"/>
            </a:lvl2pPr>
            <a:lvl3pPr>
              <a:defRPr sz="2268"/>
            </a:lvl3pPr>
            <a:lvl4pPr>
              <a:defRPr sz="1890"/>
            </a:lvl4pPr>
            <a:lvl5pPr>
              <a:defRPr sz="1890"/>
            </a:lvl5pPr>
            <a:lvl6pPr>
              <a:defRPr sz="1890"/>
            </a:lvl6pPr>
            <a:lvl7pPr>
              <a:defRPr sz="1890"/>
            </a:lvl7pPr>
            <a:lvl8pPr>
              <a:defRPr sz="1890"/>
            </a:lvl8pPr>
            <a:lvl9pPr>
              <a:defRPr sz="189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595178" y="3888105"/>
            <a:ext cx="2786871" cy="7203195"/>
          </a:xfrm>
        </p:spPr>
        <p:txBody>
          <a:bodyPr/>
          <a:lstStyle>
            <a:lvl1pPr marL="0" indent="0">
              <a:buNone/>
              <a:defRPr sz="1512"/>
            </a:lvl1pPr>
            <a:lvl2pPr marL="432054" indent="0">
              <a:buNone/>
              <a:defRPr sz="1323"/>
            </a:lvl2pPr>
            <a:lvl3pPr marL="864108" indent="0">
              <a:buNone/>
              <a:defRPr sz="1134"/>
            </a:lvl3pPr>
            <a:lvl4pPr marL="1296162" indent="0">
              <a:buNone/>
              <a:defRPr sz="945"/>
            </a:lvl4pPr>
            <a:lvl5pPr marL="1728216" indent="0">
              <a:buNone/>
              <a:defRPr sz="945"/>
            </a:lvl5pPr>
            <a:lvl6pPr marL="2160270" indent="0">
              <a:buNone/>
              <a:defRPr sz="945"/>
            </a:lvl6pPr>
            <a:lvl7pPr marL="2592324" indent="0">
              <a:buNone/>
              <a:defRPr sz="945"/>
            </a:lvl7pPr>
            <a:lvl8pPr marL="3024378" indent="0">
              <a:buNone/>
              <a:defRPr sz="945"/>
            </a:lvl8pPr>
            <a:lvl9pPr marL="3456432" indent="0">
              <a:buNone/>
              <a:defRPr sz="94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E2A3606-B512-814D-8C52-11A9C6A7ECD1}" type="datetimeFigureOut">
              <a:rPr kumimoji="1" lang="zh-CN" altLang="en-US" smtClean="0"/>
              <a:t>2024/7/12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381B3D5-A919-8D41-B80B-9391F3874495}" type="slidenum">
              <a:rPr kumimoji="1" lang="zh-CN" altLang="en-US" smtClean="0"/>
              <a:t>‹#›</a:t>
            </a:fld>
            <a:endParaRPr kumimoji="1" lang="zh-CN" altLang="en-US"/>
          </a:p>
        </p:txBody>
      </p:sp>
    </p:spTree>
    <p:extLst>
      <p:ext uri="{BB962C8B-B14F-4D97-AF65-F5344CB8AC3E}">
        <p14:creationId xmlns:p14="http://schemas.microsoft.com/office/powerpoint/2010/main" val="320320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95178" y="864023"/>
            <a:ext cx="2786871" cy="3024082"/>
          </a:xfrm>
        </p:spPr>
        <p:txBody>
          <a:bodyPr anchor="b"/>
          <a:lstStyle>
            <a:lvl1pPr>
              <a:defRPr sz="3024"/>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673450" y="1866053"/>
            <a:ext cx="4374386" cy="9210249"/>
          </a:xfrm>
        </p:spPr>
        <p:txBody>
          <a:bodyPr anchor="t"/>
          <a:lstStyle>
            <a:lvl1pPr marL="0" indent="0">
              <a:buNone/>
              <a:defRPr sz="3024"/>
            </a:lvl1pPr>
            <a:lvl2pPr marL="432054" indent="0">
              <a:buNone/>
              <a:defRPr sz="2646"/>
            </a:lvl2pPr>
            <a:lvl3pPr marL="864108" indent="0">
              <a:buNone/>
              <a:defRPr sz="2268"/>
            </a:lvl3pPr>
            <a:lvl4pPr marL="1296162" indent="0">
              <a:buNone/>
              <a:defRPr sz="1890"/>
            </a:lvl4pPr>
            <a:lvl5pPr marL="1728216" indent="0">
              <a:buNone/>
              <a:defRPr sz="1890"/>
            </a:lvl5pPr>
            <a:lvl6pPr marL="2160270" indent="0">
              <a:buNone/>
              <a:defRPr sz="1890"/>
            </a:lvl6pPr>
            <a:lvl7pPr marL="2592324" indent="0">
              <a:buNone/>
              <a:defRPr sz="1890"/>
            </a:lvl7pPr>
            <a:lvl8pPr marL="3024378" indent="0">
              <a:buNone/>
              <a:defRPr sz="1890"/>
            </a:lvl8pPr>
            <a:lvl9pPr marL="3456432" indent="0">
              <a:buNone/>
              <a:defRPr sz="1890"/>
            </a:lvl9pPr>
          </a:lstStyle>
          <a:p>
            <a:r>
              <a:rPr lang="zh-CN" altLang="en-US"/>
              <a:t>单击图标添加图片</a:t>
            </a:r>
            <a:endParaRPr lang="en-US" dirty="0"/>
          </a:p>
        </p:txBody>
      </p:sp>
      <p:sp>
        <p:nvSpPr>
          <p:cNvPr id="4" name="Text Placeholder 3"/>
          <p:cNvSpPr>
            <a:spLocks noGrp="1"/>
          </p:cNvSpPr>
          <p:nvPr>
            <p:ph type="body" sz="half" idx="2"/>
          </p:nvPr>
        </p:nvSpPr>
        <p:spPr>
          <a:xfrm>
            <a:off x="595178" y="3888105"/>
            <a:ext cx="2786871" cy="7203195"/>
          </a:xfrm>
        </p:spPr>
        <p:txBody>
          <a:bodyPr/>
          <a:lstStyle>
            <a:lvl1pPr marL="0" indent="0">
              <a:buNone/>
              <a:defRPr sz="1512"/>
            </a:lvl1pPr>
            <a:lvl2pPr marL="432054" indent="0">
              <a:buNone/>
              <a:defRPr sz="1323"/>
            </a:lvl2pPr>
            <a:lvl3pPr marL="864108" indent="0">
              <a:buNone/>
              <a:defRPr sz="1134"/>
            </a:lvl3pPr>
            <a:lvl4pPr marL="1296162" indent="0">
              <a:buNone/>
              <a:defRPr sz="945"/>
            </a:lvl4pPr>
            <a:lvl5pPr marL="1728216" indent="0">
              <a:buNone/>
              <a:defRPr sz="945"/>
            </a:lvl5pPr>
            <a:lvl6pPr marL="2160270" indent="0">
              <a:buNone/>
              <a:defRPr sz="945"/>
            </a:lvl6pPr>
            <a:lvl7pPr marL="2592324" indent="0">
              <a:buNone/>
              <a:defRPr sz="945"/>
            </a:lvl7pPr>
            <a:lvl8pPr marL="3024378" indent="0">
              <a:buNone/>
              <a:defRPr sz="945"/>
            </a:lvl8pPr>
            <a:lvl9pPr marL="3456432" indent="0">
              <a:buNone/>
              <a:defRPr sz="94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E2A3606-B512-814D-8C52-11A9C6A7ECD1}" type="datetimeFigureOut">
              <a:rPr kumimoji="1" lang="zh-CN" altLang="en-US" smtClean="0"/>
              <a:t>2024/7/12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381B3D5-A919-8D41-B80B-9391F3874495}" type="slidenum">
              <a:rPr kumimoji="1" lang="zh-CN" altLang="en-US" smtClean="0"/>
              <a:t>‹#›</a:t>
            </a:fld>
            <a:endParaRPr kumimoji="1" lang="zh-CN" altLang="en-US"/>
          </a:p>
        </p:txBody>
      </p:sp>
    </p:spTree>
    <p:extLst>
      <p:ext uri="{BB962C8B-B14F-4D97-AF65-F5344CB8AC3E}">
        <p14:creationId xmlns:p14="http://schemas.microsoft.com/office/powerpoint/2010/main" val="4200272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053" y="690021"/>
            <a:ext cx="7452658" cy="2505069"/>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94053" y="3450093"/>
            <a:ext cx="7452658" cy="822322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594052" y="12012327"/>
            <a:ext cx="1944172" cy="690019"/>
          </a:xfrm>
          <a:prstGeom prst="rect">
            <a:avLst/>
          </a:prstGeom>
        </p:spPr>
        <p:txBody>
          <a:bodyPr vert="horz" lIns="91440" tIns="45720" rIns="91440" bIns="45720" rtlCol="0" anchor="ctr"/>
          <a:lstStyle>
            <a:lvl1pPr algn="l">
              <a:defRPr sz="1134">
                <a:solidFill>
                  <a:schemeClr val="tx1">
                    <a:tint val="75000"/>
                  </a:schemeClr>
                </a:solidFill>
              </a:defRPr>
            </a:lvl1pPr>
          </a:lstStyle>
          <a:p>
            <a:fld id="{1E2A3606-B512-814D-8C52-11A9C6A7ECD1}" type="datetimeFigureOut">
              <a:rPr kumimoji="1" lang="zh-CN" altLang="en-US" smtClean="0"/>
              <a:t>2024/7/12</a:t>
            </a:fld>
            <a:endParaRPr kumimoji="1" lang="zh-CN" altLang="en-US"/>
          </a:p>
        </p:txBody>
      </p:sp>
      <p:sp>
        <p:nvSpPr>
          <p:cNvPr id="5" name="Footer Placeholder 4"/>
          <p:cNvSpPr>
            <a:spLocks noGrp="1"/>
          </p:cNvSpPr>
          <p:nvPr>
            <p:ph type="ftr" sz="quarter" idx="3"/>
          </p:nvPr>
        </p:nvSpPr>
        <p:spPr>
          <a:xfrm>
            <a:off x="2862253" y="12012327"/>
            <a:ext cx="2916258" cy="690019"/>
          </a:xfrm>
          <a:prstGeom prst="rect">
            <a:avLst/>
          </a:prstGeom>
        </p:spPr>
        <p:txBody>
          <a:bodyPr vert="horz" lIns="91440" tIns="45720" rIns="91440" bIns="45720" rtlCol="0" anchor="ctr"/>
          <a:lstStyle>
            <a:lvl1pPr algn="ctr">
              <a:defRPr sz="1134">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102539" y="12012327"/>
            <a:ext cx="1944172" cy="690019"/>
          </a:xfrm>
          <a:prstGeom prst="rect">
            <a:avLst/>
          </a:prstGeom>
        </p:spPr>
        <p:txBody>
          <a:bodyPr vert="horz" lIns="91440" tIns="45720" rIns="91440" bIns="45720" rtlCol="0" anchor="ctr"/>
          <a:lstStyle>
            <a:lvl1pPr algn="r">
              <a:defRPr sz="1134">
                <a:solidFill>
                  <a:schemeClr val="tx1">
                    <a:tint val="75000"/>
                  </a:schemeClr>
                </a:solidFill>
              </a:defRPr>
            </a:lvl1pPr>
          </a:lstStyle>
          <a:p>
            <a:fld id="{B381B3D5-A919-8D41-B80B-9391F3874495}" type="slidenum">
              <a:rPr kumimoji="1" lang="zh-CN" altLang="en-US" smtClean="0"/>
              <a:t>‹#›</a:t>
            </a:fld>
            <a:endParaRPr kumimoji="1" lang="zh-CN" altLang="en-US"/>
          </a:p>
        </p:txBody>
      </p:sp>
    </p:spTree>
    <p:extLst>
      <p:ext uri="{BB962C8B-B14F-4D97-AF65-F5344CB8AC3E}">
        <p14:creationId xmlns:p14="http://schemas.microsoft.com/office/powerpoint/2010/main" val="2572917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64108" rtl="0" eaLnBrk="1" latinLnBrk="0" hangingPunct="1">
        <a:lnSpc>
          <a:spcPct val="90000"/>
        </a:lnSpc>
        <a:spcBef>
          <a:spcPct val="0"/>
        </a:spcBef>
        <a:buNone/>
        <a:defRPr sz="4158" kern="1200">
          <a:solidFill>
            <a:schemeClr val="tx1"/>
          </a:solidFill>
          <a:latin typeface="+mj-lt"/>
          <a:ea typeface="+mj-ea"/>
          <a:cs typeface="+mj-cs"/>
        </a:defRPr>
      </a:lvl1pPr>
    </p:titleStyle>
    <p:bodyStyle>
      <a:lvl1pPr marL="216027" indent="-216027" algn="l" defTabSz="864108" rtl="0" eaLnBrk="1" latinLnBrk="0" hangingPunct="1">
        <a:lnSpc>
          <a:spcPct val="90000"/>
        </a:lnSpc>
        <a:spcBef>
          <a:spcPts val="945"/>
        </a:spcBef>
        <a:buFont typeface="Arial" panose="020B0604020202020204" pitchFamily="34" charset="0"/>
        <a:buChar char="•"/>
        <a:defRPr sz="2646" kern="1200">
          <a:solidFill>
            <a:schemeClr val="tx1"/>
          </a:solidFill>
          <a:latin typeface="+mn-lt"/>
          <a:ea typeface="+mn-ea"/>
          <a:cs typeface="+mn-cs"/>
        </a:defRPr>
      </a:lvl1pPr>
      <a:lvl2pPr marL="648081" indent="-216027" algn="l" defTabSz="864108" rtl="0" eaLnBrk="1" latinLnBrk="0" hangingPunct="1">
        <a:lnSpc>
          <a:spcPct val="90000"/>
        </a:lnSpc>
        <a:spcBef>
          <a:spcPts val="472"/>
        </a:spcBef>
        <a:buFont typeface="Arial" panose="020B0604020202020204" pitchFamily="34" charset="0"/>
        <a:buChar char="•"/>
        <a:defRPr sz="2268" kern="1200">
          <a:solidFill>
            <a:schemeClr val="tx1"/>
          </a:solidFill>
          <a:latin typeface="+mn-lt"/>
          <a:ea typeface="+mn-ea"/>
          <a:cs typeface="+mn-cs"/>
        </a:defRPr>
      </a:lvl2pPr>
      <a:lvl3pPr marL="1080135" indent="-216027" algn="l" defTabSz="864108" rtl="0" eaLnBrk="1" latinLnBrk="0" hangingPunct="1">
        <a:lnSpc>
          <a:spcPct val="90000"/>
        </a:lnSpc>
        <a:spcBef>
          <a:spcPts val="472"/>
        </a:spcBef>
        <a:buFont typeface="Arial" panose="020B0604020202020204" pitchFamily="34" charset="0"/>
        <a:buChar char="•"/>
        <a:defRPr sz="1890" kern="1200">
          <a:solidFill>
            <a:schemeClr val="tx1"/>
          </a:solidFill>
          <a:latin typeface="+mn-lt"/>
          <a:ea typeface="+mn-ea"/>
          <a:cs typeface="+mn-cs"/>
        </a:defRPr>
      </a:lvl3pPr>
      <a:lvl4pPr marL="1512189" indent="-216027" algn="l" defTabSz="864108"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4pPr>
      <a:lvl5pPr marL="1944243" indent="-216027" algn="l" defTabSz="864108"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5pPr>
      <a:lvl6pPr marL="2376297" indent="-216027" algn="l" defTabSz="864108"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6pPr>
      <a:lvl7pPr marL="2808351" indent="-216027" algn="l" defTabSz="864108"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7pPr>
      <a:lvl8pPr marL="3240405" indent="-216027" algn="l" defTabSz="864108"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8pPr>
      <a:lvl9pPr marL="3672459" indent="-216027" algn="l" defTabSz="864108"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9pPr>
    </p:bodyStyle>
    <p:otherStyle>
      <a:defPPr>
        <a:defRPr lang="en-US"/>
      </a:defPPr>
      <a:lvl1pPr marL="0" algn="l" defTabSz="864108" rtl="0" eaLnBrk="1" latinLnBrk="0" hangingPunct="1">
        <a:defRPr sz="1701" kern="1200">
          <a:solidFill>
            <a:schemeClr val="tx1"/>
          </a:solidFill>
          <a:latin typeface="+mn-lt"/>
          <a:ea typeface="+mn-ea"/>
          <a:cs typeface="+mn-cs"/>
        </a:defRPr>
      </a:lvl1pPr>
      <a:lvl2pPr marL="432054" algn="l" defTabSz="864108" rtl="0" eaLnBrk="1" latinLnBrk="0" hangingPunct="1">
        <a:defRPr sz="1701" kern="1200">
          <a:solidFill>
            <a:schemeClr val="tx1"/>
          </a:solidFill>
          <a:latin typeface="+mn-lt"/>
          <a:ea typeface="+mn-ea"/>
          <a:cs typeface="+mn-cs"/>
        </a:defRPr>
      </a:lvl2pPr>
      <a:lvl3pPr marL="864108" algn="l" defTabSz="864108" rtl="0" eaLnBrk="1" latinLnBrk="0" hangingPunct="1">
        <a:defRPr sz="1701" kern="1200">
          <a:solidFill>
            <a:schemeClr val="tx1"/>
          </a:solidFill>
          <a:latin typeface="+mn-lt"/>
          <a:ea typeface="+mn-ea"/>
          <a:cs typeface="+mn-cs"/>
        </a:defRPr>
      </a:lvl3pPr>
      <a:lvl4pPr marL="1296162" algn="l" defTabSz="864108" rtl="0" eaLnBrk="1" latinLnBrk="0" hangingPunct="1">
        <a:defRPr sz="1701" kern="1200">
          <a:solidFill>
            <a:schemeClr val="tx1"/>
          </a:solidFill>
          <a:latin typeface="+mn-lt"/>
          <a:ea typeface="+mn-ea"/>
          <a:cs typeface="+mn-cs"/>
        </a:defRPr>
      </a:lvl4pPr>
      <a:lvl5pPr marL="1728216" algn="l" defTabSz="864108" rtl="0" eaLnBrk="1" latinLnBrk="0" hangingPunct="1">
        <a:defRPr sz="1701" kern="1200">
          <a:solidFill>
            <a:schemeClr val="tx1"/>
          </a:solidFill>
          <a:latin typeface="+mn-lt"/>
          <a:ea typeface="+mn-ea"/>
          <a:cs typeface="+mn-cs"/>
        </a:defRPr>
      </a:lvl5pPr>
      <a:lvl6pPr marL="2160270" algn="l" defTabSz="864108" rtl="0" eaLnBrk="1" latinLnBrk="0" hangingPunct="1">
        <a:defRPr sz="1701" kern="1200">
          <a:solidFill>
            <a:schemeClr val="tx1"/>
          </a:solidFill>
          <a:latin typeface="+mn-lt"/>
          <a:ea typeface="+mn-ea"/>
          <a:cs typeface="+mn-cs"/>
        </a:defRPr>
      </a:lvl6pPr>
      <a:lvl7pPr marL="2592324" algn="l" defTabSz="864108" rtl="0" eaLnBrk="1" latinLnBrk="0" hangingPunct="1">
        <a:defRPr sz="1701" kern="1200">
          <a:solidFill>
            <a:schemeClr val="tx1"/>
          </a:solidFill>
          <a:latin typeface="+mn-lt"/>
          <a:ea typeface="+mn-ea"/>
          <a:cs typeface="+mn-cs"/>
        </a:defRPr>
      </a:lvl7pPr>
      <a:lvl8pPr marL="3024378" algn="l" defTabSz="864108" rtl="0" eaLnBrk="1" latinLnBrk="0" hangingPunct="1">
        <a:defRPr sz="1701" kern="1200">
          <a:solidFill>
            <a:schemeClr val="tx1"/>
          </a:solidFill>
          <a:latin typeface="+mn-lt"/>
          <a:ea typeface="+mn-ea"/>
          <a:cs typeface="+mn-cs"/>
        </a:defRPr>
      </a:lvl8pPr>
      <a:lvl9pPr marL="3456432" algn="l" defTabSz="864108" rtl="0" eaLnBrk="1" latinLnBrk="0" hangingPunct="1">
        <a:defRPr sz="17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emf"/><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emf"/><Relationship Id="rId4" Type="http://schemas.openxmlformats.org/officeDocument/2006/relationships/image" Target="../media/image3.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46AC88FB-6775-95C4-B5D5-F5E5C74036D3}"/>
              </a:ext>
            </a:extLst>
          </p:cNvPr>
          <p:cNvGrpSpPr/>
          <p:nvPr/>
        </p:nvGrpSpPr>
        <p:grpSpPr>
          <a:xfrm>
            <a:off x="4274716" y="1744175"/>
            <a:ext cx="3930805" cy="1955106"/>
            <a:chOff x="1788930" y="2445490"/>
            <a:chExt cx="5133334" cy="2553220"/>
          </a:xfrm>
        </p:grpSpPr>
        <p:pic>
          <p:nvPicPr>
            <p:cNvPr id="17" name="图片 16">
              <a:extLst>
                <a:ext uri="{FF2B5EF4-FFF2-40B4-BE49-F238E27FC236}">
                  <a16:creationId xmlns:a16="http://schemas.microsoft.com/office/drawing/2014/main" id="{EC52A5E8-F6E5-D25B-743E-A34EE3D44137}"/>
                </a:ext>
              </a:extLst>
            </p:cNvPr>
            <p:cNvPicPr>
              <a:picLocks noChangeAspect="1"/>
            </p:cNvPicPr>
            <p:nvPr/>
          </p:nvPicPr>
          <p:blipFill>
            <a:blip r:embed="rId2"/>
            <a:stretch>
              <a:fillRect/>
            </a:stretch>
          </p:blipFill>
          <p:spPr>
            <a:xfrm>
              <a:off x="1788930" y="2445490"/>
              <a:ext cx="5133334" cy="1652108"/>
            </a:xfrm>
            <a:prstGeom prst="rect">
              <a:avLst/>
            </a:prstGeom>
          </p:spPr>
        </p:pic>
        <p:sp>
          <p:nvSpPr>
            <p:cNvPr id="22" name="文本框 21">
              <a:extLst>
                <a:ext uri="{FF2B5EF4-FFF2-40B4-BE49-F238E27FC236}">
                  <a16:creationId xmlns:a16="http://schemas.microsoft.com/office/drawing/2014/main" id="{19C4AAF8-93DF-3BDB-3E0D-90446CA797BE}"/>
                </a:ext>
              </a:extLst>
            </p:cNvPr>
            <p:cNvSpPr txBox="1"/>
            <p:nvPr/>
          </p:nvSpPr>
          <p:spPr>
            <a:xfrm>
              <a:off x="1810002" y="4074265"/>
              <a:ext cx="5112262" cy="924445"/>
            </a:xfrm>
            <a:prstGeom prst="rect">
              <a:avLst/>
            </a:prstGeom>
            <a:noFill/>
          </p:spPr>
          <p:txBody>
            <a:bodyPr wrap="square" rtlCol="0">
              <a:spAutoFit/>
            </a:bodyPr>
            <a:lstStyle/>
            <a:p>
              <a:pPr algn="just"/>
              <a:r>
                <a:rPr lang="en-AU" altLang="zh-CN" sz="1000" b="0" dirty="0">
                  <a:effectLst/>
                  <a:latin typeface="Linux Libertine" panose="02000503000000000000" pitchFamily="2" charset="0"/>
                  <a:ea typeface="Linux Libertine" panose="02000503000000000000" pitchFamily="2" charset="0"/>
                  <a:cs typeface="Linux Libertine" panose="02000503000000000000" pitchFamily="2" charset="0"/>
                </a:rPr>
                <a:t>Fig 1. An example of the DPC issue. Android 10’s documentation states that the API </a:t>
              </a:r>
              <a:r>
                <a:rPr lang="en-AU" altLang="zh-CN" sz="1000" b="0" dirty="0" err="1">
                  <a:effectLst/>
                  <a:latin typeface="Linux Libertine" panose="02000503000000000000" pitchFamily="2" charset="0"/>
                  <a:ea typeface="Linux Libertine" panose="02000503000000000000" pitchFamily="2" charset="0"/>
                  <a:cs typeface="Linux Libertine" panose="02000503000000000000" pitchFamily="2" charset="0"/>
                </a:rPr>
                <a:t>getServiceState</a:t>
              </a:r>
              <a:r>
                <a:rPr lang="en-AU" altLang="zh-CN" sz="1000" b="0" dirty="0">
                  <a:effectLst/>
                  <a:latin typeface="Linux Libertine" panose="02000503000000000000" pitchFamily="2" charset="0"/>
                  <a:ea typeface="Linux Libertine" panose="02000503000000000000" pitchFamily="2" charset="0"/>
                  <a:cs typeface="Linux Libertine" panose="02000503000000000000" pitchFamily="2" charset="0"/>
                </a:rPr>
                <a:t>() requires a particular permission (left), whereas an app that does not request the permission can still invoke it without throwing any exception (right)</a:t>
              </a:r>
              <a:endParaRPr kumimoji="1" lang="zh-CN" altLang="en-US" sz="1000" dirty="0">
                <a:latin typeface="Linux Libertine" panose="02000503000000000000" pitchFamily="2" charset="0"/>
                <a:cs typeface="Linux Libertine" panose="02000503000000000000" pitchFamily="2" charset="0"/>
              </a:endParaRPr>
            </a:p>
          </p:txBody>
        </p:sp>
      </p:grpSp>
      <p:sp>
        <p:nvSpPr>
          <p:cNvPr id="9" name="矩形 8">
            <a:extLst>
              <a:ext uri="{FF2B5EF4-FFF2-40B4-BE49-F238E27FC236}">
                <a16:creationId xmlns:a16="http://schemas.microsoft.com/office/drawing/2014/main" id="{31D5E1E0-B7F7-2CAF-103B-9BB7F6080122}"/>
              </a:ext>
            </a:extLst>
          </p:cNvPr>
          <p:cNvSpPr/>
          <p:nvPr/>
        </p:nvSpPr>
        <p:spPr>
          <a:xfrm>
            <a:off x="0" y="1883"/>
            <a:ext cx="8640763" cy="1080655"/>
          </a:xfrm>
          <a:prstGeom prst="rect">
            <a:avLst/>
          </a:prstGeom>
          <a:solidFill>
            <a:srgbClr val="5124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Linux Libertine" panose="02000503000000000000" pitchFamily="2" charset="0"/>
              <a:cs typeface="Linux Libertine" panose="02000503000000000000" pitchFamily="2" charset="0"/>
            </a:endParaRPr>
          </a:p>
        </p:txBody>
      </p:sp>
      <p:pic>
        <p:nvPicPr>
          <p:cNvPr id="13" name="图片 12" descr="图片包含 文本&#10;&#10;描述已自动生成">
            <a:extLst>
              <a:ext uri="{FF2B5EF4-FFF2-40B4-BE49-F238E27FC236}">
                <a16:creationId xmlns:a16="http://schemas.microsoft.com/office/drawing/2014/main" id="{8F3DEE05-5025-61B6-EAC0-9861583D0F34}"/>
              </a:ext>
            </a:extLst>
          </p:cNvPr>
          <p:cNvPicPr>
            <a:picLocks noChangeAspect="1"/>
          </p:cNvPicPr>
          <p:nvPr/>
        </p:nvPicPr>
        <p:blipFill>
          <a:blip r:embed="rId3"/>
          <a:stretch>
            <a:fillRect/>
          </a:stretch>
        </p:blipFill>
        <p:spPr>
          <a:xfrm>
            <a:off x="0" y="205304"/>
            <a:ext cx="1384329" cy="584823"/>
          </a:xfrm>
          <a:prstGeom prst="rect">
            <a:avLst/>
          </a:prstGeom>
        </p:spPr>
      </p:pic>
      <p:sp>
        <p:nvSpPr>
          <p:cNvPr id="14" name="文本框 13">
            <a:extLst>
              <a:ext uri="{FF2B5EF4-FFF2-40B4-BE49-F238E27FC236}">
                <a16:creationId xmlns:a16="http://schemas.microsoft.com/office/drawing/2014/main" id="{9ECCE5D2-1287-988B-2A26-7FA60FBCC70D}"/>
              </a:ext>
            </a:extLst>
          </p:cNvPr>
          <p:cNvSpPr txBox="1"/>
          <p:nvPr/>
        </p:nvSpPr>
        <p:spPr>
          <a:xfrm>
            <a:off x="1293263" y="188450"/>
            <a:ext cx="6257673" cy="353943"/>
          </a:xfrm>
          <a:prstGeom prst="rect">
            <a:avLst/>
          </a:prstGeom>
          <a:noFill/>
        </p:spPr>
        <p:txBody>
          <a:bodyPr wrap="square" rtlCol="0">
            <a:spAutoFit/>
          </a:bodyPr>
          <a:lstStyle/>
          <a:p>
            <a:pPr algn="ctr"/>
            <a:r>
              <a:rPr kumimoji="1" lang="en-AU" altLang="zh-CN" sz="17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Investigating Documented Privacy Changes in Android OS</a:t>
            </a:r>
            <a:endParaRPr kumimoji="1" lang="zh-CN" altLang="en-US" sz="1700" b="1" dirty="0">
              <a:solidFill>
                <a:schemeClr val="bg1"/>
              </a:solidFill>
              <a:latin typeface="Linux Libertine" panose="02000503000000000000" pitchFamily="2" charset="0"/>
              <a:cs typeface="Linux Libertine" panose="02000503000000000000" pitchFamily="2" charset="0"/>
            </a:endParaRPr>
          </a:p>
        </p:txBody>
      </p:sp>
      <p:pic>
        <p:nvPicPr>
          <p:cNvPr id="1030" name="Picture 6" descr="FSE 2024 (@FSEconf) / X">
            <a:extLst>
              <a:ext uri="{FF2B5EF4-FFF2-40B4-BE49-F238E27FC236}">
                <a16:creationId xmlns:a16="http://schemas.microsoft.com/office/drawing/2014/main" id="{EBBB7231-DC37-41F4-89E3-4E24551B5A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0233" y="5263"/>
            <a:ext cx="1090530" cy="1077275"/>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a:extLst>
              <a:ext uri="{FF2B5EF4-FFF2-40B4-BE49-F238E27FC236}">
                <a16:creationId xmlns:a16="http://schemas.microsoft.com/office/drawing/2014/main" id="{0FD3443E-CA24-3D86-E87B-AE09146C8729}"/>
              </a:ext>
            </a:extLst>
          </p:cNvPr>
          <p:cNvSpPr txBox="1"/>
          <p:nvPr/>
        </p:nvSpPr>
        <p:spPr>
          <a:xfrm>
            <a:off x="1384327" y="529458"/>
            <a:ext cx="6100051" cy="276999"/>
          </a:xfrm>
          <a:prstGeom prst="rect">
            <a:avLst/>
          </a:prstGeom>
          <a:noFill/>
        </p:spPr>
        <p:txBody>
          <a:bodyPr wrap="square" rtlCol="0">
            <a:spAutoFit/>
          </a:bodyPr>
          <a:lstStyle/>
          <a:p>
            <a:pPr algn="ctr"/>
            <a:r>
              <a:rPr kumimoji="1" lang="en-AU" altLang="zh-CN" sz="12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Chuan Yan, </a:t>
            </a:r>
            <a:r>
              <a:rPr kumimoji="1" lang="en-AU" altLang="zh-CN" sz="1200"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Mark Huasong Meng, Fuman Xie, Guangdong Bai</a:t>
            </a:r>
            <a:endParaRPr kumimoji="1" lang="zh-CN" altLang="en-US" sz="1200" dirty="0">
              <a:solidFill>
                <a:schemeClr val="bg1"/>
              </a:solidFill>
              <a:latin typeface="Linux Libertine" panose="02000503000000000000" pitchFamily="2" charset="0"/>
              <a:cs typeface="Linux Libertine" panose="02000503000000000000" pitchFamily="2" charset="0"/>
            </a:endParaRPr>
          </a:p>
        </p:txBody>
      </p:sp>
      <p:sp>
        <p:nvSpPr>
          <p:cNvPr id="16" name="文本框 15">
            <a:extLst>
              <a:ext uri="{FF2B5EF4-FFF2-40B4-BE49-F238E27FC236}">
                <a16:creationId xmlns:a16="http://schemas.microsoft.com/office/drawing/2014/main" id="{D82F5AE8-01FE-1E06-D92D-F484D21E1FD3}"/>
              </a:ext>
            </a:extLst>
          </p:cNvPr>
          <p:cNvSpPr txBox="1"/>
          <p:nvPr/>
        </p:nvSpPr>
        <p:spPr>
          <a:xfrm>
            <a:off x="1384328" y="743583"/>
            <a:ext cx="6100051" cy="261610"/>
          </a:xfrm>
          <a:prstGeom prst="rect">
            <a:avLst/>
          </a:prstGeom>
          <a:noFill/>
        </p:spPr>
        <p:txBody>
          <a:bodyPr wrap="square" rtlCol="0">
            <a:spAutoFit/>
          </a:bodyPr>
          <a:lstStyle/>
          <a:p>
            <a:pPr algn="ctr"/>
            <a:r>
              <a:rPr kumimoji="1" lang="en-AU" altLang="zh-CN" sz="1100"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The University of Queensland, Australia</a:t>
            </a:r>
            <a:endParaRPr kumimoji="1" lang="zh-CN" altLang="en-US" sz="1100" dirty="0">
              <a:solidFill>
                <a:schemeClr val="bg1"/>
              </a:solidFill>
              <a:latin typeface="Linux Libertine" panose="02000503000000000000" pitchFamily="2" charset="0"/>
              <a:cs typeface="Linux Libertine" panose="02000503000000000000" pitchFamily="2" charset="0"/>
            </a:endParaRPr>
          </a:p>
        </p:txBody>
      </p:sp>
      <p:sp>
        <p:nvSpPr>
          <p:cNvPr id="21" name="文本框 20">
            <a:extLst>
              <a:ext uri="{FF2B5EF4-FFF2-40B4-BE49-F238E27FC236}">
                <a16:creationId xmlns:a16="http://schemas.microsoft.com/office/drawing/2014/main" id="{E7C92FF8-14E6-B37B-A072-E8B9D647EA94}"/>
              </a:ext>
            </a:extLst>
          </p:cNvPr>
          <p:cNvSpPr txBox="1"/>
          <p:nvPr/>
        </p:nvSpPr>
        <p:spPr>
          <a:xfrm>
            <a:off x="487255" y="1238716"/>
            <a:ext cx="7717408" cy="338554"/>
          </a:xfrm>
          <a:prstGeom prst="rect">
            <a:avLst/>
          </a:prstGeom>
          <a:noFill/>
        </p:spPr>
        <p:txBody>
          <a:bodyPr wrap="square" rtlCol="0">
            <a:spAutoFit/>
          </a:bodyPr>
          <a:lstStyle/>
          <a:p>
            <a:pPr algn="ctr"/>
            <a:r>
              <a:rPr kumimoji="1" lang="en-AU" altLang="zh-CN" sz="1600" b="1" dirty="0">
                <a:solidFill>
                  <a:srgbClr val="7030A0"/>
                </a:solidFill>
                <a:latin typeface="Linux Libertine" panose="02000503000000000000" pitchFamily="2" charset="0"/>
                <a:ea typeface="Linux Libertine" panose="02000503000000000000" pitchFamily="2" charset="0"/>
                <a:cs typeface="Linux Libertine" panose="02000503000000000000" pitchFamily="2" charset="0"/>
              </a:rPr>
              <a:t>Introduction</a:t>
            </a:r>
            <a:endParaRPr kumimoji="1" lang="zh-CN" altLang="en-US" sz="1600" b="1" dirty="0">
              <a:solidFill>
                <a:srgbClr val="7030A0"/>
              </a:solidFill>
              <a:latin typeface="Linux Libertine" panose="02000503000000000000" pitchFamily="2" charset="0"/>
              <a:cs typeface="Linux Libertine" panose="02000503000000000000" pitchFamily="2" charset="0"/>
            </a:endParaRPr>
          </a:p>
        </p:txBody>
      </p:sp>
      <p:cxnSp>
        <p:nvCxnSpPr>
          <p:cNvPr id="24" name="直线连接符 23">
            <a:extLst>
              <a:ext uri="{FF2B5EF4-FFF2-40B4-BE49-F238E27FC236}">
                <a16:creationId xmlns:a16="http://schemas.microsoft.com/office/drawing/2014/main" id="{DE785B6A-6343-623F-8DEF-FC07713C0E21}"/>
              </a:ext>
            </a:extLst>
          </p:cNvPr>
          <p:cNvCxnSpPr>
            <a:cxnSpLocks/>
          </p:cNvCxnSpPr>
          <p:nvPr/>
        </p:nvCxnSpPr>
        <p:spPr>
          <a:xfrm>
            <a:off x="4374218" y="4530944"/>
            <a:ext cx="0" cy="442200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F3005B3C-3936-2C6A-FFCC-F75B78C356DC}"/>
              </a:ext>
            </a:extLst>
          </p:cNvPr>
          <p:cNvSpPr txBox="1"/>
          <p:nvPr/>
        </p:nvSpPr>
        <p:spPr>
          <a:xfrm>
            <a:off x="471436" y="4418296"/>
            <a:ext cx="3707544" cy="338554"/>
          </a:xfrm>
          <a:prstGeom prst="rect">
            <a:avLst/>
          </a:prstGeom>
          <a:noFill/>
        </p:spPr>
        <p:txBody>
          <a:bodyPr wrap="square" rtlCol="0">
            <a:spAutoFit/>
          </a:bodyPr>
          <a:lstStyle/>
          <a:p>
            <a:pPr algn="ctr"/>
            <a:r>
              <a:rPr lang="en-AU" altLang="zh-CN" sz="1600" b="1" i="0" dirty="0">
                <a:solidFill>
                  <a:srgbClr val="7030A0"/>
                </a:solidFill>
                <a:effectLst/>
                <a:latin typeface="Linux Libertine" panose="02000503000000000000" pitchFamily="2" charset="0"/>
                <a:ea typeface="Linux Libertine" panose="02000503000000000000" pitchFamily="2" charset="0"/>
                <a:cs typeface="Linux Libertine" panose="02000503000000000000" pitchFamily="2" charset="0"/>
              </a:rPr>
              <a:t>DPC Ontology Construction</a:t>
            </a:r>
            <a:endParaRPr kumimoji="1" lang="zh-CN" altLang="en-US" sz="1600" b="1" dirty="0">
              <a:solidFill>
                <a:srgbClr val="7030A0"/>
              </a:solidFill>
              <a:latin typeface="Linux Libertine" panose="02000503000000000000" pitchFamily="2" charset="0"/>
              <a:cs typeface="Linux Libertine" panose="02000503000000000000" pitchFamily="2" charset="0"/>
            </a:endParaRPr>
          </a:p>
        </p:txBody>
      </p:sp>
      <p:grpSp>
        <p:nvGrpSpPr>
          <p:cNvPr id="37" name="组合 36">
            <a:extLst>
              <a:ext uri="{FF2B5EF4-FFF2-40B4-BE49-F238E27FC236}">
                <a16:creationId xmlns:a16="http://schemas.microsoft.com/office/drawing/2014/main" id="{0F0F6DE6-F307-A346-F759-15B0597474CD}"/>
              </a:ext>
            </a:extLst>
          </p:cNvPr>
          <p:cNvGrpSpPr/>
          <p:nvPr/>
        </p:nvGrpSpPr>
        <p:grpSpPr>
          <a:xfrm>
            <a:off x="471436" y="4754068"/>
            <a:ext cx="3701445" cy="1326805"/>
            <a:chOff x="0" y="5067414"/>
            <a:chExt cx="4240403" cy="1519998"/>
          </a:xfrm>
        </p:grpSpPr>
        <p:pic>
          <p:nvPicPr>
            <p:cNvPr id="29" name="图片 28" descr="表格&#10;&#10;描述已自动生成">
              <a:extLst>
                <a:ext uri="{FF2B5EF4-FFF2-40B4-BE49-F238E27FC236}">
                  <a16:creationId xmlns:a16="http://schemas.microsoft.com/office/drawing/2014/main" id="{D2154FCC-8CBD-5928-E692-BF5506941EEA}"/>
                </a:ext>
              </a:extLst>
            </p:cNvPr>
            <p:cNvPicPr>
              <a:picLocks noChangeAspect="1"/>
            </p:cNvPicPr>
            <p:nvPr/>
          </p:nvPicPr>
          <p:blipFill>
            <a:blip r:embed="rId5"/>
            <a:stretch>
              <a:fillRect/>
            </a:stretch>
          </p:blipFill>
          <p:spPr>
            <a:xfrm>
              <a:off x="0" y="5300146"/>
              <a:ext cx="4240403" cy="1287266"/>
            </a:xfrm>
            <a:prstGeom prst="rect">
              <a:avLst/>
            </a:prstGeom>
          </p:spPr>
        </p:pic>
        <p:sp>
          <p:nvSpPr>
            <p:cNvPr id="30" name="文本框 29">
              <a:extLst>
                <a:ext uri="{FF2B5EF4-FFF2-40B4-BE49-F238E27FC236}">
                  <a16:creationId xmlns:a16="http://schemas.microsoft.com/office/drawing/2014/main" id="{BD739EC2-1E2F-5672-6826-7199DDC29770}"/>
                </a:ext>
              </a:extLst>
            </p:cNvPr>
            <p:cNvSpPr txBox="1"/>
            <p:nvPr/>
          </p:nvSpPr>
          <p:spPr>
            <a:xfrm>
              <a:off x="0" y="5067414"/>
              <a:ext cx="4236869" cy="282073"/>
            </a:xfrm>
            <a:prstGeom prst="rect">
              <a:avLst/>
            </a:prstGeom>
            <a:noFill/>
          </p:spPr>
          <p:txBody>
            <a:bodyPr wrap="square" rtlCol="0">
              <a:spAutoFit/>
            </a:bodyPr>
            <a:lstStyle/>
            <a:p>
              <a:pPr algn="ctr"/>
              <a:r>
                <a:rPr kumimoji="1" lang="en-AU" altLang="zh-CN" sz="1000" dirty="0">
                  <a:latin typeface="Linux Libertine" panose="02000503000000000000" pitchFamily="2" charset="0"/>
                  <a:ea typeface="Linux Libertine" panose="02000503000000000000" pitchFamily="2" charset="0"/>
                  <a:cs typeface="Linux Libertine" panose="02000503000000000000" pitchFamily="2" charset="0"/>
                </a:rPr>
                <a:t>Table 1. Nine types of DPC entities</a:t>
              </a:r>
              <a:endParaRPr kumimoji="1" lang="zh-CN" altLang="en-US" sz="1000" dirty="0">
                <a:latin typeface="Linux Libertine" panose="02000503000000000000" pitchFamily="2" charset="0"/>
                <a:cs typeface="Linux Libertine" panose="02000503000000000000" pitchFamily="2" charset="0"/>
              </a:endParaRPr>
            </a:p>
          </p:txBody>
        </p:sp>
      </p:grpSp>
      <p:sp>
        <p:nvSpPr>
          <p:cNvPr id="38" name="文本框 37">
            <a:extLst>
              <a:ext uri="{FF2B5EF4-FFF2-40B4-BE49-F238E27FC236}">
                <a16:creationId xmlns:a16="http://schemas.microsoft.com/office/drawing/2014/main" id="{613F9C4C-AC00-9823-2143-EF1BBC8F8D51}"/>
              </a:ext>
            </a:extLst>
          </p:cNvPr>
          <p:cNvSpPr txBox="1"/>
          <p:nvPr/>
        </p:nvSpPr>
        <p:spPr>
          <a:xfrm>
            <a:off x="425130" y="7341606"/>
            <a:ext cx="3849584" cy="769441"/>
          </a:xfrm>
          <a:prstGeom prst="rect">
            <a:avLst/>
          </a:prstGeom>
          <a:noFill/>
        </p:spPr>
        <p:txBody>
          <a:bodyPr wrap="square" rtlCol="0">
            <a:spAutoFit/>
          </a:bodyPr>
          <a:lstStyle/>
          <a:p>
            <a:pPr algn="just"/>
            <a:r>
              <a:rPr lang="en-AU" altLang="zh-CN" sz="1100" b="0" i="0" dirty="0">
                <a:effectLst/>
                <a:latin typeface="Linux Libertine" panose="02000503000000000000" pitchFamily="2" charset="0"/>
                <a:ea typeface="Linux Libertine" panose="02000503000000000000" pitchFamily="2" charset="0"/>
                <a:cs typeface="Linux Libertine" panose="02000503000000000000" pitchFamily="2" charset="0"/>
              </a:rPr>
              <a:t>Considering that DopCheck’s test cases mostly center around APIs, we formulate the name of an API as the subject entity, and define another 8 DPC entities to construct the context of an API invocation. </a:t>
            </a:r>
            <a:endParaRPr kumimoji="1" lang="zh-CN" altLang="en-US" sz="1100" dirty="0">
              <a:latin typeface="Linux Libertine" panose="02000503000000000000" pitchFamily="2" charset="0"/>
              <a:cs typeface="Linux Libertine" panose="02000503000000000000" pitchFamily="2" charset="0"/>
            </a:endParaRPr>
          </a:p>
        </p:txBody>
      </p:sp>
      <p:sp>
        <p:nvSpPr>
          <p:cNvPr id="41" name="文本框 40">
            <a:extLst>
              <a:ext uri="{FF2B5EF4-FFF2-40B4-BE49-F238E27FC236}">
                <a16:creationId xmlns:a16="http://schemas.microsoft.com/office/drawing/2014/main" id="{B430ADF9-3F31-B1DD-3E4D-C1759E2DDE44}"/>
              </a:ext>
            </a:extLst>
          </p:cNvPr>
          <p:cNvSpPr txBox="1"/>
          <p:nvPr/>
        </p:nvSpPr>
        <p:spPr>
          <a:xfrm>
            <a:off x="4589596" y="4419730"/>
            <a:ext cx="3719831" cy="338554"/>
          </a:xfrm>
          <a:prstGeom prst="rect">
            <a:avLst/>
          </a:prstGeom>
          <a:noFill/>
        </p:spPr>
        <p:txBody>
          <a:bodyPr wrap="square" rtlCol="0">
            <a:spAutoFit/>
          </a:bodyPr>
          <a:lstStyle/>
          <a:p>
            <a:pPr algn="ctr"/>
            <a:r>
              <a:rPr lang="en-AU" altLang="zh-CN" sz="1600" b="1" i="0" dirty="0">
                <a:solidFill>
                  <a:srgbClr val="7030A0"/>
                </a:solidFill>
                <a:effectLst/>
                <a:latin typeface="Linux Libertine" panose="02000503000000000000" pitchFamily="2" charset="0"/>
                <a:ea typeface="Linux Libertine" panose="02000503000000000000" pitchFamily="2" charset="0"/>
                <a:cs typeface="Linux Libertine" panose="02000503000000000000" pitchFamily="2" charset="0"/>
              </a:rPr>
              <a:t>Test Case Generation</a:t>
            </a:r>
            <a:endParaRPr kumimoji="1" lang="zh-CN" altLang="en-US" sz="1600" b="1" dirty="0">
              <a:solidFill>
                <a:srgbClr val="7030A0"/>
              </a:solidFill>
              <a:latin typeface="Linux Libertine" panose="02000503000000000000" pitchFamily="2" charset="0"/>
              <a:cs typeface="Linux Libertine" panose="02000503000000000000" pitchFamily="2" charset="0"/>
            </a:endParaRPr>
          </a:p>
        </p:txBody>
      </p:sp>
      <p:grpSp>
        <p:nvGrpSpPr>
          <p:cNvPr id="46" name="组合 45">
            <a:extLst>
              <a:ext uri="{FF2B5EF4-FFF2-40B4-BE49-F238E27FC236}">
                <a16:creationId xmlns:a16="http://schemas.microsoft.com/office/drawing/2014/main" id="{886E45A3-9FDC-F7CD-4706-CC066BA61D45}"/>
              </a:ext>
            </a:extLst>
          </p:cNvPr>
          <p:cNvGrpSpPr/>
          <p:nvPr/>
        </p:nvGrpSpPr>
        <p:grpSpPr>
          <a:xfrm>
            <a:off x="487255" y="6121981"/>
            <a:ext cx="3626846" cy="1094994"/>
            <a:chOff x="-122652" y="11034399"/>
            <a:chExt cx="5265263" cy="1220722"/>
          </a:xfrm>
        </p:grpSpPr>
        <p:pic>
          <p:nvPicPr>
            <p:cNvPr id="42" name="图片 41">
              <a:extLst>
                <a:ext uri="{FF2B5EF4-FFF2-40B4-BE49-F238E27FC236}">
                  <a16:creationId xmlns:a16="http://schemas.microsoft.com/office/drawing/2014/main" id="{088F808B-00CC-FE38-D2C9-5BEBF7A1E8E4}"/>
                </a:ext>
              </a:extLst>
            </p:cNvPr>
            <p:cNvPicPr>
              <a:picLocks noChangeAspect="1"/>
            </p:cNvPicPr>
            <p:nvPr/>
          </p:nvPicPr>
          <p:blipFill>
            <a:blip r:embed="rId6"/>
            <a:stretch>
              <a:fillRect/>
            </a:stretch>
          </p:blipFill>
          <p:spPr>
            <a:xfrm>
              <a:off x="0" y="11034399"/>
              <a:ext cx="4898709" cy="1117069"/>
            </a:xfrm>
            <a:prstGeom prst="rect">
              <a:avLst/>
            </a:prstGeom>
          </p:spPr>
        </p:pic>
        <p:sp>
          <p:nvSpPr>
            <p:cNvPr id="44" name="文本框 43">
              <a:extLst>
                <a:ext uri="{FF2B5EF4-FFF2-40B4-BE49-F238E27FC236}">
                  <a16:creationId xmlns:a16="http://schemas.microsoft.com/office/drawing/2014/main" id="{5F9B87F6-88E6-FD0F-ED1E-C1FF368ECAB4}"/>
                </a:ext>
              </a:extLst>
            </p:cNvPr>
            <p:cNvSpPr txBox="1"/>
            <p:nvPr/>
          </p:nvSpPr>
          <p:spPr>
            <a:xfrm>
              <a:off x="-122652" y="11980629"/>
              <a:ext cx="5265263" cy="274492"/>
            </a:xfrm>
            <a:prstGeom prst="rect">
              <a:avLst/>
            </a:prstGeom>
            <a:noFill/>
          </p:spPr>
          <p:txBody>
            <a:bodyPr wrap="square" rtlCol="0">
              <a:spAutoFit/>
            </a:bodyPr>
            <a:lstStyle/>
            <a:p>
              <a:pPr algn="ctr"/>
              <a:r>
                <a:rPr kumimoji="1" lang="en-AU" altLang="zh-CN" sz="1000" dirty="0">
                  <a:latin typeface="Linux Libertine" panose="02000503000000000000" pitchFamily="2" charset="0"/>
                  <a:ea typeface="Linux Libertine" panose="02000503000000000000" pitchFamily="2" charset="0"/>
                  <a:cs typeface="Linux Libertine" panose="02000503000000000000" pitchFamily="2" charset="0"/>
                </a:rPr>
                <a:t>Fig 2. An example of the API-return subsumptive relationship</a:t>
              </a:r>
              <a:endParaRPr kumimoji="1" lang="zh-CN" altLang="en-US" sz="1000" dirty="0">
                <a:latin typeface="Linux Libertine" panose="02000503000000000000" pitchFamily="2" charset="0"/>
                <a:cs typeface="Linux Libertine" panose="02000503000000000000" pitchFamily="2" charset="0"/>
              </a:endParaRPr>
            </a:p>
          </p:txBody>
        </p:sp>
      </p:grpSp>
      <p:sp>
        <p:nvSpPr>
          <p:cNvPr id="45" name="文本框 44">
            <a:extLst>
              <a:ext uri="{FF2B5EF4-FFF2-40B4-BE49-F238E27FC236}">
                <a16:creationId xmlns:a16="http://schemas.microsoft.com/office/drawing/2014/main" id="{ECA869E7-E2D8-F146-0AD0-021060FFFC0B}"/>
              </a:ext>
            </a:extLst>
          </p:cNvPr>
          <p:cNvSpPr txBox="1"/>
          <p:nvPr/>
        </p:nvSpPr>
        <p:spPr>
          <a:xfrm>
            <a:off x="425130" y="8087605"/>
            <a:ext cx="3849584" cy="938719"/>
          </a:xfrm>
          <a:prstGeom prst="rect">
            <a:avLst/>
          </a:prstGeom>
          <a:noFill/>
        </p:spPr>
        <p:txBody>
          <a:bodyPr wrap="square" rtlCol="0">
            <a:spAutoFit/>
          </a:bodyPr>
          <a:lstStyle/>
          <a:p>
            <a:pPr algn="just"/>
            <a:r>
              <a:rPr kumimoji="1" lang="en-AU" altLang="zh-CN" sz="1100" dirty="0">
                <a:latin typeface="Linux Libertine" panose="02000503000000000000" pitchFamily="2" charset="0"/>
                <a:ea typeface="Linux Libertine" panose="02000503000000000000" pitchFamily="2" charset="0"/>
                <a:cs typeface="Linux Libertine" panose="02000503000000000000" pitchFamily="2" charset="0"/>
              </a:rPr>
              <a:t>After DopCheck has recognized entities, its next objective is to discover subsumptive relationships that establish connections among entities, and thereby facilitate the test case generation process. we have defined five subsumptive relationships that are based on the connection between entities.</a:t>
            </a:r>
            <a:endParaRPr kumimoji="1" lang="zh-CN" altLang="en-US" sz="1100" dirty="0">
              <a:latin typeface="Linux Libertine" panose="02000503000000000000" pitchFamily="2" charset="0"/>
              <a:cs typeface="Linux Libertine" panose="02000503000000000000" pitchFamily="2" charset="0"/>
            </a:endParaRPr>
          </a:p>
        </p:txBody>
      </p:sp>
      <p:pic>
        <p:nvPicPr>
          <p:cNvPr id="48" name="图片 47" descr="图形用户界面, 文本, 应用程序&#10;&#10;描述已自动生成">
            <a:extLst>
              <a:ext uri="{FF2B5EF4-FFF2-40B4-BE49-F238E27FC236}">
                <a16:creationId xmlns:a16="http://schemas.microsoft.com/office/drawing/2014/main" id="{F10CEB74-1A30-2F32-A30F-2D100259EE34}"/>
              </a:ext>
            </a:extLst>
          </p:cNvPr>
          <p:cNvPicPr>
            <a:picLocks noChangeAspect="1"/>
          </p:cNvPicPr>
          <p:nvPr/>
        </p:nvPicPr>
        <p:blipFill>
          <a:blip r:embed="rId7"/>
          <a:stretch>
            <a:fillRect/>
          </a:stretch>
        </p:blipFill>
        <p:spPr>
          <a:xfrm>
            <a:off x="5187447" y="5919282"/>
            <a:ext cx="2564835" cy="972597"/>
          </a:xfrm>
          <a:prstGeom prst="rect">
            <a:avLst/>
          </a:prstGeom>
        </p:spPr>
      </p:pic>
      <p:sp>
        <p:nvSpPr>
          <p:cNvPr id="49" name="文本框 48">
            <a:extLst>
              <a:ext uri="{FF2B5EF4-FFF2-40B4-BE49-F238E27FC236}">
                <a16:creationId xmlns:a16="http://schemas.microsoft.com/office/drawing/2014/main" id="{1990F5AD-B65E-6862-EADC-CD35B029A8B7}"/>
              </a:ext>
            </a:extLst>
          </p:cNvPr>
          <p:cNvSpPr txBox="1"/>
          <p:nvPr/>
        </p:nvSpPr>
        <p:spPr>
          <a:xfrm>
            <a:off x="5160231" y="6878812"/>
            <a:ext cx="2592045" cy="246221"/>
          </a:xfrm>
          <a:prstGeom prst="rect">
            <a:avLst/>
          </a:prstGeom>
          <a:noFill/>
        </p:spPr>
        <p:txBody>
          <a:bodyPr wrap="square" rtlCol="0">
            <a:spAutoFit/>
          </a:bodyPr>
          <a:lstStyle/>
          <a:p>
            <a:pPr algn="ctr"/>
            <a:r>
              <a:rPr kumimoji="1" lang="en-AU" altLang="zh-CN" sz="1000" dirty="0">
                <a:latin typeface="Linux Libertine" panose="02000503000000000000" pitchFamily="2" charset="0"/>
                <a:ea typeface="Linux Libertine" panose="02000503000000000000" pitchFamily="2" charset="0"/>
                <a:cs typeface="Linux Libertine" panose="02000503000000000000" pitchFamily="2" charset="0"/>
              </a:rPr>
              <a:t>Fig 3. An example of in-context learning</a:t>
            </a:r>
            <a:endParaRPr kumimoji="1" lang="zh-CN" altLang="en-US" sz="1000" dirty="0">
              <a:latin typeface="Linux Libertine" panose="02000503000000000000" pitchFamily="2" charset="0"/>
              <a:cs typeface="Linux Libertine" panose="02000503000000000000" pitchFamily="2" charset="0"/>
            </a:endParaRPr>
          </a:p>
        </p:txBody>
      </p:sp>
      <p:sp>
        <p:nvSpPr>
          <p:cNvPr id="50" name="文本框 49">
            <a:extLst>
              <a:ext uri="{FF2B5EF4-FFF2-40B4-BE49-F238E27FC236}">
                <a16:creationId xmlns:a16="http://schemas.microsoft.com/office/drawing/2014/main" id="{D27FB3CA-142F-22CB-0D2E-08E93E46E376}"/>
              </a:ext>
            </a:extLst>
          </p:cNvPr>
          <p:cNvSpPr txBox="1"/>
          <p:nvPr/>
        </p:nvSpPr>
        <p:spPr>
          <a:xfrm>
            <a:off x="4500514" y="7251791"/>
            <a:ext cx="3704861" cy="600164"/>
          </a:xfrm>
          <a:prstGeom prst="rect">
            <a:avLst/>
          </a:prstGeom>
          <a:noFill/>
        </p:spPr>
        <p:txBody>
          <a:bodyPr wrap="square" rtlCol="0">
            <a:spAutoFit/>
          </a:bodyPr>
          <a:lstStyle/>
          <a:p>
            <a:pPr algn="just"/>
            <a:r>
              <a:rPr lang="en-AU" altLang="zh-CN" sz="1100" b="0" i="0" dirty="0">
                <a:effectLst/>
                <a:latin typeface="Linux Libertine" panose="02000503000000000000" pitchFamily="2" charset="0"/>
                <a:ea typeface="Linux Libertine" panose="02000503000000000000" pitchFamily="2" charset="0"/>
                <a:cs typeface="Linux Libertine" panose="02000503000000000000" pitchFamily="2" charset="0"/>
              </a:rPr>
              <a:t>DopCheck harnesses the concept of in-context learning, which allows us to guide the model in producing results that align with specific requirements in a few-shot.</a:t>
            </a:r>
            <a:endParaRPr kumimoji="1" lang="zh-CN" altLang="en-US" sz="1100" dirty="0">
              <a:latin typeface="Linux Libertine" panose="02000503000000000000" pitchFamily="2" charset="0"/>
              <a:cs typeface="Linux Libertine" panose="02000503000000000000" pitchFamily="2" charset="0"/>
            </a:endParaRPr>
          </a:p>
        </p:txBody>
      </p:sp>
      <p:grpSp>
        <p:nvGrpSpPr>
          <p:cNvPr id="6" name="Group 5">
            <a:extLst>
              <a:ext uri="{FF2B5EF4-FFF2-40B4-BE49-F238E27FC236}">
                <a16:creationId xmlns:a16="http://schemas.microsoft.com/office/drawing/2014/main" id="{43CDDD63-9F8E-4CE2-A0BE-E7A598614353}"/>
              </a:ext>
            </a:extLst>
          </p:cNvPr>
          <p:cNvGrpSpPr/>
          <p:nvPr/>
        </p:nvGrpSpPr>
        <p:grpSpPr>
          <a:xfrm>
            <a:off x="4509548" y="4865748"/>
            <a:ext cx="3725909" cy="916088"/>
            <a:chOff x="4699823" y="6007183"/>
            <a:chExt cx="3725909" cy="916088"/>
          </a:xfrm>
        </p:grpSpPr>
        <p:pic>
          <p:nvPicPr>
            <p:cNvPr id="53" name="图片 52" descr="表格&#10;&#10;描述已自动生成">
              <a:extLst>
                <a:ext uri="{FF2B5EF4-FFF2-40B4-BE49-F238E27FC236}">
                  <a16:creationId xmlns:a16="http://schemas.microsoft.com/office/drawing/2014/main" id="{D8D11EF4-E8A0-83E0-17B8-53349B5B4F7A}"/>
                </a:ext>
              </a:extLst>
            </p:cNvPr>
            <p:cNvPicPr>
              <a:picLocks noChangeAspect="1"/>
            </p:cNvPicPr>
            <p:nvPr/>
          </p:nvPicPr>
          <p:blipFill>
            <a:blip r:embed="rId8"/>
            <a:stretch>
              <a:fillRect/>
            </a:stretch>
          </p:blipFill>
          <p:spPr>
            <a:xfrm>
              <a:off x="4699823" y="6272398"/>
              <a:ext cx="3725909" cy="650873"/>
            </a:xfrm>
            <a:prstGeom prst="rect">
              <a:avLst/>
            </a:prstGeom>
          </p:spPr>
        </p:pic>
        <p:sp>
          <p:nvSpPr>
            <p:cNvPr id="54" name="文本框 53">
              <a:extLst>
                <a:ext uri="{FF2B5EF4-FFF2-40B4-BE49-F238E27FC236}">
                  <a16:creationId xmlns:a16="http://schemas.microsoft.com/office/drawing/2014/main" id="{06BAD1DD-6E2B-29F4-8290-6A5F969D830C}"/>
                </a:ext>
              </a:extLst>
            </p:cNvPr>
            <p:cNvSpPr txBox="1"/>
            <p:nvPr/>
          </p:nvSpPr>
          <p:spPr>
            <a:xfrm>
              <a:off x="4699823" y="6007183"/>
              <a:ext cx="3704860" cy="246221"/>
            </a:xfrm>
            <a:prstGeom prst="rect">
              <a:avLst/>
            </a:prstGeom>
            <a:noFill/>
          </p:spPr>
          <p:txBody>
            <a:bodyPr wrap="none" rtlCol="0">
              <a:spAutoFit/>
            </a:bodyPr>
            <a:lstStyle/>
            <a:p>
              <a:r>
                <a:rPr kumimoji="1" lang="en-AU" altLang="zh-CN" sz="1000" dirty="0">
                  <a:latin typeface="Linux Libertine" panose="02000503000000000000" pitchFamily="2" charset="0"/>
                  <a:ea typeface="Linux Libertine" panose="02000503000000000000" pitchFamily="2" charset="0"/>
                  <a:cs typeface="Linux Libertine" panose="02000503000000000000" pitchFamily="2" charset="0"/>
                </a:rPr>
                <a:t>Table 2. Four categories of DPCs to facilitate assertion construction</a:t>
              </a:r>
              <a:endParaRPr kumimoji="1" lang="zh-CN" altLang="en-US" sz="1000" dirty="0">
                <a:latin typeface="Linux Libertine" panose="02000503000000000000" pitchFamily="2" charset="0"/>
                <a:cs typeface="Linux Libertine" panose="02000503000000000000" pitchFamily="2" charset="0"/>
              </a:endParaRPr>
            </a:p>
          </p:txBody>
        </p:sp>
      </p:grpSp>
      <p:sp>
        <p:nvSpPr>
          <p:cNvPr id="55" name="文本框 54">
            <a:extLst>
              <a:ext uri="{FF2B5EF4-FFF2-40B4-BE49-F238E27FC236}">
                <a16:creationId xmlns:a16="http://schemas.microsoft.com/office/drawing/2014/main" id="{4B4EBE2C-2676-B2DE-2639-F6262DC27C29}"/>
              </a:ext>
            </a:extLst>
          </p:cNvPr>
          <p:cNvSpPr txBox="1"/>
          <p:nvPr/>
        </p:nvSpPr>
        <p:spPr>
          <a:xfrm>
            <a:off x="4500515" y="7823790"/>
            <a:ext cx="3704143" cy="1107996"/>
          </a:xfrm>
          <a:prstGeom prst="rect">
            <a:avLst/>
          </a:prstGeom>
          <a:noFill/>
        </p:spPr>
        <p:txBody>
          <a:bodyPr wrap="square" rtlCol="0">
            <a:spAutoFit/>
          </a:bodyPr>
          <a:lstStyle/>
          <a:p>
            <a:pPr algn="just"/>
            <a:r>
              <a:rPr lang="en-AU" altLang="zh-CN" sz="1100" b="0" i="0" dirty="0">
                <a:effectLst/>
                <a:latin typeface="Linux Libertine" panose="02000503000000000000" pitchFamily="2" charset="0"/>
                <a:ea typeface="Linux Libertine" panose="02000503000000000000" pitchFamily="2" charset="0"/>
                <a:cs typeface="Linux Libertine" panose="02000503000000000000" pitchFamily="2" charset="0"/>
              </a:rPr>
              <a:t>During the execution of the test cases, </a:t>
            </a:r>
            <a:r>
              <a:rPr lang="en-AU" altLang="zh-CN" sz="1100" b="0" i="0" dirty="0" err="1">
                <a:effectLst/>
                <a:latin typeface="Linux Libertine" panose="02000503000000000000" pitchFamily="2" charset="0"/>
                <a:ea typeface="Linux Libertine" panose="02000503000000000000" pitchFamily="2" charset="0"/>
                <a:cs typeface="Linux Libertine" panose="02000503000000000000" pitchFamily="2" charset="0"/>
              </a:rPr>
              <a:t>DopCheck</a:t>
            </a:r>
            <a:r>
              <a:rPr lang="en-AU" altLang="zh-CN" sz="1100" b="0" i="0" dirty="0">
                <a:effectLst/>
                <a:latin typeface="Linux Libertine" panose="02000503000000000000" pitchFamily="2" charset="0"/>
                <a:ea typeface="Linux Libertine" panose="02000503000000000000" pitchFamily="2" charset="0"/>
                <a:cs typeface="Linux Libertine" panose="02000503000000000000" pitchFamily="2" charset="0"/>
              </a:rPr>
              <a:t> checks whether the invocation of the APIs leads to expected behaviors or not. for example, to check whether the return value matches the descriptions in the document, or to check whether an expected security exception is thrown. To define assertions for this purpose, we take a category-wise strategy. </a:t>
            </a:r>
            <a:endParaRPr kumimoji="1" lang="zh-CN" altLang="en-US" sz="1100" dirty="0">
              <a:latin typeface="Linux Libertine" panose="02000503000000000000" pitchFamily="2" charset="0"/>
              <a:cs typeface="Linux Libertine" panose="02000503000000000000" pitchFamily="2" charset="0"/>
            </a:endParaRPr>
          </a:p>
        </p:txBody>
      </p:sp>
      <p:grpSp>
        <p:nvGrpSpPr>
          <p:cNvPr id="60" name="组合 59">
            <a:extLst>
              <a:ext uri="{FF2B5EF4-FFF2-40B4-BE49-F238E27FC236}">
                <a16:creationId xmlns:a16="http://schemas.microsoft.com/office/drawing/2014/main" id="{227E3F25-7B34-F3D4-CDAB-5B4BC563633E}"/>
              </a:ext>
            </a:extLst>
          </p:cNvPr>
          <p:cNvGrpSpPr/>
          <p:nvPr/>
        </p:nvGrpSpPr>
        <p:grpSpPr>
          <a:xfrm>
            <a:off x="4349315" y="10109975"/>
            <a:ext cx="3960109" cy="1443063"/>
            <a:chOff x="4607775" y="9693539"/>
            <a:chExt cx="3960109" cy="1443063"/>
          </a:xfrm>
        </p:grpSpPr>
        <p:pic>
          <p:nvPicPr>
            <p:cNvPr id="57" name="图片 56" descr="图形用户界面, 应用程序&#10;&#10;描述已自动生成">
              <a:extLst>
                <a:ext uri="{FF2B5EF4-FFF2-40B4-BE49-F238E27FC236}">
                  <a16:creationId xmlns:a16="http://schemas.microsoft.com/office/drawing/2014/main" id="{7311AF1E-F7B6-C1F4-7DD2-AA24DCE353EC}"/>
                </a:ext>
              </a:extLst>
            </p:cNvPr>
            <p:cNvPicPr>
              <a:picLocks noChangeAspect="1"/>
            </p:cNvPicPr>
            <p:nvPr/>
          </p:nvPicPr>
          <p:blipFill>
            <a:blip r:embed="rId9"/>
            <a:stretch>
              <a:fillRect/>
            </a:stretch>
          </p:blipFill>
          <p:spPr>
            <a:xfrm>
              <a:off x="4970734" y="9693539"/>
              <a:ext cx="3157189" cy="1171938"/>
            </a:xfrm>
            <a:prstGeom prst="rect">
              <a:avLst/>
            </a:prstGeom>
          </p:spPr>
        </p:pic>
        <p:sp>
          <p:nvSpPr>
            <p:cNvPr id="59" name="文本框 58">
              <a:extLst>
                <a:ext uri="{FF2B5EF4-FFF2-40B4-BE49-F238E27FC236}">
                  <a16:creationId xmlns:a16="http://schemas.microsoft.com/office/drawing/2014/main" id="{FA16B7CC-6D4D-2DE1-AF67-E5F836C8817C}"/>
                </a:ext>
              </a:extLst>
            </p:cNvPr>
            <p:cNvSpPr txBox="1"/>
            <p:nvPr/>
          </p:nvSpPr>
          <p:spPr>
            <a:xfrm>
              <a:off x="4607775" y="10890381"/>
              <a:ext cx="3960109" cy="246221"/>
            </a:xfrm>
            <a:prstGeom prst="rect">
              <a:avLst/>
            </a:prstGeom>
            <a:noFill/>
          </p:spPr>
          <p:txBody>
            <a:bodyPr wrap="square" rtlCol="0">
              <a:spAutoFit/>
            </a:bodyPr>
            <a:lstStyle/>
            <a:p>
              <a:pPr algn="ctr"/>
              <a:r>
                <a:rPr lang="en-AU" altLang="zh-CN" sz="1000" b="0" i="0" dirty="0">
                  <a:effectLst/>
                  <a:latin typeface="Linux Libertine" panose="02000503000000000000" pitchFamily="2" charset="0"/>
                  <a:ea typeface="Linux Libertine" panose="02000503000000000000" pitchFamily="2" charset="0"/>
                  <a:cs typeface="Linux Libertine" panose="02000503000000000000" pitchFamily="2" charset="0"/>
                </a:rPr>
                <a:t>Fig 5. Change in Android documentation before and after our reporting</a:t>
              </a:r>
              <a:endParaRPr kumimoji="1" lang="zh-CN" altLang="en-US" sz="1000" dirty="0">
                <a:latin typeface="Linux Libertine" panose="02000503000000000000" pitchFamily="2" charset="0"/>
                <a:cs typeface="Linux Libertine" panose="02000503000000000000" pitchFamily="2" charset="0"/>
              </a:endParaRPr>
            </a:p>
          </p:txBody>
        </p:sp>
      </p:grpSp>
      <p:grpSp>
        <p:nvGrpSpPr>
          <p:cNvPr id="1025" name="组合 1024">
            <a:extLst>
              <a:ext uri="{FF2B5EF4-FFF2-40B4-BE49-F238E27FC236}">
                <a16:creationId xmlns:a16="http://schemas.microsoft.com/office/drawing/2014/main" id="{F2269551-43A0-529F-9413-D5B1888D8F84}"/>
              </a:ext>
            </a:extLst>
          </p:cNvPr>
          <p:cNvGrpSpPr/>
          <p:nvPr/>
        </p:nvGrpSpPr>
        <p:grpSpPr>
          <a:xfrm>
            <a:off x="567229" y="10257068"/>
            <a:ext cx="3573402" cy="1251816"/>
            <a:chOff x="2046358" y="9185412"/>
            <a:chExt cx="4785901" cy="1676573"/>
          </a:xfrm>
        </p:grpSpPr>
        <p:pic>
          <p:nvPicPr>
            <p:cNvPr id="62" name="图片 61">
              <a:extLst>
                <a:ext uri="{FF2B5EF4-FFF2-40B4-BE49-F238E27FC236}">
                  <a16:creationId xmlns:a16="http://schemas.microsoft.com/office/drawing/2014/main" id="{06275904-2A91-7247-DA14-49C3C8E2B8E6}"/>
                </a:ext>
              </a:extLst>
            </p:cNvPr>
            <p:cNvPicPr>
              <a:picLocks noChangeAspect="1"/>
            </p:cNvPicPr>
            <p:nvPr/>
          </p:nvPicPr>
          <p:blipFill>
            <a:blip r:embed="rId10"/>
            <a:stretch>
              <a:fillRect/>
            </a:stretch>
          </p:blipFill>
          <p:spPr>
            <a:xfrm>
              <a:off x="2046358" y="9185412"/>
              <a:ext cx="4715594" cy="1337625"/>
            </a:xfrm>
            <a:prstGeom prst="rect">
              <a:avLst/>
            </a:prstGeom>
          </p:spPr>
        </p:pic>
        <p:sp>
          <p:nvSpPr>
            <p:cNvPr id="1024" name="文本框 1023">
              <a:extLst>
                <a:ext uri="{FF2B5EF4-FFF2-40B4-BE49-F238E27FC236}">
                  <a16:creationId xmlns:a16="http://schemas.microsoft.com/office/drawing/2014/main" id="{5D4ADFEF-91DD-2946-6A7D-00E2C716285B}"/>
                </a:ext>
              </a:extLst>
            </p:cNvPr>
            <p:cNvSpPr txBox="1"/>
            <p:nvPr/>
          </p:nvSpPr>
          <p:spPr>
            <a:xfrm>
              <a:off x="2138074" y="10532218"/>
              <a:ext cx="4694185" cy="329767"/>
            </a:xfrm>
            <a:prstGeom prst="rect">
              <a:avLst/>
            </a:prstGeom>
            <a:noFill/>
          </p:spPr>
          <p:txBody>
            <a:bodyPr wrap="square" rtlCol="0">
              <a:spAutoFit/>
            </a:bodyPr>
            <a:lstStyle/>
            <a:p>
              <a:pPr algn="ctr"/>
              <a:r>
                <a:rPr lang="en-AU" altLang="zh-CN" sz="1000" b="0" i="0" dirty="0">
                  <a:effectLst/>
                  <a:latin typeface="Linux Libertine" panose="02000503000000000000" pitchFamily="2" charset="0"/>
                  <a:ea typeface="Linux Libertine" panose="02000503000000000000" pitchFamily="2" charset="0"/>
                  <a:cs typeface="Linux Libertine" panose="02000503000000000000" pitchFamily="2" charset="0"/>
                </a:rPr>
                <a:t>Fig 4. Distribution of DPC categories for each Android version</a:t>
              </a:r>
              <a:endParaRPr kumimoji="1" lang="zh-CN" altLang="en-US" sz="1000" dirty="0">
                <a:latin typeface="Linux Libertine" panose="02000503000000000000" pitchFamily="2" charset="0"/>
                <a:cs typeface="Linux Libertine" panose="02000503000000000000" pitchFamily="2" charset="0"/>
              </a:endParaRPr>
            </a:p>
          </p:txBody>
        </p:sp>
      </p:grpSp>
      <p:sp>
        <p:nvSpPr>
          <p:cNvPr id="1032" name="文本框 1031">
            <a:extLst>
              <a:ext uri="{FF2B5EF4-FFF2-40B4-BE49-F238E27FC236}">
                <a16:creationId xmlns:a16="http://schemas.microsoft.com/office/drawing/2014/main" id="{CED2675B-8A82-A6E1-793D-C44749DDDB73}"/>
              </a:ext>
            </a:extLst>
          </p:cNvPr>
          <p:cNvSpPr txBox="1"/>
          <p:nvPr/>
        </p:nvSpPr>
        <p:spPr>
          <a:xfrm>
            <a:off x="507818" y="9067654"/>
            <a:ext cx="7696840" cy="338554"/>
          </a:xfrm>
          <a:prstGeom prst="rect">
            <a:avLst/>
          </a:prstGeom>
          <a:noFill/>
        </p:spPr>
        <p:txBody>
          <a:bodyPr wrap="square" rtlCol="0">
            <a:spAutoFit/>
          </a:bodyPr>
          <a:lstStyle/>
          <a:p>
            <a:pPr algn="ctr"/>
            <a:r>
              <a:rPr kumimoji="1" lang="en-AU" altLang="zh-CN" sz="1600" b="1" dirty="0">
                <a:solidFill>
                  <a:srgbClr val="7030A0"/>
                </a:solidFill>
                <a:latin typeface="Linux Libertine" panose="02000503000000000000" pitchFamily="2" charset="0"/>
                <a:ea typeface="Linux Libertine" panose="02000503000000000000" pitchFamily="2" charset="0"/>
                <a:cs typeface="Linux Libertine" panose="02000503000000000000" pitchFamily="2" charset="0"/>
              </a:rPr>
              <a:t>Conclusion</a:t>
            </a:r>
            <a:endParaRPr kumimoji="1" lang="zh-CN" altLang="en-US" sz="1600" b="1" dirty="0">
              <a:solidFill>
                <a:srgbClr val="7030A0"/>
              </a:solidFill>
              <a:latin typeface="Linux Libertine" panose="02000503000000000000" pitchFamily="2" charset="0"/>
              <a:cs typeface="Linux Libertine" panose="02000503000000000000" pitchFamily="2" charset="0"/>
            </a:endParaRPr>
          </a:p>
        </p:txBody>
      </p:sp>
      <p:sp>
        <p:nvSpPr>
          <p:cNvPr id="1033" name="文本框 1032">
            <a:extLst>
              <a:ext uri="{FF2B5EF4-FFF2-40B4-BE49-F238E27FC236}">
                <a16:creationId xmlns:a16="http://schemas.microsoft.com/office/drawing/2014/main" id="{769189DB-34FA-25AA-574C-EEA6DDB242CF}"/>
              </a:ext>
            </a:extLst>
          </p:cNvPr>
          <p:cNvSpPr txBox="1"/>
          <p:nvPr/>
        </p:nvSpPr>
        <p:spPr>
          <a:xfrm>
            <a:off x="425129" y="9374431"/>
            <a:ext cx="7788355" cy="769441"/>
          </a:xfrm>
          <a:prstGeom prst="rect">
            <a:avLst/>
          </a:prstGeom>
          <a:noFill/>
        </p:spPr>
        <p:txBody>
          <a:bodyPr wrap="square" rtlCol="0">
            <a:spAutoFit/>
          </a:bodyPr>
          <a:lstStyle/>
          <a:p>
            <a:pPr algn="just"/>
            <a:r>
              <a:rPr lang="en-AU" altLang="zh-CN" sz="1100" b="0" i="0" dirty="0" err="1">
                <a:effectLst/>
                <a:latin typeface="Linux Libertine" panose="02000503000000000000" pitchFamily="2" charset="0"/>
                <a:ea typeface="Linux Libertine" panose="02000503000000000000" pitchFamily="2" charset="0"/>
                <a:cs typeface="Linux Libertine" panose="02000503000000000000" pitchFamily="2" charset="0"/>
              </a:rPr>
              <a:t>DopCheck</a:t>
            </a:r>
            <a:r>
              <a:rPr lang="en-AU" altLang="zh-CN" sz="1100" b="0" i="0" dirty="0">
                <a:effectLst/>
                <a:latin typeface="Linux Libertine" panose="02000503000000000000" pitchFamily="2" charset="0"/>
                <a:ea typeface="Linux Libertine" panose="02000503000000000000" pitchFamily="2" charset="0"/>
                <a:cs typeface="Linux Libertine" panose="02000503000000000000" pitchFamily="2" charset="0"/>
              </a:rPr>
              <a:t> managed to identify a total of 19 bugs, with 13 of them discovered in Android 13 and 6 in Android 10 for the first time. Our work reveals the inconsistency between what does documentation claim and how Android OS actually behave. Our findings emphasize the importance of further research and action to address discrepancies in DPCs, aiming to better align documented capabilities with their actual behavior.</a:t>
            </a:r>
            <a:endParaRPr kumimoji="1" lang="zh-CN" altLang="en-US" sz="1100" dirty="0">
              <a:latin typeface="Linux Libertine" panose="02000503000000000000" pitchFamily="2" charset="0"/>
              <a:cs typeface="Linux Libertine" panose="02000503000000000000" pitchFamily="2" charset="0"/>
            </a:endParaRPr>
          </a:p>
        </p:txBody>
      </p:sp>
      <p:grpSp>
        <p:nvGrpSpPr>
          <p:cNvPr id="1041" name="组合 1040">
            <a:extLst>
              <a:ext uri="{FF2B5EF4-FFF2-40B4-BE49-F238E27FC236}">
                <a16:creationId xmlns:a16="http://schemas.microsoft.com/office/drawing/2014/main" id="{7FA0CCDA-670E-A04B-FC14-2435936F8D2E}"/>
              </a:ext>
            </a:extLst>
          </p:cNvPr>
          <p:cNvGrpSpPr/>
          <p:nvPr/>
        </p:nvGrpSpPr>
        <p:grpSpPr>
          <a:xfrm>
            <a:off x="5773186" y="11643192"/>
            <a:ext cx="948263" cy="1090587"/>
            <a:chOff x="5980002" y="11230091"/>
            <a:chExt cx="718268" cy="826072"/>
          </a:xfrm>
        </p:grpSpPr>
        <p:pic>
          <p:nvPicPr>
            <p:cNvPr id="1039" name="图片 1038" descr="QR 代码&#10;&#10;描述已自动生成">
              <a:extLst>
                <a:ext uri="{FF2B5EF4-FFF2-40B4-BE49-F238E27FC236}">
                  <a16:creationId xmlns:a16="http://schemas.microsoft.com/office/drawing/2014/main" id="{6D262E39-7101-8BC4-28C0-2656588DE0AC}"/>
                </a:ext>
              </a:extLst>
            </p:cNvPr>
            <p:cNvPicPr>
              <a:picLocks noChangeAspect="1"/>
            </p:cNvPicPr>
            <p:nvPr/>
          </p:nvPicPr>
          <p:blipFill>
            <a:blip r:embed="rId11"/>
            <a:stretch>
              <a:fillRect/>
            </a:stretch>
          </p:blipFill>
          <p:spPr>
            <a:xfrm>
              <a:off x="5980002" y="11230091"/>
              <a:ext cx="706192" cy="706192"/>
            </a:xfrm>
            <a:prstGeom prst="rect">
              <a:avLst/>
            </a:prstGeom>
          </p:spPr>
        </p:pic>
        <p:sp>
          <p:nvSpPr>
            <p:cNvPr id="1040" name="文本框 1039">
              <a:extLst>
                <a:ext uri="{FF2B5EF4-FFF2-40B4-BE49-F238E27FC236}">
                  <a16:creationId xmlns:a16="http://schemas.microsoft.com/office/drawing/2014/main" id="{250DB1A4-99A6-6E53-2DD8-3499D5D6F240}"/>
                </a:ext>
              </a:extLst>
            </p:cNvPr>
            <p:cNvSpPr txBox="1"/>
            <p:nvPr/>
          </p:nvSpPr>
          <p:spPr>
            <a:xfrm>
              <a:off x="5992575" y="11858005"/>
              <a:ext cx="705695" cy="198158"/>
            </a:xfrm>
            <a:prstGeom prst="rect">
              <a:avLst/>
            </a:prstGeom>
            <a:noFill/>
          </p:spPr>
          <p:txBody>
            <a:bodyPr wrap="none" rtlCol="0">
              <a:spAutoFit/>
            </a:bodyPr>
            <a:lstStyle/>
            <a:p>
              <a:pPr algn="ctr"/>
              <a:r>
                <a:rPr kumimoji="1" lang="en-AU" altLang="zh-CN" sz="1100" dirty="0">
                  <a:latin typeface="Linux Libertine" panose="02000503000000000000" pitchFamily="2" charset="0"/>
                  <a:ea typeface="Linux Libertine" panose="02000503000000000000" pitchFamily="2" charset="0"/>
                  <a:cs typeface="Linux Libertine" panose="02000503000000000000" pitchFamily="2" charset="0"/>
                </a:rPr>
                <a:t>UQ TrustLab</a:t>
              </a:r>
              <a:endParaRPr kumimoji="1" lang="zh-CN" altLang="en-US" sz="1100" dirty="0">
                <a:latin typeface="Linux Libertine" panose="02000503000000000000" pitchFamily="2" charset="0"/>
                <a:cs typeface="Linux Libertine" panose="02000503000000000000" pitchFamily="2" charset="0"/>
              </a:endParaRPr>
            </a:p>
          </p:txBody>
        </p:sp>
      </p:grpSp>
      <p:grpSp>
        <p:nvGrpSpPr>
          <p:cNvPr id="1045" name="组合 1044">
            <a:extLst>
              <a:ext uri="{FF2B5EF4-FFF2-40B4-BE49-F238E27FC236}">
                <a16:creationId xmlns:a16="http://schemas.microsoft.com/office/drawing/2014/main" id="{29C824D2-26E7-086B-46DB-514D55C2A487}"/>
              </a:ext>
            </a:extLst>
          </p:cNvPr>
          <p:cNvGrpSpPr/>
          <p:nvPr/>
        </p:nvGrpSpPr>
        <p:grpSpPr>
          <a:xfrm>
            <a:off x="6952020" y="11647063"/>
            <a:ext cx="1064715" cy="1086716"/>
            <a:chOff x="6311444" y="11231173"/>
            <a:chExt cx="806475" cy="823140"/>
          </a:xfrm>
        </p:grpSpPr>
        <p:pic>
          <p:nvPicPr>
            <p:cNvPr id="1043" name="图片 1042" descr="QR 代码&#10;&#10;描述已自动生成">
              <a:extLst>
                <a:ext uri="{FF2B5EF4-FFF2-40B4-BE49-F238E27FC236}">
                  <a16:creationId xmlns:a16="http://schemas.microsoft.com/office/drawing/2014/main" id="{3677734B-700E-EAF0-5D2C-59A44CB14EEC}"/>
                </a:ext>
              </a:extLst>
            </p:cNvPr>
            <p:cNvPicPr>
              <a:picLocks noChangeAspect="1"/>
            </p:cNvPicPr>
            <p:nvPr/>
          </p:nvPicPr>
          <p:blipFill>
            <a:blip r:embed="rId12"/>
            <a:stretch>
              <a:fillRect/>
            </a:stretch>
          </p:blipFill>
          <p:spPr>
            <a:xfrm>
              <a:off x="6361880" y="11231173"/>
              <a:ext cx="705600" cy="705600"/>
            </a:xfrm>
            <a:prstGeom prst="rect">
              <a:avLst/>
            </a:prstGeom>
          </p:spPr>
        </p:pic>
        <p:sp>
          <p:nvSpPr>
            <p:cNvPr id="1044" name="文本框 1043">
              <a:extLst>
                <a:ext uri="{FF2B5EF4-FFF2-40B4-BE49-F238E27FC236}">
                  <a16:creationId xmlns:a16="http://schemas.microsoft.com/office/drawing/2014/main" id="{4F970E40-88D2-4D2D-9931-FB144FB4769C}"/>
                </a:ext>
              </a:extLst>
            </p:cNvPr>
            <p:cNvSpPr txBox="1"/>
            <p:nvPr/>
          </p:nvSpPr>
          <p:spPr>
            <a:xfrm>
              <a:off x="6311444" y="11856155"/>
              <a:ext cx="806475" cy="198158"/>
            </a:xfrm>
            <a:prstGeom prst="rect">
              <a:avLst/>
            </a:prstGeom>
            <a:noFill/>
          </p:spPr>
          <p:txBody>
            <a:bodyPr wrap="none" rtlCol="0">
              <a:spAutoFit/>
            </a:bodyPr>
            <a:lstStyle/>
            <a:p>
              <a:pPr algn="ctr"/>
              <a:r>
                <a:rPr kumimoji="1" lang="en-AU" altLang="zh-CN" sz="1100" dirty="0">
                  <a:latin typeface="Linux Libertine" panose="02000503000000000000" pitchFamily="2" charset="0"/>
                  <a:ea typeface="Linux Libertine" panose="02000503000000000000" pitchFamily="2" charset="0"/>
                  <a:cs typeface="Linux Libertine" panose="02000503000000000000" pitchFamily="2" charset="0"/>
                </a:rPr>
                <a:t>Read our</a:t>
              </a:r>
              <a:r>
                <a:rPr kumimoji="1" lang="en-US" altLang="zh-CN" sz="1100" dirty="0">
                  <a:latin typeface="Linux Libertine" panose="02000503000000000000" pitchFamily="2" charset="0"/>
                  <a:ea typeface="Linux Libertine" panose="02000503000000000000" pitchFamily="2" charset="0"/>
                  <a:cs typeface="Linux Libertine" panose="02000503000000000000" pitchFamily="2" charset="0"/>
                </a:rPr>
                <a:t> paper</a:t>
              </a:r>
              <a:endParaRPr kumimoji="1" lang="zh-CN" altLang="en-US" sz="1100" dirty="0">
                <a:latin typeface="Linux Libertine" panose="02000503000000000000" pitchFamily="2" charset="0"/>
                <a:cs typeface="Linux Libertine" panose="02000503000000000000" pitchFamily="2" charset="0"/>
              </a:endParaRPr>
            </a:p>
          </p:txBody>
        </p:sp>
      </p:grpSp>
      <p:sp>
        <p:nvSpPr>
          <p:cNvPr id="1046" name="文本框 1045">
            <a:extLst>
              <a:ext uri="{FF2B5EF4-FFF2-40B4-BE49-F238E27FC236}">
                <a16:creationId xmlns:a16="http://schemas.microsoft.com/office/drawing/2014/main" id="{8BEC6BB2-60C1-E712-058C-84DE6D069E8F}"/>
              </a:ext>
            </a:extLst>
          </p:cNvPr>
          <p:cNvSpPr txBox="1"/>
          <p:nvPr/>
        </p:nvSpPr>
        <p:spPr>
          <a:xfrm>
            <a:off x="433346" y="11754916"/>
            <a:ext cx="5018872" cy="769441"/>
          </a:xfrm>
          <a:prstGeom prst="rect">
            <a:avLst/>
          </a:prstGeom>
          <a:noFill/>
        </p:spPr>
        <p:txBody>
          <a:bodyPr wrap="square" rtlCol="0">
            <a:spAutoFit/>
          </a:bodyPr>
          <a:lstStyle/>
          <a:p>
            <a:pPr algn="just"/>
            <a:r>
              <a:rPr kumimoji="1" lang="en-AU" altLang="zh-CN" sz="1100" b="1" dirty="0">
                <a:latin typeface="Linux Libertine" panose="02000503000000000000" pitchFamily="2" charset="0"/>
                <a:ea typeface="Linux Libertine" panose="02000503000000000000" pitchFamily="2" charset="0"/>
                <a:cs typeface="Linux Libertine" panose="02000503000000000000" pitchFamily="2" charset="0"/>
              </a:rPr>
              <a:t>Acknowledgments.</a:t>
            </a:r>
            <a:r>
              <a:rPr kumimoji="1" lang="en-AU" altLang="zh-CN" sz="1100" dirty="0">
                <a:latin typeface="Linux Libertine" panose="02000503000000000000" pitchFamily="2" charset="0"/>
                <a:ea typeface="Linux Libertine" panose="02000503000000000000" pitchFamily="2" charset="0"/>
                <a:cs typeface="Linux Libertine" panose="02000503000000000000" pitchFamily="2" charset="0"/>
              </a:rPr>
              <a:t> This work was produced by UQ TrustLab in collaboration with the National  University of Singapore (NUS) and led by Assoc. Prof. Guangdong Bai. This work is supported by Australian Research Council Discovery Projects (DP230101196, DP240103068).</a:t>
            </a:r>
            <a:endParaRPr kumimoji="1" lang="zh-CN" altLang="en-US" sz="1100" dirty="0">
              <a:latin typeface="Linux Libertine" panose="02000503000000000000" pitchFamily="2" charset="0"/>
              <a:cs typeface="Linux Libertine" panose="02000503000000000000" pitchFamily="2" charset="0"/>
            </a:endParaRPr>
          </a:p>
        </p:txBody>
      </p:sp>
      <p:sp>
        <p:nvSpPr>
          <p:cNvPr id="18" name="文本框 17">
            <a:extLst>
              <a:ext uri="{FF2B5EF4-FFF2-40B4-BE49-F238E27FC236}">
                <a16:creationId xmlns:a16="http://schemas.microsoft.com/office/drawing/2014/main" id="{4880EC99-2A5B-8E84-C7B4-61C07312F37C}"/>
              </a:ext>
            </a:extLst>
          </p:cNvPr>
          <p:cNvSpPr txBox="1"/>
          <p:nvPr/>
        </p:nvSpPr>
        <p:spPr>
          <a:xfrm>
            <a:off x="433345" y="1546493"/>
            <a:ext cx="3745635" cy="2462213"/>
          </a:xfrm>
          <a:prstGeom prst="rect">
            <a:avLst/>
          </a:prstGeom>
          <a:noFill/>
        </p:spPr>
        <p:txBody>
          <a:bodyPr wrap="square" rtlCol="0">
            <a:spAutoFit/>
          </a:bodyPr>
          <a:lstStyle/>
          <a:p>
            <a:pPr algn="just"/>
            <a:r>
              <a:rPr kumimoji="1" lang="en-AU" altLang="zh-CN" sz="1100" dirty="0">
                <a:latin typeface="Linux Libertine" panose="02000503000000000000" pitchFamily="2" charset="0"/>
                <a:ea typeface="Linux Libertine" panose="02000503000000000000" pitchFamily="2" charset="0"/>
                <a:cs typeface="Linux Libertine" panose="02000503000000000000" pitchFamily="2" charset="0"/>
              </a:rPr>
              <a:t>In recent years, Android has taken proactive measures to adapt its access control policies for such data, in response to the increasingly strict privacy protection regulations around the world. When each new Android version is released, its privacy changes induced by the version evolution are transparently disclosed, and we refer to them as </a:t>
            </a:r>
            <a:r>
              <a:rPr kumimoji="1" lang="en-AU" altLang="zh-CN" sz="1100" b="1" i="1" dirty="0">
                <a:latin typeface="Linux Libertine" panose="02000503000000000000" pitchFamily="2" charset="0"/>
                <a:ea typeface="Linux Libertine" panose="02000503000000000000" pitchFamily="2" charset="0"/>
                <a:cs typeface="Linux Libertine" panose="02000503000000000000" pitchFamily="2" charset="0"/>
              </a:rPr>
              <a:t>documented privacy changes</a:t>
            </a:r>
            <a:r>
              <a:rPr kumimoji="1" lang="en-AU" altLang="zh-CN" sz="1100" dirty="0">
                <a:latin typeface="Linux Libertine" panose="02000503000000000000" pitchFamily="2" charset="0"/>
                <a:ea typeface="Linux Libertine" panose="02000503000000000000" pitchFamily="2" charset="0"/>
                <a:cs typeface="Linux Libertine" panose="02000503000000000000" pitchFamily="2" charset="0"/>
              </a:rPr>
              <a:t> (DPCs). However, whether the actual access control enforcement in the OS implementations aligns with the disclosed DPCs becomes a critical concern. In this work, we conduct the first</a:t>
            </a:r>
            <a:r>
              <a:rPr kumimoji="1" lang="en-US" altLang="zh-CN" sz="1100" dirty="0">
                <a:latin typeface="Linux Libertine" panose="02000503000000000000" pitchFamily="2" charset="0"/>
                <a:cs typeface="Linux Libertine" panose="02000503000000000000" pitchFamily="2" charset="0"/>
              </a:rPr>
              <a:t> </a:t>
            </a:r>
            <a:r>
              <a:rPr kumimoji="1" lang="en-AU" altLang="zh-CN" sz="1100" dirty="0">
                <a:latin typeface="Linux Libertine" panose="02000503000000000000" pitchFamily="2" charset="0"/>
                <a:ea typeface="Linux Libertine" panose="02000503000000000000" pitchFamily="2" charset="0"/>
                <a:cs typeface="Linux Libertine" panose="02000503000000000000" pitchFamily="2" charset="0"/>
              </a:rPr>
              <a:t>systematic study on the consistency between the operational </a:t>
            </a:r>
            <a:r>
              <a:rPr kumimoji="1" lang="en-AU" altLang="zh-CN" sz="1100" dirty="0" err="1">
                <a:latin typeface="Linux Libertine" panose="02000503000000000000" pitchFamily="2" charset="0"/>
                <a:ea typeface="Linux Libertine" panose="02000503000000000000" pitchFamily="2" charset="0"/>
                <a:cs typeface="Linux Libertine" panose="02000503000000000000" pitchFamily="2" charset="0"/>
              </a:rPr>
              <a:t>behaviors</a:t>
            </a:r>
            <a:r>
              <a:rPr kumimoji="1" lang="en-AU" altLang="zh-CN" sz="1100" dirty="0">
                <a:latin typeface="Linux Libertine" panose="02000503000000000000" pitchFamily="2" charset="0"/>
                <a:ea typeface="Linux Libertine" panose="02000503000000000000" pitchFamily="2" charset="0"/>
                <a:cs typeface="Linux Libertine" panose="02000503000000000000" pitchFamily="2" charset="0"/>
              </a:rPr>
              <a:t> of the OS at runtime and the officially disclosed DPCs. We propose </a:t>
            </a:r>
            <a:r>
              <a:rPr kumimoji="1" lang="en-AU" altLang="zh-CN" sz="1100" b="1" dirty="0" err="1">
                <a:latin typeface="Linux Libertine" panose="02000503000000000000" pitchFamily="2" charset="0"/>
                <a:ea typeface="Linux Libertine" panose="02000503000000000000" pitchFamily="2" charset="0"/>
                <a:cs typeface="Linux Libertine" panose="02000503000000000000" pitchFamily="2" charset="0"/>
              </a:rPr>
              <a:t>DopCheck</a:t>
            </a:r>
            <a:r>
              <a:rPr kumimoji="1" lang="en-AU" altLang="zh-CN" sz="1100" dirty="0">
                <a:latin typeface="Linux Libertine" panose="02000503000000000000" pitchFamily="2" charset="0"/>
                <a:ea typeface="Linux Libertine" panose="02000503000000000000" pitchFamily="2" charset="0"/>
                <a:cs typeface="Linux Libertine" panose="02000503000000000000" pitchFamily="2" charset="0"/>
              </a:rPr>
              <a:t>, an automatic</a:t>
            </a:r>
            <a:r>
              <a:rPr kumimoji="1" lang="en-US" altLang="zh-CN" sz="1100" dirty="0">
                <a:latin typeface="Linux Libertine" panose="02000503000000000000" pitchFamily="2" charset="0"/>
                <a:ea typeface="Linux Libertine" panose="02000503000000000000" pitchFamily="2" charset="0"/>
                <a:cs typeface="Linux Libertine" panose="02000503000000000000" pitchFamily="2" charset="0"/>
              </a:rPr>
              <a:t> </a:t>
            </a:r>
            <a:r>
              <a:rPr kumimoji="1" lang="en-AU" altLang="zh-CN" sz="1100" dirty="0">
                <a:latin typeface="Linux Libertine" panose="02000503000000000000" pitchFamily="2" charset="0"/>
                <a:ea typeface="Linux Libertine" panose="02000503000000000000" pitchFamily="2" charset="0"/>
                <a:cs typeface="Linux Libertine" panose="02000503000000000000" pitchFamily="2" charset="0"/>
              </a:rPr>
              <a:t>DPC-driven testing framework equipped with a </a:t>
            </a:r>
            <a:r>
              <a:rPr kumimoji="1" lang="en-AU" altLang="zh-CN" sz="1100"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large language model (LLM) pipeline. It features a</a:t>
            </a:r>
            <a:endParaRPr kumimoji="1" lang="zh-CN" altLang="en-US" sz="1100" dirty="0">
              <a:solidFill>
                <a:schemeClr val="bg1"/>
              </a:solidFill>
              <a:latin typeface="Linux Libertine" panose="02000503000000000000" pitchFamily="2" charset="0"/>
              <a:cs typeface="Linux Libertine" panose="02000503000000000000" pitchFamily="2" charset="0"/>
            </a:endParaRPr>
          </a:p>
        </p:txBody>
      </p:sp>
      <p:sp>
        <p:nvSpPr>
          <p:cNvPr id="4" name="文本框 17">
            <a:extLst>
              <a:ext uri="{FF2B5EF4-FFF2-40B4-BE49-F238E27FC236}">
                <a16:creationId xmlns:a16="http://schemas.microsoft.com/office/drawing/2014/main" id="{DFB616A4-96C3-4367-B27E-4D870A04B841}"/>
              </a:ext>
            </a:extLst>
          </p:cNvPr>
          <p:cNvSpPr txBox="1"/>
          <p:nvPr/>
        </p:nvSpPr>
        <p:spPr>
          <a:xfrm>
            <a:off x="433345" y="3732192"/>
            <a:ext cx="7774073" cy="769441"/>
          </a:xfrm>
          <a:prstGeom prst="rect">
            <a:avLst/>
          </a:prstGeom>
          <a:noFill/>
        </p:spPr>
        <p:txBody>
          <a:bodyPr wrap="square" rtlCol="0">
            <a:spAutoFit/>
          </a:bodyPr>
          <a:lstStyle/>
          <a:p>
            <a:pPr algn="just"/>
            <a:r>
              <a:rPr kumimoji="1" lang="en-AU" altLang="zh-CN" sz="1100" dirty="0">
                <a:latin typeface="Linux Libertine" panose="02000503000000000000" pitchFamily="2" charset="0"/>
                <a:ea typeface="Linux Libertine" panose="02000503000000000000" pitchFamily="2" charset="0"/>
                <a:cs typeface="Linux Libertine" panose="02000503000000000000" pitchFamily="2" charset="0"/>
              </a:rPr>
              <a:t>large language model (LLM) pipeline. It features a serial of analysis to extract the ontology from the privacy change documents written in natural language,  and then harnesses the few-shot capability of LLMs to construct test cases for the detection of  </a:t>
            </a:r>
            <a:r>
              <a:rPr kumimoji="1" lang="en-AU" altLang="zh-CN" sz="1100" b="1" i="1" dirty="0">
                <a:latin typeface="Linux Libertine" panose="02000503000000000000" pitchFamily="2" charset="0"/>
                <a:ea typeface="Linux Libertine" panose="02000503000000000000" pitchFamily="2" charset="0"/>
                <a:cs typeface="Linux Libertine" panose="02000503000000000000" pitchFamily="2" charset="0"/>
              </a:rPr>
              <a:t>DPC-compliance issues </a:t>
            </a:r>
            <a:r>
              <a:rPr kumimoji="1" lang="en-AU" altLang="zh-CN" sz="1100" dirty="0">
                <a:latin typeface="Linux Libertine" panose="02000503000000000000" pitchFamily="2" charset="0"/>
                <a:ea typeface="Linux Libertine" panose="02000503000000000000" pitchFamily="2" charset="0"/>
                <a:cs typeface="Linux Libertine" panose="02000503000000000000" pitchFamily="2" charset="0"/>
              </a:rPr>
              <a:t>in OS implementations.</a:t>
            </a:r>
          </a:p>
          <a:p>
            <a:pPr algn="just"/>
            <a:endParaRPr kumimoji="1" lang="zh-CN" altLang="en-US" sz="1100" dirty="0">
              <a:latin typeface="Linux Libertine" panose="02000503000000000000" pitchFamily="2" charset="0"/>
              <a:cs typeface="Linux Libertine" panose="02000503000000000000" pitchFamily="2" charset="0"/>
            </a:endParaRPr>
          </a:p>
        </p:txBody>
      </p:sp>
      <p:sp>
        <p:nvSpPr>
          <p:cNvPr id="7" name="矩形 8">
            <a:extLst>
              <a:ext uri="{FF2B5EF4-FFF2-40B4-BE49-F238E27FC236}">
                <a16:creationId xmlns:a16="http://schemas.microsoft.com/office/drawing/2014/main" id="{FAC6D180-82EB-5C69-DFED-936479C95149}"/>
              </a:ext>
            </a:extLst>
          </p:cNvPr>
          <p:cNvSpPr/>
          <p:nvPr/>
        </p:nvSpPr>
        <p:spPr>
          <a:xfrm>
            <a:off x="0" y="12771900"/>
            <a:ext cx="8640763" cy="190161"/>
          </a:xfrm>
          <a:prstGeom prst="rect">
            <a:avLst/>
          </a:prstGeom>
          <a:solidFill>
            <a:srgbClr val="5124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Linux Libertine" panose="02000503000000000000" pitchFamily="2" charset="0"/>
              <a:cs typeface="Linux Libertine" panose="02000503000000000000" pitchFamily="2" charset="0"/>
            </a:endParaRPr>
          </a:p>
        </p:txBody>
      </p:sp>
    </p:spTree>
    <p:extLst>
      <p:ext uri="{BB962C8B-B14F-4D97-AF65-F5344CB8AC3E}">
        <p14:creationId xmlns:p14="http://schemas.microsoft.com/office/powerpoint/2010/main" val="388113077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52</TotalTime>
  <Words>619</Words>
  <Application>Microsoft Macintosh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Linux Libertine</vt:lpstr>
      <vt:lpstr>Office 主题​​</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Chuan Yan</dc:creator>
  <cp:lastModifiedBy>Mark Meng Huasong</cp:lastModifiedBy>
  <cp:revision>6</cp:revision>
  <dcterms:created xsi:type="dcterms:W3CDTF">2024-07-12T06:16:12Z</dcterms:created>
  <dcterms:modified xsi:type="dcterms:W3CDTF">2024-07-12T11:19:16Z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f488380-630a-4f55-a077-a19445e3f360_Enabled">
    <vt:lpwstr>true</vt:lpwstr>
  </property>
  <property fmtid="{D5CDD505-2E9C-101B-9397-08002B2CF9AE}" pid="3" name="MSIP_Label_0f488380-630a-4f55-a077-a19445e3f360_SetDate">
    <vt:lpwstr>2024-07-12T09:40:33Z</vt:lpwstr>
  </property>
  <property fmtid="{D5CDD505-2E9C-101B-9397-08002B2CF9AE}" pid="4" name="MSIP_Label_0f488380-630a-4f55-a077-a19445e3f360_Method">
    <vt:lpwstr>Standard</vt:lpwstr>
  </property>
  <property fmtid="{D5CDD505-2E9C-101B-9397-08002B2CF9AE}" pid="5" name="MSIP_Label_0f488380-630a-4f55-a077-a19445e3f360_Name">
    <vt:lpwstr>OFFICIAL - INTERNAL</vt:lpwstr>
  </property>
  <property fmtid="{D5CDD505-2E9C-101B-9397-08002B2CF9AE}" pid="6" name="MSIP_Label_0f488380-630a-4f55-a077-a19445e3f360_SiteId">
    <vt:lpwstr>b6e377cf-9db3-46cb-91a2-fad9605bb15c</vt:lpwstr>
  </property>
  <property fmtid="{D5CDD505-2E9C-101B-9397-08002B2CF9AE}" pid="7" name="MSIP_Label_0f488380-630a-4f55-a077-a19445e3f360_ActionId">
    <vt:lpwstr>5b4657d4-01f1-44b8-bf61-acb677532ef8</vt:lpwstr>
  </property>
  <property fmtid="{D5CDD505-2E9C-101B-9397-08002B2CF9AE}" pid="8" name="MSIP_Label_0f488380-630a-4f55-a077-a19445e3f360_ContentBits">
    <vt:lpwstr>0</vt:lpwstr>
  </property>
</Properties>
</file>