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2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3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F19C-ECF8-3F4F-9A5F-2F290441C282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EC7EB-41AB-874E-A803-8A6DD7F7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4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0052" y="385163"/>
            <a:ext cx="94128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Border Security</a:t>
            </a:r>
          </a:p>
          <a:p>
            <a:r>
              <a:rPr lang="en-US" sz="900" b="1" dirty="0" smtClean="0"/>
              <a:t>77:1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1498" y="1428893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Deportation Plan</a:t>
            </a:r>
          </a:p>
          <a:p>
            <a:r>
              <a:rPr lang="en-US" sz="900" b="1" dirty="0" smtClean="0"/>
              <a:t>77:2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839" y="177414"/>
            <a:ext cx="151478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Mexico</a:t>
            </a:r>
          </a:p>
          <a:p>
            <a:r>
              <a:rPr lang="en-US" sz="900" b="1" dirty="0" smtClean="0"/>
              <a:t>15:5</a:t>
            </a:r>
          </a:p>
          <a:p>
            <a:r>
              <a:rPr lang="en-US" sz="900" b="1" dirty="0" smtClean="0"/>
              <a:t>18:4</a:t>
            </a:r>
          </a:p>
          <a:p>
            <a:r>
              <a:rPr lang="en-US" sz="900" b="1" dirty="0" smtClean="0"/>
              <a:t>77:1</a:t>
            </a:r>
          </a:p>
          <a:p>
            <a:r>
              <a:rPr lang="en-US" sz="900" b="1" dirty="0" smtClean="0"/>
              <a:t>89:2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3494" y="1299401"/>
            <a:ext cx="151478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Border Wall</a:t>
            </a:r>
          </a:p>
          <a:p>
            <a:r>
              <a:rPr lang="en-US" sz="900" b="1" dirty="0" smtClean="0"/>
              <a:t>15:4</a:t>
            </a:r>
          </a:p>
          <a:p>
            <a:r>
              <a:rPr lang="en-US" sz="900" b="1" dirty="0" smtClean="0"/>
              <a:t>18:4</a:t>
            </a:r>
          </a:p>
          <a:p>
            <a:r>
              <a:rPr lang="en-US" sz="900" b="1" dirty="0" smtClean="0"/>
              <a:t>77:4</a:t>
            </a:r>
          </a:p>
          <a:p>
            <a:r>
              <a:rPr lang="en-US" sz="900" b="1" dirty="0" smtClean="0"/>
              <a:t>89:3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4143" y="1448144"/>
            <a:ext cx="110452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Homeland Security</a:t>
            </a:r>
          </a:p>
          <a:p>
            <a:r>
              <a:rPr lang="en-US" sz="900" b="1" dirty="0" smtClean="0"/>
              <a:t>77:2</a:t>
            </a:r>
          </a:p>
          <a:p>
            <a:r>
              <a:rPr lang="en-US" sz="900" b="1" dirty="0" smtClean="0"/>
              <a:t>89:1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6512" y="2168842"/>
            <a:ext cx="133298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US Customs &amp; Border Protection</a:t>
            </a:r>
          </a:p>
          <a:p>
            <a:r>
              <a:rPr lang="en-US" sz="900" b="1" dirty="0" smtClean="0"/>
              <a:t>18:1</a:t>
            </a:r>
          </a:p>
          <a:p>
            <a:r>
              <a:rPr lang="en-US" sz="900" b="1" dirty="0" smtClean="0"/>
              <a:t>77:2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866" y="2084231"/>
            <a:ext cx="124363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Immigration/DACA</a:t>
            </a:r>
          </a:p>
          <a:p>
            <a:r>
              <a:rPr lang="en-US" sz="900" b="1" dirty="0" smtClean="0"/>
              <a:t>18:1</a:t>
            </a:r>
          </a:p>
          <a:p>
            <a:r>
              <a:rPr lang="en-US" sz="900" b="1" dirty="0" smtClean="0"/>
              <a:t>77:3</a:t>
            </a:r>
          </a:p>
          <a:p>
            <a:r>
              <a:rPr lang="en-US" sz="900" b="1" dirty="0" smtClean="0"/>
              <a:t>89:1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0515" y="3436682"/>
            <a:ext cx="101374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Wall Legislation</a:t>
            </a:r>
          </a:p>
          <a:p>
            <a:r>
              <a:rPr lang="en-US" sz="900" b="1" dirty="0" smtClean="0"/>
              <a:t>15:4</a:t>
            </a:r>
          </a:p>
          <a:p>
            <a:r>
              <a:rPr lang="en-US" sz="900" b="1" dirty="0" smtClean="0"/>
              <a:t>18:7</a:t>
            </a:r>
          </a:p>
          <a:p>
            <a:r>
              <a:rPr lang="en-US" sz="900" b="1" dirty="0" smtClean="0"/>
              <a:t>77:4</a:t>
            </a:r>
          </a:p>
          <a:p>
            <a:r>
              <a:rPr lang="en-US" sz="900" b="1" dirty="0" smtClean="0"/>
              <a:t>89:1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880" y="4349818"/>
            <a:ext cx="1257635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2006 Secure Fence Act</a:t>
            </a:r>
          </a:p>
          <a:p>
            <a:r>
              <a:rPr lang="en-US" sz="900" b="1" dirty="0" smtClean="0"/>
              <a:t>15:1</a:t>
            </a:r>
          </a:p>
          <a:p>
            <a:r>
              <a:rPr lang="en-US" sz="900" b="1" dirty="0" smtClean="0"/>
              <a:t>18:2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24894" y="3436682"/>
            <a:ext cx="1392735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Mexico Pays For Wall</a:t>
            </a:r>
          </a:p>
          <a:p>
            <a:r>
              <a:rPr lang="en-US" sz="900" b="1" dirty="0" smtClean="0"/>
              <a:t>15:4</a:t>
            </a:r>
          </a:p>
          <a:p>
            <a:r>
              <a:rPr lang="en-US" sz="900" b="1" dirty="0" smtClean="0"/>
              <a:t>18:2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8277" y="3436946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Wall Supporters</a:t>
            </a:r>
          </a:p>
          <a:p>
            <a:r>
              <a:rPr lang="en-US" sz="900" b="1" dirty="0" smtClean="0"/>
              <a:t>15:1</a:t>
            </a:r>
          </a:p>
          <a:p>
            <a:r>
              <a:rPr lang="en-US" sz="900" b="1" dirty="0" smtClean="0"/>
              <a:t>18:2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2138" y="3398978"/>
            <a:ext cx="101374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Wall Opponents</a:t>
            </a:r>
          </a:p>
          <a:p>
            <a:r>
              <a:rPr lang="en-US" sz="900" b="1" dirty="0" smtClean="0"/>
              <a:t>15:3</a:t>
            </a:r>
          </a:p>
          <a:p>
            <a:r>
              <a:rPr lang="en-US" sz="900" b="1" dirty="0" smtClean="0"/>
              <a:t>18:1</a:t>
            </a:r>
          </a:p>
          <a:p>
            <a:r>
              <a:rPr lang="en-US" sz="900" b="1" dirty="0" smtClean="0"/>
              <a:t>77:2</a:t>
            </a:r>
          </a:p>
          <a:p>
            <a:r>
              <a:rPr lang="en-US" sz="900" b="1" dirty="0" smtClean="0"/>
              <a:t>89:1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61708" y="5109451"/>
            <a:ext cx="101374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Wall Cost</a:t>
            </a:r>
          </a:p>
          <a:p>
            <a:r>
              <a:rPr lang="en-US" sz="900" b="1" dirty="0" smtClean="0"/>
              <a:t>15:4</a:t>
            </a:r>
          </a:p>
          <a:p>
            <a:r>
              <a:rPr lang="en-US" sz="900" b="1" dirty="0" smtClean="0"/>
              <a:t>18:3</a:t>
            </a:r>
          </a:p>
          <a:p>
            <a:r>
              <a:rPr lang="en-US" sz="900" b="1" dirty="0" smtClean="0"/>
              <a:t>77:4</a:t>
            </a:r>
          </a:p>
          <a:p>
            <a:r>
              <a:rPr lang="en-US" sz="900" b="1" dirty="0" smtClean="0"/>
              <a:t>89:1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39331" y="5222119"/>
            <a:ext cx="1563861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Purchase Private Property</a:t>
            </a:r>
          </a:p>
          <a:p>
            <a:r>
              <a:rPr lang="en-US" sz="900" b="1" dirty="0" smtClean="0"/>
              <a:t>18:1</a:t>
            </a:r>
          </a:p>
          <a:p>
            <a:r>
              <a:rPr lang="en-US" sz="900" b="1" dirty="0" smtClean="0"/>
              <a:t>89:1</a:t>
            </a:r>
          </a:p>
        </p:txBody>
      </p:sp>
      <p:cxnSp>
        <p:nvCxnSpPr>
          <p:cNvPr id="20" name="Straight Arrow Connector 19"/>
          <p:cNvCxnSpPr>
            <a:stCxn id="5" idx="1"/>
            <a:endCxn id="7" idx="3"/>
          </p:cNvCxnSpPr>
          <p:nvPr/>
        </p:nvCxnSpPr>
        <p:spPr>
          <a:xfrm flipH="1">
            <a:off x="1809622" y="569829"/>
            <a:ext cx="2260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6" idx="0"/>
          </p:cNvCxnSpPr>
          <p:nvPr/>
        </p:nvCxnSpPr>
        <p:spPr>
          <a:xfrm flipH="1">
            <a:off x="2528370" y="754495"/>
            <a:ext cx="2012324" cy="67439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8" idx="0"/>
          </p:cNvCxnSpPr>
          <p:nvPr/>
        </p:nvCxnSpPr>
        <p:spPr>
          <a:xfrm>
            <a:off x="4540694" y="754495"/>
            <a:ext cx="100192" cy="54490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9" idx="0"/>
          </p:cNvCxnSpPr>
          <p:nvPr/>
        </p:nvCxnSpPr>
        <p:spPr>
          <a:xfrm>
            <a:off x="4540694" y="754495"/>
            <a:ext cx="2575711" cy="69364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3"/>
            <a:endCxn id="10" idx="0"/>
          </p:cNvCxnSpPr>
          <p:nvPr/>
        </p:nvCxnSpPr>
        <p:spPr>
          <a:xfrm>
            <a:off x="7668666" y="1702060"/>
            <a:ext cx="464338" cy="466782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1"/>
            <a:endCxn id="11" idx="0"/>
          </p:cNvCxnSpPr>
          <p:nvPr/>
        </p:nvCxnSpPr>
        <p:spPr>
          <a:xfrm rot="10800000" flipV="1">
            <a:off x="1399682" y="1613559"/>
            <a:ext cx="621816" cy="470672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2"/>
            <a:endCxn id="12" idx="0"/>
          </p:cNvCxnSpPr>
          <p:nvPr/>
        </p:nvCxnSpPr>
        <p:spPr>
          <a:xfrm flipH="1">
            <a:off x="2207387" y="2084231"/>
            <a:ext cx="2433499" cy="135245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8" idx="2"/>
            <a:endCxn id="14" idx="0"/>
          </p:cNvCxnSpPr>
          <p:nvPr/>
        </p:nvCxnSpPr>
        <p:spPr>
          <a:xfrm flipH="1">
            <a:off x="4221262" y="2084231"/>
            <a:ext cx="419624" cy="135245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" idx="2"/>
            <a:endCxn id="15" idx="0"/>
          </p:cNvCxnSpPr>
          <p:nvPr/>
        </p:nvCxnSpPr>
        <p:spPr>
          <a:xfrm>
            <a:off x="4640886" y="2084231"/>
            <a:ext cx="1264263" cy="135271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8" idx="2"/>
            <a:endCxn id="16" idx="0"/>
          </p:cNvCxnSpPr>
          <p:nvPr/>
        </p:nvCxnSpPr>
        <p:spPr>
          <a:xfrm>
            <a:off x="4640886" y="2084231"/>
            <a:ext cx="2828124" cy="131474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2" idx="1"/>
            <a:endCxn id="13" idx="0"/>
          </p:cNvCxnSpPr>
          <p:nvPr/>
        </p:nvCxnSpPr>
        <p:spPr>
          <a:xfrm rot="10800000" flipV="1">
            <a:off x="1071699" y="3829096"/>
            <a:ext cx="628817" cy="520721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2" idx="2"/>
            <a:endCxn id="17" idx="0"/>
          </p:cNvCxnSpPr>
          <p:nvPr/>
        </p:nvCxnSpPr>
        <p:spPr>
          <a:xfrm>
            <a:off x="2207387" y="4221512"/>
            <a:ext cx="261193" cy="88793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2"/>
            <a:endCxn id="18" idx="0"/>
          </p:cNvCxnSpPr>
          <p:nvPr/>
        </p:nvCxnSpPr>
        <p:spPr>
          <a:xfrm>
            <a:off x="2207387" y="4221512"/>
            <a:ext cx="2013875" cy="100060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51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8994" y="153776"/>
            <a:ext cx="1355995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Nuclear Program</a:t>
            </a:r>
          </a:p>
          <a:p>
            <a:r>
              <a:rPr lang="en-US" sz="900" b="1" dirty="0" smtClean="0"/>
              <a:t>38:2</a:t>
            </a:r>
          </a:p>
          <a:p>
            <a:r>
              <a:rPr lang="en-US" sz="900" b="1" dirty="0" smtClean="0"/>
              <a:t>66:3</a:t>
            </a:r>
          </a:p>
          <a:p>
            <a:r>
              <a:rPr lang="en-US" sz="900" b="1" dirty="0" smtClean="0"/>
              <a:t>80:5</a:t>
            </a:r>
          </a:p>
          <a:p>
            <a:r>
              <a:rPr lang="en-US" sz="900" b="1" dirty="0" smtClean="0"/>
              <a:t>103:4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7378" y="3160409"/>
            <a:ext cx="117907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US Military Action</a:t>
            </a:r>
          </a:p>
          <a:p>
            <a:r>
              <a:rPr lang="en-US" sz="900" b="1" dirty="0" smtClean="0"/>
              <a:t>38:2</a:t>
            </a:r>
          </a:p>
          <a:p>
            <a:r>
              <a:rPr lang="en-US" sz="900" b="1" dirty="0" smtClean="0"/>
              <a:t>66:7</a:t>
            </a:r>
          </a:p>
          <a:p>
            <a:r>
              <a:rPr lang="en-US" sz="900" b="1" dirty="0" smtClean="0"/>
              <a:t>80:2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462" y="4546332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SK Consent for Military Action</a:t>
            </a:r>
          </a:p>
          <a:p>
            <a:r>
              <a:rPr lang="en-US" sz="900" b="1" dirty="0" smtClean="0"/>
              <a:t>66:1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1129" y="153776"/>
            <a:ext cx="1302669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Reduced US Asian Influence</a:t>
            </a:r>
          </a:p>
          <a:p>
            <a:r>
              <a:rPr lang="en-US" sz="900" b="1" dirty="0" smtClean="0"/>
              <a:t>80:2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736" y="4337624"/>
            <a:ext cx="114955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Tillerson</a:t>
            </a:r>
            <a:r>
              <a:rPr lang="en-US" sz="900" b="1" dirty="0" smtClean="0"/>
              <a:t> warns NK</a:t>
            </a:r>
          </a:p>
          <a:p>
            <a:r>
              <a:rPr lang="en-US" sz="900" b="1" dirty="0" smtClean="0"/>
              <a:t>38:4</a:t>
            </a:r>
          </a:p>
          <a:p>
            <a:r>
              <a:rPr lang="en-US" sz="900" b="1" dirty="0" smtClean="0"/>
              <a:t>66:3</a:t>
            </a:r>
          </a:p>
          <a:p>
            <a:r>
              <a:rPr lang="en-US" sz="900" b="1" dirty="0" smtClean="0"/>
              <a:t>80:1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9521" y="4337624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Trump warns NK</a:t>
            </a:r>
          </a:p>
          <a:p>
            <a:r>
              <a:rPr lang="en-US" sz="900" b="1" dirty="0" smtClean="0"/>
              <a:t>38:1</a:t>
            </a:r>
          </a:p>
          <a:p>
            <a:r>
              <a:rPr lang="en-US" sz="900" b="1" dirty="0" smtClean="0"/>
              <a:t>80:2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81996" y="4337624"/>
            <a:ext cx="10137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Trump proposes NK Summit</a:t>
            </a:r>
          </a:p>
          <a:p>
            <a:r>
              <a:rPr lang="en-US" sz="900" b="1" dirty="0" smtClean="0"/>
              <a:t>38:1</a:t>
            </a:r>
          </a:p>
          <a:p>
            <a:r>
              <a:rPr lang="en-US" sz="900" b="1" dirty="0" smtClean="0"/>
              <a:t>103:1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1513" y="5181110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Tillerson</a:t>
            </a:r>
            <a:r>
              <a:rPr lang="en-US" sz="900" b="1" dirty="0" smtClean="0"/>
              <a:t> visits SK</a:t>
            </a:r>
          </a:p>
          <a:p>
            <a:r>
              <a:rPr lang="en-US" sz="900" b="1" dirty="0" smtClean="0"/>
              <a:t>38:1</a:t>
            </a:r>
          </a:p>
          <a:p>
            <a:r>
              <a:rPr lang="en-US" sz="900" b="1" dirty="0" smtClean="0"/>
              <a:t>66:1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9411" y="839525"/>
            <a:ext cx="10137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looks to gain status</a:t>
            </a:r>
          </a:p>
          <a:p>
            <a:r>
              <a:rPr lang="en-US" sz="900" b="1" dirty="0" smtClean="0"/>
              <a:t>66:1</a:t>
            </a:r>
          </a:p>
          <a:p>
            <a:r>
              <a:rPr lang="en-US" sz="900" b="1" dirty="0" smtClean="0"/>
              <a:t>103:3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701" y="5789848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US solicits </a:t>
            </a:r>
            <a:r>
              <a:rPr lang="en-US" sz="900" b="1" dirty="0" err="1" smtClean="0"/>
              <a:t>chinese</a:t>
            </a:r>
            <a:r>
              <a:rPr lang="en-US" sz="900" b="1" dirty="0" smtClean="0"/>
              <a:t> help</a:t>
            </a:r>
          </a:p>
          <a:p>
            <a:r>
              <a:rPr lang="en-US" sz="900" b="1" dirty="0" smtClean="0"/>
              <a:t>38:3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99411" y="3727527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Cyberattack</a:t>
            </a:r>
            <a:endParaRPr lang="en-US" sz="900" b="1" dirty="0" smtClean="0"/>
          </a:p>
          <a:p>
            <a:r>
              <a:rPr lang="en-US" sz="900" b="1" dirty="0" smtClean="0"/>
              <a:t>66:2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4581" y="5181110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Deception</a:t>
            </a:r>
          </a:p>
          <a:p>
            <a:r>
              <a:rPr lang="en-US" sz="900" b="1" dirty="0" smtClean="0"/>
              <a:t>103:5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20120" y="3152962"/>
            <a:ext cx="10137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Sanctions</a:t>
            </a:r>
          </a:p>
          <a:p>
            <a:r>
              <a:rPr lang="en-US" sz="900" b="1" dirty="0" smtClean="0"/>
              <a:t>38:1</a:t>
            </a:r>
          </a:p>
          <a:p>
            <a:r>
              <a:rPr lang="en-US" sz="900" b="1" dirty="0" smtClean="0"/>
              <a:t>66:2</a:t>
            </a:r>
          </a:p>
          <a:p>
            <a:r>
              <a:rPr lang="en-US" sz="900" b="1" dirty="0" smtClean="0"/>
              <a:t>80:1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3292" y="3358195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Diplomacy</a:t>
            </a:r>
          </a:p>
          <a:p>
            <a:r>
              <a:rPr lang="en-US" sz="900" b="1" dirty="0" smtClean="0"/>
              <a:t>80:3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2539" y="4546332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Preventative War Opponents</a:t>
            </a:r>
          </a:p>
          <a:p>
            <a:r>
              <a:rPr lang="en-US" sz="900" b="1" dirty="0" smtClean="0"/>
              <a:t>66:2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2649" y="292275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Military Preparedness</a:t>
            </a:r>
          </a:p>
          <a:p>
            <a:r>
              <a:rPr lang="en-US" sz="900" b="1" dirty="0" smtClean="0"/>
              <a:t>66:1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60143" y="1849092"/>
            <a:ext cx="1328181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</a:t>
            </a:r>
            <a:r>
              <a:rPr lang="en-US" sz="900" b="1" dirty="0" err="1" smtClean="0"/>
              <a:t>Denuclearizization</a:t>
            </a:r>
            <a:endParaRPr lang="en-US" sz="900" b="1" dirty="0" smtClean="0"/>
          </a:p>
          <a:p>
            <a:r>
              <a:rPr lang="en-US" sz="900" b="1" dirty="0" smtClean="0"/>
              <a:t>38:2</a:t>
            </a:r>
          </a:p>
          <a:p>
            <a:r>
              <a:rPr lang="en-US" sz="900" b="1" dirty="0" smtClean="0"/>
              <a:t>66:3</a:t>
            </a:r>
          </a:p>
          <a:p>
            <a:r>
              <a:rPr lang="en-US" sz="900" b="1" dirty="0" smtClean="0"/>
              <a:t>80:3</a:t>
            </a:r>
          </a:p>
          <a:p>
            <a:r>
              <a:rPr lang="en-US" sz="900" b="1" dirty="0" smtClean="0"/>
              <a:t>103:5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29521" y="6260369"/>
            <a:ext cx="121260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SK Missile Defense</a:t>
            </a:r>
          </a:p>
          <a:p>
            <a:r>
              <a:rPr lang="en-US" sz="900" b="1" dirty="0" smtClean="0"/>
              <a:t>38:2</a:t>
            </a:r>
          </a:p>
        </p:txBody>
      </p:sp>
      <p:cxnSp>
        <p:nvCxnSpPr>
          <p:cNvPr id="31" name="Straight Connector 30"/>
          <p:cNvCxnSpPr>
            <a:stCxn id="4" idx="1"/>
            <a:endCxn id="22" idx="3"/>
          </p:cNvCxnSpPr>
          <p:nvPr/>
        </p:nvCxnSpPr>
        <p:spPr>
          <a:xfrm flipH="1">
            <a:off x="2236392" y="546191"/>
            <a:ext cx="1212602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2"/>
            <a:endCxn id="23" idx="0"/>
          </p:cNvCxnSpPr>
          <p:nvPr/>
        </p:nvCxnSpPr>
        <p:spPr>
          <a:xfrm flipH="1">
            <a:off x="4124234" y="938606"/>
            <a:ext cx="2758" cy="91048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2"/>
            <a:endCxn id="20" idx="0"/>
          </p:cNvCxnSpPr>
          <p:nvPr/>
        </p:nvCxnSpPr>
        <p:spPr>
          <a:xfrm flipH="1">
            <a:off x="2270164" y="2633922"/>
            <a:ext cx="1854070" cy="7242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3" idx="2"/>
            <a:endCxn id="19" idx="0"/>
          </p:cNvCxnSpPr>
          <p:nvPr/>
        </p:nvCxnSpPr>
        <p:spPr>
          <a:xfrm>
            <a:off x="4124234" y="2633922"/>
            <a:ext cx="2758" cy="51904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2"/>
            <a:endCxn id="5" idx="0"/>
          </p:cNvCxnSpPr>
          <p:nvPr/>
        </p:nvCxnSpPr>
        <p:spPr>
          <a:xfrm>
            <a:off x="4124234" y="2633922"/>
            <a:ext cx="2072682" cy="52648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3"/>
            <a:endCxn id="17" idx="0"/>
          </p:cNvCxnSpPr>
          <p:nvPr/>
        </p:nvCxnSpPr>
        <p:spPr>
          <a:xfrm>
            <a:off x="6786453" y="3483575"/>
            <a:ext cx="919830" cy="243952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2"/>
            <a:endCxn id="9" idx="0"/>
          </p:cNvCxnSpPr>
          <p:nvPr/>
        </p:nvCxnSpPr>
        <p:spPr>
          <a:xfrm flipH="1">
            <a:off x="927515" y="3727527"/>
            <a:ext cx="1342649" cy="61009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0" idx="2"/>
            <a:endCxn id="10" idx="0"/>
          </p:cNvCxnSpPr>
          <p:nvPr/>
        </p:nvCxnSpPr>
        <p:spPr>
          <a:xfrm flipH="1">
            <a:off x="2236393" y="3727527"/>
            <a:ext cx="33771" cy="61009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2"/>
            <a:endCxn id="11" idx="0"/>
          </p:cNvCxnSpPr>
          <p:nvPr/>
        </p:nvCxnSpPr>
        <p:spPr>
          <a:xfrm>
            <a:off x="2270164" y="3727527"/>
            <a:ext cx="1218704" cy="61009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3" idx="1"/>
            <a:endCxn id="15" idx="0"/>
          </p:cNvCxnSpPr>
          <p:nvPr/>
        </p:nvCxnSpPr>
        <p:spPr>
          <a:xfrm rot="10800000" flipV="1">
            <a:off x="943573" y="5435026"/>
            <a:ext cx="707940" cy="354822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6" idx="0"/>
          </p:cNvCxnSpPr>
          <p:nvPr/>
        </p:nvCxnSpPr>
        <p:spPr>
          <a:xfrm flipH="1">
            <a:off x="5745334" y="3806740"/>
            <a:ext cx="451582" cy="73959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" idx="2"/>
            <a:endCxn id="21" idx="0"/>
          </p:cNvCxnSpPr>
          <p:nvPr/>
        </p:nvCxnSpPr>
        <p:spPr>
          <a:xfrm>
            <a:off x="6196916" y="3806740"/>
            <a:ext cx="1002495" cy="73959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1" idx="2"/>
            <a:endCxn id="13" idx="3"/>
          </p:cNvCxnSpPr>
          <p:nvPr/>
        </p:nvCxnSpPr>
        <p:spPr>
          <a:xfrm flipH="1">
            <a:off x="2665256" y="4983955"/>
            <a:ext cx="823612" cy="45107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1" idx="2"/>
            <a:endCxn id="18" idx="1"/>
          </p:cNvCxnSpPr>
          <p:nvPr/>
        </p:nvCxnSpPr>
        <p:spPr>
          <a:xfrm>
            <a:off x="3488868" y="4983955"/>
            <a:ext cx="285713" cy="38182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24" idx="0"/>
          </p:cNvCxnSpPr>
          <p:nvPr/>
        </p:nvCxnSpPr>
        <p:spPr>
          <a:xfrm>
            <a:off x="1450444" y="6043764"/>
            <a:ext cx="885378" cy="216605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326937" y="430775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objectives</a:t>
            </a:r>
          </a:p>
        </p:txBody>
      </p:sp>
      <p:cxnSp>
        <p:nvCxnSpPr>
          <p:cNvPr id="117" name="Straight Connector 116"/>
          <p:cNvCxnSpPr>
            <a:stCxn id="4" idx="3"/>
            <a:endCxn id="115" idx="1"/>
          </p:cNvCxnSpPr>
          <p:nvPr/>
        </p:nvCxnSpPr>
        <p:spPr>
          <a:xfrm>
            <a:off x="4804989" y="546191"/>
            <a:ext cx="521948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5" idx="3"/>
            <a:endCxn id="8" idx="1"/>
          </p:cNvCxnSpPr>
          <p:nvPr/>
        </p:nvCxnSpPr>
        <p:spPr>
          <a:xfrm flipV="1">
            <a:off x="6340680" y="407692"/>
            <a:ext cx="820449" cy="13849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5" idx="3"/>
            <a:endCxn id="14" idx="1"/>
          </p:cNvCxnSpPr>
          <p:nvPr/>
        </p:nvCxnSpPr>
        <p:spPr>
          <a:xfrm>
            <a:off x="6340680" y="546191"/>
            <a:ext cx="858731" cy="61650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85921" y="3214429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Allies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55355" y="1993687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NK Allies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450444" y="1993687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SK Allies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55355" y="2224519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Russia</a:t>
            </a:r>
          </a:p>
          <a:p>
            <a:r>
              <a:rPr lang="en-US" sz="900" b="1" dirty="0" smtClean="0"/>
              <a:t>China</a:t>
            </a:r>
          </a:p>
          <a:p>
            <a:r>
              <a:rPr lang="en-US" sz="900" b="1" dirty="0" smtClean="0"/>
              <a:t>80:1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450444" y="2224519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Japan</a:t>
            </a:r>
          </a:p>
          <a:p>
            <a:r>
              <a:rPr lang="en-US" sz="900" b="1" dirty="0" smtClean="0"/>
              <a:t>80:1</a:t>
            </a:r>
          </a:p>
        </p:txBody>
      </p:sp>
      <p:cxnSp>
        <p:nvCxnSpPr>
          <p:cNvPr id="133" name="Elbow Connector 132"/>
          <p:cNvCxnSpPr>
            <a:stCxn id="20" idx="1"/>
            <a:endCxn id="127" idx="2"/>
          </p:cNvCxnSpPr>
          <p:nvPr/>
        </p:nvCxnSpPr>
        <p:spPr>
          <a:xfrm rot="10800000">
            <a:off x="1092794" y="3445261"/>
            <a:ext cx="670499" cy="97600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7" idx="0"/>
            <a:endCxn id="130" idx="2"/>
          </p:cNvCxnSpPr>
          <p:nvPr/>
        </p:nvCxnSpPr>
        <p:spPr>
          <a:xfrm rot="16200000" flipV="1">
            <a:off x="636471" y="2758107"/>
            <a:ext cx="482079" cy="430566"/>
          </a:xfrm>
          <a:prstGeom prst="bentConnector3">
            <a:avLst>
              <a:gd name="adj1" fmla="val 5000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7" idx="0"/>
            <a:endCxn id="131" idx="2"/>
          </p:cNvCxnSpPr>
          <p:nvPr/>
        </p:nvCxnSpPr>
        <p:spPr>
          <a:xfrm rot="5400000" flipH="1" flipV="1">
            <a:off x="1214765" y="2471879"/>
            <a:ext cx="620578" cy="864523"/>
          </a:xfrm>
          <a:prstGeom prst="bentConnector3">
            <a:avLst>
              <a:gd name="adj1" fmla="val 3984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30" idx="1"/>
            <a:endCxn id="15" idx="1"/>
          </p:cNvCxnSpPr>
          <p:nvPr/>
        </p:nvCxnSpPr>
        <p:spPr>
          <a:xfrm rot="10800000" flipH="1" flipV="1">
            <a:off x="155355" y="2478434"/>
            <a:ext cx="281346" cy="3565329"/>
          </a:xfrm>
          <a:prstGeom prst="bentConnector3">
            <a:avLst>
              <a:gd name="adj1" fmla="val -33233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6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89182" y="3462796"/>
            <a:ext cx="101374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Russian Hacking</a:t>
            </a:r>
          </a:p>
          <a:p>
            <a:r>
              <a:rPr lang="en-US" sz="900" b="1" dirty="0" smtClean="0"/>
              <a:t>22:5</a:t>
            </a:r>
          </a:p>
          <a:p>
            <a:r>
              <a:rPr lang="en-US" sz="900" b="1" dirty="0" smtClean="0"/>
              <a:t>61:2</a:t>
            </a:r>
          </a:p>
          <a:p>
            <a:r>
              <a:rPr lang="en-US" sz="900" b="1" dirty="0" smtClean="0"/>
              <a:t>93:1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9552" y="4811214"/>
            <a:ext cx="175300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Intelligence Agency Investigation</a:t>
            </a:r>
          </a:p>
          <a:p>
            <a:r>
              <a:rPr lang="en-US" sz="900" b="1" dirty="0" smtClean="0"/>
              <a:t>22:6</a:t>
            </a:r>
          </a:p>
          <a:p>
            <a:r>
              <a:rPr lang="en-US" sz="900" b="1" dirty="0" smtClean="0"/>
              <a:t>61:2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123" y="2129017"/>
            <a:ext cx="1478737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ElectionInterference</a:t>
            </a:r>
            <a:endParaRPr lang="en-US" sz="900" b="1" dirty="0" smtClean="0"/>
          </a:p>
          <a:p>
            <a:r>
              <a:rPr lang="en-US" sz="900" b="1" dirty="0" smtClean="0"/>
              <a:t>22:4</a:t>
            </a:r>
          </a:p>
          <a:p>
            <a:r>
              <a:rPr lang="en-US" sz="900" b="1" dirty="0" smtClean="0"/>
              <a:t>61:6</a:t>
            </a:r>
          </a:p>
          <a:p>
            <a:r>
              <a:rPr lang="en-US" sz="900" b="1" dirty="0" smtClean="0"/>
              <a:t>93:1</a:t>
            </a:r>
          </a:p>
          <a:p>
            <a:r>
              <a:rPr lang="en-US" sz="900" b="1" dirty="0" smtClean="0"/>
              <a:t>94:2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7479" y="3601296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Fake news</a:t>
            </a:r>
          </a:p>
          <a:p>
            <a:r>
              <a:rPr lang="en-US" sz="900" b="1" dirty="0" smtClean="0"/>
              <a:t>22:1</a:t>
            </a:r>
          </a:p>
          <a:p>
            <a:r>
              <a:rPr lang="en-US" sz="900" b="1" dirty="0" smtClean="0"/>
              <a:t>61:2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162" y="4251470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Facebook</a:t>
            </a:r>
          </a:p>
          <a:p>
            <a:r>
              <a:rPr lang="en-US" sz="900" b="1" dirty="0" smtClean="0"/>
              <a:t>61: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5920" y="3648675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collusionHoax</a:t>
            </a:r>
            <a:endParaRPr lang="en-US" sz="900" b="1" dirty="0" smtClean="0"/>
          </a:p>
          <a:p>
            <a:r>
              <a:rPr lang="en-US" sz="900" b="1" dirty="0" smtClean="0"/>
              <a:t>61:6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3781" y="4189071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slantedMedia</a:t>
            </a:r>
            <a:endParaRPr lang="en-US" sz="900" b="1" dirty="0" smtClean="0"/>
          </a:p>
          <a:p>
            <a:r>
              <a:rPr lang="en-US" sz="900" b="1" dirty="0" smtClean="0"/>
              <a:t>61:3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7703" y="1461400"/>
            <a:ext cx="11290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Russian Relations</a:t>
            </a:r>
          </a:p>
          <a:p>
            <a:r>
              <a:rPr lang="en-US" sz="900" b="1" dirty="0" smtClean="0"/>
              <a:t>22:3</a:t>
            </a:r>
          </a:p>
          <a:p>
            <a:r>
              <a:rPr lang="en-US" sz="900" b="1" dirty="0" smtClean="0"/>
              <a:t>94:2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86577" y="3385408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Sanctions</a:t>
            </a:r>
          </a:p>
          <a:p>
            <a:r>
              <a:rPr lang="en-US" sz="900" b="1" dirty="0" smtClean="0"/>
              <a:t>22:2</a:t>
            </a:r>
          </a:p>
          <a:p>
            <a:r>
              <a:rPr lang="en-US" sz="900" b="1" dirty="0" smtClean="0"/>
              <a:t>93:1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94759" y="3785962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USExpulsions</a:t>
            </a:r>
            <a:endParaRPr lang="en-US" sz="900" b="1" dirty="0" smtClean="0"/>
          </a:p>
          <a:p>
            <a:r>
              <a:rPr lang="en-US" sz="900" b="1" dirty="0" smtClean="0"/>
              <a:t>93:4</a:t>
            </a:r>
          </a:p>
          <a:p>
            <a:r>
              <a:rPr lang="en-US" sz="900" b="1" dirty="0" smtClean="0"/>
              <a:t>94:1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13762" y="4441882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AlliedExpulsions</a:t>
            </a:r>
            <a:endParaRPr lang="en-US" sz="900" b="1" dirty="0" smtClean="0"/>
          </a:p>
          <a:p>
            <a:r>
              <a:rPr lang="en-US" sz="900" b="1" dirty="0" smtClean="0"/>
              <a:t>93:5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94759" y="5421363"/>
            <a:ext cx="123391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Russian Expulsions</a:t>
            </a:r>
          </a:p>
          <a:p>
            <a:r>
              <a:rPr lang="en-US" sz="900" b="1" dirty="0" smtClean="0"/>
              <a:t>94:1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13762" y="4975713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British Expulsions</a:t>
            </a:r>
            <a:endParaRPr lang="en-US" sz="900" b="1" dirty="0"/>
          </a:p>
          <a:p>
            <a:r>
              <a:rPr lang="en-US" sz="900" b="1" dirty="0" smtClean="0"/>
              <a:t>93:2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6053" y="2209962"/>
            <a:ext cx="1013743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Poisoning</a:t>
            </a:r>
          </a:p>
          <a:p>
            <a:r>
              <a:rPr lang="en-US" sz="900" b="1" dirty="0" smtClean="0"/>
              <a:t>93:6</a:t>
            </a:r>
          </a:p>
          <a:p>
            <a:r>
              <a:rPr lang="en-US" sz="900" b="1" dirty="0" smtClean="0"/>
              <a:t>94:3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7136" y="815069"/>
            <a:ext cx="114554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Gain Influence</a:t>
            </a:r>
          </a:p>
          <a:p>
            <a:r>
              <a:rPr lang="en-US" sz="900" b="1" dirty="0" smtClean="0"/>
              <a:t>22:3</a:t>
            </a:r>
          </a:p>
          <a:p>
            <a:r>
              <a:rPr lang="en-US" sz="900" b="1" dirty="0" smtClean="0"/>
              <a:t>93:1</a:t>
            </a:r>
          </a:p>
          <a:p>
            <a:endParaRPr lang="en-US" sz="9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209796" y="815069"/>
            <a:ext cx="101374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Summit</a:t>
            </a:r>
          </a:p>
          <a:p>
            <a:r>
              <a:rPr lang="en-US" sz="900" b="1" dirty="0" smtClean="0"/>
              <a:t>94:5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23700" y="3416630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Expulsions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68743" y="187912"/>
            <a:ext cx="1191021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Russia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93449" y="2876126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US Retaliation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69960" y="5595462"/>
            <a:ext cx="1590802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InvestigationReport</a:t>
            </a:r>
            <a:endParaRPr lang="en-US" sz="900" b="1" dirty="0" smtClean="0"/>
          </a:p>
          <a:p>
            <a:r>
              <a:rPr lang="en-US" sz="900" b="1" dirty="0" smtClean="0"/>
              <a:t>22:5</a:t>
            </a:r>
          </a:p>
          <a:p>
            <a:r>
              <a:rPr lang="en-US" sz="900" b="1" dirty="0" smtClean="0"/>
              <a:t>61:3</a:t>
            </a:r>
          </a:p>
        </p:txBody>
      </p:sp>
      <p:cxnSp>
        <p:nvCxnSpPr>
          <p:cNvPr id="29" name="Straight Connector 28"/>
          <p:cNvCxnSpPr>
            <a:stCxn id="26" idx="2"/>
            <a:endCxn id="23" idx="0"/>
          </p:cNvCxnSpPr>
          <p:nvPr/>
        </p:nvCxnSpPr>
        <p:spPr>
          <a:xfrm flipH="1">
            <a:off x="2919910" y="418744"/>
            <a:ext cx="1644344" cy="3963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2"/>
            <a:endCxn id="24" idx="0"/>
          </p:cNvCxnSpPr>
          <p:nvPr/>
        </p:nvCxnSpPr>
        <p:spPr>
          <a:xfrm>
            <a:off x="4564254" y="418744"/>
            <a:ext cx="1152414" cy="396325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2"/>
            <a:endCxn id="7" idx="0"/>
          </p:cNvCxnSpPr>
          <p:nvPr/>
        </p:nvCxnSpPr>
        <p:spPr>
          <a:xfrm flipH="1">
            <a:off x="2721492" y="1461400"/>
            <a:ext cx="198418" cy="66761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2" idx="0"/>
          </p:cNvCxnSpPr>
          <p:nvPr/>
        </p:nvCxnSpPr>
        <p:spPr>
          <a:xfrm>
            <a:off x="2966622" y="1461400"/>
            <a:ext cx="1736303" cy="74856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5" idx="0"/>
          </p:cNvCxnSpPr>
          <p:nvPr/>
        </p:nvCxnSpPr>
        <p:spPr>
          <a:xfrm>
            <a:off x="2721492" y="2913847"/>
            <a:ext cx="1474562" cy="54894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2"/>
            <a:endCxn id="8" idx="0"/>
          </p:cNvCxnSpPr>
          <p:nvPr/>
        </p:nvCxnSpPr>
        <p:spPr>
          <a:xfrm flipH="1">
            <a:off x="1004351" y="2913847"/>
            <a:ext cx="1717141" cy="68744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2"/>
            <a:endCxn id="12" idx="0"/>
          </p:cNvCxnSpPr>
          <p:nvPr/>
        </p:nvCxnSpPr>
        <p:spPr>
          <a:xfrm flipH="1">
            <a:off x="2582792" y="2913847"/>
            <a:ext cx="138700" cy="73482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8" idx="1"/>
            <a:endCxn id="9" idx="1"/>
          </p:cNvCxnSpPr>
          <p:nvPr/>
        </p:nvCxnSpPr>
        <p:spPr>
          <a:xfrm rot="10800000" flipH="1" flipV="1">
            <a:off x="497478" y="3855212"/>
            <a:ext cx="379683" cy="580924"/>
          </a:xfrm>
          <a:prstGeom prst="bentConnector3">
            <a:avLst>
              <a:gd name="adj1" fmla="val -60208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2" idx="1"/>
            <a:endCxn id="14" idx="1"/>
          </p:cNvCxnSpPr>
          <p:nvPr/>
        </p:nvCxnSpPr>
        <p:spPr>
          <a:xfrm rot="10800000" flipH="1" flipV="1">
            <a:off x="2075919" y="3833341"/>
            <a:ext cx="447861" cy="540396"/>
          </a:xfrm>
          <a:prstGeom prst="bentConnector3">
            <a:avLst>
              <a:gd name="adj1" fmla="val -2490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" idx="2"/>
            <a:endCxn id="6" idx="0"/>
          </p:cNvCxnSpPr>
          <p:nvPr/>
        </p:nvCxnSpPr>
        <p:spPr>
          <a:xfrm>
            <a:off x="4196054" y="4109127"/>
            <a:ext cx="0" cy="70208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6" idx="2"/>
            <a:endCxn id="28" idx="1"/>
          </p:cNvCxnSpPr>
          <p:nvPr/>
        </p:nvCxnSpPr>
        <p:spPr>
          <a:xfrm rot="16200000" flipH="1">
            <a:off x="4067841" y="5447258"/>
            <a:ext cx="530333" cy="273906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4" idx="2"/>
            <a:endCxn id="16" idx="1"/>
          </p:cNvCxnSpPr>
          <p:nvPr/>
        </p:nvCxnSpPr>
        <p:spPr>
          <a:xfrm rot="16200000" flipH="1">
            <a:off x="5716728" y="1184340"/>
            <a:ext cx="530915" cy="531035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22" idx="3"/>
            <a:endCxn id="27" idx="0"/>
          </p:cNvCxnSpPr>
          <p:nvPr/>
        </p:nvCxnSpPr>
        <p:spPr>
          <a:xfrm>
            <a:off x="5209796" y="2463878"/>
            <a:ext cx="1590525" cy="412248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5" idx="3"/>
            <a:endCxn id="27" idx="1"/>
          </p:cNvCxnSpPr>
          <p:nvPr/>
        </p:nvCxnSpPr>
        <p:spPr>
          <a:xfrm flipV="1">
            <a:off x="4702925" y="2991542"/>
            <a:ext cx="1590524" cy="794420"/>
          </a:xfrm>
          <a:prstGeom prst="bentConnector3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7" idx="2"/>
            <a:endCxn id="17" idx="0"/>
          </p:cNvCxnSpPr>
          <p:nvPr/>
        </p:nvCxnSpPr>
        <p:spPr>
          <a:xfrm flipH="1">
            <a:off x="6293449" y="3106958"/>
            <a:ext cx="506872" cy="27845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7" idx="2"/>
            <a:endCxn id="25" idx="0"/>
          </p:cNvCxnSpPr>
          <p:nvPr/>
        </p:nvCxnSpPr>
        <p:spPr>
          <a:xfrm>
            <a:off x="6800321" y="3106958"/>
            <a:ext cx="730251" cy="30967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5" idx="2"/>
            <a:endCxn id="18" idx="1"/>
          </p:cNvCxnSpPr>
          <p:nvPr/>
        </p:nvCxnSpPr>
        <p:spPr>
          <a:xfrm rot="16200000" flipH="1">
            <a:off x="7466457" y="3711576"/>
            <a:ext cx="392416" cy="264187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5" idx="2"/>
            <a:endCxn id="19" idx="1"/>
          </p:cNvCxnSpPr>
          <p:nvPr/>
        </p:nvCxnSpPr>
        <p:spPr>
          <a:xfrm rot="16200000" flipH="1">
            <a:off x="7182624" y="3995410"/>
            <a:ext cx="979086" cy="283190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25" idx="2"/>
            <a:endCxn id="21" idx="1"/>
          </p:cNvCxnSpPr>
          <p:nvPr/>
        </p:nvCxnSpPr>
        <p:spPr>
          <a:xfrm rot="16200000" flipH="1">
            <a:off x="6915709" y="4262325"/>
            <a:ext cx="1512917" cy="283190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5" idx="2"/>
            <a:endCxn id="20" idx="1"/>
          </p:cNvCxnSpPr>
          <p:nvPr/>
        </p:nvCxnSpPr>
        <p:spPr>
          <a:xfrm rot="16200000" flipH="1">
            <a:off x="6683382" y="4494651"/>
            <a:ext cx="1958567" cy="264187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24" idx="3"/>
            <a:endCxn id="27" idx="3"/>
          </p:cNvCxnSpPr>
          <p:nvPr/>
        </p:nvCxnSpPr>
        <p:spPr>
          <a:xfrm>
            <a:off x="6223539" y="999735"/>
            <a:ext cx="1083653" cy="1991807"/>
          </a:xfrm>
          <a:prstGeom prst="bentConnector3">
            <a:avLst>
              <a:gd name="adj1" fmla="val 141042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94759" y="187912"/>
            <a:ext cx="1013743" cy="2308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222187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437</Words>
  <Application>Microsoft Macintosh PowerPoint</Application>
  <PresentationFormat>On-screen Show (4:3)</PresentationFormat>
  <Paragraphs>162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Heiple</dc:creator>
  <cp:lastModifiedBy>Mark Heiple</cp:lastModifiedBy>
  <cp:revision>67</cp:revision>
  <dcterms:created xsi:type="dcterms:W3CDTF">2018-05-24T17:21:31Z</dcterms:created>
  <dcterms:modified xsi:type="dcterms:W3CDTF">2018-05-25T18:59:34Z</dcterms:modified>
</cp:coreProperties>
</file>