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ma\Desktop\mspa\MD-455\Finance%20Project\National-debt-countri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'FRED Graph'!$B$1</c:f>
              <c:strCache>
                <c:ptCount val="1"/>
                <c:pt idx="0">
                  <c:v>Canada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Graph'!$B$2:$B$38</c:f>
              <c:numCache>
                <c:formatCode>0.000</c:formatCode>
                <c:ptCount val="37"/>
                <c:pt idx="0">
                  <c:v>45.276000000000003</c:v>
                </c:pt>
                <c:pt idx="1">
                  <c:v>46.558</c:v>
                </c:pt>
                <c:pt idx="2">
                  <c:v>52.26</c:v>
                </c:pt>
                <c:pt idx="3">
                  <c:v>57.837000000000003</c:v>
                </c:pt>
                <c:pt idx="4">
                  <c:v>60.866</c:v>
                </c:pt>
                <c:pt idx="5">
                  <c:v>65.882000000000005</c:v>
                </c:pt>
                <c:pt idx="6">
                  <c:v>70.100999999999999</c:v>
                </c:pt>
                <c:pt idx="7">
                  <c:v>70.548000000000002</c:v>
                </c:pt>
                <c:pt idx="8">
                  <c:v>70.516000000000005</c:v>
                </c:pt>
                <c:pt idx="9">
                  <c:v>71.759</c:v>
                </c:pt>
                <c:pt idx="10">
                  <c:v>74.531000000000006</c:v>
                </c:pt>
                <c:pt idx="11">
                  <c:v>81.536000000000001</c:v>
                </c:pt>
                <c:pt idx="12">
                  <c:v>89.183000000000007</c:v>
                </c:pt>
                <c:pt idx="13">
                  <c:v>95.039000000000001</c:v>
                </c:pt>
                <c:pt idx="14">
                  <c:v>97.784999999999997</c:v>
                </c:pt>
                <c:pt idx="15">
                  <c:v>100.404</c:v>
                </c:pt>
                <c:pt idx="16">
                  <c:v>100.57299999999999</c:v>
                </c:pt>
                <c:pt idx="17">
                  <c:v>95.590999999999994</c:v>
                </c:pt>
                <c:pt idx="18">
                  <c:v>93.614000000000004</c:v>
                </c:pt>
                <c:pt idx="19">
                  <c:v>89.272999999999996</c:v>
                </c:pt>
                <c:pt idx="20">
                  <c:v>80.706000000000003</c:v>
                </c:pt>
                <c:pt idx="21">
                  <c:v>81.75</c:v>
                </c:pt>
                <c:pt idx="22">
                  <c:v>79.888000000000005</c:v>
                </c:pt>
                <c:pt idx="23">
                  <c:v>76.180999999999997</c:v>
                </c:pt>
                <c:pt idx="24">
                  <c:v>72.135000000000005</c:v>
                </c:pt>
                <c:pt idx="25">
                  <c:v>70.867999999999995</c:v>
                </c:pt>
                <c:pt idx="26">
                  <c:v>70.126000000000005</c:v>
                </c:pt>
                <c:pt idx="27">
                  <c:v>66.843999999999994</c:v>
                </c:pt>
                <c:pt idx="28">
                  <c:v>67.834000000000003</c:v>
                </c:pt>
                <c:pt idx="29">
                  <c:v>79.283000000000001</c:v>
                </c:pt>
                <c:pt idx="30">
                  <c:v>81.096999999999994</c:v>
                </c:pt>
                <c:pt idx="31">
                  <c:v>81.513000000000005</c:v>
                </c:pt>
                <c:pt idx="32">
                  <c:v>84.84</c:v>
                </c:pt>
                <c:pt idx="33">
                  <c:v>85.789000000000001</c:v>
                </c:pt>
                <c:pt idx="34">
                  <c:v>85.402000000000001</c:v>
                </c:pt>
                <c:pt idx="35">
                  <c:v>91.55</c:v>
                </c:pt>
                <c:pt idx="36">
                  <c:v>92.326999999999998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7-4519-BE5D-B4C701F9FA08}"/>
            </c:ext>
          </c:extLst>
        </c:ser>
        <c:ser>
          <c:idx val="1"/>
          <c:order val="1"/>
          <c:tx>
            <c:strRef>
              <c:f>'FRED Graph'!$C$1</c:f>
              <c:strCache>
                <c:ptCount val="1"/>
                <c:pt idx="0">
                  <c:v>Japan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Graph'!$C$2:$C$38</c:f>
              <c:numCache>
                <c:formatCode>0.000</c:formatCode>
                <c:ptCount val="37"/>
                <c:pt idx="0">
                  <c:v>50.042000000000002</c:v>
                </c:pt>
                <c:pt idx="1">
                  <c:v>54.655999999999999</c:v>
                </c:pt>
                <c:pt idx="2">
                  <c:v>58.573999999999998</c:v>
                </c:pt>
                <c:pt idx="3">
                  <c:v>64.084000000000003</c:v>
                </c:pt>
                <c:pt idx="4">
                  <c:v>65.576999999999998</c:v>
                </c:pt>
                <c:pt idx="5">
                  <c:v>65.897000000000006</c:v>
                </c:pt>
                <c:pt idx="6">
                  <c:v>69.12</c:v>
                </c:pt>
                <c:pt idx="7">
                  <c:v>71.619</c:v>
                </c:pt>
                <c:pt idx="8">
                  <c:v>69.539000000000001</c:v>
                </c:pt>
                <c:pt idx="9">
                  <c:v>66.521000000000001</c:v>
                </c:pt>
                <c:pt idx="10">
                  <c:v>66.269000000000005</c:v>
                </c:pt>
                <c:pt idx="11">
                  <c:v>65.721999999999994</c:v>
                </c:pt>
                <c:pt idx="12">
                  <c:v>70.397999999999996</c:v>
                </c:pt>
                <c:pt idx="13">
                  <c:v>76.373999999999995</c:v>
                </c:pt>
                <c:pt idx="14">
                  <c:v>84.221999999999994</c:v>
                </c:pt>
                <c:pt idx="15">
                  <c:v>91.918000000000006</c:v>
                </c:pt>
                <c:pt idx="16">
                  <c:v>98.498000000000005</c:v>
                </c:pt>
                <c:pt idx="17">
                  <c:v>107.04300000000001</c:v>
                </c:pt>
                <c:pt idx="18">
                  <c:v>118.054</c:v>
                </c:pt>
                <c:pt idx="19">
                  <c:v>131.499</c:v>
                </c:pt>
                <c:pt idx="20">
                  <c:v>139.00899999999999</c:v>
                </c:pt>
                <c:pt idx="21">
                  <c:v>147.98400000000001</c:v>
                </c:pt>
                <c:pt idx="22">
                  <c:v>157.83500000000001</c:v>
                </c:pt>
                <c:pt idx="23">
                  <c:v>163.66800000000001</c:v>
                </c:pt>
                <c:pt idx="24">
                  <c:v>173.83500000000001</c:v>
                </c:pt>
                <c:pt idx="25">
                  <c:v>184.86099999999999</c:v>
                </c:pt>
                <c:pt idx="26">
                  <c:v>184.32</c:v>
                </c:pt>
                <c:pt idx="27">
                  <c:v>183.346</c:v>
                </c:pt>
                <c:pt idx="28">
                  <c:v>191.26400000000001</c:v>
                </c:pt>
                <c:pt idx="29">
                  <c:v>208.57599999999999</c:v>
                </c:pt>
                <c:pt idx="30">
                  <c:v>215.904</c:v>
                </c:pt>
                <c:pt idx="31">
                  <c:v>230.63300000000001</c:v>
                </c:pt>
                <c:pt idx="32">
                  <c:v>236.59100000000001</c:v>
                </c:pt>
                <c:pt idx="33">
                  <c:v>240.499</c:v>
                </c:pt>
                <c:pt idx="34">
                  <c:v>242.113</c:v>
                </c:pt>
                <c:pt idx="35">
                  <c:v>237.96799999999999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7-4519-BE5D-B4C701F9FA08}"/>
            </c:ext>
          </c:extLst>
        </c:ser>
        <c:ser>
          <c:idx val="2"/>
          <c:order val="2"/>
          <c:tx>
            <c:strRef>
              <c:f>'FRED Graph'!$D$1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Graph'!$D$2:$D$38</c:f>
              <c:numCache>
                <c:formatCode>General</c:formatCode>
                <c:ptCount val="37"/>
                <c:pt idx="15" formatCode="0.000">
                  <c:v>21.446999999999999</c:v>
                </c:pt>
                <c:pt idx="16" formatCode="0.000">
                  <c:v>21.259</c:v>
                </c:pt>
                <c:pt idx="17" formatCode="0.000">
                  <c:v>20.448</c:v>
                </c:pt>
                <c:pt idx="18" formatCode="0.000">
                  <c:v>20.495999999999999</c:v>
                </c:pt>
                <c:pt idx="19" formatCode="0.000">
                  <c:v>21.687999999999999</c:v>
                </c:pt>
                <c:pt idx="20" formatCode="0.000">
                  <c:v>22.809000000000001</c:v>
                </c:pt>
                <c:pt idx="21" formatCode="0.000">
                  <c:v>24.384</c:v>
                </c:pt>
                <c:pt idx="22" formatCode="0.000">
                  <c:v>25.710999999999999</c:v>
                </c:pt>
                <c:pt idx="23" formatCode="0.000">
                  <c:v>26.574000000000002</c:v>
                </c:pt>
                <c:pt idx="24" formatCode="0.000">
                  <c:v>26.167999999999999</c:v>
                </c:pt>
                <c:pt idx="25" formatCode="0.000">
                  <c:v>26.097999999999999</c:v>
                </c:pt>
                <c:pt idx="26" formatCode="0.000">
                  <c:v>25.382000000000001</c:v>
                </c:pt>
                <c:pt idx="27" formatCode="0.000">
                  <c:v>29.036000000000001</c:v>
                </c:pt>
                <c:pt idx="28" formatCode="0.000">
                  <c:v>27</c:v>
                </c:pt>
                <c:pt idx="29" formatCode="0.000">
                  <c:v>34.345999999999997</c:v>
                </c:pt>
                <c:pt idx="30" formatCode="0.000">
                  <c:v>33.741999999999997</c:v>
                </c:pt>
                <c:pt idx="31" formatCode="0.000">
                  <c:v>33.637999999999998</c:v>
                </c:pt>
                <c:pt idx="32" formatCode="0.000">
                  <c:v>34.268999999999998</c:v>
                </c:pt>
                <c:pt idx="33" formatCode="0.000">
                  <c:v>36.997</c:v>
                </c:pt>
                <c:pt idx="34" formatCode="0.000">
                  <c:v>39.92</c:v>
                </c:pt>
                <c:pt idx="35" formatCode="0.000">
                  <c:v>42.606000000000002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7-4519-BE5D-B4C701F9FA08}"/>
            </c:ext>
          </c:extLst>
        </c:ser>
        <c:ser>
          <c:idx val="3"/>
          <c:order val="3"/>
          <c:tx>
            <c:strRef>
              <c:f>'FRED Graph'!$E$1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Graph'!$E$2:$E$38</c:f>
              <c:numCache>
                <c:formatCode>General</c:formatCode>
                <c:ptCount val="37"/>
                <c:pt idx="9" formatCode="0.0000000000000">
                  <c:v>58.288616906230402</c:v>
                </c:pt>
                <c:pt idx="10" formatCode="0.0000000000000">
                  <c:v>56.497781886100803</c:v>
                </c:pt>
                <c:pt idx="11" formatCode="0.0000000000000">
                  <c:v>56.1186094850069</c:v>
                </c:pt>
                <c:pt idx="12" formatCode="0.0000000000000">
                  <c:v>58.539144282841903</c:v>
                </c:pt>
                <c:pt idx="13" formatCode="0.0000000000000">
                  <c:v>57.173202841439704</c:v>
                </c:pt>
                <c:pt idx="14" formatCode="0.0000000000000">
                  <c:v>54.758627515087298</c:v>
                </c:pt>
                <c:pt idx="15" formatCode="0.0000000000000">
                  <c:v>51.988510256235898</c:v>
                </c:pt>
                <c:pt idx="16" formatCode="0.0000000000000">
                  <c:v>54.837366224888903</c:v>
                </c:pt>
                <c:pt idx="17" formatCode="0.0000000000000">
                  <c:v>56.716461107068397</c:v>
                </c:pt>
                <c:pt idx="18" formatCode="0.0000000000000">
                  <c:v>56.617702373682299</c:v>
                </c:pt>
                <c:pt idx="19" formatCode="0.0000000000000">
                  <c:v>50.467897118932797</c:v>
                </c:pt>
                <c:pt idx="20" formatCode="0.0000000000000">
                  <c:v>54.056265360608101</c:v>
                </c:pt>
                <c:pt idx="21" formatCode="0.0000000000000">
                  <c:v>58.000754419053301</c:v>
                </c:pt>
                <c:pt idx="22" formatCode="0.0000000000000">
                  <c:v>61.474693675287099</c:v>
                </c:pt>
                <c:pt idx="23" formatCode="0.0000000000000">
                  <c:v>61.1182275985582</c:v>
                </c:pt>
                <c:pt idx="24" formatCode="0.0000000000000">
                  <c:v>61.514206195320099</c:v>
                </c:pt>
                <c:pt idx="25" formatCode="0.0000000000000">
                  <c:v>61.194674215156297</c:v>
                </c:pt>
                <c:pt idx="26" formatCode="0.0000000000000">
                  <c:v>59.109937754377</c:v>
                </c:pt>
                <c:pt idx="27" formatCode="0.0000000000000">
                  <c:v>58.247376197549698</c:v>
                </c:pt>
                <c:pt idx="28" formatCode="0.0000000000000">
                  <c:v>57.870592320875602</c:v>
                </c:pt>
                <c:pt idx="29" formatCode="0.0000000000000">
                  <c:v>56.0073158259788</c:v>
                </c:pt>
                <c:pt idx="30" formatCode="0.0000000000000">
                  <c:v>52.185301420289903</c:v>
                </c:pt>
                <c:pt idx="31" formatCode="0.0000000000000">
                  <c:v>51.5582624312013</c:v>
                </c:pt>
                <c:pt idx="32" formatCode="0.0000000000000">
                  <c:v>50.664666928597804</c:v>
                </c:pt>
                <c:pt idx="33" formatCode="0.0000000000000">
                  <c:v>50.297887223354699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17-4519-BE5D-B4C701F9FA08}"/>
            </c:ext>
          </c:extLst>
        </c:ser>
        <c:ser>
          <c:idx val="4"/>
          <c:order val="4"/>
          <c:tx>
            <c:strRef>
              <c:f>'FRED Graph'!$F$1</c:f>
              <c:strCache>
                <c:ptCount val="1"/>
                <c:pt idx="0">
                  <c:v>France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Graph'!$F$2:$F$38</c:f>
              <c:numCache>
                <c:formatCode>0.000</c:formatCode>
                <c:ptCount val="37"/>
                <c:pt idx="0">
                  <c:v>20.763000000000002</c:v>
                </c:pt>
                <c:pt idx="1">
                  <c:v>21.966999999999999</c:v>
                </c:pt>
                <c:pt idx="2">
                  <c:v>25.274000000000001</c:v>
                </c:pt>
                <c:pt idx="3">
                  <c:v>26.591999999999999</c:v>
                </c:pt>
                <c:pt idx="4">
                  <c:v>28.986000000000001</c:v>
                </c:pt>
                <c:pt idx="5">
                  <c:v>30.585000000000001</c:v>
                </c:pt>
                <c:pt idx="6">
                  <c:v>31.178999999999998</c:v>
                </c:pt>
                <c:pt idx="7">
                  <c:v>33.53</c:v>
                </c:pt>
                <c:pt idx="8">
                  <c:v>33.481999999999999</c:v>
                </c:pt>
                <c:pt idx="9">
                  <c:v>34.274999999999999</c:v>
                </c:pt>
                <c:pt idx="10">
                  <c:v>35.414000000000001</c:v>
                </c:pt>
                <c:pt idx="11">
                  <c:v>36.295000000000002</c:v>
                </c:pt>
                <c:pt idx="12">
                  <c:v>40.014000000000003</c:v>
                </c:pt>
                <c:pt idx="13">
                  <c:v>46.298999999999999</c:v>
                </c:pt>
                <c:pt idx="14">
                  <c:v>49.615000000000002</c:v>
                </c:pt>
                <c:pt idx="15">
                  <c:v>55.805999999999997</c:v>
                </c:pt>
                <c:pt idx="16">
                  <c:v>59.685000000000002</c:v>
                </c:pt>
                <c:pt idx="17">
                  <c:v>61.097000000000001</c:v>
                </c:pt>
                <c:pt idx="18">
                  <c:v>61.04</c:v>
                </c:pt>
                <c:pt idx="19">
                  <c:v>60.185000000000002</c:v>
                </c:pt>
                <c:pt idx="20">
                  <c:v>58.600999999999999</c:v>
                </c:pt>
                <c:pt idx="21">
                  <c:v>58.091999999999999</c:v>
                </c:pt>
                <c:pt idx="22">
                  <c:v>60.015000000000001</c:v>
                </c:pt>
                <c:pt idx="23">
                  <c:v>64.143000000000001</c:v>
                </c:pt>
                <c:pt idx="24">
                  <c:v>65.673000000000002</c:v>
                </c:pt>
                <c:pt idx="25">
                  <c:v>67.144999999999996</c:v>
                </c:pt>
                <c:pt idx="26">
                  <c:v>64.388999999999996</c:v>
                </c:pt>
                <c:pt idx="27">
                  <c:v>64.347999999999999</c:v>
                </c:pt>
                <c:pt idx="28">
                  <c:v>68.006</c:v>
                </c:pt>
                <c:pt idx="29">
                  <c:v>78.941999999999993</c:v>
                </c:pt>
                <c:pt idx="30">
                  <c:v>81.647000000000006</c:v>
                </c:pt>
                <c:pt idx="31">
                  <c:v>85.161000000000001</c:v>
                </c:pt>
                <c:pt idx="32">
                  <c:v>89.524000000000001</c:v>
                </c:pt>
                <c:pt idx="33">
                  <c:v>92.314999999999998</c:v>
                </c:pt>
                <c:pt idx="34">
                  <c:v>95.245000000000005</c:v>
                </c:pt>
                <c:pt idx="35">
                  <c:v>96.164000000000001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17-4519-BE5D-B4C701F9FA08}"/>
            </c:ext>
          </c:extLst>
        </c:ser>
        <c:ser>
          <c:idx val="5"/>
          <c:order val="5"/>
          <c:tx>
            <c:strRef>
              <c:f>'FRED Graph'!$G$1</c:f>
              <c:strCache>
                <c:ptCount val="1"/>
                <c:pt idx="0">
                  <c:v>Germany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Graph'!$G$2:$G$38</c:f>
              <c:numCache>
                <c:formatCode>General</c:formatCode>
                <c:ptCount val="37"/>
                <c:pt idx="9" formatCode="0.0000000000000">
                  <c:v>22.865303370090398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 formatCode="0.0000000000000">
                  <c:v>53.8479725277707</c:v>
                </c:pt>
                <c:pt idx="31" formatCode="0.0000000000000">
                  <c:v>53.384237473734103</c:v>
                </c:pt>
                <c:pt idx="32" formatCode="0.0000000000000">
                  <c:v>55.159774640534302</c:v>
                </c:pt>
                <c:pt idx="33" formatCode="0.0000000000000">
                  <c:v>52.233355978260903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17-4519-BE5D-B4C701F9FA08}"/>
            </c:ext>
          </c:extLst>
        </c:ser>
        <c:ser>
          <c:idx val="6"/>
          <c:order val="6"/>
          <c:tx>
            <c:strRef>
              <c:f>'FRED Graph'!$H$1</c:f>
              <c:strCache>
                <c:ptCount val="1"/>
                <c:pt idx="0">
                  <c:v>Russia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Graph'!$H$2:$H$38</c:f>
              <c:numCache>
                <c:formatCode>General</c:formatCode>
                <c:ptCount val="37"/>
                <c:pt idx="17" formatCode="0.00000000000000">
                  <c:v>161.592998932764</c:v>
                </c:pt>
                <c:pt idx="18" formatCode="0.00000000000000">
                  <c:v>184.785708853057</c:v>
                </c:pt>
                <c:pt idx="19" formatCode="0.00000000000000">
                  <c:v>100.744837452314</c:v>
                </c:pt>
                <c:pt idx="20" formatCode="0.00000000000000">
                  <c:v>62.1492827420061</c:v>
                </c:pt>
                <c:pt idx="21" formatCode="0.00000000000000">
                  <c:v>48.9835189409187</c:v>
                </c:pt>
                <c:pt idx="22" formatCode="0.00000000000000">
                  <c:v>41.395860394162497</c:v>
                </c:pt>
                <c:pt idx="23">
                  <c:v>0</c:v>
                </c:pt>
                <c:pt idx="24">
                  <c:v>0</c:v>
                </c:pt>
                <c:pt idx="25" formatCode="0.00000000000000">
                  <c:v>16.660868447567001</c:v>
                </c:pt>
                <c:pt idx="26" formatCode="0.00000000000000">
                  <c:v>9.8910728604307199</c:v>
                </c:pt>
                <c:pt idx="27" formatCode="0.00000000000000">
                  <c:v>7.1584329648845797</c:v>
                </c:pt>
                <c:pt idx="28" formatCode="0.00000000000000">
                  <c:v>6.4952951779207702</c:v>
                </c:pt>
                <c:pt idx="29" formatCode="0.00000000000000">
                  <c:v>8.6978704982580606</c:v>
                </c:pt>
                <c:pt idx="30" formatCode="0.00000000000000">
                  <c:v>9.0981137372188705</c:v>
                </c:pt>
                <c:pt idx="31" formatCode="0.00000000000000">
                  <c:v>8.7012794176400607</c:v>
                </c:pt>
                <c:pt idx="32" formatCode="0.00000000000000">
                  <c:v>8.7017375520160307</c:v>
                </c:pt>
                <c:pt idx="33" formatCode="0.00000000000000">
                  <c:v>9.3186494547575194</c:v>
                </c:pt>
                <c:pt idx="34" formatCode="0.00000000000000">
                  <c:v>11.1764680805144</c:v>
                </c:pt>
                <c:pt idx="35" formatCode="0.00000000000000">
                  <c:v>13.5171883922884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17-4519-BE5D-B4C701F9FA08}"/>
            </c:ext>
          </c:extLst>
        </c:ser>
        <c:ser>
          <c:idx val="7"/>
          <c:order val="7"/>
          <c:tx>
            <c:strRef>
              <c:f>'FRED Graph'!$I$1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'FRED Graph'!$A$2:$A$38</c:f>
              <c:numCache>
                <c:formatCode>yyyy\-mm\-dd</c:formatCode>
                <c:ptCount val="37"/>
                <c:pt idx="0">
                  <c:v>29221</c:v>
                </c:pt>
                <c:pt idx="1">
                  <c:v>29587</c:v>
                </c:pt>
                <c:pt idx="2">
                  <c:v>29952</c:v>
                </c:pt>
                <c:pt idx="3">
                  <c:v>30317</c:v>
                </c:pt>
                <c:pt idx="4">
                  <c:v>30682</c:v>
                </c:pt>
                <c:pt idx="5">
                  <c:v>31048</c:v>
                </c:pt>
                <c:pt idx="6">
                  <c:v>31413</c:v>
                </c:pt>
                <c:pt idx="7">
                  <c:v>31778</c:v>
                </c:pt>
                <c:pt idx="8">
                  <c:v>32143</c:v>
                </c:pt>
                <c:pt idx="9">
                  <c:v>32509</c:v>
                </c:pt>
                <c:pt idx="10">
                  <c:v>32874</c:v>
                </c:pt>
                <c:pt idx="11">
                  <c:v>33239</c:v>
                </c:pt>
                <c:pt idx="12">
                  <c:v>33604</c:v>
                </c:pt>
                <c:pt idx="13">
                  <c:v>33970</c:v>
                </c:pt>
                <c:pt idx="14">
                  <c:v>34335</c:v>
                </c:pt>
                <c:pt idx="15">
                  <c:v>34700</c:v>
                </c:pt>
                <c:pt idx="16">
                  <c:v>35065</c:v>
                </c:pt>
                <c:pt idx="17">
                  <c:v>35431</c:v>
                </c:pt>
                <c:pt idx="18">
                  <c:v>35796</c:v>
                </c:pt>
                <c:pt idx="19">
                  <c:v>36161</c:v>
                </c:pt>
                <c:pt idx="20">
                  <c:v>36526</c:v>
                </c:pt>
                <c:pt idx="21">
                  <c:v>36892</c:v>
                </c:pt>
                <c:pt idx="22">
                  <c:v>37257</c:v>
                </c:pt>
                <c:pt idx="23">
                  <c:v>37622</c:v>
                </c:pt>
                <c:pt idx="24">
                  <c:v>37987</c:v>
                </c:pt>
                <c:pt idx="25">
                  <c:v>38353</c:v>
                </c:pt>
                <c:pt idx="26">
                  <c:v>38718</c:v>
                </c:pt>
                <c:pt idx="27">
                  <c:v>39083</c:v>
                </c:pt>
                <c:pt idx="28">
                  <c:v>39448</c:v>
                </c:pt>
                <c:pt idx="29">
                  <c:v>39814</c:v>
                </c:pt>
                <c:pt idx="30">
                  <c:v>40179</c:v>
                </c:pt>
                <c:pt idx="31">
                  <c:v>40544</c:v>
                </c:pt>
                <c:pt idx="32">
                  <c:v>40909</c:v>
                </c:pt>
                <c:pt idx="33">
                  <c:v>41275</c:v>
                </c:pt>
                <c:pt idx="34">
                  <c:v>41640</c:v>
                </c:pt>
                <c:pt idx="35">
                  <c:v>42005</c:v>
                </c:pt>
                <c:pt idx="36">
                  <c:v>42370</c:v>
                </c:pt>
              </c:numCache>
            </c:numRef>
          </c:cat>
          <c:val>
            <c:numRef>
              <c:f>'FRED Graph'!$I$2:$I$38</c:f>
              <c:numCache>
                <c:formatCode>General</c:formatCode>
                <c:ptCount val="37"/>
                <c:pt idx="0">
                  <c:v>32.5</c:v>
                </c:pt>
                <c:pt idx="1">
                  <c:v>31.7</c:v>
                </c:pt>
                <c:pt idx="2">
                  <c:v>34.299999999999997</c:v>
                </c:pt>
                <c:pt idx="3">
                  <c:v>38.700000000000003</c:v>
                </c:pt>
                <c:pt idx="4">
                  <c:v>39.6</c:v>
                </c:pt>
                <c:pt idx="5">
                  <c:v>42.6</c:v>
                </c:pt>
                <c:pt idx="6">
                  <c:v>46.7</c:v>
                </c:pt>
                <c:pt idx="7">
                  <c:v>49.1</c:v>
                </c:pt>
                <c:pt idx="8">
                  <c:v>50.5</c:v>
                </c:pt>
                <c:pt idx="9">
                  <c:v>51.5</c:v>
                </c:pt>
                <c:pt idx="10">
                  <c:v>54.2</c:v>
                </c:pt>
                <c:pt idx="11">
                  <c:v>58.9</c:v>
                </c:pt>
                <c:pt idx="12">
                  <c:v>62.2</c:v>
                </c:pt>
                <c:pt idx="13">
                  <c:v>64</c:v>
                </c:pt>
                <c:pt idx="14">
                  <c:v>64.5</c:v>
                </c:pt>
                <c:pt idx="15">
                  <c:v>64.900000000000006</c:v>
                </c:pt>
                <c:pt idx="16">
                  <c:v>64.900000000000006</c:v>
                </c:pt>
                <c:pt idx="17">
                  <c:v>63.3</c:v>
                </c:pt>
                <c:pt idx="18">
                  <c:v>61.2</c:v>
                </c:pt>
                <c:pt idx="19">
                  <c:v>58.9</c:v>
                </c:pt>
                <c:pt idx="20">
                  <c:v>55.5</c:v>
                </c:pt>
                <c:pt idx="21">
                  <c:v>54.6</c:v>
                </c:pt>
                <c:pt idx="22">
                  <c:v>57</c:v>
                </c:pt>
                <c:pt idx="23">
                  <c:v>59.7</c:v>
                </c:pt>
                <c:pt idx="24">
                  <c:v>60.8</c:v>
                </c:pt>
                <c:pt idx="25">
                  <c:v>61.3</c:v>
                </c:pt>
                <c:pt idx="26">
                  <c:v>61.8</c:v>
                </c:pt>
                <c:pt idx="27">
                  <c:v>62.5</c:v>
                </c:pt>
                <c:pt idx="28">
                  <c:v>67.7</c:v>
                </c:pt>
                <c:pt idx="29">
                  <c:v>82.4</c:v>
                </c:pt>
                <c:pt idx="30">
                  <c:v>91.4</c:v>
                </c:pt>
                <c:pt idx="31">
                  <c:v>96</c:v>
                </c:pt>
                <c:pt idx="32">
                  <c:v>100.1</c:v>
                </c:pt>
                <c:pt idx="33">
                  <c:v>101.3</c:v>
                </c:pt>
                <c:pt idx="34">
                  <c:v>103.6</c:v>
                </c:pt>
                <c:pt idx="35">
                  <c:v>101.8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17-4519-BE5D-B4C701F9F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8490368"/>
        <c:axId val="1305229568"/>
      </c:radarChart>
      <c:catAx>
        <c:axId val="134849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29568"/>
        <c:crosses val="autoZero"/>
        <c:auto val="1"/>
        <c:lblAlgn val="ctr"/>
        <c:lblOffset val="100"/>
        <c:noMultiLvlLbl val="0"/>
      </c:catAx>
      <c:valAx>
        <c:axId val="130522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9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6AC2-1FEE-405E-81F2-8CFE37869971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0ACA-0684-425E-87A9-D27E6D3D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990F-CD09-4E5C-A6ED-BB973EBA917A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81BA-19BB-4F53-9C41-5831C9E7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Stack of Dollar Bills for the National Debt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599" cy="4632069"/>
          </a:xfrm>
        </p:spPr>
      </p:pic>
      <p:pic>
        <p:nvPicPr>
          <p:cNvPr id="11" name="Picture 10" descr="dollar_custom-dc1c86275d61915ee33e36f7b2feea442587e6c9-s6-c30.jpe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0270">
            <a:off x="6222388" y="3630825"/>
            <a:ext cx="585475" cy="1015455"/>
          </a:xfrm>
          <a:prstGeom prst="rect">
            <a:avLst/>
          </a:prstGeom>
        </p:spPr>
      </p:pic>
      <p:pic>
        <p:nvPicPr>
          <p:cNvPr id="12" name="Picture 11" descr="dollar_custom-dc1c86275d61915ee33e36f7b2feea442587e6c9-s6-c30.jpe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0270">
            <a:off x="9402349" y="3366119"/>
            <a:ext cx="601915" cy="985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8530" y="1815025"/>
            <a:ext cx="621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Debt stack of dollar bills is 4 times  the distance of the moon</a:t>
            </a:r>
          </a:p>
        </p:txBody>
      </p:sp>
      <p:pic>
        <p:nvPicPr>
          <p:cNvPr id="8" name="Picture 7" descr="dollar_custom-dc1c86275d61915ee33e36f7b2feea442587e6c9-s6-c30.jpe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0270">
            <a:off x="7303266" y="3464522"/>
            <a:ext cx="601915" cy="1101306"/>
          </a:xfrm>
          <a:prstGeom prst="rect">
            <a:avLst/>
          </a:prstGeom>
        </p:spPr>
      </p:pic>
      <p:pic>
        <p:nvPicPr>
          <p:cNvPr id="9" name="Picture 8" descr="dollar_custom-dc1c86275d61915ee33e36f7b2feea442587e6c9-s6-c30.jpeg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0270">
            <a:off x="8381738" y="3434371"/>
            <a:ext cx="601915" cy="10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2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Postwar Surplus is not a Trend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012" y="1825625"/>
            <a:ext cx="772797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574511"/>
            <a:ext cx="11715750" cy="52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336550"/>
            <a:ext cx="10253662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Postwar Surplus is not a Trend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8" y="1769500"/>
            <a:ext cx="9686924" cy="4703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7463" y="2586038"/>
            <a:ext cx="4592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Reduced after World War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increased During War and Harmony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Only Significant Surplus During Clinton Time</a:t>
            </a:r>
          </a:p>
        </p:txBody>
      </p:sp>
    </p:spTree>
    <p:extLst>
      <p:ext uri="{BB962C8B-B14F-4D97-AF65-F5344CB8AC3E}">
        <p14:creationId xmlns:p14="http://schemas.microsoft.com/office/powerpoint/2010/main" val="10650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Postwar Surplus is not a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1267258"/>
            <a:ext cx="10072468" cy="4909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1810" y="2054087"/>
            <a:ext cx="561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Reduced after World War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increased During War and Harmony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Only Significant Surplus During Clinton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9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 &amp; Other Nations Debts to GDP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8E27BB-4EC9-4030-B405-14303CE4D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21015"/>
              </p:ext>
            </p:extLst>
          </p:nvPr>
        </p:nvGraphicFramePr>
        <p:xfrm>
          <a:off x="838200" y="1497496"/>
          <a:ext cx="10515600" cy="467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54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Postwar Surplus is not a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2" y="1364566"/>
            <a:ext cx="10902461" cy="514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4050" y="2286000"/>
            <a:ext cx="598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Reduced after World War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Debt increased During War and Harmony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Only Significant Surplus During Clinton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6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Debt vs Recession/Growth Time Periods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90688"/>
            <a:ext cx="10287000" cy="48815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6050" y="2343150"/>
            <a:ext cx="500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GDP Growth  reduced during  recession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No significant debt growth during recession</a:t>
            </a:r>
          </a:p>
        </p:txBody>
      </p:sp>
    </p:spTree>
    <p:extLst>
      <p:ext uri="{BB962C8B-B14F-4D97-AF65-F5344CB8AC3E}">
        <p14:creationId xmlns:p14="http://schemas.microsoft.com/office/powerpoint/2010/main" val="197687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Debt vs Recession/Growth Time Periods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6050" y="2343150"/>
            <a:ext cx="500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GDP Growth  reduced during  recession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No significant debt growth during recession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690688"/>
            <a:ext cx="11015003" cy="4781696"/>
          </a:xfrm>
        </p:spPr>
      </p:pic>
      <p:sp>
        <p:nvSpPr>
          <p:cNvPr id="9" name="TextBox 8"/>
          <p:cNvSpPr txBox="1"/>
          <p:nvPr/>
        </p:nvSpPr>
        <p:spPr>
          <a:xfrm>
            <a:off x="2180492" y="2700997"/>
            <a:ext cx="526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GDP Growth  reduced during  recession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No significant debt growth during recession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9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Debt vs Recession/Growth Time Periods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817771"/>
          </a:xfrm>
        </p:spPr>
      </p:pic>
      <p:sp>
        <p:nvSpPr>
          <p:cNvPr id="13" name="TextBox 12"/>
          <p:cNvSpPr txBox="1"/>
          <p:nvPr/>
        </p:nvSpPr>
        <p:spPr>
          <a:xfrm>
            <a:off x="1943100" y="2095500"/>
            <a:ext cx="53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GDP Growth  reduced during  recession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No significant debt growth during recession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172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The Stack of Dollar Bills for the National Debt</vt:lpstr>
      <vt:lpstr>Postwar Surplus is not a Trend</vt:lpstr>
      <vt:lpstr>Postwar Surplus is not a Trend</vt:lpstr>
      <vt:lpstr>Postwar Surplus is not a Trend</vt:lpstr>
      <vt:lpstr>US &amp; Other Nations Debts to GDP</vt:lpstr>
      <vt:lpstr>Postwar Surplus is not a Trend</vt:lpstr>
      <vt:lpstr>Debt vs Recession/Growth Time Periods</vt:lpstr>
      <vt:lpstr>Debt vs Recession/Growth Time Periods</vt:lpstr>
      <vt:lpstr>Debt vs Recession/Growth Time Periods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 penmetcha</dc:creator>
  <cp:lastModifiedBy>varma penmetcha</cp:lastModifiedBy>
  <cp:revision>26</cp:revision>
  <dcterms:created xsi:type="dcterms:W3CDTF">2017-05-16T02:04:01Z</dcterms:created>
  <dcterms:modified xsi:type="dcterms:W3CDTF">2017-06-04T03:56:05Z</dcterms:modified>
</cp:coreProperties>
</file>