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56"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Taylor" initials="MT" lastIdx="4" clrIdx="0">
    <p:extLst>
      <p:ext uri="{19B8F6BF-5375-455C-9EA6-DF929625EA0E}">
        <p15:presenceInfo xmlns:p15="http://schemas.microsoft.com/office/powerpoint/2012/main" userId="5dc1de72a123cd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447F"/>
    <a:srgbClr val="03A3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p:scale>
          <a:sx n="91" d="100"/>
          <a:sy n="91" d="100"/>
        </p:scale>
        <p:origin x="387"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E77B-3350-4D1F-A52F-3590195770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351474-C496-462C-ADA2-8E049D677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B465CE-0971-4D90-B6E4-1546BBECD2DD}"/>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5" name="Footer Placeholder 4">
            <a:extLst>
              <a:ext uri="{FF2B5EF4-FFF2-40B4-BE49-F238E27FC236}">
                <a16:creationId xmlns:a16="http://schemas.microsoft.com/office/drawing/2014/main" id="{109367F6-B471-4FBB-8141-164112FE0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C115C-6795-4010-92A1-5C77DF5731EC}"/>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74794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8030-0591-4BDE-85EE-3F72C0D4FF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FE43CD-DA08-45AB-9904-8F305C0C56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933C5-1C95-48EA-9D01-1CF8CE958F32}"/>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5" name="Footer Placeholder 4">
            <a:extLst>
              <a:ext uri="{FF2B5EF4-FFF2-40B4-BE49-F238E27FC236}">
                <a16:creationId xmlns:a16="http://schemas.microsoft.com/office/drawing/2014/main" id="{9B6B7C73-001B-4EF9-BEFF-A6DB9AA04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63D6D-E9CF-44DB-A4A0-F5D5A7BA4FFB}"/>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102920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EE1C0-13D4-4242-8B36-9CD268EDDF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6DBECA-31E6-4C23-8F51-B32ABFF98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EFD1C-DFC6-4ABE-92A4-104024E6B896}"/>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5" name="Footer Placeholder 4">
            <a:extLst>
              <a:ext uri="{FF2B5EF4-FFF2-40B4-BE49-F238E27FC236}">
                <a16:creationId xmlns:a16="http://schemas.microsoft.com/office/drawing/2014/main" id="{D5A07D70-4134-4F95-8AAC-E2C5FFC4E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B7832-DAC0-4041-9CB1-A9AD6F03DB9D}"/>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191035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0539-CACB-4DB8-99F3-539B788A1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C8FA0-9873-4C2F-B2D6-F396A3D34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83FAB-A119-4014-BDC2-2A848C6A4751}"/>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5" name="Footer Placeholder 4">
            <a:extLst>
              <a:ext uri="{FF2B5EF4-FFF2-40B4-BE49-F238E27FC236}">
                <a16:creationId xmlns:a16="http://schemas.microsoft.com/office/drawing/2014/main" id="{56691B58-7BF5-4CE9-A7F9-8DBF91B0C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C647D-24A1-4048-8299-B209DDAC646B}"/>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331567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6EC0-1A59-480C-95C3-B8B3FE3A2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CFB765-5B12-4407-A942-7BEC7EDCC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9A75-28C9-4983-9896-4057648A5E7F}"/>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5" name="Footer Placeholder 4">
            <a:extLst>
              <a:ext uri="{FF2B5EF4-FFF2-40B4-BE49-F238E27FC236}">
                <a16:creationId xmlns:a16="http://schemas.microsoft.com/office/drawing/2014/main" id="{209A3455-CB36-4EA9-BAB5-4B7FC68F5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1B227-5640-42E7-A730-1E1B85F22430}"/>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217602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C1A2-1203-46E4-9E92-EF97A4FAC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6EBBD3-A33C-4C0B-BE9A-982ADCF6BD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206E8D-6E0E-4D99-9509-830331EE13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A30D0D-D839-49AB-AF60-FA357325F1B9}"/>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6" name="Footer Placeholder 5">
            <a:extLst>
              <a:ext uri="{FF2B5EF4-FFF2-40B4-BE49-F238E27FC236}">
                <a16:creationId xmlns:a16="http://schemas.microsoft.com/office/drawing/2014/main" id="{3AA8217C-0839-47A8-A9E8-DB3B52CBC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0158A-DDC3-4B35-B846-DFAE3D950BBF}"/>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377916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6922-7FDB-4B9F-8842-7D0C88795C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336F9-F34B-4064-B97F-E3457214F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3C9BD-F8B0-4B8A-917C-F720BC7FD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938A6B-C133-403D-8A03-EC5D32EBB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9CEF0-6130-4F43-B32D-2DD655A058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F35D26-0283-4D2F-9885-63BEACCD6535}"/>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8" name="Footer Placeholder 7">
            <a:extLst>
              <a:ext uri="{FF2B5EF4-FFF2-40B4-BE49-F238E27FC236}">
                <a16:creationId xmlns:a16="http://schemas.microsoft.com/office/drawing/2014/main" id="{AE1B9F87-403E-403C-9087-A3E8257BF2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0A9DF5-8FAF-423A-AA9E-E1BFD3ADC029}"/>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4090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BE89-9B78-4C77-BBCE-87E2F1E83E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F8611E-0953-46E8-AAA8-501D085780BC}"/>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4" name="Footer Placeholder 3">
            <a:extLst>
              <a:ext uri="{FF2B5EF4-FFF2-40B4-BE49-F238E27FC236}">
                <a16:creationId xmlns:a16="http://schemas.microsoft.com/office/drawing/2014/main" id="{CF4FA622-E3FF-4881-A9B1-ED76C79AAB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C81E0C-1344-4E92-BF07-4A473A075A0F}"/>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407686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03188-ECB8-438A-A7DF-C462E277D531}"/>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3" name="Footer Placeholder 2">
            <a:extLst>
              <a:ext uri="{FF2B5EF4-FFF2-40B4-BE49-F238E27FC236}">
                <a16:creationId xmlns:a16="http://schemas.microsoft.com/office/drawing/2014/main" id="{2688AFD3-EC56-49B1-B076-46D0162530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E542F1-E089-4D77-BFAE-80BFCC70A1A0}"/>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159580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2414-2AC7-42FF-972F-589F8263B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2F6E7A-6B4B-4D72-ADE5-CE28E862B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6496B-060D-47E6-B284-3E0018EA3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E6E73-13EB-4633-B59E-EEBB62407FB7}"/>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6" name="Footer Placeholder 5">
            <a:extLst>
              <a:ext uri="{FF2B5EF4-FFF2-40B4-BE49-F238E27FC236}">
                <a16:creationId xmlns:a16="http://schemas.microsoft.com/office/drawing/2014/main" id="{A0DCE382-C5C5-4FAB-BC26-92842FFA1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B0104-148B-402D-979D-F82C2AAE5456}"/>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263461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160-D783-47E0-8F65-B7D3F4670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52A897-6801-4A09-B5C1-FD72C852D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9B2C15-0384-47DA-A4C9-B7C22704D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84478-A39F-472E-B5CE-E45F89F40DAC}"/>
              </a:ext>
            </a:extLst>
          </p:cNvPr>
          <p:cNvSpPr>
            <a:spLocks noGrp="1"/>
          </p:cNvSpPr>
          <p:nvPr>
            <p:ph type="dt" sz="half" idx="10"/>
          </p:nvPr>
        </p:nvSpPr>
        <p:spPr/>
        <p:txBody>
          <a:bodyPr/>
          <a:lstStyle/>
          <a:p>
            <a:fld id="{89146D64-2A80-415C-B661-73A324674B45}" type="datetimeFigureOut">
              <a:rPr lang="en-US" smtClean="0"/>
              <a:t>4/7/2022</a:t>
            </a:fld>
            <a:endParaRPr lang="en-US"/>
          </a:p>
        </p:txBody>
      </p:sp>
      <p:sp>
        <p:nvSpPr>
          <p:cNvPr id="6" name="Footer Placeholder 5">
            <a:extLst>
              <a:ext uri="{FF2B5EF4-FFF2-40B4-BE49-F238E27FC236}">
                <a16:creationId xmlns:a16="http://schemas.microsoft.com/office/drawing/2014/main" id="{E67EF605-1272-4640-AC96-A512F6789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4B8CB-AD2D-4B97-A6C3-AFC7B8AFD48D}"/>
              </a:ext>
            </a:extLst>
          </p:cNvPr>
          <p:cNvSpPr>
            <a:spLocks noGrp="1"/>
          </p:cNvSpPr>
          <p:nvPr>
            <p:ph type="sldNum" sz="quarter" idx="12"/>
          </p:nvPr>
        </p:nvSpPr>
        <p:spPr/>
        <p:txBody>
          <a:bodyPr/>
          <a:lstStyle/>
          <a:p>
            <a:fld id="{0419E45C-21BD-4A25-89BA-48EC76416F62}" type="slidenum">
              <a:rPr lang="en-US" smtClean="0"/>
              <a:t>‹#›</a:t>
            </a:fld>
            <a:endParaRPr lang="en-US"/>
          </a:p>
        </p:txBody>
      </p:sp>
    </p:spTree>
    <p:extLst>
      <p:ext uri="{BB962C8B-B14F-4D97-AF65-F5344CB8AC3E}">
        <p14:creationId xmlns:p14="http://schemas.microsoft.com/office/powerpoint/2010/main" val="418820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3C2DD-857D-4155-B01A-B3973F5EE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97E8E3-2184-4497-B225-F1F651D78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7D38E-6208-4E97-8514-A4D8FC9BD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46D64-2A80-415C-B661-73A324674B45}" type="datetimeFigureOut">
              <a:rPr lang="en-US" smtClean="0"/>
              <a:t>4/7/2022</a:t>
            </a:fld>
            <a:endParaRPr lang="en-US"/>
          </a:p>
        </p:txBody>
      </p:sp>
      <p:sp>
        <p:nvSpPr>
          <p:cNvPr id="5" name="Footer Placeholder 4">
            <a:extLst>
              <a:ext uri="{FF2B5EF4-FFF2-40B4-BE49-F238E27FC236}">
                <a16:creationId xmlns:a16="http://schemas.microsoft.com/office/drawing/2014/main" id="{0BD7B125-90BC-4A5B-9D33-041802305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8A7A9E-C84D-46BC-B869-0F1F885017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9E45C-21BD-4A25-89BA-48EC76416F62}" type="slidenum">
              <a:rPr lang="en-US" smtClean="0"/>
              <a:t>‹#›</a:t>
            </a:fld>
            <a:endParaRPr lang="en-US"/>
          </a:p>
        </p:txBody>
      </p:sp>
    </p:spTree>
    <p:extLst>
      <p:ext uri="{BB962C8B-B14F-4D97-AF65-F5344CB8AC3E}">
        <p14:creationId xmlns:p14="http://schemas.microsoft.com/office/powerpoint/2010/main" val="2887367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50AAA4-68BA-4D33-9E8A-F3C44662CC31}"/>
              </a:ext>
            </a:extLst>
          </p:cNvPr>
          <p:cNvSpPr txBox="1"/>
          <p:nvPr/>
        </p:nvSpPr>
        <p:spPr>
          <a:xfrm>
            <a:off x="746234" y="1499614"/>
            <a:ext cx="60960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index.html</a:t>
            </a:r>
          </a:p>
          <a:p>
            <a:pPr marL="742950" lvl="1" indent="-285750">
              <a:buFont typeface="Arial" panose="020B0604020202020204" pitchFamily="34" charset="0"/>
              <a:buChar char="•"/>
            </a:pPr>
            <a:r>
              <a:rPr lang="en-US" dirty="0"/>
              <a:t>Main page, basic introduction of company, images of facility and classes</a:t>
            </a:r>
          </a:p>
          <a:p>
            <a:pPr marL="285750" indent="-285750">
              <a:buFont typeface="Arial" panose="020B0604020202020204" pitchFamily="34" charset="0"/>
              <a:buChar char="•"/>
            </a:pPr>
            <a:r>
              <a:rPr lang="en-US" dirty="0"/>
              <a:t>about.html</a:t>
            </a:r>
          </a:p>
          <a:p>
            <a:pPr marL="742950" lvl="1" indent="-285750">
              <a:buFont typeface="Arial" panose="020B0604020202020204" pitchFamily="34" charset="0"/>
              <a:buChar char="•"/>
            </a:pPr>
            <a:r>
              <a:rPr lang="en-US" dirty="0"/>
              <a:t>Background of owner and company</a:t>
            </a:r>
          </a:p>
          <a:p>
            <a:pPr marL="742950" lvl="1" indent="-285750">
              <a:buFont typeface="Arial" panose="020B0604020202020204" pitchFamily="34" charset="0"/>
              <a:buChar char="•"/>
            </a:pPr>
            <a:r>
              <a:rPr lang="en-US" dirty="0"/>
              <a:t>Nondiscriminatory policy</a:t>
            </a:r>
          </a:p>
          <a:p>
            <a:pPr marL="285750" indent="-285750">
              <a:buFont typeface="Arial" panose="020B0604020202020204" pitchFamily="34" charset="0"/>
              <a:buChar char="•"/>
            </a:pPr>
            <a:r>
              <a:rPr lang="en-US" dirty="0"/>
              <a:t>classes.html</a:t>
            </a:r>
          </a:p>
          <a:p>
            <a:pPr marL="742950" lvl="1" indent="-285750">
              <a:buFont typeface="Arial" panose="020B0604020202020204" pitchFamily="34" charset="0"/>
              <a:buChar char="•"/>
            </a:pPr>
            <a:r>
              <a:rPr lang="en-US" dirty="0"/>
              <a:t>List of classes and information</a:t>
            </a:r>
          </a:p>
          <a:p>
            <a:pPr marL="285750" indent="-285750">
              <a:buFont typeface="Arial" panose="020B0604020202020204" pitchFamily="34" charset="0"/>
              <a:buChar char="•"/>
            </a:pPr>
            <a:r>
              <a:rPr lang="en-US" dirty="0"/>
              <a:t>instructors.html</a:t>
            </a:r>
          </a:p>
          <a:p>
            <a:pPr marL="742950" lvl="1" indent="-285750">
              <a:buFont typeface="Arial" panose="020B0604020202020204" pitchFamily="34" charset="0"/>
              <a:buChar char="•"/>
            </a:pPr>
            <a:r>
              <a:rPr lang="en-US" dirty="0"/>
              <a:t>Bio for each instructor</a:t>
            </a:r>
          </a:p>
          <a:p>
            <a:pPr marL="285750" indent="-285750">
              <a:buFont typeface="Arial" panose="020B0604020202020204" pitchFamily="34" charset="0"/>
              <a:buChar char="•"/>
            </a:pPr>
            <a:r>
              <a:rPr lang="en-US" dirty="0"/>
              <a:t>location.html</a:t>
            </a:r>
          </a:p>
          <a:p>
            <a:pPr marL="742950" lvl="1" indent="-285750">
              <a:buFont typeface="Arial" panose="020B0604020202020204" pitchFamily="34" charset="0"/>
              <a:buChar char="•"/>
            </a:pPr>
            <a:r>
              <a:rPr lang="en-US" dirty="0"/>
              <a:t>Location address, embedded google maps.</a:t>
            </a:r>
          </a:p>
          <a:p>
            <a:pPr marL="742950" lvl="1" indent="-285750">
              <a:buFont typeface="Arial" panose="020B0604020202020204" pitchFamily="34" charset="0"/>
              <a:buChar char="•"/>
            </a:pPr>
            <a:r>
              <a:rPr lang="en-US" dirty="0"/>
              <a:t>Additional pictures of the facility</a:t>
            </a:r>
          </a:p>
          <a:p>
            <a:pPr marL="285750" indent="-285750">
              <a:buFont typeface="Arial" panose="020B0604020202020204" pitchFamily="34" charset="0"/>
              <a:buChar char="•"/>
            </a:pPr>
            <a:r>
              <a:rPr lang="en-US" dirty="0"/>
              <a:t>contact.html</a:t>
            </a:r>
          </a:p>
          <a:p>
            <a:pPr marL="742950" lvl="1" indent="-285750">
              <a:buFont typeface="Arial" panose="020B0604020202020204" pitchFamily="34" charset="0"/>
              <a:buChar char="•"/>
            </a:pPr>
            <a:r>
              <a:rPr lang="en-US" dirty="0"/>
              <a:t>Web form for emailing for help/information</a:t>
            </a:r>
          </a:p>
          <a:p>
            <a:pPr marL="742950" lvl="1" indent="-285750">
              <a:buFont typeface="Arial" panose="020B0604020202020204" pitchFamily="34" charset="0"/>
              <a:buChar char="•"/>
            </a:pPr>
            <a:r>
              <a:rPr lang="en-US" dirty="0"/>
              <a:t>Address and phone information, social media</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itle 4">
            <a:extLst>
              <a:ext uri="{FF2B5EF4-FFF2-40B4-BE49-F238E27FC236}">
                <a16:creationId xmlns:a16="http://schemas.microsoft.com/office/drawing/2014/main" id="{7D7CFEE9-A1F8-41EF-915B-72F265102814}"/>
              </a:ext>
            </a:extLst>
          </p:cNvPr>
          <p:cNvSpPr>
            <a:spLocks noGrp="1"/>
          </p:cNvSpPr>
          <p:nvPr>
            <p:ph type="title"/>
          </p:nvPr>
        </p:nvSpPr>
        <p:spPr/>
        <p:txBody>
          <a:bodyPr/>
          <a:lstStyle/>
          <a:p>
            <a:r>
              <a:rPr lang="en-US" dirty="0"/>
              <a:t>High Level Page Organization/Content</a:t>
            </a:r>
          </a:p>
        </p:txBody>
      </p:sp>
      <p:sp>
        <p:nvSpPr>
          <p:cNvPr id="6" name="TextBox 5">
            <a:extLst>
              <a:ext uri="{FF2B5EF4-FFF2-40B4-BE49-F238E27FC236}">
                <a16:creationId xmlns:a16="http://schemas.microsoft.com/office/drawing/2014/main" id="{BB5426EF-FAD6-4C56-AB59-B737F5E309F8}"/>
              </a:ext>
            </a:extLst>
          </p:cNvPr>
          <p:cNvSpPr txBox="1"/>
          <p:nvPr/>
        </p:nvSpPr>
        <p:spPr>
          <a:xfrm>
            <a:off x="8240110" y="1690688"/>
            <a:ext cx="3489435" cy="646331"/>
          </a:xfrm>
          <a:prstGeom prst="rect">
            <a:avLst/>
          </a:prstGeom>
          <a:noFill/>
        </p:spPr>
        <p:txBody>
          <a:bodyPr wrap="square" rtlCol="0">
            <a:spAutoFit/>
          </a:bodyPr>
          <a:lstStyle/>
          <a:p>
            <a:r>
              <a:rPr lang="en-US" dirty="0"/>
              <a:t>Create pages layout on desktop and mobile screens</a:t>
            </a:r>
          </a:p>
        </p:txBody>
      </p:sp>
    </p:spTree>
    <p:extLst>
      <p:ext uri="{BB962C8B-B14F-4D97-AF65-F5344CB8AC3E}">
        <p14:creationId xmlns:p14="http://schemas.microsoft.com/office/powerpoint/2010/main" val="377812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102F66-BE62-46FB-A990-B4B850EF8BE8}"/>
              </a:ext>
            </a:extLst>
          </p:cNvPr>
          <p:cNvPicPr>
            <a:picLocks noChangeAspect="1"/>
          </p:cNvPicPr>
          <p:nvPr/>
        </p:nvPicPr>
        <p:blipFill>
          <a:blip r:embed="rId2"/>
          <a:stretch>
            <a:fillRect/>
          </a:stretch>
        </p:blipFill>
        <p:spPr>
          <a:xfrm>
            <a:off x="785773" y="907238"/>
            <a:ext cx="10620453" cy="5043524"/>
          </a:xfrm>
          <a:prstGeom prst="rect">
            <a:avLst/>
          </a:prstGeom>
        </p:spPr>
      </p:pic>
    </p:spTree>
    <p:extLst>
      <p:ext uri="{BB962C8B-B14F-4D97-AF65-F5344CB8AC3E}">
        <p14:creationId xmlns:p14="http://schemas.microsoft.com/office/powerpoint/2010/main" val="21824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A19D5A-8692-4F65-8753-A3605D38182E}"/>
              </a:ext>
            </a:extLst>
          </p:cNvPr>
          <p:cNvPicPr>
            <a:picLocks noChangeAspect="1"/>
          </p:cNvPicPr>
          <p:nvPr/>
        </p:nvPicPr>
        <p:blipFill>
          <a:blip r:embed="rId2"/>
          <a:stretch>
            <a:fillRect/>
          </a:stretch>
        </p:blipFill>
        <p:spPr>
          <a:xfrm>
            <a:off x="897693" y="1326341"/>
            <a:ext cx="10396614" cy="4205318"/>
          </a:xfrm>
          <a:prstGeom prst="rect">
            <a:avLst/>
          </a:prstGeom>
        </p:spPr>
      </p:pic>
    </p:spTree>
    <p:extLst>
      <p:ext uri="{BB962C8B-B14F-4D97-AF65-F5344CB8AC3E}">
        <p14:creationId xmlns:p14="http://schemas.microsoft.com/office/powerpoint/2010/main" val="117236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94072E-A494-4C71-9C8B-9156682045E9}"/>
              </a:ext>
            </a:extLst>
          </p:cNvPr>
          <p:cNvSpPr/>
          <p:nvPr/>
        </p:nvSpPr>
        <p:spPr>
          <a:xfrm>
            <a:off x="587830" y="104504"/>
            <a:ext cx="5461967" cy="650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EE4E7E7-D531-402C-81E3-A0582E550990}"/>
              </a:ext>
            </a:extLst>
          </p:cNvPr>
          <p:cNvPicPr>
            <a:picLocks noChangeAspect="1"/>
          </p:cNvPicPr>
          <p:nvPr/>
        </p:nvPicPr>
        <p:blipFill>
          <a:blip r:embed="rId2"/>
          <a:stretch>
            <a:fillRect/>
          </a:stretch>
        </p:blipFill>
        <p:spPr>
          <a:xfrm>
            <a:off x="587830" y="104504"/>
            <a:ext cx="4714909" cy="766768"/>
          </a:xfrm>
          <a:prstGeom prst="rect">
            <a:avLst/>
          </a:prstGeom>
        </p:spPr>
      </p:pic>
      <p:pic>
        <p:nvPicPr>
          <p:cNvPr id="21" name="Picture 20">
            <a:extLst>
              <a:ext uri="{FF2B5EF4-FFF2-40B4-BE49-F238E27FC236}">
                <a16:creationId xmlns:a16="http://schemas.microsoft.com/office/drawing/2014/main" id="{EC5CBF1C-7557-46B8-86B3-533127E3139B}"/>
              </a:ext>
            </a:extLst>
          </p:cNvPr>
          <p:cNvPicPr>
            <a:picLocks noChangeAspect="1"/>
          </p:cNvPicPr>
          <p:nvPr/>
        </p:nvPicPr>
        <p:blipFill>
          <a:blip r:embed="rId3"/>
          <a:stretch>
            <a:fillRect/>
          </a:stretch>
        </p:blipFill>
        <p:spPr>
          <a:xfrm>
            <a:off x="2825561" y="104504"/>
            <a:ext cx="3224236" cy="766768"/>
          </a:xfrm>
          <a:prstGeom prst="rect">
            <a:avLst/>
          </a:prstGeom>
        </p:spPr>
      </p:pic>
      <p:sp>
        <p:nvSpPr>
          <p:cNvPr id="25" name="TextBox 24">
            <a:extLst>
              <a:ext uri="{FF2B5EF4-FFF2-40B4-BE49-F238E27FC236}">
                <a16:creationId xmlns:a16="http://schemas.microsoft.com/office/drawing/2014/main" id="{307C9B98-602F-44FB-9191-FE922E93E8F9}"/>
              </a:ext>
            </a:extLst>
          </p:cNvPr>
          <p:cNvSpPr txBox="1"/>
          <p:nvPr/>
        </p:nvSpPr>
        <p:spPr>
          <a:xfrm>
            <a:off x="3318812" y="210889"/>
            <a:ext cx="2590800" cy="276999"/>
          </a:xfrm>
          <a:prstGeom prst="rect">
            <a:avLst/>
          </a:prstGeom>
          <a:solidFill>
            <a:srgbClr val="03A3DF"/>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Classes   /   Instructors   /   About</a:t>
            </a:r>
          </a:p>
        </p:txBody>
      </p:sp>
      <p:pic>
        <p:nvPicPr>
          <p:cNvPr id="28" name="Picture 27">
            <a:extLst>
              <a:ext uri="{FF2B5EF4-FFF2-40B4-BE49-F238E27FC236}">
                <a16:creationId xmlns:a16="http://schemas.microsoft.com/office/drawing/2014/main" id="{FBEBD11B-92F4-4BD8-9F2D-8E2E86E61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30" y="4933438"/>
            <a:ext cx="5458254" cy="1676368"/>
          </a:xfrm>
          <a:prstGeom prst="rect">
            <a:avLst/>
          </a:prstGeom>
        </p:spPr>
      </p:pic>
      <p:pic>
        <p:nvPicPr>
          <p:cNvPr id="30" name="Picture 29">
            <a:extLst>
              <a:ext uri="{FF2B5EF4-FFF2-40B4-BE49-F238E27FC236}">
                <a16:creationId xmlns:a16="http://schemas.microsoft.com/office/drawing/2014/main" id="{E689F46B-EDF9-4B34-8020-42782547A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7541" y="5203606"/>
            <a:ext cx="783594" cy="324835"/>
          </a:xfrm>
          <a:prstGeom prst="rect">
            <a:avLst/>
          </a:prstGeom>
        </p:spPr>
      </p:pic>
      <p:sp>
        <p:nvSpPr>
          <p:cNvPr id="32" name="TextBox 31">
            <a:extLst>
              <a:ext uri="{FF2B5EF4-FFF2-40B4-BE49-F238E27FC236}">
                <a16:creationId xmlns:a16="http://schemas.microsoft.com/office/drawing/2014/main" id="{81185BAA-1624-4947-AF80-A5A847FFB72A}"/>
              </a:ext>
            </a:extLst>
          </p:cNvPr>
          <p:cNvSpPr txBox="1"/>
          <p:nvPr/>
        </p:nvSpPr>
        <p:spPr>
          <a:xfrm>
            <a:off x="1122695" y="5607458"/>
            <a:ext cx="2566436" cy="923330"/>
          </a:xfrm>
          <a:prstGeom prst="rect">
            <a:avLst/>
          </a:prstGeom>
          <a:noFill/>
        </p:spPr>
        <p:txBody>
          <a:bodyPr wrap="square">
            <a:spAutoFit/>
          </a:bodyPr>
          <a:lstStyle/>
          <a:p>
            <a:r>
              <a:rPr lang="en-US" sz="900" dirty="0">
                <a:solidFill>
                  <a:schemeClr val="bg1"/>
                </a:solidFill>
                <a:latin typeface="Arial" panose="020B0604020202020204" pitchFamily="34" charset="0"/>
                <a:cs typeface="Arial" panose="020B0604020202020204" pitchFamily="34" charset="0"/>
              </a:rPr>
              <a:t>528 Nock Point Ln</a:t>
            </a:r>
          </a:p>
          <a:p>
            <a:r>
              <a:rPr lang="en-US" sz="900" dirty="0">
                <a:solidFill>
                  <a:schemeClr val="bg1"/>
                </a:solidFill>
                <a:latin typeface="Arial" panose="020B0604020202020204" pitchFamily="34" charset="0"/>
                <a:cs typeface="Arial" panose="020B0604020202020204" pitchFamily="34" charset="0"/>
              </a:rPr>
              <a:t>Tacoma, WA 98412</a:t>
            </a:r>
          </a:p>
          <a:p>
            <a:endParaRPr lang="en-US" sz="900" dirty="0">
              <a:solidFill>
                <a:schemeClr val="bg1"/>
              </a:solidFill>
            </a:endParaRPr>
          </a:p>
          <a:p>
            <a:r>
              <a:rPr lang="en-US" sz="900" b="1" dirty="0">
                <a:solidFill>
                  <a:schemeClr val="bg1"/>
                </a:solidFill>
                <a:latin typeface="Arial" panose="020B0604020202020204" pitchFamily="34" charset="0"/>
                <a:cs typeface="Arial" panose="020B0604020202020204" pitchFamily="34" charset="0"/>
              </a:rPr>
              <a:t>Location   /   Contact Us  /  About</a:t>
            </a:r>
          </a:p>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63" name="Rectangle 62">
            <a:extLst>
              <a:ext uri="{FF2B5EF4-FFF2-40B4-BE49-F238E27FC236}">
                <a16:creationId xmlns:a16="http://schemas.microsoft.com/office/drawing/2014/main" id="{C9B64124-D239-44FF-83D9-6F94445C412C}"/>
              </a:ext>
            </a:extLst>
          </p:cNvPr>
          <p:cNvSpPr/>
          <p:nvPr/>
        </p:nvSpPr>
        <p:spPr>
          <a:xfrm>
            <a:off x="8086962" y="764547"/>
            <a:ext cx="2675632" cy="5420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46E90C28-3384-4D14-B475-F95DA975C25C}"/>
              </a:ext>
            </a:extLst>
          </p:cNvPr>
          <p:cNvPicPr>
            <a:picLocks noChangeAspect="1"/>
          </p:cNvPicPr>
          <p:nvPr/>
        </p:nvPicPr>
        <p:blipFill rotWithShape="1">
          <a:blip r:embed="rId2"/>
          <a:srcRect l="7580" r="35672"/>
          <a:stretch/>
        </p:blipFill>
        <p:spPr>
          <a:xfrm>
            <a:off x="8086962" y="764546"/>
            <a:ext cx="2675632" cy="766768"/>
          </a:xfrm>
          <a:prstGeom prst="rect">
            <a:avLst/>
          </a:prstGeom>
        </p:spPr>
      </p:pic>
      <p:pic>
        <p:nvPicPr>
          <p:cNvPr id="66" name="Picture 65">
            <a:extLst>
              <a:ext uri="{FF2B5EF4-FFF2-40B4-BE49-F238E27FC236}">
                <a16:creationId xmlns:a16="http://schemas.microsoft.com/office/drawing/2014/main" id="{12C3F2C7-3F1E-4B2F-950A-F7320AD0B44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179020" y="940760"/>
            <a:ext cx="452441" cy="414341"/>
          </a:xfrm>
          <a:prstGeom prst="rect">
            <a:avLst/>
          </a:prstGeom>
        </p:spPr>
      </p:pic>
      <p:pic>
        <p:nvPicPr>
          <p:cNvPr id="67" name="Picture 66">
            <a:extLst>
              <a:ext uri="{FF2B5EF4-FFF2-40B4-BE49-F238E27FC236}">
                <a16:creationId xmlns:a16="http://schemas.microsoft.com/office/drawing/2014/main" id="{0AE4C661-1BF1-463F-9C51-D2387D3068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3592" y="5425087"/>
            <a:ext cx="2686402" cy="825062"/>
          </a:xfrm>
          <a:prstGeom prst="rect">
            <a:avLst/>
          </a:prstGeom>
        </p:spPr>
      </p:pic>
      <p:pic>
        <p:nvPicPr>
          <p:cNvPr id="68" name="Picture 67">
            <a:extLst>
              <a:ext uri="{FF2B5EF4-FFF2-40B4-BE49-F238E27FC236}">
                <a16:creationId xmlns:a16="http://schemas.microsoft.com/office/drawing/2014/main" id="{59E661A8-25AA-4A8E-B29F-CA618FBE5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6884" y="5404850"/>
            <a:ext cx="596273" cy="247182"/>
          </a:xfrm>
          <a:prstGeom prst="rect">
            <a:avLst/>
          </a:prstGeom>
        </p:spPr>
      </p:pic>
      <p:sp>
        <p:nvSpPr>
          <p:cNvPr id="69" name="TextBox 68">
            <a:extLst>
              <a:ext uri="{FF2B5EF4-FFF2-40B4-BE49-F238E27FC236}">
                <a16:creationId xmlns:a16="http://schemas.microsoft.com/office/drawing/2014/main" id="{BB3FB9C9-1FEA-4EDA-97BF-5851BD133159}"/>
              </a:ext>
            </a:extLst>
          </p:cNvPr>
          <p:cNvSpPr txBox="1"/>
          <p:nvPr/>
        </p:nvSpPr>
        <p:spPr>
          <a:xfrm>
            <a:off x="8401858" y="5816006"/>
            <a:ext cx="3060422" cy="369332"/>
          </a:xfrm>
          <a:prstGeom prst="rect">
            <a:avLst/>
          </a:prstGeom>
          <a:noFill/>
        </p:spPr>
        <p:txBody>
          <a:bodyPr wrap="square">
            <a:spAutoFit/>
          </a:bodyPr>
          <a:lstStyle/>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71" name="TextBox 70">
            <a:extLst>
              <a:ext uri="{FF2B5EF4-FFF2-40B4-BE49-F238E27FC236}">
                <a16:creationId xmlns:a16="http://schemas.microsoft.com/office/drawing/2014/main" id="{EF50CC1B-217D-41C0-B1A3-B81BF9420802}"/>
              </a:ext>
            </a:extLst>
          </p:cNvPr>
          <p:cNvSpPr txBox="1"/>
          <p:nvPr/>
        </p:nvSpPr>
        <p:spPr>
          <a:xfrm>
            <a:off x="7164777" y="20398"/>
            <a:ext cx="5027223" cy="461665"/>
          </a:xfrm>
          <a:prstGeom prst="rect">
            <a:avLst/>
          </a:prstGeom>
          <a:noFill/>
        </p:spPr>
        <p:txBody>
          <a:bodyPr wrap="square" rtlCol="0">
            <a:spAutoFit/>
          </a:bodyPr>
          <a:lstStyle/>
          <a:p>
            <a:pPr algn="r"/>
            <a:r>
              <a:rPr lang="en-US" sz="2400" dirty="0"/>
              <a:t>Index.html</a:t>
            </a:r>
          </a:p>
        </p:txBody>
      </p:sp>
      <p:pic>
        <p:nvPicPr>
          <p:cNvPr id="74" name="Picture 73">
            <a:extLst>
              <a:ext uri="{FF2B5EF4-FFF2-40B4-BE49-F238E27FC236}">
                <a16:creationId xmlns:a16="http://schemas.microsoft.com/office/drawing/2014/main" id="{62AFB64E-209C-4F79-893A-C7A80DD99E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7419" y="1035106"/>
            <a:ext cx="1653586" cy="1093240"/>
          </a:xfrm>
          <a:prstGeom prst="rect">
            <a:avLst/>
          </a:prstGeom>
        </p:spPr>
      </p:pic>
      <p:sp>
        <p:nvSpPr>
          <p:cNvPr id="75" name="TextBox 74">
            <a:extLst>
              <a:ext uri="{FF2B5EF4-FFF2-40B4-BE49-F238E27FC236}">
                <a16:creationId xmlns:a16="http://schemas.microsoft.com/office/drawing/2014/main" id="{378AC1C8-7AA2-4D21-9C2C-45164B1B160F}"/>
              </a:ext>
            </a:extLst>
          </p:cNvPr>
          <p:cNvSpPr txBox="1"/>
          <p:nvPr/>
        </p:nvSpPr>
        <p:spPr>
          <a:xfrm>
            <a:off x="1153077" y="1035106"/>
            <a:ext cx="2566436" cy="1477328"/>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Straight to the Point Archery is a non profit archery education center founded in 2005 by </a:t>
            </a:r>
            <a:r>
              <a:rPr lang="en-US" sz="1000" dirty="0" err="1">
                <a:latin typeface="Arial" panose="020B0604020202020204" pitchFamily="34" charset="0"/>
                <a:cs typeface="Arial" panose="020B0604020202020204" pitchFamily="34" charset="0"/>
              </a:rPr>
              <a:t>Giap</a:t>
            </a:r>
            <a:r>
              <a:rPr lang="en-US" sz="1000" dirty="0">
                <a:latin typeface="Arial" panose="020B0604020202020204" pitchFamily="34" charset="0"/>
                <a:cs typeface="Arial" panose="020B0604020202020204" pitchFamily="34" charset="0"/>
              </a:rPr>
              <a:t> Nguyen.  Our state of the art educational and training facility incorporates detailed technical video analysis combined with generations of archery experience from certified coaches and </a:t>
            </a:r>
            <a:r>
              <a:rPr lang="en-US" sz="1000" u="sng" dirty="0">
                <a:solidFill>
                  <a:srgbClr val="03A3DF"/>
                </a:solidFill>
                <a:latin typeface="Arial" panose="020B0604020202020204" pitchFamily="34" charset="0"/>
                <a:cs typeface="Arial" panose="020B0604020202020204" pitchFamily="34" charset="0"/>
              </a:rPr>
              <a:t>instructors</a:t>
            </a:r>
            <a:r>
              <a:rPr lang="en-US" sz="1000" dirty="0">
                <a:latin typeface="Arial" panose="020B0604020202020204" pitchFamily="34" charset="0"/>
                <a:cs typeface="Arial" panose="020B0604020202020204" pitchFamily="34" charset="0"/>
              </a:rPr>
              <a:t>.</a:t>
            </a:r>
          </a:p>
          <a:p>
            <a:endParaRPr lang="en-US" sz="1000" dirty="0"/>
          </a:p>
        </p:txBody>
      </p:sp>
      <p:sp>
        <p:nvSpPr>
          <p:cNvPr id="76" name="TextBox 75">
            <a:extLst>
              <a:ext uri="{FF2B5EF4-FFF2-40B4-BE49-F238E27FC236}">
                <a16:creationId xmlns:a16="http://schemas.microsoft.com/office/drawing/2014/main" id="{320C9B69-4583-4E2E-9325-9B78C960942D}"/>
              </a:ext>
            </a:extLst>
          </p:cNvPr>
          <p:cNvSpPr txBox="1"/>
          <p:nvPr/>
        </p:nvSpPr>
        <p:spPr>
          <a:xfrm>
            <a:off x="3116316" y="2456470"/>
            <a:ext cx="2396629" cy="2400657"/>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Straight to the Point Archery is an indoor training facility with  28 shooting (14 -  10 yard lanes and 14 – 20 yard lanes) and 2 private coaching rooms. We also have access to 26  additional  20 yard lanes  and an outdoor shooting field.  We offer several types of </a:t>
            </a:r>
            <a:r>
              <a:rPr lang="en-US" sz="1000" u="sng" dirty="0">
                <a:solidFill>
                  <a:srgbClr val="03A3DF"/>
                </a:solidFill>
                <a:latin typeface="Arial" panose="020B0604020202020204" pitchFamily="34" charset="0"/>
                <a:cs typeface="Arial" panose="020B0604020202020204" pitchFamily="34" charset="0"/>
              </a:rPr>
              <a:t>lessons</a:t>
            </a:r>
            <a:r>
              <a:rPr lang="en-US" sz="1000" dirty="0">
                <a:latin typeface="Arial" panose="020B0604020202020204" pitchFamily="34" charset="0"/>
                <a:cs typeface="Arial" panose="020B0604020202020204" pitchFamily="34" charset="0"/>
              </a:rPr>
              <a:t> to accommodate everyone from the first time archer to the professional archer. Once set up with proper fitting equipment, each archer will be given the basic safety instruction to start and will be introduced to various shooting techniques.</a:t>
            </a:r>
          </a:p>
          <a:p>
            <a:endParaRPr lang="en-US" sz="1000" dirty="0">
              <a:latin typeface="Arial" panose="020B0604020202020204" pitchFamily="34" charset="0"/>
              <a:cs typeface="Arial" panose="020B0604020202020204" pitchFamily="34" charset="0"/>
            </a:endParaRPr>
          </a:p>
        </p:txBody>
      </p:sp>
      <p:pic>
        <p:nvPicPr>
          <p:cNvPr id="82" name="Picture 81">
            <a:extLst>
              <a:ext uri="{FF2B5EF4-FFF2-40B4-BE49-F238E27FC236}">
                <a16:creationId xmlns:a16="http://schemas.microsoft.com/office/drawing/2014/main" id="{94DF716E-0D10-4DEB-A47C-9E0BF6CF17C8}"/>
              </a:ext>
            </a:extLst>
          </p:cNvPr>
          <p:cNvPicPr>
            <a:picLocks noChangeAspect="1"/>
          </p:cNvPicPr>
          <p:nvPr/>
        </p:nvPicPr>
        <p:blipFill>
          <a:blip r:embed="rId8"/>
          <a:stretch>
            <a:fillRect/>
          </a:stretch>
        </p:blipFill>
        <p:spPr>
          <a:xfrm>
            <a:off x="1271637" y="2522379"/>
            <a:ext cx="1798476" cy="1188823"/>
          </a:xfrm>
          <a:prstGeom prst="rect">
            <a:avLst/>
          </a:prstGeom>
        </p:spPr>
      </p:pic>
      <p:sp>
        <p:nvSpPr>
          <p:cNvPr id="84" name="TextBox 83">
            <a:extLst>
              <a:ext uri="{FF2B5EF4-FFF2-40B4-BE49-F238E27FC236}">
                <a16:creationId xmlns:a16="http://schemas.microsoft.com/office/drawing/2014/main" id="{2B7B6DE0-4101-4AFA-9073-07DECBB7D52C}"/>
              </a:ext>
            </a:extLst>
          </p:cNvPr>
          <p:cNvSpPr txBox="1"/>
          <p:nvPr/>
        </p:nvSpPr>
        <p:spPr>
          <a:xfrm>
            <a:off x="8218479" y="1615862"/>
            <a:ext cx="2496817" cy="1384995"/>
          </a:xfrm>
          <a:prstGeom prst="rect">
            <a:avLst/>
          </a:prstGeom>
          <a:noFill/>
        </p:spPr>
        <p:txBody>
          <a:bodyPr wrap="square">
            <a:spAutoFit/>
          </a:bodyPr>
          <a:lstStyle/>
          <a:p>
            <a:r>
              <a:rPr lang="en-US" sz="1050" dirty="0">
                <a:latin typeface="Arial" panose="020B0604020202020204" pitchFamily="34" charset="0"/>
                <a:cs typeface="Arial" panose="020B0604020202020204" pitchFamily="34" charset="0"/>
              </a:rPr>
              <a:t>Straight to the Point Archery is a non profit archery education center founded in 2005 by </a:t>
            </a:r>
            <a:r>
              <a:rPr lang="en-US" sz="1050" dirty="0" err="1">
                <a:latin typeface="Arial" panose="020B0604020202020204" pitchFamily="34" charset="0"/>
                <a:cs typeface="Arial" panose="020B0604020202020204" pitchFamily="34" charset="0"/>
              </a:rPr>
              <a:t>Giap</a:t>
            </a:r>
            <a:r>
              <a:rPr lang="en-US" sz="1050" dirty="0">
                <a:latin typeface="Arial" panose="020B0604020202020204" pitchFamily="34" charset="0"/>
                <a:cs typeface="Arial" panose="020B0604020202020204" pitchFamily="34" charset="0"/>
              </a:rPr>
              <a:t> Nguyen.  Our state of the art educational and training facility incorporates detailed technical video analysis combined with generations of archery experience from certified coaches and </a:t>
            </a:r>
            <a:r>
              <a:rPr lang="en-US" sz="1050" u="sng" dirty="0">
                <a:solidFill>
                  <a:srgbClr val="03A3DF"/>
                </a:solidFill>
                <a:latin typeface="Arial" panose="020B0604020202020204" pitchFamily="34" charset="0"/>
                <a:cs typeface="Arial" panose="020B0604020202020204" pitchFamily="34" charset="0"/>
              </a:rPr>
              <a:t>instructors</a:t>
            </a:r>
            <a:r>
              <a:rPr lang="en-US" sz="1050" dirty="0">
                <a:latin typeface="Arial" panose="020B0604020202020204" pitchFamily="34" charset="0"/>
                <a:cs typeface="Arial" panose="020B0604020202020204" pitchFamily="34" charset="0"/>
              </a:rPr>
              <a:t>.</a:t>
            </a:r>
          </a:p>
        </p:txBody>
      </p:sp>
      <p:pic>
        <p:nvPicPr>
          <p:cNvPr id="85" name="Picture 84">
            <a:extLst>
              <a:ext uri="{FF2B5EF4-FFF2-40B4-BE49-F238E27FC236}">
                <a16:creationId xmlns:a16="http://schemas.microsoft.com/office/drawing/2014/main" id="{6FCD5F34-0F6F-4E9F-BA9D-4C2BD2A656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7399" y="3103361"/>
            <a:ext cx="1838787" cy="1215682"/>
          </a:xfrm>
          <a:prstGeom prst="rect">
            <a:avLst/>
          </a:prstGeom>
        </p:spPr>
      </p:pic>
      <p:sp>
        <p:nvSpPr>
          <p:cNvPr id="86" name="TextBox 85">
            <a:extLst>
              <a:ext uri="{FF2B5EF4-FFF2-40B4-BE49-F238E27FC236}">
                <a16:creationId xmlns:a16="http://schemas.microsoft.com/office/drawing/2014/main" id="{976B6153-353D-4223-BA6B-DC86CDAF73DD}"/>
              </a:ext>
            </a:extLst>
          </p:cNvPr>
          <p:cNvSpPr txBox="1"/>
          <p:nvPr/>
        </p:nvSpPr>
        <p:spPr>
          <a:xfrm>
            <a:off x="8218479" y="4363037"/>
            <a:ext cx="2396629" cy="861774"/>
          </a:xfrm>
          <a:prstGeom prst="rect">
            <a:avLst/>
          </a:prstGeom>
          <a:noFill/>
        </p:spPr>
        <p:txBody>
          <a:bodyPr wrap="square" rtlCol="0">
            <a:spAutoFit/>
          </a:bodyPr>
          <a:lstStyle/>
          <a:p>
            <a:r>
              <a:rPr lang="en-US" sz="1000" dirty="0"/>
              <a:t>Straight to the Point Archery is an indoor training facility with  28 shooting (14 -  10 yard lanes and 14 – 20 yard lanes) and 2 private coaching rooms. We also have access to 26  additional  20 yard lanes  and</a:t>
            </a:r>
          </a:p>
        </p:txBody>
      </p:sp>
      <p:cxnSp>
        <p:nvCxnSpPr>
          <p:cNvPr id="88" name="Straight Connector 87">
            <a:extLst>
              <a:ext uri="{FF2B5EF4-FFF2-40B4-BE49-F238E27FC236}">
                <a16:creationId xmlns:a16="http://schemas.microsoft.com/office/drawing/2014/main" id="{1336B755-24B5-452F-9DAB-2140B55771F1}"/>
              </a:ext>
            </a:extLst>
          </p:cNvPr>
          <p:cNvCxnSpPr/>
          <p:nvPr/>
        </p:nvCxnSpPr>
        <p:spPr>
          <a:xfrm>
            <a:off x="7785232" y="5130869"/>
            <a:ext cx="3363310" cy="117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0" name="TextBox 89">
            <a:extLst>
              <a:ext uri="{FF2B5EF4-FFF2-40B4-BE49-F238E27FC236}">
                <a16:creationId xmlns:a16="http://schemas.microsoft.com/office/drawing/2014/main" id="{B5655A52-B111-413A-8962-7B347220E727}"/>
              </a:ext>
            </a:extLst>
          </p:cNvPr>
          <p:cNvSpPr txBox="1"/>
          <p:nvPr/>
        </p:nvSpPr>
        <p:spPr>
          <a:xfrm>
            <a:off x="6181314" y="764546"/>
            <a:ext cx="1960541" cy="3693319"/>
          </a:xfrm>
          <a:prstGeom prst="rect">
            <a:avLst/>
          </a:prstGeom>
          <a:noFill/>
        </p:spPr>
        <p:txBody>
          <a:bodyPr wrap="square" rtlCol="0">
            <a:spAutoFit/>
          </a:bodyPr>
          <a:lstStyle/>
          <a:p>
            <a:r>
              <a:rPr lang="en-US" dirty="0"/>
              <a:t>Notes:</a:t>
            </a:r>
          </a:p>
          <a:p>
            <a:pPr marL="285750" indent="-285750">
              <a:buFont typeface="Arial" panose="020B0604020202020204" pitchFamily="34" charset="0"/>
              <a:buChar char="•"/>
            </a:pPr>
            <a:r>
              <a:rPr lang="en-US" dirty="0"/>
              <a:t>Make header sticky</a:t>
            </a:r>
          </a:p>
          <a:p>
            <a:pPr marL="285750" indent="-285750">
              <a:buFont typeface="Arial" panose="020B0604020202020204" pitchFamily="34" charset="0"/>
              <a:buChar char="•"/>
            </a:pPr>
            <a:r>
              <a:rPr lang="en-US" dirty="0"/>
              <a:t>Wrap text around images.</a:t>
            </a:r>
          </a:p>
          <a:p>
            <a:pPr marL="285750" indent="-285750">
              <a:buFont typeface="Arial" panose="020B0604020202020204" pitchFamily="34" charset="0"/>
              <a:buChar char="•"/>
            </a:pPr>
            <a:r>
              <a:rPr lang="en-US" dirty="0"/>
              <a:t>Icon returns user to index.html</a:t>
            </a:r>
          </a:p>
          <a:p>
            <a:pPr marL="285750" indent="-285750">
              <a:buFont typeface="Arial" panose="020B0604020202020204" pitchFamily="34" charset="0"/>
              <a:buChar char="•"/>
            </a:pPr>
            <a:r>
              <a:rPr lang="en-US" dirty="0"/>
              <a:t>Menu icon on mobile replaces the links in desktop header.</a:t>
            </a:r>
          </a:p>
          <a:p>
            <a:endParaRPr lang="en-US" dirty="0"/>
          </a:p>
        </p:txBody>
      </p:sp>
    </p:spTree>
    <p:extLst>
      <p:ext uri="{BB962C8B-B14F-4D97-AF65-F5344CB8AC3E}">
        <p14:creationId xmlns:p14="http://schemas.microsoft.com/office/powerpoint/2010/main" val="38867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94072E-A494-4C71-9C8B-9156682045E9}"/>
              </a:ext>
            </a:extLst>
          </p:cNvPr>
          <p:cNvSpPr/>
          <p:nvPr/>
        </p:nvSpPr>
        <p:spPr>
          <a:xfrm>
            <a:off x="587830" y="104504"/>
            <a:ext cx="5461967" cy="650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EE4E7E7-D531-402C-81E3-A0582E550990}"/>
              </a:ext>
            </a:extLst>
          </p:cNvPr>
          <p:cNvPicPr>
            <a:picLocks noChangeAspect="1"/>
          </p:cNvPicPr>
          <p:nvPr/>
        </p:nvPicPr>
        <p:blipFill>
          <a:blip r:embed="rId2"/>
          <a:stretch>
            <a:fillRect/>
          </a:stretch>
        </p:blipFill>
        <p:spPr>
          <a:xfrm>
            <a:off x="587830" y="104504"/>
            <a:ext cx="4714909" cy="766768"/>
          </a:xfrm>
          <a:prstGeom prst="rect">
            <a:avLst/>
          </a:prstGeom>
        </p:spPr>
      </p:pic>
      <p:pic>
        <p:nvPicPr>
          <p:cNvPr id="21" name="Picture 20">
            <a:extLst>
              <a:ext uri="{FF2B5EF4-FFF2-40B4-BE49-F238E27FC236}">
                <a16:creationId xmlns:a16="http://schemas.microsoft.com/office/drawing/2014/main" id="{EC5CBF1C-7557-46B8-86B3-533127E3139B}"/>
              </a:ext>
            </a:extLst>
          </p:cNvPr>
          <p:cNvPicPr>
            <a:picLocks noChangeAspect="1"/>
          </p:cNvPicPr>
          <p:nvPr/>
        </p:nvPicPr>
        <p:blipFill>
          <a:blip r:embed="rId3"/>
          <a:stretch>
            <a:fillRect/>
          </a:stretch>
        </p:blipFill>
        <p:spPr>
          <a:xfrm>
            <a:off x="2825561" y="104504"/>
            <a:ext cx="3224236" cy="766768"/>
          </a:xfrm>
          <a:prstGeom prst="rect">
            <a:avLst/>
          </a:prstGeom>
        </p:spPr>
      </p:pic>
      <p:sp>
        <p:nvSpPr>
          <p:cNvPr id="25" name="TextBox 24">
            <a:extLst>
              <a:ext uri="{FF2B5EF4-FFF2-40B4-BE49-F238E27FC236}">
                <a16:creationId xmlns:a16="http://schemas.microsoft.com/office/drawing/2014/main" id="{307C9B98-602F-44FB-9191-FE922E93E8F9}"/>
              </a:ext>
            </a:extLst>
          </p:cNvPr>
          <p:cNvSpPr txBox="1"/>
          <p:nvPr/>
        </p:nvSpPr>
        <p:spPr>
          <a:xfrm>
            <a:off x="3318812" y="210889"/>
            <a:ext cx="2590800" cy="276999"/>
          </a:xfrm>
          <a:prstGeom prst="rect">
            <a:avLst/>
          </a:prstGeom>
          <a:solidFill>
            <a:srgbClr val="03A3DF"/>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Classes   /   Instructors   /   About</a:t>
            </a:r>
          </a:p>
        </p:txBody>
      </p:sp>
      <p:pic>
        <p:nvPicPr>
          <p:cNvPr id="28" name="Picture 27">
            <a:extLst>
              <a:ext uri="{FF2B5EF4-FFF2-40B4-BE49-F238E27FC236}">
                <a16:creationId xmlns:a16="http://schemas.microsoft.com/office/drawing/2014/main" id="{FBEBD11B-92F4-4BD8-9F2D-8E2E86E61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30" y="4933438"/>
            <a:ext cx="5458254" cy="1676368"/>
          </a:xfrm>
          <a:prstGeom prst="rect">
            <a:avLst/>
          </a:prstGeom>
        </p:spPr>
      </p:pic>
      <p:pic>
        <p:nvPicPr>
          <p:cNvPr id="30" name="Picture 29">
            <a:extLst>
              <a:ext uri="{FF2B5EF4-FFF2-40B4-BE49-F238E27FC236}">
                <a16:creationId xmlns:a16="http://schemas.microsoft.com/office/drawing/2014/main" id="{E689F46B-EDF9-4B34-8020-42782547A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7541" y="5203606"/>
            <a:ext cx="783594" cy="324835"/>
          </a:xfrm>
          <a:prstGeom prst="rect">
            <a:avLst/>
          </a:prstGeom>
        </p:spPr>
      </p:pic>
      <p:sp>
        <p:nvSpPr>
          <p:cNvPr id="32" name="TextBox 31">
            <a:extLst>
              <a:ext uri="{FF2B5EF4-FFF2-40B4-BE49-F238E27FC236}">
                <a16:creationId xmlns:a16="http://schemas.microsoft.com/office/drawing/2014/main" id="{81185BAA-1624-4947-AF80-A5A847FFB72A}"/>
              </a:ext>
            </a:extLst>
          </p:cNvPr>
          <p:cNvSpPr txBox="1"/>
          <p:nvPr/>
        </p:nvSpPr>
        <p:spPr>
          <a:xfrm>
            <a:off x="1122695" y="5607458"/>
            <a:ext cx="2566436" cy="923330"/>
          </a:xfrm>
          <a:prstGeom prst="rect">
            <a:avLst/>
          </a:prstGeom>
          <a:noFill/>
        </p:spPr>
        <p:txBody>
          <a:bodyPr wrap="square">
            <a:spAutoFit/>
          </a:bodyPr>
          <a:lstStyle/>
          <a:p>
            <a:r>
              <a:rPr lang="en-US" sz="900" dirty="0">
                <a:solidFill>
                  <a:schemeClr val="bg1"/>
                </a:solidFill>
                <a:latin typeface="Arial" panose="020B0604020202020204" pitchFamily="34" charset="0"/>
                <a:cs typeface="Arial" panose="020B0604020202020204" pitchFamily="34" charset="0"/>
              </a:rPr>
              <a:t>528 Nock Point Ln</a:t>
            </a:r>
          </a:p>
          <a:p>
            <a:r>
              <a:rPr lang="en-US" sz="900" dirty="0">
                <a:solidFill>
                  <a:schemeClr val="bg1"/>
                </a:solidFill>
                <a:latin typeface="Arial" panose="020B0604020202020204" pitchFamily="34" charset="0"/>
                <a:cs typeface="Arial" panose="020B0604020202020204" pitchFamily="34" charset="0"/>
              </a:rPr>
              <a:t>Tacoma, WA 98412</a:t>
            </a:r>
          </a:p>
          <a:p>
            <a:endParaRPr lang="en-US" sz="900" dirty="0">
              <a:solidFill>
                <a:schemeClr val="bg1"/>
              </a:solidFill>
            </a:endParaRPr>
          </a:p>
          <a:p>
            <a:r>
              <a:rPr lang="en-US" sz="900" b="1" dirty="0">
                <a:solidFill>
                  <a:schemeClr val="bg1"/>
                </a:solidFill>
                <a:latin typeface="Arial" panose="020B0604020202020204" pitchFamily="34" charset="0"/>
                <a:cs typeface="Arial" panose="020B0604020202020204" pitchFamily="34" charset="0"/>
              </a:rPr>
              <a:t>Location   /   Contact Us  /  About</a:t>
            </a:r>
          </a:p>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63" name="Rectangle 62">
            <a:extLst>
              <a:ext uri="{FF2B5EF4-FFF2-40B4-BE49-F238E27FC236}">
                <a16:creationId xmlns:a16="http://schemas.microsoft.com/office/drawing/2014/main" id="{C9B64124-D239-44FF-83D9-6F94445C412C}"/>
              </a:ext>
            </a:extLst>
          </p:cNvPr>
          <p:cNvSpPr/>
          <p:nvPr/>
        </p:nvSpPr>
        <p:spPr>
          <a:xfrm>
            <a:off x="8086962" y="764547"/>
            <a:ext cx="2675632" cy="5420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46E90C28-3384-4D14-B475-F95DA975C25C}"/>
              </a:ext>
            </a:extLst>
          </p:cNvPr>
          <p:cNvPicPr>
            <a:picLocks noChangeAspect="1"/>
          </p:cNvPicPr>
          <p:nvPr/>
        </p:nvPicPr>
        <p:blipFill rotWithShape="1">
          <a:blip r:embed="rId2"/>
          <a:srcRect l="7580" r="35672"/>
          <a:stretch/>
        </p:blipFill>
        <p:spPr>
          <a:xfrm>
            <a:off x="8086962" y="764546"/>
            <a:ext cx="2675632" cy="766768"/>
          </a:xfrm>
          <a:prstGeom prst="rect">
            <a:avLst/>
          </a:prstGeom>
        </p:spPr>
      </p:pic>
      <p:pic>
        <p:nvPicPr>
          <p:cNvPr id="66" name="Picture 65">
            <a:extLst>
              <a:ext uri="{FF2B5EF4-FFF2-40B4-BE49-F238E27FC236}">
                <a16:creationId xmlns:a16="http://schemas.microsoft.com/office/drawing/2014/main" id="{12C3F2C7-3F1E-4B2F-950A-F7320AD0B44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179020" y="940760"/>
            <a:ext cx="452441" cy="414341"/>
          </a:xfrm>
          <a:prstGeom prst="rect">
            <a:avLst/>
          </a:prstGeom>
        </p:spPr>
      </p:pic>
      <p:pic>
        <p:nvPicPr>
          <p:cNvPr id="67" name="Picture 66">
            <a:extLst>
              <a:ext uri="{FF2B5EF4-FFF2-40B4-BE49-F238E27FC236}">
                <a16:creationId xmlns:a16="http://schemas.microsoft.com/office/drawing/2014/main" id="{0AE4C661-1BF1-463F-9C51-D2387D3068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3592" y="5425087"/>
            <a:ext cx="2686402" cy="825062"/>
          </a:xfrm>
          <a:prstGeom prst="rect">
            <a:avLst/>
          </a:prstGeom>
        </p:spPr>
      </p:pic>
      <p:pic>
        <p:nvPicPr>
          <p:cNvPr id="68" name="Picture 67">
            <a:extLst>
              <a:ext uri="{FF2B5EF4-FFF2-40B4-BE49-F238E27FC236}">
                <a16:creationId xmlns:a16="http://schemas.microsoft.com/office/drawing/2014/main" id="{59E661A8-25AA-4A8E-B29F-CA618FBE5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6884" y="5404850"/>
            <a:ext cx="596273" cy="247182"/>
          </a:xfrm>
          <a:prstGeom prst="rect">
            <a:avLst/>
          </a:prstGeom>
        </p:spPr>
      </p:pic>
      <p:sp>
        <p:nvSpPr>
          <p:cNvPr id="69" name="TextBox 68">
            <a:extLst>
              <a:ext uri="{FF2B5EF4-FFF2-40B4-BE49-F238E27FC236}">
                <a16:creationId xmlns:a16="http://schemas.microsoft.com/office/drawing/2014/main" id="{BB3FB9C9-1FEA-4EDA-97BF-5851BD133159}"/>
              </a:ext>
            </a:extLst>
          </p:cNvPr>
          <p:cNvSpPr txBox="1"/>
          <p:nvPr/>
        </p:nvSpPr>
        <p:spPr>
          <a:xfrm>
            <a:off x="8401858" y="5816006"/>
            <a:ext cx="3060422" cy="369332"/>
          </a:xfrm>
          <a:prstGeom prst="rect">
            <a:avLst/>
          </a:prstGeom>
          <a:noFill/>
        </p:spPr>
        <p:txBody>
          <a:bodyPr wrap="square">
            <a:spAutoFit/>
          </a:bodyPr>
          <a:lstStyle/>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71" name="TextBox 70">
            <a:extLst>
              <a:ext uri="{FF2B5EF4-FFF2-40B4-BE49-F238E27FC236}">
                <a16:creationId xmlns:a16="http://schemas.microsoft.com/office/drawing/2014/main" id="{EF50CC1B-217D-41C0-B1A3-B81BF9420802}"/>
              </a:ext>
            </a:extLst>
          </p:cNvPr>
          <p:cNvSpPr txBox="1"/>
          <p:nvPr/>
        </p:nvSpPr>
        <p:spPr>
          <a:xfrm>
            <a:off x="7164777" y="20398"/>
            <a:ext cx="5027223" cy="461665"/>
          </a:xfrm>
          <a:prstGeom prst="rect">
            <a:avLst/>
          </a:prstGeom>
          <a:noFill/>
        </p:spPr>
        <p:txBody>
          <a:bodyPr wrap="square" rtlCol="0">
            <a:spAutoFit/>
          </a:bodyPr>
          <a:lstStyle/>
          <a:p>
            <a:pPr algn="r"/>
            <a:r>
              <a:rPr lang="en-US" sz="2400" dirty="0"/>
              <a:t>about.html</a:t>
            </a:r>
          </a:p>
        </p:txBody>
      </p:sp>
      <p:sp>
        <p:nvSpPr>
          <p:cNvPr id="75" name="TextBox 74">
            <a:extLst>
              <a:ext uri="{FF2B5EF4-FFF2-40B4-BE49-F238E27FC236}">
                <a16:creationId xmlns:a16="http://schemas.microsoft.com/office/drawing/2014/main" id="{378AC1C8-7AA2-4D21-9C2C-45164B1B160F}"/>
              </a:ext>
            </a:extLst>
          </p:cNvPr>
          <p:cNvSpPr txBox="1"/>
          <p:nvPr/>
        </p:nvSpPr>
        <p:spPr>
          <a:xfrm>
            <a:off x="1153076" y="1035106"/>
            <a:ext cx="4307047" cy="3170099"/>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About</a:t>
            </a:r>
          </a:p>
          <a:p>
            <a:endParaRPr lang="en-US" sz="1000" dirty="0">
              <a:latin typeface="Arial" panose="020B0604020202020204" pitchFamily="34" charset="0"/>
              <a:cs typeface="Arial" panose="020B0604020202020204" pitchFamily="34" charset="0"/>
            </a:endParaRPr>
          </a:p>
          <a:p>
            <a:r>
              <a:rPr lang="en-US" sz="1000" dirty="0" err="1">
                <a:latin typeface="Arial" panose="020B0604020202020204" pitchFamily="34" charset="0"/>
                <a:cs typeface="Arial" panose="020B0604020202020204" pitchFamily="34" charset="0"/>
              </a:rPr>
              <a:t>Giap</a:t>
            </a:r>
            <a:r>
              <a:rPr lang="en-US" sz="1000" dirty="0">
                <a:latin typeface="Arial" panose="020B0604020202020204" pitchFamily="34" charset="0"/>
                <a:cs typeface="Arial" panose="020B0604020202020204" pitchFamily="34" charset="0"/>
              </a:rPr>
              <a:t> Nguyen started Straight to the Point Archery in 2005. He's an avid and accomplished archer himself, having competed with the United States Archery Team in the 2000 Summer Olympics. He has three children, and  started Straight to the Point in part because he was not satisfied with the archery </a:t>
            </a:r>
            <a:r>
              <a:rPr lang="en-US" sz="1000" dirty="0" err="1">
                <a:latin typeface="Arial" panose="020B0604020202020204" pitchFamily="34" charset="0"/>
                <a:cs typeface="Arial" panose="020B0604020202020204" pitchFamily="34" charset="0"/>
              </a:rPr>
              <a:t>eduction</a:t>
            </a:r>
            <a:r>
              <a:rPr lang="en-US" sz="1000" dirty="0">
                <a:latin typeface="Arial" panose="020B0604020202020204" pitchFamily="34" charset="0"/>
                <a:cs typeface="Arial" panose="020B0604020202020204" pitchFamily="34" charset="0"/>
              </a:rPr>
              <a:t> options for them in Tacoma. After The Hunger Games books and movies came out, he noticed a surge in popularity of archery among young people, especially young women, and the business has been booming ever since.</a:t>
            </a:r>
          </a:p>
          <a:p>
            <a:endParaRPr lang="en-US" sz="10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Nondiscriminatory Policy</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Next Step Archery admits students of any race, gender presentation, sexuality, religion, national origin or ethnic origin to all rights, privileges, programs and activities available to students at the school. We do not discriminate in administration of our educational policies, admission policies and other school administered programs. All students are welcome and valuable members of our community.</a:t>
            </a:r>
          </a:p>
        </p:txBody>
      </p:sp>
      <p:sp>
        <p:nvSpPr>
          <p:cNvPr id="84" name="TextBox 83">
            <a:extLst>
              <a:ext uri="{FF2B5EF4-FFF2-40B4-BE49-F238E27FC236}">
                <a16:creationId xmlns:a16="http://schemas.microsoft.com/office/drawing/2014/main" id="{2B7B6DE0-4101-4AFA-9073-07DECBB7D52C}"/>
              </a:ext>
            </a:extLst>
          </p:cNvPr>
          <p:cNvSpPr txBox="1"/>
          <p:nvPr/>
        </p:nvSpPr>
        <p:spPr>
          <a:xfrm>
            <a:off x="8218479" y="1615862"/>
            <a:ext cx="2496817" cy="3870290"/>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About</a:t>
            </a:r>
          </a:p>
          <a:p>
            <a:endParaRPr lang="en-US" sz="1050" dirty="0">
              <a:latin typeface="Arial" panose="020B0604020202020204" pitchFamily="34" charset="0"/>
              <a:cs typeface="Arial" panose="020B0604020202020204" pitchFamily="34" charset="0"/>
            </a:endParaRPr>
          </a:p>
          <a:p>
            <a:r>
              <a:rPr lang="en-US" sz="1050" dirty="0" err="1">
                <a:latin typeface="Arial" panose="020B0604020202020204" pitchFamily="34" charset="0"/>
                <a:cs typeface="Arial" panose="020B0604020202020204" pitchFamily="34" charset="0"/>
              </a:rPr>
              <a:t>Giap</a:t>
            </a:r>
            <a:r>
              <a:rPr lang="en-US" sz="1050" dirty="0">
                <a:latin typeface="Arial" panose="020B0604020202020204" pitchFamily="34" charset="0"/>
                <a:cs typeface="Arial" panose="020B0604020202020204" pitchFamily="34" charset="0"/>
              </a:rPr>
              <a:t> Nguyen started Straight to the Point Archery in 2005. He's an avid and accomplished archer himself, having competed with the United States Archery Team in the 2000 Summer Olympics. He has three children, and  started Straight to the Point in part because he was not satisfied with the archery </a:t>
            </a:r>
            <a:r>
              <a:rPr lang="en-US" sz="1050" dirty="0" err="1">
                <a:latin typeface="Arial" panose="020B0604020202020204" pitchFamily="34" charset="0"/>
                <a:cs typeface="Arial" panose="020B0604020202020204" pitchFamily="34" charset="0"/>
              </a:rPr>
              <a:t>eduction</a:t>
            </a:r>
            <a:r>
              <a:rPr lang="en-US" sz="1050" dirty="0">
                <a:latin typeface="Arial" panose="020B0604020202020204" pitchFamily="34" charset="0"/>
                <a:cs typeface="Arial" panose="020B0604020202020204" pitchFamily="34" charset="0"/>
              </a:rPr>
              <a:t> options for them in Tacoma. After The Hunger Games books and movies came out, he noticed a surge in popularity of archery among young people, especially young women, and the business has been booming ever since.</a:t>
            </a:r>
          </a:p>
          <a:p>
            <a:endParaRPr lang="en-US" sz="105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Nondiscriminatory Policy</a:t>
            </a:r>
          </a:p>
          <a:p>
            <a:endParaRPr lang="en-US" sz="1050" dirty="0">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1336B755-24B5-452F-9DAB-2140B55771F1}"/>
              </a:ext>
            </a:extLst>
          </p:cNvPr>
          <p:cNvCxnSpPr/>
          <p:nvPr/>
        </p:nvCxnSpPr>
        <p:spPr>
          <a:xfrm>
            <a:off x="7785232" y="5130869"/>
            <a:ext cx="3363310" cy="117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9C7AC170-62A9-4843-802C-1FE43826DBF7}"/>
              </a:ext>
            </a:extLst>
          </p:cNvPr>
          <p:cNvSpPr txBox="1"/>
          <p:nvPr/>
        </p:nvSpPr>
        <p:spPr>
          <a:xfrm>
            <a:off x="6181314" y="764546"/>
            <a:ext cx="1960541" cy="646331"/>
          </a:xfrm>
          <a:prstGeom prst="rect">
            <a:avLst/>
          </a:prstGeom>
          <a:noFill/>
        </p:spPr>
        <p:txBody>
          <a:bodyPr wrap="square" rtlCol="0">
            <a:spAutoFit/>
          </a:bodyPr>
          <a:lstStyle/>
          <a:p>
            <a:r>
              <a:rPr lang="en-US" dirty="0"/>
              <a:t>Notes:</a:t>
            </a:r>
          </a:p>
          <a:p>
            <a:endParaRPr lang="en-US" dirty="0"/>
          </a:p>
        </p:txBody>
      </p:sp>
    </p:spTree>
    <p:extLst>
      <p:ext uri="{BB962C8B-B14F-4D97-AF65-F5344CB8AC3E}">
        <p14:creationId xmlns:p14="http://schemas.microsoft.com/office/powerpoint/2010/main" val="426232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94072E-A494-4C71-9C8B-9156682045E9}"/>
              </a:ext>
            </a:extLst>
          </p:cNvPr>
          <p:cNvSpPr/>
          <p:nvPr/>
        </p:nvSpPr>
        <p:spPr>
          <a:xfrm>
            <a:off x="576242" y="104504"/>
            <a:ext cx="5461967" cy="650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EE4E7E7-D531-402C-81E3-A0582E550990}"/>
              </a:ext>
            </a:extLst>
          </p:cNvPr>
          <p:cNvPicPr>
            <a:picLocks noChangeAspect="1"/>
          </p:cNvPicPr>
          <p:nvPr/>
        </p:nvPicPr>
        <p:blipFill>
          <a:blip r:embed="rId2"/>
          <a:stretch>
            <a:fillRect/>
          </a:stretch>
        </p:blipFill>
        <p:spPr>
          <a:xfrm>
            <a:off x="587830" y="104504"/>
            <a:ext cx="4714909" cy="766768"/>
          </a:xfrm>
          <a:prstGeom prst="rect">
            <a:avLst/>
          </a:prstGeom>
        </p:spPr>
      </p:pic>
      <p:pic>
        <p:nvPicPr>
          <p:cNvPr id="21" name="Picture 20">
            <a:extLst>
              <a:ext uri="{FF2B5EF4-FFF2-40B4-BE49-F238E27FC236}">
                <a16:creationId xmlns:a16="http://schemas.microsoft.com/office/drawing/2014/main" id="{EC5CBF1C-7557-46B8-86B3-533127E3139B}"/>
              </a:ext>
            </a:extLst>
          </p:cNvPr>
          <p:cNvPicPr>
            <a:picLocks noChangeAspect="1"/>
          </p:cNvPicPr>
          <p:nvPr/>
        </p:nvPicPr>
        <p:blipFill>
          <a:blip r:embed="rId3"/>
          <a:stretch>
            <a:fillRect/>
          </a:stretch>
        </p:blipFill>
        <p:spPr>
          <a:xfrm>
            <a:off x="2825561" y="104504"/>
            <a:ext cx="3224236" cy="766768"/>
          </a:xfrm>
          <a:prstGeom prst="rect">
            <a:avLst/>
          </a:prstGeom>
        </p:spPr>
      </p:pic>
      <p:sp>
        <p:nvSpPr>
          <p:cNvPr id="25" name="TextBox 24">
            <a:extLst>
              <a:ext uri="{FF2B5EF4-FFF2-40B4-BE49-F238E27FC236}">
                <a16:creationId xmlns:a16="http://schemas.microsoft.com/office/drawing/2014/main" id="{307C9B98-602F-44FB-9191-FE922E93E8F9}"/>
              </a:ext>
            </a:extLst>
          </p:cNvPr>
          <p:cNvSpPr txBox="1"/>
          <p:nvPr/>
        </p:nvSpPr>
        <p:spPr>
          <a:xfrm>
            <a:off x="3318812" y="210889"/>
            <a:ext cx="2590800" cy="276999"/>
          </a:xfrm>
          <a:prstGeom prst="rect">
            <a:avLst/>
          </a:prstGeom>
          <a:solidFill>
            <a:srgbClr val="03A3DF"/>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Classes   /   Instructors   /   About</a:t>
            </a:r>
          </a:p>
        </p:txBody>
      </p:sp>
      <p:sp>
        <p:nvSpPr>
          <p:cNvPr id="63" name="Rectangle 62">
            <a:extLst>
              <a:ext uri="{FF2B5EF4-FFF2-40B4-BE49-F238E27FC236}">
                <a16:creationId xmlns:a16="http://schemas.microsoft.com/office/drawing/2014/main" id="{C9B64124-D239-44FF-83D9-6F94445C412C}"/>
              </a:ext>
            </a:extLst>
          </p:cNvPr>
          <p:cNvSpPr/>
          <p:nvPr/>
        </p:nvSpPr>
        <p:spPr>
          <a:xfrm>
            <a:off x="8086962" y="764547"/>
            <a:ext cx="2675632" cy="5420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46E90C28-3384-4D14-B475-F95DA975C25C}"/>
              </a:ext>
            </a:extLst>
          </p:cNvPr>
          <p:cNvPicPr>
            <a:picLocks noChangeAspect="1"/>
          </p:cNvPicPr>
          <p:nvPr/>
        </p:nvPicPr>
        <p:blipFill rotWithShape="1">
          <a:blip r:embed="rId2"/>
          <a:srcRect l="7580" r="35672"/>
          <a:stretch/>
        </p:blipFill>
        <p:spPr>
          <a:xfrm>
            <a:off x="8086962" y="764546"/>
            <a:ext cx="2675632" cy="766768"/>
          </a:xfrm>
          <a:prstGeom prst="rect">
            <a:avLst/>
          </a:prstGeom>
        </p:spPr>
      </p:pic>
      <p:pic>
        <p:nvPicPr>
          <p:cNvPr id="66" name="Picture 65">
            <a:extLst>
              <a:ext uri="{FF2B5EF4-FFF2-40B4-BE49-F238E27FC236}">
                <a16:creationId xmlns:a16="http://schemas.microsoft.com/office/drawing/2014/main" id="{12C3F2C7-3F1E-4B2F-950A-F7320AD0B44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179020" y="940760"/>
            <a:ext cx="452441" cy="414341"/>
          </a:xfrm>
          <a:prstGeom prst="rect">
            <a:avLst/>
          </a:prstGeom>
        </p:spPr>
      </p:pic>
      <p:pic>
        <p:nvPicPr>
          <p:cNvPr id="67" name="Picture 66">
            <a:extLst>
              <a:ext uri="{FF2B5EF4-FFF2-40B4-BE49-F238E27FC236}">
                <a16:creationId xmlns:a16="http://schemas.microsoft.com/office/drawing/2014/main" id="{0AE4C661-1BF1-463F-9C51-D2387D306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592" y="5425087"/>
            <a:ext cx="2686402" cy="825062"/>
          </a:xfrm>
          <a:prstGeom prst="rect">
            <a:avLst/>
          </a:prstGeom>
        </p:spPr>
      </p:pic>
      <p:pic>
        <p:nvPicPr>
          <p:cNvPr id="68" name="Picture 67">
            <a:extLst>
              <a:ext uri="{FF2B5EF4-FFF2-40B4-BE49-F238E27FC236}">
                <a16:creationId xmlns:a16="http://schemas.microsoft.com/office/drawing/2014/main" id="{59E661A8-25AA-4A8E-B29F-CA618FBE5C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6884" y="5404850"/>
            <a:ext cx="596273" cy="247182"/>
          </a:xfrm>
          <a:prstGeom prst="rect">
            <a:avLst/>
          </a:prstGeom>
        </p:spPr>
      </p:pic>
      <p:sp>
        <p:nvSpPr>
          <p:cNvPr id="69" name="TextBox 68">
            <a:extLst>
              <a:ext uri="{FF2B5EF4-FFF2-40B4-BE49-F238E27FC236}">
                <a16:creationId xmlns:a16="http://schemas.microsoft.com/office/drawing/2014/main" id="{BB3FB9C9-1FEA-4EDA-97BF-5851BD133159}"/>
              </a:ext>
            </a:extLst>
          </p:cNvPr>
          <p:cNvSpPr txBox="1"/>
          <p:nvPr/>
        </p:nvSpPr>
        <p:spPr>
          <a:xfrm>
            <a:off x="8401858" y="5816006"/>
            <a:ext cx="3060422" cy="369332"/>
          </a:xfrm>
          <a:prstGeom prst="rect">
            <a:avLst/>
          </a:prstGeom>
          <a:noFill/>
        </p:spPr>
        <p:txBody>
          <a:bodyPr wrap="square">
            <a:spAutoFit/>
          </a:bodyPr>
          <a:lstStyle/>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71" name="TextBox 70">
            <a:extLst>
              <a:ext uri="{FF2B5EF4-FFF2-40B4-BE49-F238E27FC236}">
                <a16:creationId xmlns:a16="http://schemas.microsoft.com/office/drawing/2014/main" id="{EF50CC1B-217D-41C0-B1A3-B81BF9420802}"/>
              </a:ext>
            </a:extLst>
          </p:cNvPr>
          <p:cNvSpPr txBox="1"/>
          <p:nvPr/>
        </p:nvSpPr>
        <p:spPr>
          <a:xfrm>
            <a:off x="7164777" y="20398"/>
            <a:ext cx="5027223" cy="461665"/>
          </a:xfrm>
          <a:prstGeom prst="rect">
            <a:avLst/>
          </a:prstGeom>
          <a:noFill/>
        </p:spPr>
        <p:txBody>
          <a:bodyPr wrap="square" rtlCol="0">
            <a:spAutoFit/>
          </a:bodyPr>
          <a:lstStyle/>
          <a:p>
            <a:pPr algn="r"/>
            <a:r>
              <a:rPr lang="en-US" sz="2400" dirty="0"/>
              <a:t>classes.html</a:t>
            </a:r>
          </a:p>
        </p:txBody>
      </p:sp>
      <p:cxnSp>
        <p:nvCxnSpPr>
          <p:cNvPr id="88" name="Straight Connector 87">
            <a:extLst>
              <a:ext uri="{FF2B5EF4-FFF2-40B4-BE49-F238E27FC236}">
                <a16:creationId xmlns:a16="http://schemas.microsoft.com/office/drawing/2014/main" id="{1336B755-24B5-452F-9DAB-2140B55771F1}"/>
              </a:ext>
            </a:extLst>
          </p:cNvPr>
          <p:cNvCxnSpPr/>
          <p:nvPr/>
        </p:nvCxnSpPr>
        <p:spPr>
          <a:xfrm>
            <a:off x="7785232" y="5130869"/>
            <a:ext cx="3363310" cy="117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1B07231E-CB81-4D8F-9D33-4C1910C6BC37}"/>
              </a:ext>
            </a:extLst>
          </p:cNvPr>
          <p:cNvSpPr txBox="1"/>
          <p:nvPr/>
        </p:nvSpPr>
        <p:spPr>
          <a:xfrm>
            <a:off x="3411153" y="1443276"/>
            <a:ext cx="2156940" cy="2508613"/>
          </a:xfrm>
          <a:prstGeom prst="rect">
            <a:avLst/>
          </a:prstGeom>
          <a:noFill/>
          <a:ln>
            <a:solidFill>
              <a:schemeClr val="tx1"/>
            </a:solidFill>
          </a:ln>
          <a:effectLst/>
        </p:spPr>
        <p:txBody>
          <a:bodyPr wrap="square" rtlCol="0">
            <a:noAutofit/>
          </a:bodyPr>
          <a:lstStyle/>
          <a:p>
            <a:r>
              <a:rPr lang="en-US" sz="900" b="1" dirty="0">
                <a:latin typeface="Arial" panose="020B0604020202020204" pitchFamily="34" charset="0"/>
                <a:cs typeface="Arial" panose="020B0604020202020204" pitchFamily="34" charset="0"/>
              </a:rPr>
              <a:t>A102 Intermediate Archery</a:t>
            </a:r>
          </a:p>
          <a:p>
            <a:endParaRPr lang="en-US" sz="900" b="1"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Intermediate archery course that focuses on intermediate archery safety, form, and introduces new equipment styles of shooting Recurve and Compound bows. Fun games and form reinforcement techniques are emphasized in this class.</a:t>
            </a:r>
          </a:p>
          <a:p>
            <a:r>
              <a:rPr lang="en-US" sz="800" dirty="0">
                <a:latin typeface="Arial" panose="020B0604020202020204" pitchFamily="34" charset="0"/>
                <a:cs typeface="Arial" panose="020B0604020202020204" pitchFamily="34" charset="0"/>
              </a:rPr>
              <a:t>Equipment will be provided with exception of safety kit.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$120/month</a:t>
            </a:r>
          </a:p>
          <a:p>
            <a:r>
              <a:rPr lang="en-US" sz="800" dirty="0">
                <a:latin typeface="Arial" panose="020B0604020202020204" pitchFamily="34" charset="0"/>
                <a:cs typeface="Arial" panose="020B0604020202020204" pitchFamily="34" charset="0"/>
              </a:rPr>
              <a:t>Tuesdays and Thursdays, 4-5pm</a:t>
            </a: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Prerequisite:A101 or recommendation from private lesson instructor. Minimum age  7 years old.</a:t>
            </a:r>
          </a:p>
        </p:txBody>
      </p:sp>
      <p:grpSp>
        <p:nvGrpSpPr>
          <p:cNvPr id="4" name="Group 3">
            <a:extLst>
              <a:ext uri="{FF2B5EF4-FFF2-40B4-BE49-F238E27FC236}">
                <a16:creationId xmlns:a16="http://schemas.microsoft.com/office/drawing/2014/main" id="{006908B0-277E-488E-9DDE-4DA9D360B8FA}"/>
              </a:ext>
            </a:extLst>
          </p:cNvPr>
          <p:cNvGrpSpPr/>
          <p:nvPr/>
        </p:nvGrpSpPr>
        <p:grpSpPr>
          <a:xfrm>
            <a:off x="1122696" y="1443274"/>
            <a:ext cx="2156940" cy="2508613"/>
            <a:chOff x="1122696" y="1028117"/>
            <a:chExt cx="2156940" cy="2508613"/>
          </a:xfrm>
        </p:grpSpPr>
        <p:sp>
          <p:nvSpPr>
            <p:cNvPr id="75" name="TextBox 74">
              <a:extLst>
                <a:ext uri="{FF2B5EF4-FFF2-40B4-BE49-F238E27FC236}">
                  <a16:creationId xmlns:a16="http://schemas.microsoft.com/office/drawing/2014/main" id="{378AC1C8-7AA2-4D21-9C2C-45164B1B160F}"/>
                </a:ext>
              </a:extLst>
            </p:cNvPr>
            <p:cNvSpPr txBox="1"/>
            <p:nvPr/>
          </p:nvSpPr>
          <p:spPr>
            <a:xfrm>
              <a:off x="1122696" y="1028117"/>
              <a:ext cx="2156940" cy="2508613"/>
            </a:xfrm>
            <a:prstGeom prst="rect">
              <a:avLst/>
            </a:prstGeom>
            <a:noFill/>
            <a:ln>
              <a:solidFill>
                <a:schemeClr val="tx1"/>
              </a:solidFill>
            </a:ln>
            <a:effectLst/>
          </p:spPr>
          <p:txBody>
            <a:bodyPr wrap="square" rtlCol="0">
              <a:noAutofit/>
            </a:bodyPr>
            <a:lstStyle/>
            <a:p>
              <a:r>
                <a:rPr lang="en-US" sz="900" b="1" dirty="0">
                  <a:latin typeface="Arial" panose="020B0604020202020204" pitchFamily="34" charset="0"/>
                  <a:cs typeface="Arial" panose="020B0604020202020204" pitchFamily="34" charset="0"/>
                </a:rPr>
                <a:t>A101 Basic Archery</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Basic archery course that focuses on beginning archery safety, skills, and drills. Participants learn about archery form, range rules and etiquette. Form training and fun games are introduced in this class.</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Equipment will be provided with exception of safety kit.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$120/month</a:t>
              </a:r>
            </a:p>
            <a:p>
              <a:r>
                <a:rPr lang="en-US" sz="800" dirty="0">
                  <a:latin typeface="Arial" panose="020B0604020202020204" pitchFamily="34" charset="0"/>
                  <a:cs typeface="Arial" panose="020B0604020202020204" pitchFamily="34" charset="0"/>
                </a:rPr>
                <a:t>Mondays and Wednesdays, 4-5pm</a:t>
              </a: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Prerequisite:   Interest in learning about the sport of archery. Minimum age  8 years old or 7 w/ pre-evaluation.</a:t>
              </a:r>
            </a:p>
          </p:txBody>
        </p:sp>
        <p:sp>
          <p:nvSpPr>
            <p:cNvPr id="3" name="Rectangle: Rounded Corners 2">
              <a:extLst>
                <a:ext uri="{FF2B5EF4-FFF2-40B4-BE49-F238E27FC236}">
                  <a16:creationId xmlns:a16="http://schemas.microsoft.com/office/drawing/2014/main" id="{FAE99DF7-E442-4E75-AA25-FD2123FAE0B1}"/>
                </a:ext>
              </a:extLst>
            </p:cNvPr>
            <p:cNvSpPr/>
            <p:nvPr/>
          </p:nvSpPr>
          <p:spPr>
            <a:xfrm>
              <a:off x="1207541" y="2758966"/>
              <a:ext cx="552942" cy="204952"/>
            </a:xfrm>
            <a:prstGeom prst="round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panose="020B0604020202020204" pitchFamily="34" charset="0"/>
                  <a:cs typeface="Arial" panose="020B0604020202020204" pitchFamily="34" charset="0"/>
                </a:rPr>
                <a:t>Enroll</a:t>
              </a:r>
            </a:p>
          </p:txBody>
        </p:sp>
      </p:grpSp>
      <p:sp>
        <p:nvSpPr>
          <p:cNvPr id="22" name="Rectangle: Rounded Corners 21">
            <a:extLst>
              <a:ext uri="{FF2B5EF4-FFF2-40B4-BE49-F238E27FC236}">
                <a16:creationId xmlns:a16="http://schemas.microsoft.com/office/drawing/2014/main" id="{00B51B81-47F9-42DF-96DF-5087881570B5}"/>
              </a:ext>
            </a:extLst>
          </p:cNvPr>
          <p:cNvSpPr/>
          <p:nvPr/>
        </p:nvSpPr>
        <p:spPr>
          <a:xfrm>
            <a:off x="3538031" y="3174125"/>
            <a:ext cx="552942" cy="204952"/>
          </a:xfrm>
          <a:prstGeom prst="round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panose="020B0604020202020204" pitchFamily="34" charset="0"/>
                <a:cs typeface="Arial" panose="020B0604020202020204" pitchFamily="34" charset="0"/>
              </a:rPr>
              <a:t>Enroll</a:t>
            </a:r>
          </a:p>
        </p:txBody>
      </p:sp>
      <p:grpSp>
        <p:nvGrpSpPr>
          <p:cNvPr id="26" name="Group 25">
            <a:extLst>
              <a:ext uri="{FF2B5EF4-FFF2-40B4-BE49-F238E27FC236}">
                <a16:creationId xmlns:a16="http://schemas.microsoft.com/office/drawing/2014/main" id="{7AC43C05-B86B-4CE3-B8BC-11006E503B49}"/>
              </a:ext>
            </a:extLst>
          </p:cNvPr>
          <p:cNvGrpSpPr/>
          <p:nvPr/>
        </p:nvGrpSpPr>
        <p:grpSpPr>
          <a:xfrm>
            <a:off x="1122696" y="4043943"/>
            <a:ext cx="2156940" cy="2508613"/>
            <a:chOff x="1122696" y="1028117"/>
            <a:chExt cx="2156940" cy="2508613"/>
          </a:xfrm>
        </p:grpSpPr>
        <p:sp>
          <p:nvSpPr>
            <p:cNvPr id="27" name="TextBox 26">
              <a:extLst>
                <a:ext uri="{FF2B5EF4-FFF2-40B4-BE49-F238E27FC236}">
                  <a16:creationId xmlns:a16="http://schemas.microsoft.com/office/drawing/2014/main" id="{75F3F453-17B5-4EF6-B1A4-AAAB3FA4E316}"/>
                </a:ext>
              </a:extLst>
            </p:cNvPr>
            <p:cNvSpPr txBox="1"/>
            <p:nvPr/>
          </p:nvSpPr>
          <p:spPr>
            <a:xfrm>
              <a:off x="1122696" y="1028117"/>
              <a:ext cx="2156940" cy="2508613"/>
            </a:xfrm>
            <a:prstGeom prst="rect">
              <a:avLst/>
            </a:prstGeom>
            <a:noFill/>
            <a:ln>
              <a:solidFill>
                <a:schemeClr val="tx1"/>
              </a:solidFill>
            </a:ln>
            <a:effectLst/>
          </p:spPr>
          <p:txBody>
            <a:bodyPr wrap="square" rtlCol="0">
              <a:noAutofit/>
            </a:bodyPr>
            <a:lstStyle/>
            <a:p>
              <a:r>
                <a:rPr lang="en-US" sz="900" b="1" dirty="0">
                  <a:latin typeface="Arial" panose="020B0604020202020204" pitchFamily="34" charset="0"/>
                  <a:cs typeface="Arial" panose="020B0604020202020204" pitchFamily="34" charset="0"/>
                </a:rPr>
                <a:t>A103 Advanced Archery</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After taking the A101, A102 classes, students are eligible to participate in the A103 class. This class focuses on a continued education towards tournament styles of shooting used by many archery tournament associations from around the world. Along with the tournament lesson, participants receive continued knowledge around their shooting form and advice on personal equipment selections.</a:t>
              </a:r>
            </a:p>
            <a:p>
              <a:r>
                <a:rPr lang="en-US" sz="800" dirty="0">
                  <a:latin typeface="Arial" panose="020B0604020202020204" pitchFamily="34" charset="0"/>
                  <a:cs typeface="Arial" panose="020B0604020202020204" pitchFamily="34" charset="0"/>
                </a:rPr>
                <a:t>Equipment will be provided with exception of safety kit.</a:t>
              </a:r>
            </a:p>
            <a:p>
              <a:r>
                <a:rPr lang="en-US" sz="800" dirty="0">
                  <a:latin typeface="Arial" panose="020B0604020202020204" pitchFamily="34" charset="0"/>
                  <a:cs typeface="Arial" panose="020B0604020202020204" pitchFamily="34" charset="0"/>
                </a:rPr>
                <a:t>		Cost: $120/month</a:t>
              </a:r>
            </a:p>
            <a:p>
              <a:r>
                <a:rPr lang="en-US" sz="800" dirty="0">
                  <a:latin typeface="Arial" panose="020B0604020202020204" pitchFamily="34" charset="0"/>
                  <a:cs typeface="Arial" panose="020B0604020202020204" pitchFamily="34" charset="0"/>
                </a:rPr>
                <a:t>		Schedule: Tuesdays and Thursdays, 5-6pm</a:t>
              </a:r>
            </a:p>
            <a:p>
              <a:r>
                <a:rPr lang="en-US" sz="800" dirty="0">
                  <a:latin typeface="Arial" panose="020B0604020202020204" pitchFamily="34" charset="0"/>
                  <a:cs typeface="Arial" panose="020B0604020202020204" pitchFamily="34" charset="0"/>
                </a:rPr>
                <a:t>		Prerequisite:  A101/A102 or equivalent. Minimum age  7 years old.</a:t>
              </a:r>
            </a:p>
          </p:txBody>
        </p:sp>
        <p:sp>
          <p:nvSpPr>
            <p:cNvPr id="29" name="Rectangle: Rounded Corners 28">
              <a:extLst>
                <a:ext uri="{FF2B5EF4-FFF2-40B4-BE49-F238E27FC236}">
                  <a16:creationId xmlns:a16="http://schemas.microsoft.com/office/drawing/2014/main" id="{39954F79-097F-418C-A517-FB43DBC85A6E}"/>
                </a:ext>
              </a:extLst>
            </p:cNvPr>
            <p:cNvSpPr/>
            <p:nvPr/>
          </p:nvSpPr>
          <p:spPr>
            <a:xfrm>
              <a:off x="1207541" y="2758966"/>
              <a:ext cx="552942" cy="204952"/>
            </a:xfrm>
            <a:prstGeom prst="round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panose="020B0604020202020204" pitchFamily="34" charset="0"/>
                  <a:cs typeface="Arial" panose="020B0604020202020204" pitchFamily="34" charset="0"/>
                </a:rPr>
                <a:t>Enroll</a:t>
              </a:r>
            </a:p>
          </p:txBody>
        </p:sp>
      </p:grpSp>
      <p:grpSp>
        <p:nvGrpSpPr>
          <p:cNvPr id="31" name="Group 30">
            <a:extLst>
              <a:ext uri="{FF2B5EF4-FFF2-40B4-BE49-F238E27FC236}">
                <a16:creationId xmlns:a16="http://schemas.microsoft.com/office/drawing/2014/main" id="{B832E6D4-4786-42F7-878E-B1733A1D5BD1}"/>
              </a:ext>
            </a:extLst>
          </p:cNvPr>
          <p:cNvGrpSpPr/>
          <p:nvPr/>
        </p:nvGrpSpPr>
        <p:grpSpPr>
          <a:xfrm>
            <a:off x="3411153" y="4058352"/>
            <a:ext cx="2156940" cy="2508613"/>
            <a:chOff x="1122696" y="1028117"/>
            <a:chExt cx="2156940" cy="2508613"/>
          </a:xfrm>
        </p:grpSpPr>
        <p:sp>
          <p:nvSpPr>
            <p:cNvPr id="33" name="TextBox 32">
              <a:extLst>
                <a:ext uri="{FF2B5EF4-FFF2-40B4-BE49-F238E27FC236}">
                  <a16:creationId xmlns:a16="http://schemas.microsoft.com/office/drawing/2014/main" id="{C668578A-C5B6-4DC5-896C-73EA0088BBE3}"/>
                </a:ext>
              </a:extLst>
            </p:cNvPr>
            <p:cNvSpPr txBox="1"/>
            <p:nvPr/>
          </p:nvSpPr>
          <p:spPr>
            <a:xfrm>
              <a:off x="1122696" y="1028117"/>
              <a:ext cx="2156940" cy="2508613"/>
            </a:xfrm>
            <a:prstGeom prst="rect">
              <a:avLst/>
            </a:prstGeom>
            <a:noFill/>
            <a:ln>
              <a:solidFill>
                <a:schemeClr val="tx1"/>
              </a:solidFill>
            </a:ln>
            <a:effectLst/>
          </p:spPr>
          <p:txBody>
            <a:bodyPr wrap="square" rtlCol="0">
              <a:noAutofit/>
            </a:bodyPr>
            <a:lstStyle/>
            <a:p>
              <a:r>
                <a:rPr lang="en-US" sz="900" b="1" dirty="0">
                  <a:latin typeface="Arial" panose="020B0604020202020204" pitchFamily="34" charset="0"/>
                  <a:cs typeface="Arial" panose="020B0604020202020204" pitchFamily="34" charset="0"/>
                </a:rPr>
                <a:t>Private Lessons</a:t>
              </a:r>
            </a:p>
            <a:p>
              <a:r>
                <a:rPr lang="en-US" sz="800" dirty="0">
                  <a:latin typeface="Arial" panose="020B0604020202020204" pitchFamily="34" charset="0"/>
                  <a:cs typeface="Arial" panose="020B0604020202020204" pitchFamily="34" charset="0"/>
                </a:rPr>
                <a:t>	</a:t>
              </a:r>
            </a:p>
            <a:p>
              <a:r>
                <a:rPr lang="en-US" sz="800" b="1" dirty="0">
                  <a:latin typeface="Arial" panose="020B0604020202020204" pitchFamily="34" charset="0"/>
                  <a:cs typeface="Arial" panose="020B0604020202020204" pitchFamily="34" charset="0"/>
                </a:rPr>
                <a:t>Single Lesson</a:t>
              </a:r>
            </a:p>
            <a:p>
              <a:r>
                <a:rPr lang="en-US" sz="800" dirty="0">
                  <a:latin typeface="Arial" panose="020B0604020202020204" pitchFamily="34" charset="0"/>
                  <a:cs typeface="Arial" panose="020B0604020202020204" pitchFamily="34" charset="0"/>
                </a:rPr>
                <a:t>Description: 1 hour of expert guidance by a USA Archery-certified coach</a:t>
              </a:r>
            </a:p>
            <a:p>
              <a:r>
                <a:rPr lang="en-US" sz="800" dirty="0">
                  <a:latin typeface="Arial" panose="020B0604020202020204" pitchFamily="34" charset="0"/>
                  <a:cs typeface="Arial" panose="020B0604020202020204" pitchFamily="34" charset="0"/>
                </a:rPr>
                <a:t>$50</a:t>
              </a: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p:txBody>
        </p:sp>
        <p:sp>
          <p:nvSpPr>
            <p:cNvPr id="34" name="Rectangle: Rounded Corners 33">
              <a:extLst>
                <a:ext uri="{FF2B5EF4-FFF2-40B4-BE49-F238E27FC236}">
                  <a16:creationId xmlns:a16="http://schemas.microsoft.com/office/drawing/2014/main" id="{3F74C4CD-F5FC-4516-9ADC-D9501D28A834}"/>
                </a:ext>
              </a:extLst>
            </p:cNvPr>
            <p:cNvSpPr/>
            <p:nvPr/>
          </p:nvSpPr>
          <p:spPr>
            <a:xfrm>
              <a:off x="1249574" y="1874400"/>
              <a:ext cx="552942" cy="204952"/>
            </a:xfrm>
            <a:prstGeom prst="round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panose="020B0604020202020204" pitchFamily="34" charset="0"/>
                  <a:cs typeface="Arial" panose="020B0604020202020204" pitchFamily="34" charset="0"/>
                </a:rPr>
                <a:t>Enroll</a:t>
              </a:r>
            </a:p>
          </p:txBody>
        </p:sp>
      </p:grpSp>
      <p:grpSp>
        <p:nvGrpSpPr>
          <p:cNvPr id="36" name="Group 35">
            <a:extLst>
              <a:ext uri="{FF2B5EF4-FFF2-40B4-BE49-F238E27FC236}">
                <a16:creationId xmlns:a16="http://schemas.microsoft.com/office/drawing/2014/main" id="{6631C0A3-F7BF-4D33-8CAC-C56BE0C8FC5D}"/>
              </a:ext>
            </a:extLst>
          </p:cNvPr>
          <p:cNvGrpSpPr/>
          <p:nvPr/>
        </p:nvGrpSpPr>
        <p:grpSpPr>
          <a:xfrm>
            <a:off x="8338255" y="1666792"/>
            <a:ext cx="2156940" cy="2508613"/>
            <a:chOff x="1122696" y="1028117"/>
            <a:chExt cx="2156940" cy="2508613"/>
          </a:xfrm>
        </p:grpSpPr>
        <p:sp>
          <p:nvSpPr>
            <p:cNvPr id="37" name="TextBox 36">
              <a:extLst>
                <a:ext uri="{FF2B5EF4-FFF2-40B4-BE49-F238E27FC236}">
                  <a16:creationId xmlns:a16="http://schemas.microsoft.com/office/drawing/2014/main" id="{52D8DC74-1DED-4583-ABEB-631D3A319C71}"/>
                </a:ext>
              </a:extLst>
            </p:cNvPr>
            <p:cNvSpPr txBox="1"/>
            <p:nvPr/>
          </p:nvSpPr>
          <p:spPr>
            <a:xfrm>
              <a:off x="1122696" y="1028117"/>
              <a:ext cx="2156940" cy="2508613"/>
            </a:xfrm>
            <a:prstGeom prst="rect">
              <a:avLst/>
            </a:prstGeom>
            <a:noFill/>
            <a:ln>
              <a:solidFill>
                <a:schemeClr val="tx1"/>
              </a:solidFill>
            </a:ln>
            <a:effectLst/>
          </p:spPr>
          <p:txBody>
            <a:bodyPr wrap="square" rtlCol="0">
              <a:noAutofit/>
            </a:bodyPr>
            <a:lstStyle/>
            <a:p>
              <a:r>
                <a:rPr lang="en-US" sz="900" b="1" dirty="0">
                  <a:latin typeface="Arial" panose="020B0604020202020204" pitchFamily="34" charset="0"/>
                  <a:cs typeface="Arial" panose="020B0604020202020204" pitchFamily="34" charset="0"/>
                </a:rPr>
                <a:t>A101 Basic Archery</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Basic archery course that focuses on beginning archery safety, skills, and drills. Participants learn about archery form, range rules and etiquette. Form training and fun games are introduced in this class.</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Equipment will be provided with exception of safety kit.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$120/month</a:t>
              </a:r>
            </a:p>
            <a:p>
              <a:r>
                <a:rPr lang="en-US" sz="800" dirty="0">
                  <a:latin typeface="Arial" panose="020B0604020202020204" pitchFamily="34" charset="0"/>
                  <a:cs typeface="Arial" panose="020B0604020202020204" pitchFamily="34" charset="0"/>
                </a:rPr>
                <a:t>Mondays and Wednesdays, 4-5pm</a:t>
              </a: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Prerequisite:   Interest in learning about the sport of archery. Minimum age  8 years old or 7 w/ pre-evaluation.</a:t>
              </a:r>
            </a:p>
          </p:txBody>
        </p:sp>
        <p:sp>
          <p:nvSpPr>
            <p:cNvPr id="38" name="Rectangle: Rounded Corners 37">
              <a:extLst>
                <a:ext uri="{FF2B5EF4-FFF2-40B4-BE49-F238E27FC236}">
                  <a16:creationId xmlns:a16="http://schemas.microsoft.com/office/drawing/2014/main" id="{F78ABB9D-8489-4B03-B5AA-6B272A307DF3}"/>
                </a:ext>
              </a:extLst>
            </p:cNvPr>
            <p:cNvSpPr/>
            <p:nvPr/>
          </p:nvSpPr>
          <p:spPr>
            <a:xfrm>
              <a:off x="1207541" y="2758966"/>
              <a:ext cx="552942" cy="204952"/>
            </a:xfrm>
            <a:prstGeom prst="round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panose="020B0604020202020204" pitchFamily="34" charset="0"/>
                  <a:cs typeface="Arial" panose="020B0604020202020204" pitchFamily="34" charset="0"/>
                </a:rPr>
                <a:t>Enroll</a:t>
              </a:r>
            </a:p>
          </p:txBody>
        </p:sp>
      </p:grpSp>
      <p:pic>
        <p:nvPicPr>
          <p:cNvPr id="28" name="Picture 27">
            <a:extLst>
              <a:ext uri="{FF2B5EF4-FFF2-40B4-BE49-F238E27FC236}">
                <a16:creationId xmlns:a16="http://schemas.microsoft.com/office/drawing/2014/main" id="{FBEBD11B-92F4-4BD8-9F2D-8E2E86E610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30" y="4933438"/>
            <a:ext cx="5458254" cy="1676368"/>
          </a:xfrm>
          <a:prstGeom prst="rect">
            <a:avLst/>
          </a:prstGeom>
        </p:spPr>
      </p:pic>
      <p:pic>
        <p:nvPicPr>
          <p:cNvPr id="30" name="Picture 29">
            <a:extLst>
              <a:ext uri="{FF2B5EF4-FFF2-40B4-BE49-F238E27FC236}">
                <a16:creationId xmlns:a16="http://schemas.microsoft.com/office/drawing/2014/main" id="{E689F46B-EDF9-4B34-8020-42782547AA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7541" y="5203606"/>
            <a:ext cx="783594" cy="324835"/>
          </a:xfrm>
          <a:prstGeom prst="rect">
            <a:avLst/>
          </a:prstGeom>
        </p:spPr>
      </p:pic>
      <p:sp>
        <p:nvSpPr>
          <p:cNvPr id="32" name="TextBox 31">
            <a:extLst>
              <a:ext uri="{FF2B5EF4-FFF2-40B4-BE49-F238E27FC236}">
                <a16:creationId xmlns:a16="http://schemas.microsoft.com/office/drawing/2014/main" id="{81185BAA-1624-4947-AF80-A5A847FFB72A}"/>
              </a:ext>
            </a:extLst>
          </p:cNvPr>
          <p:cNvSpPr txBox="1"/>
          <p:nvPr/>
        </p:nvSpPr>
        <p:spPr>
          <a:xfrm>
            <a:off x="1122695" y="5607458"/>
            <a:ext cx="2566436" cy="923330"/>
          </a:xfrm>
          <a:prstGeom prst="rect">
            <a:avLst/>
          </a:prstGeom>
          <a:noFill/>
        </p:spPr>
        <p:txBody>
          <a:bodyPr wrap="square">
            <a:spAutoFit/>
          </a:bodyPr>
          <a:lstStyle/>
          <a:p>
            <a:r>
              <a:rPr lang="en-US" sz="900" dirty="0">
                <a:solidFill>
                  <a:schemeClr val="bg1"/>
                </a:solidFill>
                <a:latin typeface="Arial" panose="020B0604020202020204" pitchFamily="34" charset="0"/>
                <a:cs typeface="Arial" panose="020B0604020202020204" pitchFamily="34" charset="0"/>
              </a:rPr>
              <a:t>528 Nock Point Ln</a:t>
            </a:r>
          </a:p>
          <a:p>
            <a:r>
              <a:rPr lang="en-US" sz="900" dirty="0">
                <a:solidFill>
                  <a:schemeClr val="bg1"/>
                </a:solidFill>
                <a:latin typeface="Arial" panose="020B0604020202020204" pitchFamily="34" charset="0"/>
                <a:cs typeface="Arial" panose="020B0604020202020204" pitchFamily="34" charset="0"/>
              </a:rPr>
              <a:t>Tacoma, WA 98412</a:t>
            </a:r>
          </a:p>
          <a:p>
            <a:endParaRPr lang="en-US" sz="900" dirty="0">
              <a:solidFill>
                <a:schemeClr val="bg1"/>
              </a:solidFill>
            </a:endParaRPr>
          </a:p>
          <a:p>
            <a:r>
              <a:rPr lang="en-US" sz="900" b="1" dirty="0">
                <a:solidFill>
                  <a:schemeClr val="bg1"/>
                </a:solidFill>
                <a:latin typeface="Arial" panose="020B0604020202020204" pitchFamily="34" charset="0"/>
                <a:cs typeface="Arial" panose="020B0604020202020204" pitchFamily="34" charset="0"/>
              </a:rPr>
              <a:t>Location   /   Contact Us  /  About</a:t>
            </a:r>
          </a:p>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39" name="TextBox 38">
            <a:extLst>
              <a:ext uri="{FF2B5EF4-FFF2-40B4-BE49-F238E27FC236}">
                <a16:creationId xmlns:a16="http://schemas.microsoft.com/office/drawing/2014/main" id="{096A213D-B0E3-4C64-8364-5CE23C2AE147}"/>
              </a:ext>
            </a:extLst>
          </p:cNvPr>
          <p:cNvSpPr txBox="1"/>
          <p:nvPr/>
        </p:nvSpPr>
        <p:spPr>
          <a:xfrm>
            <a:off x="8334542" y="4310884"/>
            <a:ext cx="2156940" cy="831720"/>
          </a:xfrm>
          <a:prstGeom prst="rect">
            <a:avLst/>
          </a:prstGeom>
          <a:noFill/>
          <a:ln>
            <a:solidFill>
              <a:schemeClr val="tx1"/>
            </a:solidFill>
          </a:ln>
          <a:effectLst/>
        </p:spPr>
        <p:txBody>
          <a:bodyPr wrap="square" rtlCol="0">
            <a:noAutofit/>
          </a:bodyPr>
          <a:lstStyle/>
          <a:p>
            <a:r>
              <a:rPr lang="en-US" sz="900" b="1" dirty="0">
                <a:latin typeface="Arial" panose="020B0604020202020204" pitchFamily="34" charset="0"/>
                <a:cs typeface="Arial" panose="020B0604020202020204" pitchFamily="34" charset="0"/>
              </a:rPr>
              <a:t>A102 Intermediate Archery</a:t>
            </a:r>
          </a:p>
          <a:p>
            <a:endParaRPr lang="en-US" sz="900" b="1"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Intermediate archery course that focuses on intermediate archery safety, form, and introduces new equipment styles of shooting Recurve and Compound bows. </a:t>
            </a:r>
          </a:p>
        </p:txBody>
      </p:sp>
      <p:sp>
        <p:nvSpPr>
          <p:cNvPr id="40" name="TextBox 39">
            <a:extLst>
              <a:ext uri="{FF2B5EF4-FFF2-40B4-BE49-F238E27FC236}">
                <a16:creationId xmlns:a16="http://schemas.microsoft.com/office/drawing/2014/main" id="{66FF50C3-986C-4FFD-AA46-4F595C452B5B}"/>
              </a:ext>
            </a:extLst>
          </p:cNvPr>
          <p:cNvSpPr txBox="1"/>
          <p:nvPr/>
        </p:nvSpPr>
        <p:spPr>
          <a:xfrm>
            <a:off x="6181314" y="764546"/>
            <a:ext cx="1960541" cy="3970318"/>
          </a:xfrm>
          <a:prstGeom prst="rect">
            <a:avLst/>
          </a:prstGeom>
          <a:noFill/>
        </p:spPr>
        <p:txBody>
          <a:bodyPr wrap="square" rtlCol="0">
            <a:spAutoFit/>
          </a:bodyPr>
          <a:lstStyle/>
          <a:p>
            <a:r>
              <a:rPr lang="en-US" dirty="0"/>
              <a:t>Notes:</a:t>
            </a:r>
          </a:p>
          <a:p>
            <a:pPr marL="285750" indent="-285750">
              <a:buFont typeface="Arial" panose="020B0604020202020204" pitchFamily="34" charset="0"/>
              <a:buChar char="•"/>
            </a:pPr>
            <a:r>
              <a:rPr lang="en-US" dirty="0"/>
              <a:t>Classes are setup like cards.</a:t>
            </a:r>
          </a:p>
          <a:p>
            <a:pPr marL="285750" indent="-285750">
              <a:buFont typeface="Arial" panose="020B0604020202020204" pitchFamily="34" charset="0"/>
              <a:buChar char="•"/>
            </a:pPr>
            <a:r>
              <a:rPr lang="en-US" dirty="0"/>
              <a:t>Enable the page to scale and tile the cards.</a:t>
            </a:r>
          </a:p>
          <a:p>
            <a:pPr marL="285750" indent="-285750">
              <a:buFont typeface="Arial" panose="020B0604020202020204" pitchFamily="34" charset="0"/>
              <a:buChar char="•"/>
            </a:pPr>
            <a:r>
              <a:rPr lang="en-US" dirty="0"/>
              <a:t>Additional classes can be easily added later as company grows.</a:t>
            </a:r>
          </a:p>
          <a:p>
            <a:endParaRPr lang="en-US" dirty="0"/>
          </a:p>
        </p:txBody>
      </p:sp>
      <p:sp>
        <p:nvSpPr>
          <p:cNvPr id="41" name="TextBox 40">
            <a:extLst>
              <a:ext uri="{FF2B5EF4-FFF2-40B4-BE49-F238E27FC236}">
                <a16:creationId xmlns:a16="http://schemas.microsoft.com/office/drawing/2014/main" id="{27D3B20B-D74D-4CF2-8A69-B6D67E2178E8}"/>
              </a:ext>
            </a:extLst>
          </p:cNvPr>
          <p:cNvSpPr txBox="1"/>
          <p:nvPr/>
        </p:nvSpPr>
        <p:spPr>
          <a:xfrm>
            <a:off x="942879" y="950289"/>
            <a:ext cx="254107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Classes</a:t>
            </a:r>
          </a:p>
        </p:txBody>
      </p:sp>
    </p:spTree>
    <p:extLst>
      <p:ext uri="{BB962C8B-B14F-4D97-AF65-F5344CB8AC3E}">
        <p14:creationId xmlns:p14="http://schemas.microsoft.com/office/powerpoint/2010/main" val="288114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94072E-A494-4C71-9C8B-9156682045E9}"/>
              </a:ext>
            </a:extLst>
          </p:cNvPr>
          <p:cNvSpPr/>
          <p:nvPr/>
        </p:nvSpPr>
        <p:spPr>
          <a:xfrm>
            <a:off x="587830" y="104504"/>
            <a:ext cx="5461967" cy="650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EE4E7E7-D531-402C-81E3-A0582E550990}"/>
              </a:ext>
            </a:extLst>
          </p:cNvPr>
          <p:cNvPicPr>
            <a:picLocks noChangeAspect="1"/>
          </p:cNvPicPr>
          <p:nvPr/>
        </p:nvPicPr>
        <p:blipFill>
          <a:blip r:embed="rId2"/>
          <a:stretch>
            <a:fillRect/>
          </a:stretch>
        </p:blipFill>
        <p:spPr>
          <a:xfrm>
            <a:off x="587830" y="104504"/>
            <a:ext cx="4714909" cy="766768"/>
          </a:xfrm>
          <a:prstGeom prst="rect">
            <a:avLst/>
          </a:prstGeom>
        </p:spPr>
      </p:pic>
      <p:pic>
        <p:nvPicPr>
          <p:cNvPr id="21" name="Picture 20">
            <a:extLst>
              <a:ext uri="{FF2B5EF4-FFF2-40B4-BE49-F238E27FC236}">
                <a16:creationId xmlns:a16="http://schemas.microsoft.com/office/drawing/2014/main" id="{EC5CBF1C-7557-46B8-86B3-533127E3139B}"/>
              </a:ext>
            </a:extLst>
          </p:cNvPr>
          <p:cNvPicPr>
            <a:picLocks noChangeAspect="1"/>
          </p:cNvPicPr>
          <p:nvPr/>
        </p:nvPicPr>
        <p:blipFill>
          <a:blip r:embed="rId3"/>
          <a:stretch>
            <a:fillRect/>
          </a:stretch>
        </p:blipFill>
        <p:spPr>
          <a:xfrm>
            <a:off x="2825561" y="104504"/>
            <a:ext cx="3224236" cy="766768"/>
          </a:xfrm>
          <a:prstGeom prst="rect">
            <a:avLst/>
          </a:prstGeom>
        </p:spPr>
      </p:pic>
      <p:sp>
        <p:nvSpPr>
          <p:cNvPr id="25" name="TextBox 24">
            <a:extLst>
              <a:ext uri="{FF2B5EF4-FFF2-40B4-BE49-F238E27FC236}">
                <a16:creationId xmlns:a16="http://schemas.microsoft.com/office/drawing/2014/main" id="{307C9B98-602F-44FB-9191-FE922E93E8F9}"/>
              </a:ext>
            </a:extLst>
          </p:cNvPr>
          <p:cNvSpPr txBox="1"/>
          <p:nvPr/>
        </p:nvSpPr>
        <p:spPr>
          <a:xfrm>
            <a:off x="3318812" y="210889"/>
            <a:ext cx="2590800" cy="276999"/>
          </a:xfrm>
          <a:prstGeom prst="rect">
            <a:avLst/>
          </a:prstGeom>
          <a:solidFill>
            <a:srgbClr val="03A3DF"/>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Classes   /   Instructors   /   About</a:t>
            </a:r>
          </a:p>
        </p:txBody>
      </p:sp>
      <p:sp>
        <p:nvSpPr>
          <p:cNvPr id="63" name="Rectangle 62">
            <a:extLst>
              <a:ext uri="{FF2B5EF4-FFF2-40B4-BE49-F238E27FC236}">
                <a16:creationId xmlns:a16="http://schemas.microsoft.com/office/drawing/2014/main" id="{C9B64124-D239-44FF-83D9-6F94445C412C}"/>
              </a:ext>
            </a:extLst>
          </p:cNvPr>
          <p:cNvSpPr/>
          <p:nvPr/>
        </p:nvSpPr>
        <p:spPr>
          <a:xfrm>
            <a:off x="8086962" y="764547"/>
            <a:ext cx="2675632" cy="5420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46E90C28-3384-4D14-B475-F95DA975C25C}"/>
              </a:ext>
            </a:extLst>
          </p:cNvPr>
          <p:cNvPicPr>
            <a:picLocks noChangeAspect="1"/>
          </p:cNvPicPr>
          <p:nvPr/>
        </p:nvPicPr>
        <p:blipFill rotWithShape="1">
          <a:blip r:embed="rId2"/>
          <a:srcRect l="7580" r="35672"/>
          <a:stretch/>
        </p:blipFill>
        <p:spPr>
          <a:xfrm>
            <a:off x="8086962" y="764546"/>
            <a:ext cx="2675632" cy="766768"/>
          </a:xfrm>
          <a:prstGeom prst="rect">
            <a:avLst/>
          </a:prstGeom>
        </p:spPr>
      </p:pic>
      <p:pic>
        <p:nvPicPr>
          <p:cNvPr id="66" name="Picture 65">
            <a:extLst>
              <a:ext uri="{FF2B5EF4-FFF2-40B4-BE49-F238E27FC236}">
                <a16:creationId xmlns:a16="http://schemas.microsoft.com/office/drawing/2014/main" id="{12C3F2C7-3F1E-4B2F-950A-F7320AD0B44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179020" y="940760"/>
            <a:ext cx="452441" cy="414341"/>
          </a:xfrm>
          <a:prstGeom prst="rect">
            <a:avLst/>
          </a:prstGeom>
        </p:spPr>
      </p:pic>
      <p:pic>
        <p:nvPicPr>
          <p:cNvPr id="67" name="Picture 66">
            <a:extLst>
              <a:ext uri="{FF2B5EF4-FFF2-40B4-BE49-F238E27FC236}">
                <a16:creationId xmlns:a16="http://schemas.microsoft.com/office/drawing/2014/main" id="{0AE4C661-1BF1-463F-9C51-D2387D306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592" y="5425087"/>
            <a:ext cx="2686402" cy="825062"/>
          </a:xfrm>
          <a:prstGeom prst="rect">
            <a:avLst/>
          </a:prstGeom>
        </p:spPr>
      </p:pic>
      <p:pic>
        <p:nvPicPr>
          <p:cNvPr id="68" name="Picture 67">
            <a:extLst>
              <a:ext uri="{FF2B5EF4-FFF2-40B4-BE49-F238E27FC236}">
                <a16:creationId xmlns:a16="http://schemas.microsoft.com/office/drawing/2014/main" id="{59E661A8-25AA-4A8E-B29F-CA618FBE5C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6884" y="5404850"/>
            <a:ext cx="596273" cy="247182"/>
          </a:xfrm>
          <a:prstGeom prst="rect">
            <a:avLst/>
          </a:prstGeom>
        </p:spPr>
      </p:pic>
      <p:sp>
        <p:nvSpPr>
          <p:cNvPr id="69" name="TextBox 68">
            <a:extLst>
              <a:ext uri="{FF2B5EF4-FFF2-40B4-BE49-F238E27FC236}">
                <a16:creationId xmlns:a16="http://schemas.microsoft.com/office/drawing/2014/main" id="{BB3FB9C9-1FEA-4EDA-97BF-5851BD133159}"/>
              </a:ext>
            </a:extLst>
          </p:cNvPr>
          <p:cNvSpPr txBox="1"/>
          <p:nvPr/>
        </p:nvSpPr>
        <p:spPr>
          <a:xfrm>
            <a:off x="8401858" y="5816006"/>
            <a:ext cx="3060422" cy="369332"/>
          </a:xfrm>
          <a:prstGeom prst="rect">
            <a:avLst/>
          </a:prstGeom>
          <a:noFill/>
        </p:spPr>
        <p:txBody>
          <a:bodyPr wrap="square">
            <a:spAutoFit/>
          </a:bodyPr>
          <a:lstStyle/>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71" name="TextBox 70">
            <a:extLst>
              <a:ext uri="{FF2B5EF4-FFF2-40B4-BE49-F238E27FC236}">
                <a16:creationId xmlns:a16="http://schemas.microsoft.com/office/drawing/2014/main" id="{EF50CC1B-217D-41C0-B1A3-B81BF9420802}"/>
              </a:ext>
            </a:extLst>
          </p:cNvPr>
          <p:cNvSpPr txBox="1"/>
          <p:nvPr/>
        </p:nvSpPr>
        <p:spPr>
          <a:xfrm>
            <a:off x="7164777" y="20398"/>
            <a:ext cx="5027223" cy="461665"/>
          </a:xfrm>
          <a:prstGeom prst="rect">
            <a:avLst/>
          </a:prstGeom>
          <a:noFill/>
        </p:spPr>
        <p:txBody>
          <a:bodyPr wrap="square" rtlCol="0">
            <a:spAutoFit/>
          </a:bodyPr>
          <a:lstStyle/>
          <a:p>
            <a:pPr algn="r"/>
            <a:r>
              <a:rPr lang="en-US" sz="2400" dirty="0"/>
              <a:t>instructors.html</a:t>
            </a:r>
          </a:p>
        </p:txBody>
      </p:sp>
      <p:cxnSp>
        <p:nvCxnSpPr>
          <p:cNvPr id="88" name="Straight Connector 87">
            <a:extLst>
              <a:ext uri="{FF2B5EF4-FFF2-40B4-BE49-F238E27FC236}">
                <a16:creationId xmlns:a16="http://schemas.microsoft.com/office/drawing/2014/main" id="{1336B755-24B5-452F-9DAB-2140B55771F1}"/>
              </a:ext>
            </a:extLst>
          </p:cNvPr>
          <p:cNvCxnSpPr/>
          <p:nvPr/>
        </p:nvCxnSpPr>
        <p:spPr>
          <a:xfrm>
            <a:off x="7785232" y="5130869"/>
            <a:ext cx="3363310" cy="117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0" name="TextBox 89">
            <a:extLst>
              <a:ext uri="{FF2B5EF4-FFF2-40B4-BE49-F238E27FC236}">
                <a16:creationId xmlns:a16="http://schemas.microsoft.com/office/drawing/2014/main" id="{B5655A52-B111-413A-8962-7B347220E727}"/>
              </a:ext>
            </a:extLst>
          </p:cNvPr>
          <p:cNvSpPr txBox="1"/>
          <p:nvPr/>
        </p:nvSpPr>
        <p:spPr>
          <a:xfrm>
            <a:off x="6181314" y="764546"/>
            <a:ext cx="1960541" cy="923330"/>
          </a:xfrm>
          <a:prstGeom prst="rect">
            <a:avLst/>
          </a:prstGeom>
          <a:noFill/>
        </p:spPr>
        <p:txBody>
          <a:bodyPr wrap="square" rtlCol="0">
            <a:spAutoFit/>
          </a:bodyPr>
          <a:lstStyle/>
          <a:p>
            <a:r>
              <a:rPr lang="en-US" dirty="0"/>
              <a:t>Notes:</a:t>
            </a:r>
          </a:p>
          <a:p>
            <a:pPr marL="285750" indent="-285750">
              <a:buFont typeface="Arial" panose="020B0604020202020204" pitchFamily="34" charset="0"/>
              <a:buChar char="•"/>
            </a:pPr>
            <a:endParaRPr lang="en-US" dirty="0"/>
          </a:p>
          <a:p>
            <a:endParaRPr lang="en-US" dirty="0"/>
          </a:p>
        </p:txBody>
      </p:sp>
      <p:pic>
        <p:nvPicPr>
          <p:cNvPr id="3" name="Picture 2">
            <a:extLst>
              <a:ext uri="{FF2B5EF4-FFF2-40B4-BE49-F238E27FC236}">
                <a16:creationId xmlns:a16="http://schemas.microsoft.com/office/drawing/2014/main" id="{9B3F2866-9DB3-4C48-BE69-23B712042448}"/>
              </a:ext>
            </a:extLst>
          </p:cNvPr>
          <p:cNvPicPr>
            <a:picLocks noChangeAspect="1"/>
          </p:cNvPicPr>
          <p:nvPr/>
        </p:nvPicPr>
        <p:blipFill>
          <a:blip r:embed="rId7"/>
          <a:stretch>
            <a:fillRect/>
          </a:stretch>
        </p:blipFill>
        <p:spPr>
          <a:xfrm>
            <a:off x="1002718" y="1355101"/>
            <a:ext cx="4714908" cy="2103574"/>
          </a:xfrm>
          <a:prstGeom prst="rect">
            <a:avLst/>
          </a:prstGeom>
        </p:spPr>
      </p:pic>
      <p:sp>
        <p:nvSpPr>
          <p:cNvPr id="4" name="TextBox 3">
            <a:extLst>
              <a:ext uri="{FF2B5EF4-FFF2-40B4-BE49-F238E27FC236}">
                <a16:creationId xmlns:a16="http://schemas.microsoft.com/office/drawing/2014/main" id="{28F4DC41-82C6-47AB-8AA2-8F23AB18798B}"/>
              </a:ext>
            </a:extLst>
          </p:cNvPr>
          <p:cNvSpPr txBox="1"/>
          <p:nvPr/>
        </p:nvSpPr>
        <p:spPr>
          <a:xfrm>
            <a:off x="942879" y="950289"/>
            <a:ext cx="254107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Meet our  Instructors</a:t>
            </a:r>
          </a:p>
        </p:txBody>
      </p:sp>
      <p:pic>
        <p:nvPicPr>
          <p:cNvPr id="29" name="Picture 28">
            <a:extLst>
              <a:ext uri="{FF2B5EF4-FFF2-40B4-BE49-F238E27FC236}">
                <a16:creationId xmlns:a16="http://schemas.microsoft.com/office/drawing/2014/main" id="{71CC33ED-B1C1-4DA1-9551-D78C71A7EEAA}"/>
              </a:ext>
            </a:extLst>
          </p:cNvPr>
          <p:cNvPicPr>
            <a:picLocks noChangeAspect="1"/>
          </p:cNvPicPr>
          <p:nvPr/>
        </p:nvPicPr>
        <p:blipFill>
          <a:blip r:embed="rId7"/>
          <a:stretch>
            <a:fillRect/>
          </a:stretch>
        </p:blipFill>
        <p:spPr>
          <a:xfrm>
            <a:off x="1002718" y="3537692"/>
            <a:ext cx="4714908" cy="2103574"/>
          </a:xfrm>
          <a:prstGeom prst="rect">
            <a:avLst/>
          </a:prstGeom>
        </p:spPr>
      </p:pic>
      <p:pic>
        <p:nvPicPr>
          <p:cNvPr id="28" name="Picture 27">
            <a:extLst>
              <a:ext uri="{FF2B5EF4-FFF2-40B4-BE49-F238E27FC236}">
                <a16:creationId xmlns:a16="http://schemas.microsoft.com/office/drawing/2014/main" id="{FBEBD11B-92F4-4BD8-9F2D-8E2E86E610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30" y="4933438"/>
            <a:ext cx="5458254" cy="1676368"/>
          </a:xfrm>
          <a:prstGeom prst="rect">
            <a:avLst/>
          </a:prstGeom>
        </p:spPr>
      </p:pic>
      <p:pic>
        <p:nvPicPr>
          <p:cNvPr id="30" name="Picture 29">
            <a:extLst>
              <a:ext uri="{FF2B5EF4-FFF2-40B4-BE49-F238E27FC236}">
                <a16:creationId xmlns:a16="http://schemas.microsoft.com/office/drawing/2014/main" id="{E689F46B-EDF9-4B34-8020-42782547AA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7541" y="5203606"/>
            <a:ext cx="783594" cy="324835"/>
          </a:xfrm>
          <a:prstGeom prst="rect">
            <a:avLst/>
          </a:prstGeom>
        </p:spPr>
      </p:pic>
      <p:sp>
        <p:nvSpPr>
          <p:cNvPr id="32" name="TextBox 31">
            <a:extLst>
              <a:ext uri="{FF2B5EF4-FFF2-40B4-BE49-F238E27FC236}">
                <a16:creationId xmlns:a16="http://schemas.microsoft.com/office/drawing/2014/main" id="{81185BAA-1624-4947-AF80-A5A847FFB72A}"/>
              </a:ext>
            </a:extLst>
          </p:cNvPr>
          <p:cNvSpPr txBox="1"/>
          <p:nvPr/>
        </p:nvSpPr>
        <p:spPr>
          <a:xfrm>
            <a:off x="1122695" y="5607458"/>
            <a:ext cx="2566436" cy="923330"/>
          </a:xfrm>
          <a:prstGeom prst="rect">
            <a:avLst/>
          </a:prstGeom>
          <a:noFill/>
        </p:spPr>
        <p:txBody>
          <a:bodyPr wrap="square">
            <a:spAutoFit/>
          </a:bodyPr>
          <a:lstStyle/>
          <a:p>
            <a:r>
              <a:rPr lang="en-US" sz="900" dirty="0">
                <a:solidFill>
                  <a:schemeClr val="bg1"/>
                </a:solidFill>
                <a:latin typeface="Arial" panose="020B0604020202020204" pitchFamily="34" charset="0"/>
                <a:cs typeface="Arial" panose="020B0604020202020204" pitchFamily="34" charset="0"/>
              </a:rPr>
              <a:t>528 Nock Point Ln</a:t>
            </a:r>
          </a:p>
          <a:p>
            <a:r>
              <a:rPr lang="en-US" sz="900" dirty="0">
                <a:solidFill>
                  <a:schemeClr val="bg1"/>
                </a:solidFill>
                <a:latin typeface="Arial" panose="020B0604020202020204" pitchFamily="34" charset="0"/>
                <a:cs typeface="Arial" panose="020B0604020202020204" pitchFamily="34" charset="0"/>
              </a:rPr>
              <a:t>Tacoma, WA 98412</a:t>
            </a:r>
          </a:p>
          <a:p>
            <a:endParaRPr lang="en-US" sz="900" dirty="0">
              <a:solidFill>
                <a:schemeClr val="bg1"/>
              </a:solidFill>
            </a:endParaRPr>
          </a:p>
          <a:p>
            <a:r>
              <a:rPr lang="en-US" sz="900" b="1" dirty="0">
                <a:solidFill>
                  <a:schemeClr val="bg1"/>
                </a:solidFill>
                <a:latin typeface="Arial" panose="020B0604020202020204" pitchFamily="34" charset="0"/>
                <a:cs typeface="Arial" panose="020B0604020202020204" pitchFamily="34" charset="0"/>
              </a:rPr>
              <a:t>Location   /   Contact Us  /  About</a:t>
            </a:r>
          </a:p>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pic>
        <p:nvPicPr>
          <p:cNvPr id="7" name="Picture 6">
            <a:extLst>
              <a:ext uri="{FF2B5EF4-FFF2-40B4-BE49-F238E27FC236}">
                <a16:creationId xmlns:a16="http://schemas.microsoft.com/office/drawing/2014/main" id="{686E870B-D13B-4B06-B3A4-AACABC0BDB19}"/>
              </a:ext>
            </a:extLst>
          </p:cNvPr>
          <p:cNvPicPr>
            <a:picLocks noChangeAspect="1"/>
          </p:cNvPicPr>
          <p:nvPr/>
        </p:nvPicPr>
        <p:blipFill rotWithShape="1">
          <a:blip r:embed="rId8"/>
          <a:srcRect b="13875"/>
          <a:stretch/>
        </p:blipFill>
        <p:spPr>
          <a:xfrm>
            <a:off x="8397352" y="2088116"/>
            <a:ext cx="2038881" cy="3031019"/>
          </a:xfrm>
          <a:prstGeom prst="rect">
            <a:avLst/>
          </a:prstGeom>
        </p:spPr>
      </p:pic>
      <p:sp>
        <p:nvSpPr>
          <p:cNvPr id="31" name="TextBox 30">
            <a:extLst>
              <a:ext uri="{FF2B5EF4-FFF2-40B4-BE49-F238E27FC236}">
                <a16:creationId xmlns:a16="http://schemas.microsoft.com/office/drawing/2014/main" id="{B000E163-074E-4D48-9C8E-1CF7C755F403}"/>
              </a:ext>
            </a:extLst>
          </p:cNvPr>
          <p:cNvSpPr txBox="1"/>
          <p:nvPr/>
        </p:nvSpPr>
        <p:spPr>
          <a:xfrm>
            <a:off x="8326397" y="1687876"/>
            <a:ext cx="254107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Meet our  Instructors</a:t>
            </a:r>
          </a:p>
        </p:txBody>
      </p:sp>
    </p:spTree>
    <p:extLst>
      <p:ext uri="{BB962C8B-B14F-4D97-AF65-F5344CB8AC3E}">
        <p14:creationId xmlns:p14="http://schemas.microsoft.com/office/powerpoint/2010/main" val="138773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1B577C3E-1C1B-41EA-ACFB-6BD0776A9979}"/>
              </a:ext>
            </a:extLst>
          </p:cNvPr>
          <p:cNvPicPr>
            <a:picLocks noChangeAspect="1"/>
          </p:cNvPicPr>
          <p:nvPr/>
        </p:nvPicPr>
        <p:blipFill>
          <a:blip r:embed="rId2"/>
          <a:stretch>
            <a:fillRect/>
          </a:stretch>
        </p:blipFill>
        <p:spPr>
          <a:xfrm>
            <a:off x="3650843" y="4332094"/>
            <a:ext cx="1798476" cy="1188823"/>
          </a:xfrm>
          <a:prstGeom prst="rect">
            <a:avLst/>
          </a:prstGeom>
        </p:spPr>
      </p:pic>
      <p:sp>
        <p:nvSpPr>
          <p:cNvPr id="26" name="TextBox 25">
            <a:extLst>
              <a:ext uri="{FF2B5EF4-FFF2-40B4-BE49-F238E27FC236}">
                <a16:creationId xmlns:a16="http://schemas.microsoft.com/office/drawing/2014/main" id="{C9A20C2C-31AD-420C-B6ED-8C6C9DFEFDCE}"/>
              </a:ext>
            </a:extLst>
          </p:cNvPr>
          <p:cNvSpPr txBox="1"/>
          <p:nvPr/>
        </p:nvSpPr>
        <p:spPr>
          <a:xfrm>
            <a:off x="942879" y="3838758"/>
            <a:ext cx="2541072" cy="2031325"/>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Our Facility</a:t>
            </a:r>
          </a:p>
          <a:p>
            <a:endParaRPr lang="en-US" sz="14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We have an  indoor training facility with  28 shooting (14 -  10 yard lanes and 14 – 20 yard lanes) and 2 private coaching rooms. We also have access to 26  additional  20 yard lanes  and an outdoor shooting field.</a:t>
            </a:r>
            <a:endParaRPr lang="en-US" sz="1200" b="1"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194072E-A494-4C71-9C8B-9156682045E9}"/>
              </a:ext>
            </a:extLst>
          </p:cNvPr>
          <p:cNvSpPr/>
          <p:nvPr/>
        </p:nvSpPr>
        <p:spPr>
          <a:xfrm>
            <a:off x="587830" y="104504"/>
            <a:ext cx="5461967" cy="650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EE4E7E7-D531-402C-81E3-A0582E550990}"/>
              </a:ext>
            </a:extLst>
          </p:cNvPr>
          <p:cNvPicPr>
            <a:picLocks noChangeAspect="1"/>
          </p:cNvPicPr>
          <p:nvPr/>
        </p:nvPicPr>
        <p:blipFill>
          <a:blip r:embed="rId3"/>
          <a:stretch>
            <a:fillRect/>
          </a:stretch>
        </p:blipFill>
        <p:spPr>
          <a:xfrm>
            <a:off x="587830" y="104504"/>
            <a:ext cx="4714909" cy="766768"/>
          </a:xfrm>
          <a:prstGeom prst="rect">
            <a:avLst/>
          </a:prstGeom>
        </p:spPr>
      </p:pic>
      <p:pic>
        <p:nvPicPr>
          <p:cNvPr id="21" name="Picture 20">
            <a:extLst>
              <a:ext uri="{FF2B5EF4-FFF2-40B4-BE49-F238E27FC236}">
                <a16:creationId xmlns:a16="http://schemas.microsoft.com/office/drawing/2014/main" id="{EC5CBF1C-7557-46B8-86B3-533127E3139B}"/>
              </a:ext>
            </a:extLst>
          </p:cNvPr>
          <p:cNvPicPr>
            <a:picLocks noChangeAspect="1"/>
          </p:cNvPicPr>
          <p:nvPr/>
        </p:nvPicPr>
        <p:blipFill>
          <a:blip r:embed="rId4"/>
          <a:stretch>
            <a:fillRect/>
          </a:stretch>
        </p:blipFill>
        <p:spPr>
          <a:xfrm>
            <a:off x="2825561" y="104504"/>
            <a:ext cx="3224236" cy="766768"/>
          </a:xfrm>
          <a:prstGeom prst="rect">
            <a:avLst/>
          </a:prstGeom>
        </p:spPr>
      </p:pic>
      <p:sp>
        <p:nvSpPr>
          <p:cNvPr id="25" name="TextBox 24">
            <a:extLst>
              <a:ext uri="{FF2B5EF4-FFF2-40B4-BE49-F238E27FC236}">
                <a16:creationId xmlns:a16="http://schemas.microsoft.com/office/drawing/2014/main" id="{307C9B98-602F-44FB-9191-FE922E93E8F9}"/>
              </a:ext>
            </a:extLst>
          </p:cNvPr>
          <p:cNvSpPr txBox="1"/>
          <p:nvPr/>
        </p:nvSpPr>
        <p:spPr>
          <a:xfrm>
            <a:off x="3318812" y="210889"/>
            <a:ext cx="2590800" cy="276999"/>
          </a:xfrm>
          <a:prstGeom prst="rect">
            <a:avLst/>
          </a:prstGeom>
          <a:solidFill>
            <a:srgbClr val="03A3DF"/>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Classes   /   Instructors   /   About</a:t>
            </a:r>
          </a:p>
        </p:txBody>
      </p:sp>
      <p:sp>
        <p:nvSpPr>
          <p:cNvPr id="63" name="Rectangle 62">
            <a:extLst>
              <a:ext uri="{FF2B5EF4-FFF2-40B4-BE49-F238E27FC236}">
                <a16:creationId xmlns:a16="http://schemas.microsoft.com/office/drawing/2014/main" id="{C9B64124-D239-44FF-83D9-6F94445C412C}"/>
              </a:ext>
            </a:extLst>
          </p:cNvPr>
          <p:cNvSpPr/>
          <p:nvPr/>
        </p:nvSpPr>
        <p:spPr>
          <a:xfrm>
            <a:off x="8086962" y="764547"/>
            <a:ext cx="2675632" cy="5420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46E90C28-3384-4D14-B475-F95DA975C25C}"/>
              </a:ext>
            </a:extLst>
          </p:cNvPr>
          <p:cNvPicPr>
            <a:picLocks noChangeAspect="1"/>
          </p:cNvPicPr>
          <p:nvPr/>
        </p:nvPicPr>
        <p:blipFill rotWithShape="1">
          <a:blip r:embed="rId3"/>
          <a:srcRect l="7580" r="35672"/>
          <a:stretch/>
        </p:blipFill>
        <p:spPr>
          <a:xfrm>
            <a:off x="8086962" y="764546"/>
            <a:ext cx="2675632" cy="766768"/>
          </a:xfrm>
          <a:prstGeom prst="rect">
            <a:avLst/>
          </a:prstGeom>
        </p:spPr>
      </p:pic>
      <p:pic>
        <p:nvPicPr>
          <p:cNvPr id="66" name="Picture 65">
            <a:extLst>
              <a:ext uri="{FF2B5EF4-FFF2-40B4-BE49-F238E27FC236}">
                <a16:creationId xmlns:a16="http://schemas.microsoft.com/office/drawing/2014/main" id="{12C3F2C7-3F1E-4B2F-950A-F7320AD0B444}"/>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179020" y="940760"/>
            <a:ext cx="452441" cy="414341"/>
          </a:xfrm>
          <a:prstGeom prst="rect">
            <a:avLst/>
          </a:prstGeom>
        </p:spPr>
      </p:pic>
      <p:pic>
        <p:nvPicPr>
          <p:cNvPr id="67" name="Picture 66">
            <a:extLst>
              <a:ext uri="{FF2B5EF4-FFF2-40B4-BE49-F238E27FC236}">
                <a16:creationId xmlns:a16="http://schemas.microsoft.com/office/drawing/2014/main" id="{0AE4C661-1BF1-463F-9C51-D2387D3068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3592" y="5425087"/>
            <a:ext cx="2686402" cy="825062"/>
          </a:xfrm>
          <a:prstGeom prst="rect">
            <a:avLst/>
          </a:prstGeom>
        </p:spPr>
      </p:pic>
      <p:pic>
        <p:nvPicPr>
          <p:cNvPr id="68" name="Picture 67">
            <a:extLst>
              <a:ext uri="{FF2B5EF4-FFF2-40B4-BE49-F238E27FC236}">
                <a16:creationId xmlns:a16="http://schemas.microsoft.com/office/drawing/2014/main" id="{59E661A8-25AA-4A8E-B29F-CA618FBE5C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06884" y="5404850"/>
            <a:ext cx="596273" cy="247182"/>
          </a:xfrm>
          <a:prstGeom prst="rect">
            <a:avLst/>
          </a:prstGeom>
        </p:spPr>
      </p:pic>
      <p:sp>
        <p:nvSpPr>
          <p:cNvPr id="69" name="TextBox 68">
            <a:extLst>
              <a:ext uri="{FF2B5EF4-FFF2-40B4-BE49-F238E27FC236}">
                <a16:creationId xmlns:a16="http://schemas.microsoft.com/office/drawing/2014/main" id="{BB3FB9C9-1FEA-4EDA-97BF-5851BD133159}"/>
              </a:ext>
            </a:extLst>
          </p:cNvPr>
          <p:cNvSpPr txBox="1"/>
          <p:nvPr/>
        </p:nvSpPr>
        <p:spPr>
          <a:xfrm>
            <a:off x="8401858" y="5816006"/>
            <a:ext cx="3060422" cy="369332"/>
          </a:xfrm>
          <a:prstGeom prst="rect">
            <a:avLst/>
          </a:prstGeom>
          <a:noFill/>
        </p:spPr>
        <p:txBody>
          <a:bodyPr wrap="square">
            <a:spAutoFit/>
          </a:bodyPr>
          <a:lstStyle/>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71" name="TextBox 70">
            <a:extLst>
              <a:ext uri="{FF2B5EF4-FFF2-40B4-BE49-F238E27FC236}">
                <a16:creationId xmlns:a16="http://schemas.microsoft.com/office/drawing/2014/main" id="{EF50CC1B-217D-41C0-B1A3-B81BF9420802}"/>
              </a:ext>
            </a:extLst>
          </p:cNvPr>
          <p:cNvSpPr txBox="1"/>
          <p:nvPr/>
        </p:nvSpPr>
        <p:spPr>
          <a:xfrm>
            <a:off x="7164777" y="20398"/>
            <a:ext cx="5027223" cy="461665"/>
          </a:xfrm>
          <a:prstGeom prst="rect">
            <a:avLst/>
          </a:prstGeom>
          <a:noFill/>
        </p:spPr>
        <p:txBody>
          <a:bodyPr wrap="square" rtlCol="0">
            <a:spAutoFit/>
          </a:bodyPr>
          <a:lstStyle/>
          <a:p>
            <a:pPr algn="r"/>
            <a:r>
              <a:rPr lang="en-US" sz="2400" dirty="0"/>
              <a:t>location.html</a:t>
            </a:r>
          </a:p>
        </p:txBody>
      </p:sp>
      <p:cxnSp>
        <p:nvCxnSpPr>
          <p:cNvPr id="88" name="Straight Connector 87">
            <a:extLst>
              <a:ext uri="{FF2B5EF4-FFF2-40B4-BE49-F238E27FC236}">
                <a16:creationId xmlns:a16="http://schemas.microsoft.com/office/drawing/2014/main" id="{1336B755-24B5-452F-9DAB-2140B55771F1}"/>
              </a:ext>
            </a:extLst>
          </p:cNvPr>
          <p:cNvCxnSpPr/>
          <p:nvPr/>
        </p:nvCxnSpPr>
        <p:spPr>
          <a:xfrm>
            <a:off x="7785232" y="5130869"/>
            <a:ext cx="3363310" cy="117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0" name="TextBox 89">
            <a:extLst>
              <a:ext uri="{FF2B5EF4-FFF2-40B4-BE49-F238E27FC236}">
                <a16:creationId xmlns:a16="http://schemas.microsoft.com/office/drawing/2014/main" id="{B5655A52-B111-413A-8962-7B347220E727}"/>
              </a:ext>
            </a:extLst>
          </p:cNvPr>
          <p:cNvSpPr txBox="1"/>
          <p:nvPr/>
        </p:nvSpPr>
        <p:spPr>
          <a:xfrm>
            <a:off x="6142205" y="764546"/>
            <a:ext cx="1960541" cy="2031325"/>
          </a:xfrm>
          <a:prstGeom prst="rect">
            <a:avLst/>
          </a:prstGeom>
          <a:noFill/>
        </p:spPr>
        <p:txBody>
          <a:bodyPr wrap="square" rtlCol="0">
            <a:spAutoFit/>
          </a:bodyPr>
          <a:lstStyle/>
          <a:p>
            <a:r>
              <a:rPr lang="en-US" dirty="0"/>
              <a:t>Notes:</a:t>
            </a:r>
          </a:p>
          <a:p>
            <a:endParaRPr lang="en-US" dirty="0"/>
          </a:p>
          <a:p>
            <a:pPr marL="285750" indent="-285750">
              <a:buFont typeface="Arial" panose="020B0604020202020204" pitchFamily="34" charset="0"/>
              <a:buChar char="•"/>
            </a:pPr>
            <a:r>
              <a:rPr lang="en-US" dirty="0"/>
              <a:t>Embedded google maps view</a:t>
            </a:r>
          </a:p>
          <a:p>
            <a:pPr marL="285750" indent="-285750">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28F4DC41-82C6-47AB-8AA2-8F23AB18798B}"/>
              </a:ext>
            </a:extLst>
          </p:cNvPr>
          <p:cNvSpPr txBox="1"/>
          <p:nvPr/>
        </p:nvSpPr>
        <p:spPr>
          <a:xfrm>
            <a:off x="942879" y="950289"/>
            <a:ext cx="254107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Location</a:t>
            </a:r>
          </a:p>
        </p:txBody>
      </p:sp>
      <p:pic>
        <p:nvPicPr>
          <p:cNvPr id="28" name="Picture 27">
            <a:extLst>
              <a:ext uri="{FF2B5EF4-FFF2-40B4-BE49-F238E27FC236}">
                <a16:creationId xmlns:a16="http://schemas.microsoft.com/office/drawing/2014/main" id="{FBEBD11B-92F4-4BD8-9F2D-8E2E86E610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30" y="4933438"/>
            <a:ext cx="5458254" cy="1676368"/>
          </a:xfrm>
          <a:prstGeom prst="rect">
            <a:avLst/>
          </a:prstGeom>
        </p:spPr>
      </p:pic>
      <p:pic>
        <p:nvPicPr>
          <p:cNvPr id="30" name="Picture 29">
            <a:extLst>
              <a:ext uri="{FF2B5EF4-FFF2-40B4-BE49-F238E27FC236}">
                <a16:creationId xmlns:a16="http://schemas.microsoft.com/office/drawing/2014/main" id="{E689F46B-EDF9-4B34-8020-42782547AA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541" y="5203606"/>
            <a:ext cx="783594" cy="324835"/>
          </a:xfrm>
          <a:prstGeom prst="rect">
            <a:avLst/>
          </a:prstGeom>
        </p:spPr>
      </p:pic>
      <p:sp>
        <p:nvSpPr>
          <p:cNvPr id="32" name="TextBox 31">
            <a:extLst>
              <a:ext uri="{FF2B5EF4-FFF2-40B4-BE49-F238E27FC236}">
                <a16:creationId xmlns:a16="http://schemas.microsoft.com/office/drawing/2014/main" id="{81185BAA-1624-4947-AF80-A5A847FFB72A}"/>
              </a:ext>
            </a:extLst>
          </p:cNvPr>
          <p:cNvSpPr txBox="1"/>
          <p:nvPr/>
        </p:nvSpPr>
        <p:spPr>
          <a:xfrm>
            <a:off x="1122695" y="5607458"/>
            <a:ext cx="2566436" cy="923330"/>
          </a:xfrm>
          <a:prstGeom prst="rect">
            <a:avLst/>
          </a:prstGeom>
          <a:noFill/>
        </p:spPr>
        <p:txBody>
          <a:bodyPr wrap="square">
            <a:spAutoFit/>
          </a:bodyPr>
          <a:lstStyle/>
          <a:p>
            <a:r>
              <a:rPr lang="en-US" sz="900" dirty="0">
                <a:solidFill>
                  <a:schemeClr val="bg1"/>
                </a:solidFill>
                <a:latin typeface="Arial" panose="020B0604020202020204" pitchFamily="34" charset="0"/>
                <a:cs typeface="Arial" panose="020B0604020202020204" pitchFamily="34" charset="0"/>
              </a:rPr>
              <a:t>528 Nock Point Ln</a:t>
            </a:r>
          </a:p>
          <a:p>
            <a:r>
              <a:rPr lang="en-US" sz="900" dirty="0">
                <a:solidFill>
                  <a:schemeClr val="bg1"/>
                </a:solidFill>
                <a:latin typeface="Arial" panose="020B0604020202020204" pitchFamily="34" charset="0"/>
                <a:cs typeface="Arial" panose="020B0604020202020204" pitchFamily="34" charset="0"/>
              </a:rPr>
              <a:t>Tacoma, WA 98412</a:t>
            </a:r>
          </a:p>
          <a:p>
            <a:endParaRPr lang="en-US" sz="900" dirty="0">
              <a:solidFill>
                <a:schemeClr val="bg1"/>
              </a:solidFill>
            </a:endParaRPr>
          </a:p>
          <a:p>
            <a:r>
              <a:rPr lang="en-US" sz="900" b="1" dirty="0">
                <a:solidFill>
                  <a:schemeClr val="bg1"/>
                </a:solidFill>
                <a:latin typeface="Arial" panose="020B0604020202020204" pitchFamily="34" charset="0"/>
                <a:cs typeface="Arial" panose="020B0604020202020204" pitchFamily="34" charset="0"/>
              </a:rPr>
              <a:t>Location   /   Contact Us  /  About</a:t>
            </a:r>
          </a:p>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pic>
        <p:nvPicPr>
          <p:cNvPr id="22" name="Picture 21">
            <a:extLst>
              <a:ext uri="{FF2B5EF4-FFF2-40B4-BE49-F238E27FC236}">
                <a16:creationId xmlns:a16="http://schemas.microsoft.com/office/drawing/2014/main" id="{CC080FCA-DC3A-45F9-8A98-09C532F360B5}"/>
              </a:ext>
            </a:extLst>
          </p:cNvPr>
          <p:cNvPicPr>
            <a:picLocks noChangeAspect="1"/>
          </p:cNvPicPr>
          <p:nvPr/>
        </p:nvPicPr>
        <p:blipFill>
          <a:blip r:embed="rId8"/>
          <a:stretch>
            <a:fillRect/>
          </a:stretch>
        </p:blipFill>
        <p:spPr>
          <a:xfrm>
            <a:off x="3133383" y="1355101"/>
            <a:ext cx="2315936" cy="2269924"/>
          </a:xfrm>
          <a:prstGeom prst="rect">
            <a:avLst/>
          </a:prstGeom>
        </p:spPr>
      </p:pic>
      <p:sp>
        <p:nvSpPr>
          <p:cNvPr id="24" name="TextBox 23">
            <a:extLst>
              <a:ext uri="{FF2B5EF4-FFF2-40B4-BE49-F238E27FC236}">
                <a16:creationId xmlns:a16="http://schemas.microsoft.com/office/drawing/2014/main" id="{ADA2B83E-D42B-4F6B-9928-ACB6B6EF4659}"/>
              </a:ext>
            </a:extLst>
          </p:cNvPr>
          <p:cNvSpPr txBox="1"/>
          <p:nvPr/>
        </p:nvSpPr>
        <p:spPr>
          <a:xfrm>
            <a:off x="986931" y="1337083"/>
            <a:ext cx="2837964" cy="1015663"/>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Straight to the Point Archery</a:t>
            </a:r>
          </a:p>
          <a:p>
            <a:r>
              <a:rPr lang="en-US" sz="1200" dirty="0">
                <a:latin typeface="Arial" panose="020B0604020202020204" pitchFamily="34" charset="0"/>
                <a:cs typeface="Arial" panose="020B0604020202020204" pitchFamily="34" charset="0"/>
              </a:rPr>
              <a:t>528 Nock Point Ln</a:t>
            </a:r>
          </a:p>
          <a:p>
            <a:r>
              <a:rPr lang="en-US" sz="1200" dirty="0">
                <a:latin typeface="Arial" panose="020B0604020202020204" pitchFamily="34" charset="0"/>
                <a:cs typeface="Arial" panose="020B0604020202020204" pitchFamily="34" charset="0"/>
              </a:rPr>
              <a:t>Tacoma, WA 98412</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(253)555-1010</a:t>
            </a:r>
          </a:p>
        </p:txBody>
      </p:sp>
      <p:sp>
        <p:nvSpPr>
          <p:cNvPr id="34" name="TextBox 33">
            <a:extLst>
              <a:ext uri="{FF2B5EF4-FFF2-40B4-BE49-F238E27FC236}">
                <a16:creationId xmlns:a16="http://schemas.microsoft.com/office/drawing/2014/main" id="{D1F3FE3F-B9A7-4570-A3E3-89AF7DD07F60}"/>
              </a:ext>
            </a:extLst>
          </p:cNvPr>
          <p:cNvSpPr txBox="1"/>
          <p:nvPr/>
        </p:nvSpPr>
        <p:spPr>
          <a:xfrm>
            <a:off x="8310578" y="1922233"/>
            <a:ext cx="2837964" cy="1015663"/>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Straight to the Point Archery</a:t>
            </a:r>
          </a:p>
          <a:p>
            <a:r>
              <a:rPr lang="en-US" sz="1200" dirty="0">
                <a:latin typeface="Arial" panose="020B0604020202020204" pitchFamily="34" charset="0"/>
                <a:cs typeface="Arial" panose="020B0604020202020204" pitchFamily="34" charset="0"/>
              </a:rPr>
              <a:t>528 Nock Point Ln</a:t>
            </a:r>
          </a:p>
          <a:p>
            <a:r>
              <a:rPr lang="en-US" sz="1200" dirty="0">
                <a:latin typeface="Arial" panose="020B0604020202020204" pitchFamily="34" charset="0"/>
                <a:cs typeface="Arial" panose="020B0604020202020204" pitchFamily="34" charset="0"/>
              </a:rPr>
              <a:t>Tacoma, WA 98412</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(253)555-1010</a:t>
            </a:r>
          </a:p>
        </p:txBody>
      </p:sp>
      <p:pic>
        <p:nvPicPr>
          <p:cNvPr id="35" name="Picture 34">
            <a:extLst>
              <a:ext uri="{FF2B5EF4-FFF2-40B4-BE49-F238E27FC236}">
                <a16:creationId xmlns:a16="http://schemas.microsoft.com/office/drawing/2014/main" id="{2E695AB5-C6D7-40E2-842C-DB35854B3187}"/>
              </a:ext>
            </a:extLst>
          </p:cNvPr>
          <p:cNvPicPr>
            <a:picLocks noChangeAspect="1"/>
          </p:cNvPicPr>
          <p:nvPr/>
        </p:nvPicPr>
        <p:blipFill>
          <a:blip r:embed="rId8"/>
          <a:stretch>
            <a:fillRect/>
          </a:stretch>
        </p:blipFill>
        <p:spPr>
          <a:xfrm>
            <a:off x="8520433" y="3111595"/>
            <a:ext cx="1892907" cy="1855300"/>
          </a:xfrm>
          <a:prstGeom prst="rect">
            <a:avLst/>
          </a:prstGeom>
        </p:spPr>
      </p:pic>
      <p:sp>
        <p:nvSpPr>
          <p:cNvPr id="37" name="TextBox 36">
            <a:extLst>
              <a:ext uri="{FF2B5EF4-FFF2-40B4-BE49-F238E27FC236}">
                <a16:creationId xmlns:a16="http://schemas.microsoft.com/office/drawing/2014/main" id="{D0C783FA-EB7D-406E-9EC8-3FEE8B20B6A2}"/>
              </a:ext>
            </a:extLst>
          </p:cNvPr>
          <p:cNvSpPr txBox="1"/>
          <p:nvPr/>
        </p:nvSpPr>
        <p:spPr>
          <a:xfrm>
            <a:off x="8310578" y="1638491"/>
            <a:ext cx="254107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Location</a:t>
            </a:r>
          </a:p>
        </p:txBody>
      </p:sp>
    </p:spTree>
    <p:extLst>
      <p:ext uri="{BB962C8B-B14F-4D97-AF65-F5344CB8AC3E}">
        <p14:creationId xmlns:p14="http://schemas.microsoft.com/office/powerpoint/2010/main" val="88350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94072E-A494-4C71-9C8B-9156682045E9}"/>
              </a:ext>
            </a:extLst>
          </p:cNvPr>
          <p:cNvSpPr/>
          <p:nvPr/>
        </p:nvSpPr>
        <p:spPr>
          <a:xfrm>
            <a:off x="587830" y="104504"/>
            <a:ext cx="5461967" cy="650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EE4E7E7-D531-402C-81E3-A0582E550990}"/>
              </a:ext>
            </a:extLst>
          </p:cNvPr>
          <p:cNvPicPr>
            <a:picLocks noChangeAspect="1"/>
          </p:cNvPicPr>
          <p:nvPr/>
        </p:nvPicPr>
        <p:blipFill>
          <a:blip r:embed="rId2"/>
          <a:stretch>
            <a:fillRect/>
          </a:stretch>
        </p:blipFill>
        <p:spPr>
          <a:xfrm>
            <a:off x="587830" y="104504"/>
            <a:ext cx="4714909" cy="766768"/>
          </a:xfrm>
          <a:prstGeom prst="rect">
            <a:avLst/>
          </a:prstGeom>
        </p:spPr>
      </p:pic>
      <p:pic>
        <p:nvPicPr>
          <p:cNvPr id="21" name="Picture 20">
            <a:extLst>
              <a:ext uri="{FF2B5EF4-FFF2-40B4-BE49-F238E27FC236}">
                <a16:creationId xmlns:a16="http://schemas.microsoft.com/office/drawing/2014/main" id="{EC5CBF1C-7557-46B8-86B3-533127E3139B}"/>
              </a:ext>
            </a:extLst>
          </p:cNvPr>
          <p:cNvPicPr>
            <a:picLocks noChangeAspect="1"/>
          </p:cNvPicPr>
          <p:nvPr/>
        </p:nvPicPr>
        <p:blipFill>
          <a:blip r:embed="rId3"/>
          <a:stretch>
            <a:fillRect/>
          </a:stretch>
        </p:blipFill>
        <p:spPr>
          <a:xfrm>
            <a:off x="2825561" y="104504"/>
            <a:ext cx="3224236" cy="766768"/>
          </a:xfrm>
          <a:prstGeom prst="rect">
            <a:avLst/>
          </a:prstGeom>
        </p:spPr>
      </p:pic>
      <p:sp>
        <p:nvSpPr>
          <p:cNvPr id="25" name="TextBox 24">
            <a:extLst>
              <a:ext uri="{FF2B5EF4-FFF2-40B4-BE49-F238E27FC236}">
                <a16:creationId xmlns:a16="http://schemas.microsoft.com/office/drawing/2014/main" id="{307C9B98-602F-44FB-9191-FE922E93E8F9}"/>
              </a:ext>
            </a:extLst>
          </p:cNvPr>
          <p:cNvSpPr txBox="1"/>
          <p:nvPr/>
        </p:nvSpPr>
        <p:spPr>
          <a:xfrm>
            <a:off x="3318812" y="210889"/>
            <a:ext cx="2590800" cy="276999"/>
          </a:xfrm>
          <a:prstGeom prst="rect">
            <a:avLst/>
          </a:prstGeom>
          <a:solidFill>
            <a:srgbClr val="03A3DF"/>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Classes   /   Instructors   /   About</a:t>
            </a:r>
          </a:p>
        </p:txBody>
      </p:sp>
      <p:sp>
        <p:nvSpPr>
          <p:cNvPr id="63" name="Rectangle 62">
            <a:extLst>
              <a:ext uri="{FF2B5EF4-FFF2-40B4-BE49-F238E27FC236}">
                <a16:creationId xmlns:a16="http://schemas.microsoft.com/office/drawing/2014/main" id="{C9B64124-D239-44FF-83D9-6F94445C412C}"/>
              </a:ext>
            </a:extLst>
          </p:cNvPr>
          <p:cNvSpPr/>
          <p:nvPr/>
        </p:nvSpPr>
        <p:spPr>
          <a:xfrm>
            <a:off x="8086962" y="764547"/>
            <a:ext cx="2675632" cy="5420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46E90C28-3384-4D14-B475-F95DA975C25C}"/>
              </a:ext>
            </a:extLst>
          </p:cNvPr>
          <p:cNvPicPr>
            <a:picLocks noChangeAspect="1"/>
          </p:cNvPicPr>
          <p:nvPr/>
        </p:nvPicPr>
        <p:blipFill rotWithShape="1">
          <a:blip r:embed="rId2"/>
          <a:srcRect l="7580" r="35672"/>
          <a:stretch/>
        </p:blipFill>
        <p:spPr>
          <a:xfrm>
            <a:off x="8086962" y="764546"/>
            <a:ext cx="2675632" cy="766768"/>
          </a:xfrm>
          <a:prstGeom prst="rect">
            <a:avLst/>
          </a:prstGeom>
        </p:spPr>
      </p:pic>
      <p:pic>
        <p:nvPicPr>
          <p:cNvPr id="66" name="Picture 65">
            <a:extLst>
              <a:ext uri="{FF2B5EF4-FFF2-40B4-BE49-F238E27FC236}">
                <a16:creationId xmlns:a16="http://schemas.microsoft.com/office/drawing/2014/main" id="{12C3F2C7-3F1E-4B2F-950A-F7320AD0B44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179020" y="940760"/>
            <a:ext cx="452441" cy="414341"/>
          </a:xfrm>
          <a:prstGeom prst="rect">
            <a:avLst/>
          </a:prstGeom>
        </p:spPr>
      </p:pic>
      <p:pic>
        <p:nvPicPr>
          <p:cNvPr id="67" name="Picture 66">
            <a:extLst>
              <a:ext uri="{FF2B5EF4-FFF2-40B4-BE49-F238E27FC236}">
                <a16:creationId xmlns:a16="http://schemas.microsoft.com/office/drawing/2014/main" id="{0AE4C661-1BF1-463F-9C51-D2387D306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592" y="5425087"/>
            <a:ext cx="2686402" cy="825062"/>
          </a:xfrm>
          <a:prstGeom prst="rect">
            <a:avLst/>
          </a:prstGeom>
        </p:spPr>
      </p:pic>
      <p:pic>
        <p:nvPicPr>
          <p:cNvPr id="68" name="Picture 67">
            <a:extLst>
              <a:ext uri="{FF2B5EF4-FFF2-40B4-BE49-F238E27FC236}">
                <a16:creationId xmlns:a16="http://schemas.microsoft.com/office/drawing/2014/main" id="{59E661A8-25AA-4A8E-B29F-CA618FBE5C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6884" y="5404850"/>
            <a:ext cx="596273" cy="247182"/>
          </a:xfrm>
          <a:prstGeom prst="rect">
            <a:avLst/>
          </a:prstGeom>
        </p:spPr>
      </p:pic>
      <p:sp>
        <p:nvSpPr>
          <p:cNvPr id="69" name="TextBox 68">
            <a:extLst>
              <a:ext uri="{FF2B5EF4-FFF2-40B4-BE49-F238E27FC236}">
                <a16:creationId xmlns:a16="http://schemas.microsoft.com/office/drawing/2014/main" id="{BB3FB9C9-1FEA-4EDA-97BF-5851BD133159}"/>
              </a:ext>
            </a:extLst>
          </p:cNvPr>
          <p:cNvSpPr txBox="1"/>
          <p:nvPr/>
        </p:nvSpPr>
        <p:spPr>
          <a:xfrm>
            <a:off x="8401858" y="5816006"/>
            <a:ext cx="3060422" cy="369332"/>
          </a:xfrm>
          <a:prstGeom prst="rect">
            <a:avLst/>
          </a:prstGeom>
          <a:noFill/>
        </p:spPr>
        <p:txBody>
          <a:bodyPr wrap="square">
            <a:spAutoFit/>
          </a:bodyPr>
          <a:lstStyle/>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71" name="TextBox 70">
            <a:extLst>
              <a:ext uri="{FF2B5EF4-FFF2-40B4-BE49-F238E27FC236}">
                <a16:creationId xmlns:a16="http://schemas.microsoft.com/office/drawing/2014/main" id="{EF50CC1B-217D-41C0-B1A3-B81BF9420802}"/>
              </a:ext>
            </a:extLst>
          </p:cNvPr>
          <p:cNvSpPr txBox="1"/>
          <p:nvPr/>
        </p:nvSpPr>
        <p:spPr>
          <a:xfrm>
            <a:off x="7164777" y="20398"/>
            <a:ext cx="5027223" cy="461665"/>
          </a:xfrm>
          <a:prstGeom prst="rect">
            <a:avLst/>
          </a:prstGeom>
          <a:noFill/>
        </p:spPr>
        <p:txBody>
          <a:bodyPr wrap="square" rtlCol="0">
            <a:spAutoFit/>
          </a:bodyPr>
          <a:lstStyle/>
          <a:p>
            <a:pPr algn="r"/>
            <a:r>
              <a:rPr lang="en-US" sz="2400" dirty="0"/>
              <a:t>contact.html</a:t>
            </a:r>
          </a:p>
        </p:txBody>
      </p:sp>
      <p:cxnSp>
        <p:nvCxnSpPr>
          <p:cNvPr id="88" name="Straight Connector 87">
            <a:extLst>
              <a:ext uri="{FF2B5EF4-FFF2-40B4-BE49-F238E27FC236}">
                <a16:creationId xmlns:a16="http://schemas.microsoft.com/office/drawing/2014/main" id="{1336B755-24B5-452F-9DAB-2140B55771F1}"/>
              </a:ext>
            </a:extLst>
          </p:cNvPr>
          <p:cNvCxnSpPr/>
          <p:nvPr/>
        </p:nvCxnSpPr>
        <p:spPr>
          <a:xfrm>
            <a:off x="7785232" y="5130869"/>
            <a:ext cx="3363310" cy="117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0" name="TextBox 89">
            <a:extLst>
              <a:ext uri="{FF2B5EF4-FFF2-40B4-BE49-F238E27FC236}">
                <a16:creationId xmlns:a16="http://schemas.microsoft.com/office/drawing/2014/main" id="{B5655A52-B111-413A-8962-7B347220E727}"/>
              </a:ext>
            </a:extLst>
          </p:cNvPr>
          <p:cNvSpPr txBox="1"/>
          <p:nvPr/>
        </p:nvSpPr>
        <p:spPr>
          <a:xfrm>
            <a:off x="6181314" y="764546"/>
            <a:ext cx="1960541" cy="923330"/>
          </a:xfrm>
          <a:prstGeom prst="rect">
            <a:avLst/>
          </a:prstGeom>
          <a:noFill/>
        </p:spPr>
        <p:txBody>
          <a:bodyPr wrap="square" rtlCol="0">
            <a:spAutoFit/>
          </a:bodyPr>
          <a:lstStyle/>
          <a:p>
            <a:r>
              <a:rPr lang="en-US" dirty="0"/>
              <a:t>Notes:</a:t>
            </a:r>
          </a:p>
          <a:p>
            <a:pPr marL="285750" indent="-285750">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28F4DC41-82C6-47AB-8AA2-8F23AB18798B}"/>
              </a:ext>
            </a:extLst>
          </p:cNvPr>
          <p:cNvSpPr txBox="1"/>
          <p:nvPr/>
        </p:nvSpPr>
        <p:spPr>
          <a:xfrm>
            <a:off x="942879" y="950289"/>
            <a:ext cx="254107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Contact Us</a:t>
            </a:r>
          </a:p>
        </p:txBody>
      </p:sp>
      <p:pic>
        <p:nvPicPr>
          <p:cNvPr id="28" name="Picture 27">
            <a:extLst>
              <a:ext uri="{FF2B5EF4-FFF2-40B4-BE49-F238E27FC236}">
                <a16:creationId xmlns:a16="http://schemas.microsoft.com/office/drawing/2014/main" id="{FBEBD11B-92F4-4BD8-9F2D-8E2E86E610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30" y="4933438"/>
            <a:ext cx="5458254" cy="1676368"/>
          </a:xfrm>
          <a:prstGeom prst="rect">
            <a:avLst/>
          </a:prstGeom>
        </p:spPr>
      </p:pic>
      <p:pic>
        <p:nvPicPr>
          <p:cNvPr id="30" name="Picture 29">
            <a:extLst>
              <a:ext uri="{FF2B5EF4-FFF2-40B4-BE49-F238E27FC236}">
                <a16:creationId xmlns:a16="http://schemas.microsoft.com/office/drawing/2014/main" id="{E689F46B-EDF9-4B34-8020-42782547AA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7541" y="5203606"/>
            <a:ext cx="783594" cy="324835"/>
          </a:xfrm>
          <a:prstGeom prst="rect">
            <a:avLst/>
          </a:prstGeom>
        </p:spPr>
      </p:pic>
      <p:sp>
        <p:nvSpPr>
          <p:cNvPr id="32" name="TextBox 31">
            <a:extLst>
              <a:ext uri="{FF2B5EF4-FFF2-40B4-BE49-F238E27FC236}">
                <a16:creationId xmlns:a16="http://schemas.microsoft.com/office/drawing/2014/main" id="{81185BAA-1624-4947-AF80-A5A847FFB72A}"/>
              </a:ext>
            </a:extLst>
          </p:cNvPr>
          <p:cNvSpPr txBox="1"/>
          <p:nvPr/>
        </p:nvSpPr>
        <p:spPr>
          <a:xfrm>
            <a:off x="1122695" y="5607458"/>
            <a:ext cx="2566436" cy="923330"/>
          </a:xfrm>
          <a:prstGeom prst="rect">
            <a:avLst/>
          </a:prstGeom>
          <a:noFill/>
        </p:spPr>
        <p:txBody>
          <a:bodyPr wrap="square">
            <a:spAutoFit/>
          </a:bodyPr>
          <a:lstStyle/>
          <a:p>
            <a:r>
              <a:rPr lang="en-US" sz="900" dirty="0">
                <a:solidFill>
                  <a:schemeClr val="bg1"/>
                </a:solidFill>
                <a:latin typeface="Arial" panose="020B0604020202020204" pitchFamily="34" charset="0"/>
                <a:cs typeface="Arial" panose="020B0604020202020204" pitchFamily="34" charset="0"/>
              </a:rPr>
              <a:t>528 Nock Point Ln</a:t>
            </a:r>
          </a:p>
          <a:p>
            <a:r>
              <a:rPr lang="en-US" sz="900" dirty="0">
                <a:solidFill>
                  <a:schemeClr val="bg1"/>
                </a:solidFill>
                <a:latin typeface="Arial" panose="020B0604020202020204" pitchFamily="34" charset="0"/>
                <a:cs typeface="Arial" panose="020B0604020202020204" pitchFamily="34" charset="0"/>
              </a:rPr>
              <a:t>Tacoma, WA 98412</a:t>
            </a:r>
          </a:p>
          <a:p>
            <a:endParaRPr lang="en-US" sz="900" dirty="0">
              <a:solidFill>
                <a:schemeClr val="bg1"/>
              </a:solidFill>
            </a:endParaRPr>
          </a:p>
          <a:p>
            <a:r>
              <a:rPr lang="en-US" sz="900" b="1" dirty="0">
                <a:solidFill>
                  <a:schemeClr val="bg1"/>
                </a:solidFill>
                <a:latin typeface="Arial" panose="020B0604020202020204" pitchFamily="34" charset="0"/>
                <a:cs typeface="Arial" panose="020B0604020202020204" pitchFamily="34" charset="0"/>
              </a:rPr>
              <a:t>Location   /   Contact Us  /  About</a:t>
            </a:r>
          </a:p>
          <a:p>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2018 Archery </a:t>
            </a:r>
            <a:r>
              <a:rPr lang="en-US" sz="900" dirty="0" err="1">
                <a:solidFill>
                  <a:schemeClr val="bg1"/>
                </a:solidFill>
                <a:latin typeface="Arial" panose="020B0604020202020204" pitchFamily="34" charset="0"/>
                <a:cs typeface="Arial" panose="020B0604020202020204" pitchFamily="34" charset="0"/>
              </a:rPr>
              <a:t>Acadmey</a:t>
            </a:r>
            <a:r>
              <a:rPr lang="en-US" sz="900" dirty="0">
                <a:solidFill>
                  <a:schemeClr val="bg1"/>
                </a:solidFill>
                <a:latin typeface="Arial" panose="020B0604020202020204" pitchFamily="34" charset="0"/>
                <a:cs typeface="Arial" panose="020B0604020202020204" pitchFamily="34" charset="0"/>
              </a:rPr>
              <a:t>  |  Tacoma. WA</a:t>
            </a:r>
          </a:p>
        </p:txBody>
      </p:sp>
      <p:sp>
        <p:nvSpPr>
          <p:cNvPr id="8" name="TextBox 7">
            <a:extLst>
              <a:ext uri="{FF2B5EF4-FFF2-40B4-BE49-F238E27FC236}">
                <a16:creationId xmlns:a16="http://schemas.microsoft.com/office/drawing/2014/main" id="{1018586C-584A-44EF-B5B2-3A9FF48E9C78}"/>
              </a:ext>
            </a:extLst>
          </p:cNvPr>
          <p:cNvSpPr txBox="1"/>
          <p:nvPr/>
        </p:nvSpPr>
        <p:spPr>
          <a:xfrm>
            <a:off x="1291817" y="1680505"/>
            <a:ext cx="2601310" cy="369332"/>
          </a:xfrm>
          <a:prstGeom prst="rect">
            <a:avLst/>
          </a:prstGeom>
          <a:noFill/>
        </p:spPr>
        <p:txBody>
          <a:bodyPr wrap="square" rtlCol="0">
            <a:spAutoFit/>
          </a:bodyPr>
          <a:lstStyle/>
          <a:p>
            <a:r>
              <a:rPr lang="en-US" b="1" dirty="0">
                <a:solidFill>
                  <a:srgbClr val="1B447F"/>
                </a:solidFill>
              </a:rPr>
              <a:t>Full Name</a:t>
            </a:r>
          </a:p>
        </p:txBody>
      </p:sp>
      <p:sp>
        <p:nvSpPr>
          <p:cNvPr id="27" name="TextBox 26">
            <a:extLst>
              <a:ext uri="{FF2B5EF4-FFF2-40B4-BE49-F238E27FC236}">
                <a16:creationId xmlns:a16="http://schemas.microsoft.com/office/drawing/2014/main" id="{79CD52EC-A5BD-438B-B095-B4FCF29C6399}"/>
              </a:ext>
            </a:extLst>
          </p:cNvPr>
          <p:cNvSpPr txBox="1"/>
          <p:nvPr/>
        </p:nvSpPr>
        <p:spPr>
          <a:xfrm>
            <a:off x="1291817" y="2361896"/>
            <a:ext cx="2601310" cy="369332"/>
          </a:xfrm>
          <a:prstGeom prst="rect">
            <a:avLst/>
          </a:prstGeom>
          <a:noFill/>
        </p:spPr>
        <p:txBody>
          <a:bodyPr wrap="square" rtlCol="0">
            <a:spAutoFit/>
          </a:bodyPr>
          <a:lstStyle/>
          <a:p>
            <a:r>
              <a:rPr lang="en-US" b="1" dirty="0">
                <a:solidFill>
                  <a:srgbClr val="1B447F"/>
                </a:solidFill>
              </a:rPr>
              <a:t>Email</a:t>
            </a:r>
          </a:p>
        </p:txBody>
      </p:sp>
      <p:sp>
        <p:nvSpPr>
          <p:cNvPr id="31" name="TextBox 30">
            <a:extLst>
              <a:ext uri="{FF2B5EF4-FFF2-40B4-BE49-F238E27FC236}">
                <a16:creationId xmlns:a16="http://schemas.microsoft.com/office/drawing/2014/main" id="{062AAEEB-024F-475A-97BF-04F7D563C1E1}"/>
              </a:ext>
            </a:extLst>
          </p:cNvPr>
          <p:cNvSpPr txBox="1"/>
          <p:nvPr/>
        </p:nvSpPr>
        <p:spPr>
          <a:xfrm>
            <a:off x="1291817" y="3073482"/>
            <a:ext cx="2601310" cy="369332"/>
          </a:xfrm>
          <a:prstGeom prst="rect">
            <a:avLst/>
          </a:prstGeom>
          <a:noFill/>
        </p:spPr>
        <p:txBody>
          <a:bodyPr wrap="square" rtlCol="0">
            <a:spAutoFit/>
          </a:bodyPr>
          <a:lstStyle/>
          <a:p>
            <a:r>
              <a:rPr lang="en-US" b="1" dirty="0">
                <a:solidFill>
                  <a:srgbClr val="1B447F"/>
                </a:solidFill>
              </a:rPr>
              <a:t>Message</a:t>
            </a:r>
          </a:p>
        </p:txBody>
      </p:sp>
      <p:sp>
        <p:nvSpPr>
          <p:cNvPr id="9" name="Rectangle 8">
            <a:extLst>
              <a:ext uri="{FF2B5EF4-FFF2-40B4-BE49-F238E27FC236}">
                <a16:creationId xmlns:a16="http://schemas.microsoft.com/office/drawing/2014/main" id="{A420CDDC-4C72-4449-9CA1-BB3DDB89C96E}"/>
              </a:ext>
            </a:extLst>
          </p:cNvPr>
          <p:cNvSpPr/>
          <p:nvPr/>
        </p:nvSpPr>
        <p:spPr>
          <a:xfrm>
            <a:off x="1387366" y="2049837"/>
            <a:ext cx="3967655" cy="270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B87C747-523E-4CBF-BA99-F503227F7784}"/>
              </a:ext>
            </a:extLst>
          </p:cNvPr>
          <p:cNvSpPr/>
          <p:nvPr/>
        </p:nvSpPr>
        <p:spPr>
          <a:xfrm>
            <a:off x="1387365" y="2773119"/>
            <a:ext cx="3967655" cy="270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06640C9-B767-4410-BD29-EC5899BFE8DA}"/>
              </a:ext>
            </a:extLst>
          </p:cNvPr>
          <p:cNvSpPr/>
          <p:nvPr/>
        </p:nvSpPr>
        <p:spPr>
          <a:xfrm>
            <a:off x="1387365" y="3473008"/>
            <a:ext cx="3967655" cy="1073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3B70B942-7D09-4798-8BFE-FDAAF0A66027}"/>
              </a:ext>
            </a:extLst>
          </p:cNvPr>
          <p:cNvSpPr/>
          <p:nvPr/>
        </p:nvSpPr>
        <p:spPr>
          <a:xfrm>
            <a:off x="3003698" y="4665894"/>
            <a:ext cx="737983" cy="188526"/>
          </a:xfrm>
          <a:prstGeom prst="round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panose="020B0604020202020204" pitchFamily="34" charset="0"/>
                <a:cs typeface="Arial" panose="020B0604020202020204" pitchFamily="34" charset="0"/>
              </a:rPr>
              <a:t>Submit</a:t>
            </a:r>
          </a:p>
        </p:txBody>
      </p:sp>
      <p:sp>
        <p:nvSpPr>
          <p:cNvPr id="36" name="TextBox 35">
            <a:extLst>
              <a:ext uri="{FF2B5EF4-FFF2-40B4-BE49-F238E27FC236}">
                <a16:creationId xmlns:a16="http://schemas.microsoft.com/office/drawing/2014/main" id="{325F6819-E41B-4BF1-9E40-ED955FEFCA0F}"/>
              </a:ext>
            </a:extLst>
          </p:cNvPr>
          <p:cNvSpPr txBox="1"/>
          <p:nvPr/>
        </p:nvSpPr>
        <p:spPr>
          <a:xfrm>
            <a:off x="8315886" y="1637585"/>
            <a:ext cx="254107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Contact Us</a:t>
            </a:r>
          </a:p>
        </p:txBody>
      </p:sp>
      <p:sp>
        <p:nvSpPr>
          <p:cNvPr id="37" name="TextBox 36">
            <a:extLst>
              <a:ext uri="{FF2B5EF4-FFF2-40B4-BE49-F238E27FC236}">
                <a16:creationId xmlns:a16="http://schemas.microsoft.com/office/drawing/2014/main" id="{835868A8-16DB-4CD1-B70B-0F70BDDBDCF2}"/>
              </a:ext>
            </a:extLst>
          </p:cNvPr>
          <p:cNvSpPr txBox="1"/>
          <p:nvPr/>
        </p:nvSpPr>
        <p:spPr>
          <a:xfrm>
            <a:off x="8306310" y="2018396"/>
            <a:ext cx="1423730" cy="276999"/>
          </a:xfrm>
          <a:prstGeom prst="rect">
            <a:avLst/>
          </a:prstGeom>
          <a:noFill/>
        </p:spPr>
        <p:txBody>
          <a:bodyPr wrap="square" rtlCol="0">
            <a:spAutoFit/>
          </a:bodyPr>
          <a:lstStyle/>
          <a:p>
            <a:r>
              <a:rPr lang="en-US" sz="1200" b="1" dirty="0">
                <a:solidFill>
                  <a:srgbClr val="1B447F"/>
                </a:solidFill>
              </a:rPr>
              <a:t>Full Name</a:t>
            </a:r>
          </a:p>
        </p:txBody>
      </p:sp>
      <p:sp>
        <p:nvSpPr>
          <p:cNvPr id="38" name="TextBox 37">
            <a:extLst>
              <a:ext uri="{FF2B5EF4-FFF2-40B4-BE49-F238E27FC236}">
                <a16:creationId xmlns:a16="http://schemas.microsoft.com/office/drawing/2014/main" id="{45A0E5FC-1411-4A09-B041-FCFE72E56CB9}"/>
              </a:ext>
            </a:extLst>
          </p:cNvPr>
          <p:cNvSpPr txBox="1"/>
          <p:nvPr/>
        </p:nvSpPr>
        <p:spPr>
          <a:xfrm>
            <a:off x="8306310" y="2699787"/>
            <a:ext cx="1423730" cy="276999"/>
          </a:xfrm>
          <a:prstGeom prst="rect">
            <a:avLst/>
          </a:prstGeom>
          <a:noFill/>
        </p:spPr>
        <p:txBody>
          <a:bodyPr wrap="square" rtlCol="0">
            <a:spAutoFit/>
          </a:bodyPr>
          <a:lstStyle/>
          <a:p>
            <a:r>
              <a:rPr lang="en-US" sz="1200" b="1" dirty="0">
                <a:solidFill>
                  <a:srgbClr val="1B447F"/>
                </a:solidFill>
              </a:rPr>
              <a:t>Email</a:t>
            </a:r>
          </a:p>
        </p:txBody>
      </p:sp>
      <p:sp>
        <p:nvSpPr>
          <p:cNvPr id="39" name="TextBox 38">
            <a:extLst>
              <a:ext uri="{FF2B5EF4-FFF2-40B4-BE49-F238E27FC236}">
                <a16:creationId xmlns:a16="http://schemas.microsoft.com/office/drawing/2014/main" id="{FC9C706F-2ABC-4EAF-B125-A033F32A5BEC}"/>
              </a:ext>
            </a:extLst>
          </p:cNvPr>
          <p:cNvSpPr txBox="1"/>
          <p:nvPr/>
        </p:nvSpPr>
        <p:spPr>
          <a:xfrm>
            <a:off x="8306310" y="3411373"/>
            <a:ext cx="1423730" cy="276999"/>
          </a:xfrm>
          <a:prstGeom prst="rect">
            <a:avLst/>
          </a:prstGeom>
          <a:noFill/>
        </p:spPr>
        <p:txBody>
          <a:bodyPr wrap="square" rtlCol="0">
            <a:spAutoFit/>
          </a:bodyPr>
          <a:lstStyle/>
          <a:p>
            <a:r>
              <a:rPr lang="en-US" sz="1200" b="1" dirty="0">
                <a:solidFill>
                  <a:srgbClr val="1B447F"/>
                </a:solidFill>
              </a:rPr>
              <a:t>Message</a:t>
            </a:r>
          </a:p>
        </p:txBody>
      </p:sp>
      <p:sp>
        <p:nvSpPr>
          <p:cNvPr id="40" name="Rectangle 39">
            <a:extLst>
              <a:ext uri="{FF2B5EF4-FFF2-40B4-BE49-F238E27FC236}">
                <a16:creationId xmlns:a16="http://schemas.microsoft.com/office/drawing/2014/main" id="{A78BB601-258E-4B9F-BCB7-50243DEE9303}"/>
              </a:ext>
            </a:extLst>
          </p:cNvPr>
          <p:cNvSpPr/>
          <p:nvPr/>
        </p:nvSpPr>
        <p:spPr>
          <a:xfrm>
            <a:off x="8401860" y="2387728"/>
            <a:ext cx="2171548" cy="270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6C77E14-81AD-4D99-BCB8-97E0FEF09EDC}"/>
              </a:ext>
            </a:extLst>
          </p:cNvPr>
          <p:cNvSpPr/>
          <p:nvPr/>
        </p:nvSpPr>
        <p:spPr>
          <a:xfrm>
            <a:off x="8401859" y="3027469"/>
            <a:ext cx="2171548" cy="270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5D5FE9D-E978-43E9-B896-ED88A7A30049}"/>
              </a:ext>
            </a:extLst>
          </p:cNvPr>
          <p:cNvSpPr/>
          <p:nvPr/>
        </p:nvSpPr>
        <p:spPr>
          <a:xfrm>
            <a:off x="8401859" y="3718308"/>
            <a:ext cx="2171548" cy="1073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9C316E3-B051-4F6D-9497-4CE8760027CA}"/>
              </a:ext>
            </a:extLst>
          </p:cNvPr>
          <p:cNvSpPr/>
          <p:nvPr/>
        </p:nvSpPr>
        <p:spPr>
          <a:xfrm>
            <a:off x="9097895" y="4872632"/>
            <a:ext cx="737983" cy="188526"/>
          </a:xfrm>
          <a:prstGeom prst="roundRect">
            <a:avLst/>
          </a:prstGeom>
          <a:solidFill>
            <a:srgbClr val="03A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panose="020B0604020202020204" pitchFamily="34" charset="0"/>
                <a:cs typeface="Arial" panose="020B0604020202020204" pitchFamily="34" charset="0"/>
              </a:rPr>
              <a:t>Submit</a:t>
            </a:r>
          </a:p>
        </p:txBody>
      </p:sp>
    </p:spTree>
    <p:extLst>
      <p:ext uri="{BB962C8B-B14F-4D97-AF65-F5344CB8AC3E}">
        <p14:creationId xmlns:p14="http://schemas.microsoft.com/office/powerpoint/2010/main" val="207792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1362</Words>
  <Application>Microsoft Office PowerPoint</Application>
  <PresentationFormat>Widescreen</PresentationFormat>
  <Paragraphs>191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High Level Page Organization/Content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Page Organization/Content</dc:title>
  <dc:creator>Mark Taylor</dc:creator>
  <cp:lastModifiedBy>Mark Taylor</cp:lastModifiedBy>
  <cp:revision>1</cp:revision>
  <dcterms:created xsi:type="dcterms:W3CDTF">2022-04-08T18:10:29Z</dcterms:created>
  <dcterms:modified xsi:type="dcterms:W3CDTF">2022-04-08T21:19:24Z</dcterms:modified>
</cp:coreProperties>
</file>