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AF5D16-5614-49EF-A30A-E85524F4F797}">
  <a:tblStyle styleId="{D3AF5D16-5614-49EF-A30A-E85524F4F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 b="on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BD0F7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-au.signavio.com/p/hub/model/6e1cfc4e114f4dc9bd089e4da47c5493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26ec8e0f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a26ec8e0f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a26ec8e0f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6ec8e0f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a26ec8e0f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a26ec8e0f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6ec8e0f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a26ec8e0f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a26ec8e0fe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6ec8e0fe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a26ec8e0fe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a26ec8e0fe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26ec8e0fe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a26ec8e0fe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a26ec8e0fe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6ec8e0fe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a26ec8e0fe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For non-liner vendor, the same vendor creation and registration process in Ariba applies. Select Line of Business = Corporate. </a:t>
            </a:r>
            <a:endParaRPr sz="9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Process map: </a:t>
            </a:r>
            <a:r>
              <a:rPr lang="en" sz="95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(Global) 1.11.1.08 - Manage Vendor Registration - GHQ Non-Liner Vendor</a:t>
            </a:r>
            <a:endParaRPr/>
          </a:p>
        </p:txBody>
      </p:sp>
      <p:sp>
        <p:nvSpPr>
          <p:cNvPr id="120" name="Google Shape;120;g2a26ec8e0fe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6ec8e0fe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a26ec8e0fe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26ec8e0fe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7010400" y="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indent="-3302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mailto:GHQ.VENDORADMIN.OFS@one-line.com" TargetMode="External"/><Relationship Id="rId5" Type="http://schemas.openxmlformats.org/officeDocument/2006/relationships/hyperlink" Target="https://forms.gle/p7nNsBJdhjYDHtcW8" TargetMode="External"/><Relationship Id="rId6" Type="http://schemas.openxmlformats.org/officeDocument/2006/relationships/hyperlink" Target="https://forms.gle/p7nNsBJdhjYDHtcW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1qXvIiYD2KYN1HYsdfr5vvnDZEmYlh_NwK4WK5nBXeI/edit#heading=h.z78tiapghm48" TargetMode="External"/><Relationship Id="rId5" Type="http://schemas.openxmlformats.org/officeDocument/2006/relationships/hyperlink" Target="https://forms.gle/p7nNsBJdhjYDHtcW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D0F72"/>
            </a:gs>
            <a:gs pos="10000">
              <a:srgbClr val="FAD8F3"/>
            </a:gs>
            <a:gs pos="16000">
              <a:srgbClr val="FFFFFF"/>
            </a:gs>
            <a:gs pos="84000">
              <a:schemeClr val="lt1"/>
            </a:gs>
            <a:gs pos="92000">
              <a:srgbClr val="DE87B9"/>
            </a:gs>
            <a:gs pos="100000">
              <a:srgbClr val="BD0F72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236" y="-384913"/>
            <a:ext cx="3877536" cy="387753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2417765"/>
            <a:ext cx="77724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ts val="3500"/>
              <a:buFont typeface="Proxima Nova"/>
              <a:buNone/>
            </a:pPr>
            <a:r>
              <a:rPr b="1" lang="en" sz="24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1.11.1.08 - Manage Vendor Registration - Liner Vendor</a:t>
            </a:r>
            <a:endParaRPr b="1" sz="2400">
              <a:solidFill>
                <a:srgbClr val="BD0F7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Vendor Creation and Registration</a:t>
            </a:r>
            <a:endParaRPr b="1" sz="2400">
              <a:solidFill>
                <a:srgbClr val="BD0F7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25580" y="4756613"/>
            <a:ext cx="50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431155" y="4686725"/>
            <a:ext cx="628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Copyright © Ocean Network Express Pte. Ltd. All Rights Reserved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12589"/>
            <a:ext cx="7886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ts val="2100"/>
              <a:buFont typeface="Proxima Nova"/>
              <a:buNone/>
            </a:pPr>
            <a:r>
              <a:rPr b="1" lang="en" sz="21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Control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cxnSp>
        <p:nvCxnSpPr>
          <p:cNvPr id="75" name="Google Shape;75;p16"/>
          <p:cNvCxnSpPr/>
          <p:nvPr/>
        </p:nvCxnSpPr>
        <p:spPr>
          <a:xfrm>
            <a:off x="519375" y="4740450"/>
            <a:ext cx="8201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1133038" y="4823459"/>
            <a:ext cx="559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Copyright © Ocean Network Express Pte. Ltd. All Rights Reserved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4609478"/>
            <a:ext cx="667093" cy="66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624631" y="420720"/>
            <a:ext cx="8168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9" name="Google Shape;79;p16"/>
          <p:cNvGraphicFramePr/>
          <p:nvPr/>
        </p:nvGraphicFramePr>
        <p:xfrm>
          <a:off x="662125" y="688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{D3AF5D16-5614-49EF-A30A-E85524F4F797}</a:tableStyleId>
              </a:tblPr>
              <a:tblGrid>
                <a:gridCol w="417475"/>
                <a:gridCol w="1252450"/>
                <a:gridCol w="1467500"/>
                <a:gridCol w="4921225"/>
              </a:tblGrid>
              <a:tr h="5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Ver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Date </a:t>
                      </a:r>
                      <a:br>
                        <a:rPr b="1" lang="en" sz="800">
                          <a:solidFill>
                            <a:srgbClr val="FFFFFF"/>
                          </a:solidFill>
                        </a:rPr>
                      </a:b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(dd Month yyyy)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BP Author (Office/Region)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Revision Notes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1.0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30 Jan 2024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Rachel Lim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First draft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12589"/>
            <a:ext cx="7886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ts val="3500"/>
              <a:buFont typeface="Proxima Nova"/>
              <a:buNone/>
            </a:pPr>
            <a:r>
              <a:rPr b="1" lang="en" sz="21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Vendor Creation and Registration</a:t>
            </a:r>
            <a:endParaRPr sz="21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cxnSp>
        <p:nvCxnSpPr>
          <p:cNvPr id="87" name="Google Shape;87;p17"/>
          <p:cNvCxnSpPr/>
          <p:nvPr/>
        </p:nvCxnSpPr>
        <p:spPr>
          <a:xfrm>
            <a:off x="519375" y="4740450"/>
            <a:ext cx="8201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1133038" y="4823459"/>
            <a:ext cx="559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Copyright © Ocean Network Express Pte. Ltd. All Rights Reserved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4609478"/>
            <a:ext cx="667093" cy="66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624631" y="420720"/>
            <a:ext cx="8168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653950" y="685100"/>
            <a:ext cx="81390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BD0F72"/>
                </a:solidFill>
              </a:rPr>
              <a:t>Objectives</a:t>
            </a:r>
            <a:endParaRPr b="1" sz="1800">
              <a:solidFill>
                <a:srgbClr val="BD0F7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BD0F72"/>
              </a:solidFill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</a:rPr>
              <a:t>To create and register ONE vendors in OPUS/Ariba/ERP systems for procurement and payment purposes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800">
              <a:solidFill>
                <a:srgbClr val="BD0F7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BD0F72"/>
                </a:solidFill>
              </a:rPr>
              <a:t>Chapters</a:t>
            </a:r>
            <a:endParaRPr b="1" sz="1800">
              <a:solidFill>
                <a:srgbClr val="BD0F7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800">
              <a:solidFill>
                <a:srgbClr val="BD0F7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OPUS Vendor Creation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Ariba Vendor Creation &amp; Registration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BD0F7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BD0F7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28650" y="12589"/>
            <a:ext cx="7886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ts val="3500"/>
              <a:buFont typeface="Proxima Nova"/>
              <a:buNone/>
            </a:pPr>
            <a:r>
              <a:rPr b="1" lang="en" sz="21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Vendor Creation and Registration</a:t>
            </a:r>
            <a:endParaRPr sz="21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cxnSp>
        <p:nvCxnSpPr>
          <p:cNvPr id="99" name="Google Shape;99;p18"/>
          <p:cNvCxnSpPr/>
          <p:nvPr/>
        </p:nvCxnSpPr>
        <p:spPr>
          <a:xfrm>
            <a:off x="519375" y="4740450"/>
            <a:ext cx="8201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1133038" y="4823459"/>
            <a:ext cx="559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Copyright © Ocean Network Express Pte. Ltd. All Rights Reserved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4609478"/>
            <a:ext cx="667093" cy="66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624631" y="420720"/>
            <a:ext cx="8168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624625" y="597175"/>
            <a:ext cx="8168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D0F72"/>
                </a:solidFill>
              </a:rPr>
              <a:t>Path: </a:t>
            </a:r>
            <a:r>
              <a:rPr lang="en">
                <a:solidFill>
                  <a:srgbClr val="BD0F72"/>
                </a:solidFill>
              </a:rPr>
              <a:t>Biz Common &gt; Master Data &gt; Partner &gt; Vendor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18" y="1085875"/>
            <a:ext cx="7077778" cy="337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28650" y="12589"/>
            <a:ext cx="7886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BD0F72"/>
                </a:solidFill>
              </a:rPr>
              <a:t>OPUS Vendor Creation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4609478"/>
            <a:ext cx="667093" cy="66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519375" y="4740450"/>
            <a:ext cx="8201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624631" y="420720"/>
            <a:ext cx="8168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1133038" y="4823459"/>
            <a:ext cx="559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Copyright © Ocean Network Express Pte. Ltd. All Rights Reserved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24625" y="611350"/>
            <a:ext cx="81684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OPUS vendor creation is only applicable for all non-procurement vendors.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Vendor Creation and Bank Details Registration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OPUS vendor creation is centrally handled by the Offshore Vendor Registration Team ( </a:t>
            </a:r>
            <a:r>
              <a:rPr lang="en" sz="9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GHQ.VENDORADMIN.OFS@one-line.com</a:t>
            </a:r>
            <a:r>
              <a:rPr lang="en" sz="950">
                <a:solidFill>
                  <a:srgbClr val="202124"/>
                </a:solidFill>
              </a:rPr>
              <a:t> ).</a:t>
            </a:r>
            <a:endParaRPr sz="950">
              <a:solidFill>
                <a:srgbClr val="202124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Request for creation of new OPUS vendor via the </a:t>
            </a:r>
            <a:r>
              <a:rPr lang="en" sz="95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Vendor Creation/Update Form</a:t>
            </a:r>
            <a:r>
              <a:rPr lang="en" sz="950">
                <a:solidFill>
                  <a:schemeClr val="dk1"/>
                </a:solidFill>
              </a:rPr>
              <a:t>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Submit the Vendor Application Form (VAF) via AODOCS for vendor bank details registration.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Vendor Details Update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Update of OPUS vendor details via </a:t>
            </a:r>
            <a:r>
              <a:rPr lang="en" sz="950" u="sng">
                <a:solidFill>
                  <a:schemeClr val="hlink"/>
                </a:solidFill>
                <a:hlinkClick r:id="rId6"/>
              </a:rPr>
              <a:t>Vendor Creation/Update Form</a:t>
            </a:r>
            <a:r>
              <a:rPr lang="en" sz="950">
                <a:solidFill>
                  <a:schemeClr val="dk1"/>
                </a:solidFill>
              </a:rPr>
              <a:t>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Update of banking related fields via VAF submission through AODOCS.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Information</a:t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The vendor code needs to be created and VAF submitted in order for invoice to be created and payment to be processed.</a:t>
            </a:r>
            <a:endParaRPr sz="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28650" y="12589"/>
            <a:ext cx="7886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ct val="100000"/>
              <a:buFont typeface="Proxima Nova"/>
              <a:buNone/>
            </a:pPr>
            <a:r>
              <a:t/>
            </a:r>
            <a:endParaRPr b="1" sz="2100">
              <a:solidFill>
                <a:srgbClr val="BD0F7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BD0F72"/>
                </a:solidFill>
              </a:rPr>
              <a:t>Ariba Vendor Creation and Registration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ct val="100000"/>
              <a:buFont typeface="Proxima Nova"/>
              <a:buNone/>
            </a:pPr>
            <a:r>
              <a:t/>
            </a:r>
            <a:endParaRPr b="1" sz="2100">
              <a:solidFill>
                <a:srgbClr val="BD0F7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4609478"/>
            <a:ext cx="667093" cy="66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>
            <a:off x="519375" y="4740450"/>
            <a:ext cx="8201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624631" y="420720"/>
            <a:ext cx="8168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1133038" y="4823459"/>
            <a:ext cx="559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Copyright © Ocean Network Express Pte. Ltd. All Rights Reserved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24625" y="603400"/>
            <a:ext cx="81684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Ariba vendor creation and registration is applicable for all procurement vendors (IOP, Feeder &amp; Terminal (TES &amp; TRS OPUS)).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Vendor Creation, Registration and Vendor Details Update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Refer to </a:t>
            </a:r>
            <a:r>
              <a:rPr lang="en" sz="950" u="sng">
                <a:solidFill>
                  <a:schemeClr val="hlink"/>
                </a:solidFill>
                <a:hlinkClick r:id="rId4"/>
              </a:rPr>
              <a:t>Vendor Registration &amp; Update Process Post Ariba SLP Enhancement</a:t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Select applicable Line of Business (Feeder/Inland Ops/MNR/Terminal/Inland Ops NA Depot/Inland Ops NA Rail/Inland Ops NA Truck).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OPUS MDA Vendor Optional Fields Update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OPUS MDA Vendor optional fields are fields indicated with white boxes in the Vendor (BCM_CCD_0040) UI.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Update of OPUS MDA Vendor optional fields via </a:t>
            </a:r>
            <a:r>
              <a:rPr lang="en" sz="95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Vendor Creation/Update Form</a:t>
            </a:r>
            <a:r>
              <a:rPr lang="en" sz="950">
                <a:solidFill>
                  <a:schemeClr val="dk1"/>
                </a:solidFill>
              </a:rPr>
              <a:t>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Information</a:t>
            </a:r>
            <a:endParaRPr b="1"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Vendor has to be in registered and qualified status to deem vendor registration as completed.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Supplier Registration completed and approved = Registered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F&amp;A Banking Qualification (F&amp;A Banking Questionnaire + F&amp;A Internal Questionnaire) completed and approved = Qualified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AutoNum type="arabicPeriod"/>
            </a:pPr>
            <a:r>
              <a:rPr lang="en" sz="950">
                <a:solidFill>
                  <a:schemeClr val="dk1"/>
                </a:solidFill>
              </a:rPr>
              <a:t>For non-liner vendor, submit the Vendor Application Form (VAF) via AODOCS for vendor registration.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28650" y="12589"/>
            <a:ext cx="78867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ts val="2100"/>
              <a:buFont typeface="Proxima Nova"/>
              <a:buNone/>
            </a:pPr>
            <a:r>
              <a:rPr b="1" lang="en" sz="21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End of Presentation…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4609478"/>
            <a:ext cx="667093" cy="66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759229" y="1408385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díky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92175" y="2416370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kiitos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71306" y="3399481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Merci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946298" y="993967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köszönet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009098" y="2828568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Danke</a:t>
            </a:r>
            <a:endParaRPr sz="1200"/>
          </a:p>
        </p:txBody>
      </p:sp>
      <p:sp>
        <p:nvSpPr>
          <p:cNvPr id="142" name="Google Shape;142;p21"/>
          <p:cNvSpPr txBox="1"/>
          <p:nvPr/>
        </p:nvSpPr>
        <p:spPr>
          <a:xfrm>
            <a:off x="3999103" y="1170953"/>
            <a:ext cx="258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благодаря</a:t>
            </a:r>
            <a:endParaRPr b="1" i="1" sz="16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14105" y="946500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dank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763736" y="525260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134058" y="342012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grazie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92175" y="525500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شكر</a:t>
            </a:r>
            <a:endParaRPr b="1" i="1" sz="24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772560" y="350427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tänan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01387" y="2888642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tak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381478" y="344334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תודה</a:t>
            </a:r>
            <a:endParaRPr b="1" i="1" sz="24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250081" y="1301621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shukrani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556611" y="2028648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завдяки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070585" y="2905031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teşekkürler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616155" y="3604710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mulțumiri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475060" y="4058340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Dzięki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007412" y="3822979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takk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586429" y="4000909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dėkui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708170" y="3119172"/>
            <a:ext cx="207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paldies</a:t>
            </a:r>
            <a:endParaRPr b="1" i="1" sz="17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24631" y="2114320"/>
            <a:ext cx="7924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0F72"/>
              </a:buClr>
              <a:buSzPts val="8300"/>
              <a:buFont typeface="Proxima Nova"/>
              <a:buNone/>
            </a:pPr>
            <a:r>
              <a:rPr b="1" lang="en" sz="8300">
                <a:solidFill>
                  <a:srgbClr val="BD0F72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1200"/>
          </a:p>
        </p:txBody>
      </p:sp>
      <p:sp>
        <p:nvSpPr>
          <p:cNvPr id="159" name="Google Shape;159;p21"/>
          <p:cNvSpPr/>
          <p:nvPr/>
        </p:nvSpPr>
        <p:spPr>
          <a:xfrm>
            <a:off x="7138356" y="4183405"/>
            <a:ext cx="1377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ευχαριστώ</a:t>
            </a:r>
            <a:endParaRPr sz="1200"/>
          </a:p>
        </p:txBody>
      </p:sp>
      <p:cxnSp>
        <p:nvCxnSpPr>
          <p:cNvPr id="160" name="Google Shape;160;p21"/>
          <p:cNvCxnSpPr/>
          <p:nvPr/>
        </p:nvCxnSpPr>
        <p:spPr>
          <a:xfrm>
            <a:off x="519375" y="4740450"/>
            <a:ext cx="8201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624631" y="420720"/>
            <a:ext cx="8168400" cy="0"/>
          </a:xfrm>
          <a:prstGeom prst="straightConnector1">
            <a:avLst/>
          </a:prstGeom>
          <a:noFill/>
          <a:ln cap="flat" cmpd="sng" w="25400">
            <a:solidFill>
              <a:srgbClr val="BD0F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1133038" y="4823459"/>
            <a:ext cx="5596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Copyright © Ocean Network Express Pte. Ltd. All Rights Reserved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