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  <p:sldMasterId id="2147484071" r:id="rId2"/>
    <p:sldMasterId id="2147483719" r:id="rId3"/>
  </p:sldMasterIdLst>
  <p:sldIdLst>
    <p:sldId id="256" r:id="rId4"/>
    <p:sldId id="257" r:id="rId5"/>
    <p:sldId id="258" r:id="rId6"/>
    <p:sldId id="267" r:id="rId7"/>
    <p:sldId id="265" r:id="rId8"/>
    <p:sldId id="259" r:id="rId9"/>
    <p:sldId id="260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1C91E-10F3-45CB-A4AB-9F6849C538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6928DA-10BF-4F11-8E80-95DC45BD4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London is a huge city, not everyone knows London well before they go there. It is risky to move to a place you barely known.</a:t>
          </a:r>
        </a:p>
      </dgm:t>
    </dgm:pt>
    <dgm:pt modelId="{C3AB089B-133D-4490-92B4-3822EC72FCF2}" type="parTrans" cxnId="{2204945C-6764-4DB3-ABC6-352EAEF6513B}">
      <dgm:prSet/>
      <dgm:spPr/>
      <dgm:t>
        <a:bodyPr/>
        <a:lstStyle/>
        <a:p>
          <a:endParaRPr lang="en-US"/>
        </a:p>
      </dgm:t>
    </dgm:pt>
    <dgm:pt modelId="{07945BC0-EAC4-4A3A-93CC-13810A285B58}" type="sibTrans" cxnId="{2204945C-6764-4DB3-ABC6-352EAEF6513B}">
      <dgm:prSet/>
      <dgm:spPr/>
      <dgm:t>
        <a:bodyPr/>
        <a:lstStyle/>
        <a:p>
          <a:endParaRPr lang="en-US"/>
        </a:p>
      </dgm:t>
    </dgm:pt>
    <dgm:pt modelId="{B02515F8-2705-4701-AA60-C577C60160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report addressed this problem and provide an investment guide to people who want to open a restaurant in London.</a:t>
          </a:r>
        </a:p>
      </dgm:t>
    </dgm:pt>
    <dgm:pt modelId="{54130886-4013-47A9-A034-297C3DF915D6}" type="parTrans" cxnId="{4FB35157-637A-448A-BBE1-51B4AB5D4817}">
      <dgm:prSet/>
      <dgm:spPr/>
      <dgm:t>
        <a:bodyPr/>
        <a:lstStyle/>
        <a:p>
          <a:endParaRPr lang="en-US"/>
        </a:p>
      </dgm:t>
    </dgm:pt>
    <dgm:pt modelId="{0BC46C7D-1A1C-4438-932F-721AC0BA10E9}" type="sibTrans" cxnId="{4FB35157-637A-448A-BBE1-51B4AB5D4817}">
      <dgm:prSet/>
      <dgm:spPr/>
      <dgm:t>
        <a:bodyPr/>
        <a:lstStyle/>
        <a:p>
          <a:endParaRPr lang="en-US"/>
        </a:p>
      </dgm:t>
    </dgm:pt>
    <dgm:pt modelId="{AF525D60-A3FC-4CDB-8BFE-BBF105F818E7}" type="pres">
      <dgm:prSet presAssocID="{CE51C91E-10F3-45CB-A4AB-9F6849C53893}" presName="root" presStyleCnt="0">
        <dgm:presLayoutVars>
          <dgm:dir/>
          <dgm:resizeHandles val="exact"/>
        </dgm:presLayoutVars>
      </dgm:prSet>
      <dgm:spPr/>
    </dgm:pt>
    <dgm:pt modelId="{A4A92F34-24AF-44BE-AB47-1A422BF5D9C2}" type="pres">
      <dgm:prSet presAssocID="{DE6928DA-10BF-4F11-8E80-95DC45BD47E9}" presName="compNode" presStyleCnt="0"/>
      <dgm:spPr/>
    </dgm:pt>
    <dgm:pt modelId="{042757BA-D086-4724-8CFA-217A6F8ED902}" type="pres">
      <dgm:prSet presAssocID="{DE6928DA-10BF-4F11-8E80-95DC45BD47E9}" presName="bgRect" presStyleLbl="bgShp" presStyleIdx="0" presStyleCnt="2"/>
      <dgm:spPr/>
    </dgm:pt>
    <dgm:pt modelId="{BC496758-5904-4DCB-AF22-843E89CB4AFD}" type="pres">
      <dgm:prSet presAssocID="{DE6928DA-10BF-4F11-8E80-95DC45BD47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DC89DE9-8098-4AA9-8E14-8F1A0142F628}" type="pres">
      <dgm:prSet presAssocID="{DE6928DA-10BF-4F11-8E80-95DC45BD47E9}" presName="spaceRect" presStyleCnt="0"/>
      <dgm:spPr/>
    </dgm:pt>
    <dgm:pt modelId="{667624C5-04C5-4D73-BE1F-6FCAA232C4EB}" type="pres">
      <dgm:prSet presAssocID="{DE6928DA-10BF-4F11-8E80-95DC45BD47E9}" presName="parTx" presStyleLbl="revTx" presStyleIdx="0" presStyleCnt="2">
        <dgm:presLayoutVars>
          <dgm:chMax val="0"/>
          <dgm:chPref val="0"/>
        </dgm:presLayoutVars>
      </dgm:prSet>
      <dgm:spPr/>
    </dgm:pt>
    <dgm:pt modelId="{057B8382-0C3F-499C-9A3C-79454E0161E5}" type="pres">
      <dgm:prSet presAssocID="{07945BC0-EAC4-4A3A-93CC-13810A285B58}" presName="sibTrans" presStyleCnt="0"/>
      <dgm:spPr/>
    </dgm:pt>
    <dgm:pt modelId="{A02ED17F-1EFA-4B64-842D-F450D7204510}" type="pres">
      <dgm:prSet presAssocID="{B02515F8-2705-4701-AA60-C577C601609E}" presName="compNode" presStyleCnt="0"/>
      <dgm:spPr/>
    </dgm:pt>
    <dgm:pt modelId="{B2C36287-6D9A-4A71-BB7A-067FAF7B85C7}" type="pres">
      <dgm:prSet presAssocID="{B02515F8-2705-4701-AA60-C577C601609E}" presName="bgRect" presStyleLbl="bgShp" presStyleIdx="1" presStyleCnt="2"/>
      <dgm:spPr/>
    </dgm:pt>
    <dgm:pt modelId="{8871CD64-A946-4A76-B899-8591C2DAD96C}" type="pres">
      <dgm:prSet presAssocID="{B02515F8-2705-4701-AA60-C577C60160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58088E5-1C5B-40C1-8851-E390C0233280}" type="pres">
      <dgm:prSet presAssocID="{B02515F8-2705-4701-AA60-C577C601609E}" presName="spaceRect" presStyleCnt="0"/>
      <dgm:spPr/>
    </dgm:pt>
    <dgm:pt modelId="{1E465DB0-3DD4-4E34-986C-2423A5F174C5}" type="pres">
      <dgm:prSet presAssocID="{B02515F8-2705-4701-AA60-C577C60160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9D0C737-030D-4319-822E-1AB35664F4C8}" type="presOf" srcId="{DE6928DA-10BF-4F11-8E80-95DC45BD47E9}" destId="{667624C5-04C5-4D73-BE1F-6FCAA232C4EB}" srcOrd="0" destOrd="0" presId="urn:microsoft.com/office/officeart/2018/2/layout/IconVerticalSolidList"/>
    <dgm:cxn modelId="{2204945C-6764-4DB3-ABC6-352EAEF6513B}" srcId="{CE51C91E-10F3-45CB-A4AB-9F6849C53893}" destId="{DE6928DA-10BF-4F11-8E80-95DC45BD47E9}" srcOrd="0" destOrd="0" parTransId="{C3AB089B-133D-4490-92B4-3822EC72FCF2}" sibTransId="{07945BC0-EAC4-4A3A-93CC-13810A285B58}"/>
    <dgm:cxn modelId="{9563074A-7421-4696-8C54-C0AEE174FA9F}" type="presOf" srcId="{B02515F8-2705-4701-AA60-C577C601609E}" destId="{1E465DB0-3DD4-4E34-986C-2423A5F174C5}" srcOrd="0" destOrd="0" presId="urn:microsoft.com/office/officeart/2018/2/layout/IconVerticalSolidList"/>
    <dgm:cxn modelId="{4FB35157-637A-448A-BBE1-51B4AB5D4817}" srcId="{CE51C91E-10F3-45CB-A4AB-9F6849C53893}" destId="{B02515F8-2705-4701-AA60-C577C601609E}" srcOrd="1" destOrd="0" parTransId="{54130886-4013-47A9-A034-297C3DF915D6}" sibTransId="{0BC46C7D-1A1C-4438-932F-721AC0BA10E9}"/>
    <dgm:cxn modelId="{A6C0FE8C-B487-4F7A-8FA4-9400C2A3DE8D}" type="presOf" srcId="{CE51C91E-10F3-45CB-A4AB-9F6849C53893}" destId="{AF525D60-A3FC-4CDB-8BFE-BBF105F818E7}" srcOrd="0" destOrd="0" presId="urn:microsoft.com/office/officeart/2018/2/layout/IconVerticalSolidList"/>
    <dgm:cxn modelId="{AB542A83-925F-4A62-82F7-314F3EDBF34F}" type="presParOf" srcId="{AF525D60-A3FC-4CDB-8BFE-BBF105F818E7}" destId="{A4A92F34-24AF-44BE-AB47-1A422BF5D9C2}" srcOrd="0" destOrd="0" presId="urn:microsoft.com/office/officeart/2018/2/layout/IconVerticalSolidList"/>
    <dgm:cxn modelId="{47B029D5-57A1-4B81-A1FE-495BDC8F5ABC}" type="presParOf" srcId="{A4A92F34-24AF-44BE-AB47-1A422BF5D9C2}" destId="{042757BA-D086-4724-8CFA-217A6F8ED902}" srcOrd="0" destOrd="0" presId="urn:microsoft.com/office/officeart/2018/2/layout/IconVerticalSolidList"/>
    <dgm:cxn modelId="{CBF2AB45-2DDE-4722-9B89-4E6401C36CD9}" type="presParOf" srcId="{A4A92F34-24AF-44BE-AB47-1A422BF5D9C2}" destId="{BC496758-5904-4DCB-AF22-843E89CB4AFD}" srcOrd="1" destOrd="0" presId="urn:microsoft.com/office/officeart/2018/2/layout/IconVerticalSolidList"/>
    <dgm:cxn modelId="{7A4C4907-DD2A-4F5A-8766-6D622E3BB856}" type="presParOf" srcId="{A4A92F34-24AF-44BE-AB47-1A422BF5D9C2}" destId="{DDC89DE9-8098-4AA9-8E14-8F1A0142F628}" srcOrd="2" destOrd="0" presId="urn:microsoft.com/office/officeart/2018/2/layout/IconVerticalSolidList"/>
    <dgm:cxn modelId="{CCC8C746-04BC-40CE-973F-AE4D174BC7EA}" type="presParOf" srcId="{A4A92F34-24AF-44BE-AB47-1A422BF5D9C2}" destId="{667624C5-04C5-4D73-BE1F-6FCAA232C4EB}" srcOrd="3" destOrd="0" presId="urn:microsoft.com/office/officeart/2018/2/layout/IconVerticalSolidList"/>
    <dgm:cxn modelId="{DAA45B91-43A0-480F-B780-8BBE2656D67D}" type="presParOf" srcId="{AF525D60-A3FC-4CDB-8BFE-BBF105F818E7}" destId="{057B8382-0C3F-499C-9A3C-79454E0161E5}" srcOrd="1" destOrd="0" presId="urn:microsoft.com/office/officeart/2018/2/layout/IconVerticalSolidList"/>
    <dgm:cxn modelId="{922BE7E6-30B3-4349-B30B-3FF96718FACD}" type="presParOf" srcId="{AF525D60-A3FC-4CDB-8BFE-BBF105F818E7}" destId="{A02ED17F-1EFA-4B64-842D-F450D7204510}" srcOrd="2" destOrd="0" presId="urn:microsoft.com/office/officeart/2018/2/layout/IconVerticalSolidList"/>
    <dgm:cxn modelId="{CF96B25A-E59A-4C1A-8434-BA8F676EAA38}" type="presParOf" srcId="{A02ED17F-1EFA-4B64-842D-F450D7204510}" destId="{B2C36287-6D9A-4A71-BB7A-067FAF7B85C7}" srcOrd="0" destOrd="0" presId="urn:microsoft.com/office/officeart/2018/2/layout/IconVerticalSolidList"/>
    <dgm:cxn modelId="{25B6C22A-CCE6-4168-9D5B-7767D0467794}" type="presParOf" srcId="{A02ED17F-1EFA-4B64-842D-F450D7204510}" destId="{8871CD64-A946-4A76-B899-8591C2DAD96C}" srcOrd="1" destOrd="0" presId="urn:microsoft.com/office/officeart/2018/2/layout/IconVerticalSolidList"/>
    <dgm:cxn modelId="{5549B712-A2AE-48D2-A5C9-20A52C89653D}" type="presParOf" srcId="{A02ED17F-1EFA-4B64-842D-F450D7204510}" destId="{D58088E5-1C5B-40C1-8851-E390C0233280}" srcOrd="2" destOrd="0" presId="urn:microsoft.com/office/officeart/2018/2/layout/IconVerticalSolidList"/>
    <dgm:cxn modelId="{B694DB2F-38A3-4D62-ACA4-8B70B11AFA9A}" type="presParOf" srcId="{A02ED17F-1EFA-4B64-842D-F450D7204510}" destId="{1E465DB0-3DD4-4E34-986C-2423A5F174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757BA-D086-4724-8CFA-217A6F8ED902}">
      <dsp:nvSpPr>
        <dsp:cNvPr id="0" name=""/>
        <dsp:cNvSpPr/>
      </dsp:nvSpPr>
      <dsp:spPr>
        <a:xfrm>
          <a:off x="0" y="887202"/>
          <a:ext cx="7452360" cy="1637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96758-5904-4DCB-AF22-843E89CB4AFD}">
      <dsp:nvSpPr>
        <dsp:cNvPr id="0" name=""/>
        <dsp:cNvSpPr/>
      </dsp:nvSpPr>
      <dsp:spPr>
        <a:xfrm>
          <a:off x="495468" y="1255732"/>
          <a:ext cx="900851" cy="900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624C5-04C5-4D73-BE1F-6FCAA232C4EB}">
      <dsp:nvSpPr>
        <dsp:cNvPr id="0" name=""/>
        <dsp:cNvSpPr/>
      </dsp:nvSpPr>
      <dsp:spPr>
        <a:xfrm>
          <a:off x="1891788" y="887202"/>
          <a:ext cx="5560571" cy="1637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46" tIns="173346" rIns="173346" bIns="1733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London is a huge city, not everyone knows London well before they go there. It is risky to move to a place you barely known.</a:t>
          </a:r>
        </a:p>
      </dsp:txBody>
      <dsp:txXfrm>
        <a:off x="1891788" y="887202"/>
        <a:ext cx="5560571" cy="1637911"/>
      </dsp:txXfrm>
    </dsp:sp>
    <dsp:sp modelId="{B2C36287-6D9A-4A71-BB7A-067FAF7B85C7}">
      <dsp:nvSpPr>
        <dsp:cNvPr id="0" name=""/>
        <dsp:cNvSpPr/>
      </dsp:nvSpPr>
      <dsp:spPr>
        <a:xfrm>
          <a:off x="0" y="2934591"/>
          <a:ext cx="7452360" cy="1637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1CD64-A946-4A76-B899-8591C2DAD96C}">
      <dsp:nvSpPr>
        <dsp:cNvPr id="0" name=""/>
        <dsp:cNvSpPr/>
      </dsp:nvSpPr>
      <dsp:spPr>
        <a:xfrm>
          <a:off x="495468" y="3303122"/>
          <a:ext cx="900851" cy="900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65DB0-3DD4-4E34-986C-2423A5F174C5}">
      <dsp:nvSpPr>
        <dsp:cNvPr id="0" name=""/>
        <dsp:cNvSpPr/>
      </dsp:nvSpPr>
      <dsp:spPr>
        <a:xfrm>
          <a:off x="1891788" y="2934591"/>
          <a:ext cx="5560571" cy="1637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46" tIns="173346" rIns="173346" bIns="1733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report addressed this problem and provide an investment guide to people who want to open a restaurant in London.</a:t>
          </a:r>
        </a:p>
      </dsp:txBody>
      <dsp:txXfrm>
        <a:off x="1891788" y="2934591"/>
        <a:ext cx="5560571" cy="163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50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0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7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17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19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7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1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0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6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18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5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21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2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5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13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3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1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43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84" r:id="rId5"/>
    <p:sldLayoutId id="2147484085" r:id="rId6"/>
    <p:sldLayoutId id="2147484090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64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v2/venues/explore" TargetMode="External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-land-property-data.landregistry.gov.u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05617-91F7-4E2D-B67D-286B97F9B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DFE12-F9F2-4BE0-ABE5-82318953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Open a Restaurant In London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C91B1-C47D-4BAE-B379-0B661B84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A Machine Learning approached report</a:t>
            </a:r>
          </a:p>
        </p:txBody>
      </p:sp>
    </p:spTree>
    <p:extLst>
      <p:ext uri="{BB962C8B-B14F-4D97-AF65-F5344CB8AC3E}">
        <p14:creationId xmlns:p14="http://schemas.microsoft.com/office/powerpoint/2010/main" val="12306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Cluster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Those areas have lots of Indian restaurant. The house price is quite average here. </a:t>
            </a:r>
          </a:p>
          <a:p>
            <a:r>
              <a:rPr lang="en-US" sz="1700" dirty="0"/>
              <a:t>Go to BRENT for slightly higher price. Avoid open another Indian restaurant in those areas.</a:t>
            </a:r>
          </a:p>
          <a:p>
            <a:endParaRPr lang="en-US" sz="17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732D2C-AB2B-47A7-AB12-46C22E41F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413468"/>
            <a:ext cx="6656832" cy="19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Cluster 4</a:t>
            </a: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Areas with highest house price, have lots of hotels and coffee shop, good places for tourism and business.</a:t>
            </a:r>
          </a:p>
          <a:p>
            <a:r>
              <a:rPr lang="en-US" sz="1700" dirty="0"/>
              <a:t>Go to KENSINGTON AND CHELSEA if possible and avoid opening Italian and Indian restaurant.</a:t>
            </a:r>
          </a:p>
          <a:p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23226C-EF49-42F6-995A-AE653923F0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022378"/>
            <a:ext cx="6656832" cy="27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8EFA-D6A8-4126-A45A-F255A239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DCF-A646-4B78-B42B-04DB3A8E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generic categorization model for cities, To help user to get familiar with </a:t>
            </a:r>
            <a:r>
              <a:rPr lang="en-US"/>
              <a:t>this city.</a:t>
            </a:r>
            <a:endParaRPr lang="en-US" dirty="0"/>
          </a:p>
          <a:p>
            <a:r>
              <a:rPr lang="en-US" dirty="0"/>
              <a:t>Accuracy of the model can be improved by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Get more precise data to indicate the purchase power of boroughs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Get more precise data to describe the borough better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Obtain data by more accurate geo shape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Obtain more venues to be used in categorization process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972A-89A7-408F-B858-49592E47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6C47351-E489-4779-BEE2-988E3F5FA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0608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9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F8F-26F1-4C0C-B5CB-7BDC6306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acuisition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7082-071A-415C-A90F-4D2CDBF8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1761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List of boroughs can be obtained from Wikipedia. </a:t>
            </a:r>
            <a:r>
              <a:rPr lang="en-US" u="sng" dirty="0">
                <a:hlinkClick r:id="rId2"/>
              </a:rPr>
              <a:t>https://en.wikipedia.org/wiki/List_of_London_boroughs</a:t>
            </a:r>
            <a:endParaRPr lang="en-US" dirty="0"/>
          </a:p>
          <a:p>
            <a:r>
              <a:rPr lang="en-US" dirty="0"/>
              <a:t>By using foursquare API, list of recommended venues can be fetched base on above coordinates. </a:t>
            </a:r>
            <a:r>
              <a:rPr lang="en-US" u="sng" dirty="0">
                <a:hlinkClick r:id="rId3"/>
              </a:rPr>
              <a:t>https://api.foursquare.com/v2/venues/explore</a:t>
            </a:r>
            <a:endParaRPr lang="en-US" dirty="0"/>
          </a:p>
          <a:p>
            <a:r>
              <a:rPr lang="en-US" dirty="0"/>
              <a:t>House sale price data on Land registry of UK, I will use data from last two years </a:t>
            </a:r>
            <a:r>
              <a:rPr lang="en-US" dirty="0">
                <a:hlinkClick r:id="rId4"/>
              </a:rPr>
              <a:t>https://use-land-property-data.landregistry.gov.uk/</a:t>
            </a:r>
            <a:endParaRPr lang="en-US" dirty="0"/>
          </a:p>
          <a:p>
            <a:r>
              <a:rPr lang="en-US" dirty="0"/>
              <a:t>In total 201876 sales record are analyzed</a:t>
            </a:r>
          </a:p>
          <a:p>
            <a:r>
              <a:rPr lang="en-US" dirty="0"/>
              <a:t>3137 records of venues information are used to categories London boroughs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EBEB90-BB23-414B-98EC-1D04D80B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207876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8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467FE-B04F-424C-A3D2-92FAFD3A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Foursquare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93D98A-1D11-438F-A065-C34513CB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Optimized radius try to get accuracy data from foursquare API to </a:t>
            </a:r>
            <a:r>
              <a:rPr lang="en-US" altLang="zh-CN" sz="1700" dirty="0"/>
              <a:t>better </a:t>
            </a:r>
            <a:r>
              <a:rPr lang="en-US" sz="1700" dirty="0"/>
              <a:t>represent a borough</a:t>
            </a:r>
          </a:p>
          <a:p>
            <a:r>
              <a:rPr lang="en-US" sz="1700" dirty="0"/>
              <a:t>Use the average distance of closest 3 boroughs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14B369-4611-404A-A4F4-FAD15FF4A7D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284033"/>
            <a:ext cx="6440424" cy="42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3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93580-76B1-4F31-AA25-FBEE8804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K-Mean Elbow Method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D0D5-DEC8-47E4-B37C-EF8FE6E0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20 iterations return 17 valid results</a:t>
            </a:r>
          </a:p>
          <a:p>
            <a:r>
              <a:rPr lang="en-US" sz="1700" dirty="0"/>
              <a:t>[6, 4, 5, 5, 4, 5, 6, 5, 4, 4, 4, 4, 5, 5, 5, 7, 5]</a:t>
            </a:r>
          </a:p>
          <a:p>
            <a:r>
              <a:rPr lang="en-US" sz="1700" dirty="0"/>
              <a:t>Choose 5 as average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25037-B60A-4790-9B0F-5C5E6C95F5D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292085"/>
            <a:ext cx="6440424" cy="42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8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4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3128-808D-42A9-A428-A5A4B0E1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Unsupervised Clustering by K-Mean</a:t>
            </a: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4E087-3182-46E4-8BCE-52C7FF751E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51755"/>
            <a:ext cx="6846363" cy="52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4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Cluster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Those areas have good night lives because of those pubs, Cafe, and coffee shops.</a:t>
            </a:r>
          </a:p>
          <a:p>
            <a:r>
              <a:rPr lang="en-US" sz="1700"/>
              <a:t>If you want to open a restaurant, go to HAMMERSMITH AND FULHAM, and try to avoid pizza, French restaurant, Japanese restaurant and Turkish restaurant.</a:t>
            </a:r>
          </a:p>
          <a:p>
            <a:endParaRPr lang="en-US" sz="1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7253B-3C0F-4255-B4C8-DA5F39412C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89389"/>
            <a:ext cx="6656832" cy="31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4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Cluster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Areas for livings. Because of the supermarkets and grocery stores there. With convenient transportations the difference in average house price are not so big.</a:t>
            </a:r>
          </a:p>
          <a:p>
            <a:r>
              <a:rPr lang="en-US" sz="1700" dirty="0"/>
              <a:t>If you want to open a restaurant, try to go to MERTON, and try to avoid Sushi, Indian, and Italian restaurants.</a:t>
            </a:r>
          </a:p>
          <a:p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41311-BCFB-42FC-8AF2-B4D10CE694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105589"/>
            <a:ext cx="6656832" cy="25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8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Cluster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Places mixed with nature and inhabitants.</a:t>
            </a:r>
          </a:p>
          <a:p>
            <a:r>
              <a:rPr lang="en-US" sz="1700"/>
              <a:t>Open a restaurant in WANDSWORTH, and avoid pizza, burger, French and Thai restaurant.</a:t>
            </a:r>
          </a:p>
          <a:p>
            <a:endParaRPr lang="en-US" sz="17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D32989-8C43-42D8-BC9F-1BB58E2503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355220"/>
            <a:ext cx="6656832" cy="20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324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2E3E8"/>
      </a:lt2>
      <a:accent1>
        <a:srgbClr val="AFA072"/>
      </a:accent1>
      <a:accent2>
        <a:srgbClr val="C98F70"/>
      </a:accent2>
      <a:accent3>
        <a:srgbClr val="D28A8F"/>
      </a:accent3>
      <a:accent4>
        <a:srgbClr val="C9709B"/>
      </a:accent4>
      <a:accent5>
        <a:srgbClr val="D186CA"/>
      </a:accent5>
      <a:accent6>
        <a:srgbClr val="AC70C9"/>
      </a:accent6>
      <a:hlink>
        <a:srgbClr val="697A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3920"/>
      </a:dk2>
      <a:lt2>
        <a:srgbClr val="E8E2E2"/>
      </a:lt2>
      <a:accent1>
        <a:srgbClr val="45AFAD"/>
      </a:accent1>
      <a:accent2>
        <a:srgbClr val="3BB17D"/>
      </a:accent2>
      <a:accent3>
        <a:srgbClr val="48B758"/>
      </a:accent3>
      <a:accent4>
        <a:srgbClr val="5BB13B"/>
      </a:accent4>
      <a:accent5>
        <a:srgbClr val="8CAC43"/>
      </a:accent5>
      <a:accent6>
        <a:srgbClr val="AFA23A"/>
      </a:accent6>
      <a:hlink>
        <a:srgbClr val="608D2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510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Unicode MS</vt:lpstr>
      <vt:lpstr>Arial</vt:lpstr>
      <vt:lpstr>Avenir Next LT Pro</vt:lpstr>
      <vt:lpstr>Calibri</vt:lpstr>
      <vt:lpstr>Century Gothic</vt:lpstr>
      <vt:lpstr>Courier New</vt:lpstr>
      <vt:lpstr>Elephant</vt:lpstr>
      <vt:lpstr>Wingdings</vt:lpstr>
      <vt:lpstr>AccentBoxVTI</vt:lpstr>
      <vt:lpstr>BrushVTI</vt:lpstr>
      <vt:lpstr>BrushVTI</vt:lpstr>
      <vt:lpstr>Open a Restaurant In London</vt:lpstr>
      <vt:lpstr>Business Problem</vt:lpstr>
      <vt:lpstr>Data acuisition</vt:lpstr>
      <vt:lpstr>Foursquare API</vt:lpstr>
      <vt:lpstr>K-Mean Elbow Method</vt:lpstr>
      <vt:lpstr>Use Unsupervised Clustering by K-Mean</vt:lpstr>
      <vt:lpstr>Cluster 0</vt:lpstr>
      <vt:lpstr>Cluster 1</vt:lpstr>
      <vt:lpstr>Cluster 2</vt:lpstr>
      <vt:lpstr>Cluster 3</vt:lpstr>
      <vt:lpstr>Cluster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 Restaurant In London</dc:title>
  <dc:creator>Mark Long</dc:creator>
  <cp:lastModifiedBy>Mark Long</cp:lastModifiedBy>
  <cp:revision>4</cp:revision>
  <dcterms:created xsi:type="dcterms:W3CDTF">2020-03-22T21:08:04Z</dcterms:created>
  <dcterms:modified xsi:type="dcterms:W3CDTF">2020-03-22T21:53:29Z</dcterms:modified>
</cp:coreProperties>
</file>