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5" r:id="rId4"/>
    <p:sldId id="266" r:id="rId5"/>
    <p:sldId id="264" r:id="rId6"/>
    <p:sldId id="260" r:id="rId7"/>
    <p:sldId id="262" r:id="rId8"/>
    <p:sldId id="261" r:id="rId9"/>
    <p:sldId id="257" r:id="rId10"/>
    <p:sldId id="258" r:id="rId11"/>
    <p:sldId id="25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9E712-D9AE-42E2-B367-028CD43877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8CC1BF-BAC3-43F6-BC2D-92061A7041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2E658D-484E-417D-AE2E-0A55FA997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E1FD0-A947-4B9C-9E9D-00DF81D13DF1}" type="datetimeFigureOut">
              <a:rPr lang="en-GB" smtClean="0"/>
              <a:t>05/08/2020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C30935-AEBE-4DF3-B885-2A62F40E5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B5F15B-4B8B-46FC-B7D1-4D39D1A1C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9E295-11EC-4468-9A88-EE5281B19B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1459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E4BF5-831C-4B28-97EC-0E2675CD1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AF9385-546A-4D43-AA8A-0598547569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609CFF-79D6-4837-9CEE-D247684A7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E1FD0-A947-4B9C-9E9D-00DF81D13DF1}" type="datetimeFigureOut">
              <a:rPr lang="en-GB" smtClean="0"/>
              <a:t>05/08/2020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29238F-1203-4F52-BCA1-C83A64314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E51B81-1BB7-45F6-9634-18FFF47BD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9E295-11EC-4468-9A88-EE5281B19B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4999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81520A-17CE-4E5C-8BEF-37BAF550CC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52B564-7A45-4CA3-B07A-EE9736B371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0FDD3-B721-4728-A520-3B387E12D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E1FD0-A947-4B9C-9E9D-00DF81D13DF1}" type="datetimeFigureOut">
              <a:rPr lang="en-GB" smtClean="0"/>
              <a:t>05/08/2020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B8FD76-AF7A-48DE-9BB4-C8597B6D6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487A69-37E7-4B48-A850-EA525E327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9E295-11EC-4468-9A88-EE5281B19B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1590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F3BE3-FC4C-430D-BDAF-04614A0ED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87060F-E67A-4D5E-BEEC-5F5BB4EDF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33B6E7-BA84-46B3-A4A8-DD602E969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E1FD0-A947-4B9C-9E9D-00DF81D13DF1}" type="datetimeFigureOut">
              <a:rPr lang="en-GB" smtClean="0"/>
              <a:t>05/08/2020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FFE62B-ED5F-4054-BD41-15CC030EE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7F9041-2764-45F9-8344-C19DEBAD8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9E295-11EC-4468-9A88-EE5281B19B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5868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6C537-0F4B-4A84-97D5-6F166C431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F48AEF-8507-462C-81F6-528994E61D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65E851-F58E-4247-90FB-2CFC8050C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E1FD0-A947-4B9C-9E9D-00DF81D13DF1}" type="datetimeFigureOut">
              <a:rPr lang="en-GB" smtClean="0"/>
              <a:t>05/08/2020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389220-CC34-4BBA-B07C-D9C632D04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871BE1-6ED2-4423-8900-9D378049C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9E295-11EC-4468-9A88-EE5281B19B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4106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C664E-45DB-465C-AEFE-85A50A37E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DF5FB-F1ED-4521-9241-50B485AE14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A71C6D-420B-4B77-A662-84B1327DF0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9468F5-E21E-413C-8014-907FBF63A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E1FD0-A947-4B9C-9E9D-00DF81D13DF1}" type="datetimeFigureOut">
              <a:rPr lang="en-GB" smtClean="0"/>
              <a:t>05/08/2020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7DDCFB-0324-4B2D-8EAE-FD2861D8F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48117C-6F52-4F63-95C1-C47A227DF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9E295-11EC-4468-9A88-EE5281B19B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3792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9B1E1-EE67-4368-9780-5A78D4516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56958A-841E-486C-B8E3-34B8C275AD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126697-C71E-4309-9472-F07635D44C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512B03-1DAC-47B4-85E0-AD9F4F770E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BF4901-F911-4434-8CAF-D6D4B94E0D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A82D2B-78D5-49E5-8187-ED9CD681F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E1FD0-A947-4B9C-9E9D-00DF81D13DF1}" type="datetimeFigureOut">
              <a:rPr lang="en-GB" smtClean="0"/>
              <a:t>05/08/2020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EDDB46-1A58-4D98-B794-75957AABB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5B6439-92B2-49B3-BBD8-8B1841FE8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9E295-11EC-4468-9A88-EE5281B19B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7746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7F93D-9B68-4573-AFB9-776F1EE07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A503A1-DFE1-4586-98B1-A425CE3F1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E1FD0-A947-4B9C-9E9D-00DF81D13DF1}" type="datetimeFigureOut">
              <a:rPr lang="en-GB" smtClean="0"/>
              <a:t>05/08/2020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8DA9E1-94E6-416E-9FEF-27ED2DDF0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F51BC9-0987-4D64-9585-3911B6F1C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9E295-11EC-4468-9A88-EE5281B19B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1037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D78A81-E3D1-47A8-843D-6E4CA6C65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E1FD0-A947-4B9C-9E9D-00DF81D13DF1}" type="datetimeFigureOut">
              <a:rPr lang="en-GB" smtClean="0"/>
              <a:t>05/08/2020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173AB6-6ABA-45C2-B4AD-9B1B59FAE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C20BA5-6E97-432D-888C-1C5A36724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9E295-11EC-4468-9A88-EE5281B19B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7174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2947C-7087-488A-A3B6-FC616E360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705564-EA58-4192-9EC5-2980106128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85513E-7CD5-44F0-B349-63C224C32D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E3F73C-A47D-49CF-9429-116340403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E1FD0-A947-4B9C-9E9D-00DF81D13DF1}" type="datetimeFigureOut">
              <a:rPr lang="en-GB" smtClean="0"/>
              <a:t>05/08/2020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92628E-4D08-4BC8-8774-3FB061EEC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56E419-B2C3-4141-B809-EA5789B8F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9E295-11EC-4468-9A88-EE5281B19B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6208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80719-6B30-41A8-9A3B-9C09BBF40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2F6077-A088-4D52-A8E3-3C748602E6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68F941-EC4E-4234-83F4-40E14BA0D8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275FB0-8360-4BB1-83C0-BEAFF89E5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E1FD0-A947-4B9C-9E9D-00DF81D13DF1}" type="datetimeFigureOut">
              <a:rPr lang="en-GB" smtClean="0"/>
              <a:t>05/08/2020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303186-C8A9-4152-9D37-105C80B0E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0F9C6E-0C86-42B0-9F30-C287DDE61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9E295-11EC-4468-9A88-EE5281B19B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6437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B99E59-EAFF-4130-8CBB-793F14DE1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12F366-54C5-4550-BC6A-1564AB46B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E508EE-8430-4F43-853A-F2CFA296D7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3E1FD0-A947-4B9C-9E9D-00DF81D13DF1}" type="datetimeFigureOut">
              <a:rPr lang="en-GB" smtClean="0"/>
              <a:t>05/08/2020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7C091F-21ED-4992-8C81-5AB1F2303A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E07001-2F71-445D-9975-F0639E020D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39E295-11EC-4468-9A88-EE5281B19B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9089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windows/win32/inputdev/virtual-key-codes" TargetMode="External"/><Relationship Id="rId2" Type="http://schemas.openxmlformats.org/officeDocument/2006/relationships/hyperlink" Target="https://serverhelfer.de/usb-hid-keyboard-scan-code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log.wooting.nl/the-ultimate-guide-to-keyboard-layouts-and-form-factors/" TargetMode="External"/><Relationship Id="rId5" Type="http://schemas.openxmlformats.org/officeDocument/2006/relationships/hyperlink" Target="https://docs.microsoft.com/en-us/globalization/windows-keyboard-layouts" TargetMode="External"/><Relationship Id="rId4" Type="http://schemas.openxmlformats.org/officeDocument/2006/relationships/hyperlink" Target="https://docs.microsoft.com/en-us/windows/win32/api/winuser/nf-winuser-mapvirtualkeya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AA737-BDC1-495B-AAC9-F5C32EC449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Keyboard redraft notes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CFC207-AD2D-40D9-85AA-BCC19569F1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370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F08E1-21D3-4E79-8C0C-178A1A751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Keyboard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2583E-FFF3-42DA-9514-BE2FC55F3A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/>
              <a:t>The keyboard stuff is very messy at platform/standards level. It typically has (somewhere in the stack/app) a conversion from </a:t>
            </a:r>
            <a:r>
              <a:rPr lang="en-GB" u="sng" dirty="0">
                <a:hlinkClick r:id="rId2"/>
              </a:rPr>
              <a:t>USB HID codes</a:t>
            </a:r>
            <a:r>
              <a:rPr lang="en-GB" dirty="0"/>
              <a:t> (device) to </a:t>
            </a:r>
            <a:r>
              <a:rPr lang="en-GB" u="sng" dirty="0">
                <a:hlinkClick r:id="rId3"/>
              </a:rPr>
              <a:t>Virtual Key Codes</a:t>
            </a:r>
            <a:r>
              <a:rPr lang="en-GB" dirty="0"/>
              <a:t> (app) ... There is a function </a:t>
            </a:r>
            <a:r>
              <a:rPr lang="en-GB" u="sng" dirty="0" err="1">
                <a:hlinkClick r:id="rId4"/>
              </a:rPr>
              <a:t>MapVirtualKeyA</a:t>
            </a:r>
            <a:r>
              <a:rPr lang="en-GB" dirty="0"/>
              <a:t> ... but have not messed around with that stuff for a long </a:t>
            </a:r>
            <a:r>
              <a:rPr lang="en-GB" dirty="0" err="1"/>
              <a:t>long</a:t>
            </a:r>
            <a:r>
              <a:rPr lang="en-GB" dirty="0"/>
              <a:t> time!  </a:t>
            </a:r>
          </a:p>
          <a:p>
            <a:pPr lvl="0"/>
            <a:r>
              <a:rPr lang="en-GB" dirty="0"/>
              <a:t>In fact our keyboard folks (but not me!) still use/experiment with Microsoft Keyboard Layout Creator App</a:t>
            </a:r>
          </a:p>
          <a:p>
            <a:pPr lvl="0"/>
            <a:r>
              <a:rPr lang="en-GB" dirty="0"/>
              <a:t>Mostly they are modifying existing templates, and they more often do a quick visual check </a:t>
            </a:r>
            <a:r>
              <a:rPr lang="en-GB" u="sng" dirty="0">
                <a:hlinkClick r:id="rId5"/>
              </a:rPr>
              <a:t>here</a:t>
            </a:r>
            <a:endParaRPr lang="en-GB" dirty="0"/>
          </a:p>
          <a:p>
            <a:pPr lvl="0"/>
            <a:r>
              <a:rPr lang="en-GB" u="sng" dirty="0"/>
              <a:t>Form Factor</a:t>
            </a:r>
            <a:r>
              <a:rPr lang="en-GB" dirty="0"/>
              <a:t>: This is good reference for the physical layouts ... major ones being </a:t>
            </a:r>
            <a:r>
              <a:rPr lang="en-GB" u="sng" dirty="0">
                <a:hlinkClick r:id="rId6"/>
              </a:rPr>
              <a:t>ANSI ISO JIS</a:t>
            </a:r>
            <a:r>
              <a:rPr lang="en-GB" dirty="0"/>
              <a:t>  </a:t>
            </a:r>
          </a:p>
          <a:p>
            <a:endParaRPr lang="en-GB" dirty="0">
              <a:effectLst/>
            </a:endParaRPr>
          </a:p>
          <a:p>
            <a:pPr lvl="1"/>
            <a:r>
              <a:rPr lang="en-GB" dirty="0"/>
              <a:t>In our VR experiments we're making models for ANSI and JIS and the user selects manually ... so the right enter key is shown!</a:t>
            </a:r>
          </a:p>
          <a:p>
            <a:endParaRPr lang="en-GB" dirty="0">
              <a:effectLst/>
            </a:endParaRPr>
          </a:p>
          <a:p>
            <a:pPr lvl="1"/>
            <a:r>
              <a:rPr lang="en-GB" dirty="0"/>
              <a:t>In theory, the USB Vendor ID and Product ID could tell you the make/model ... and you could get the form factor from that ... and pull an associated model from cloud?</a:t>
            </a:r>
          </a:p>
          <a:p>
            <a:pPr lvl="1"/>
            <a:endParaRPr lang="en-GB" dirty="0"/>
          </a:p>
          <a:p>
            <a:pPr lvl="0"/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37049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572D2-117F-48C1-A00D-E7DDBDD91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Keyboard layout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B89FB-9952-4044-803A-1DDA3F1155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Have three built in layouts</a:t>
            </a:r>
          </a:p>
          <a:p>
            <a:pPr lvl="1"/>
            <a:r>
              <a:rPr lang="en-GB" dirty="0"/>
              <a:t>ANSI, ISO, JIS</a:t>
            </a:r>
          </a:p>
          <a:p>
            <a:r>
              <a:rPr lang="en-GB" dirty="0"/>
              <a:t>Optionally, provide ability to specify a parser that builds a layout from a supplied 3D model</a:t>
            </a:r>
          </a:p>
          <a:p>
            <a:r>
              <a:rPr lang="en-GB" dirty="0"/>
              <a:t>Layout specifies order and breaks of keys per row</a:t>
            </a:r>
          </a:p>
          <a:p>
            <a:r>
              <a:rPr lang="en-GB" dirty="0"/>
              <a:t>All key sizes are specified in units, breaks appear custom to make it fit</a:t>
            </a:r>
          </a:p>
        </p:txBody>
      </p:sp>
    </p:spTree>
    <p:extLst>
      <p:ext uri="{BB962C8B-B14F-4D97-AF65-F5344CB8AC3E}">
        <p14:creationId xmlns:p14="http://schemas.microsoft.com/office/powerpoint/2010/main" val="4056728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4852B-0ABB-4FB5-95BC-28A972C5D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Viajero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6AD09-3EEE-4BB7-9559-06C2071D0A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Ordered various sensors, including thing plus ESP32</a:t>
            </a:r>
          </a:p>
          <a:p>
            <a:pPr lvl="1"/>
            <a:r>
              <a:rPr lang="en-GB" dirty="0"/>
              <a:t>Allows for super low latency broadcast direct wireless connections</a:t>
            </a:r>
          </a:p>
          <a:p>
            <a:r>
              <a:rPr lang="en-GB" dirty="0"/>
              <a:t>NREAL headset on it’s way now</a:t>
            </a:r>
          </a:p>
          <a:p>
            <a:r>
              <a:rPr lang="en-GB" dirty="0"/>
              <a:t>Plan would be</a:t>
            </a:r>
          </a:p>
          <a:p>
            <a:pPr lvl="1"/>
            <a:r>
              <a:rPr lang="en-GB" dirty="0"/>
              <a:t>One ESP32 broadcaster with car sensors (OBD, IMU, GNSS)</a:t>
            </a:r>
          </a:p>
          <a:p>
            <a:pPr lvl="1"/>
            <a:r>
              <a:rPr lang="en-GB" dirty="0"/>
              <a:t>One ESP32 receiver on/near headset, with it’s own head IMU</a:t>
            </a:r>
          </a:p>
          <a:p>
            <a:pPr lvl="1"/>
            <a:r>
              <a:rPr lang="en-GB" dirty="0"/>
              <a:t>That receiver then communicates (over serial port? </a:t>
            </a:r>
            <a:r>
              <a:rPr lang="en-GB" dirty="0" err="1"/>
              <a:t>Wifi</a:t>
            </a:r>
            <a:r>
              <a:rPr lang="en-GB" dirty="0"/>
              <a:t> direct? </a:t>
            </a:r>
            <a:r>
              <a:rPr lang="en-GB" dirty="0" err="1"/>
              <a:t>Ble</a:t>
            </a:r>
            <a:r>
              <a:rPr lang="en-GB" dirty="0"/>
              <a:t>?) with headset/platform</a:t>
            </a:r>
          </a:p>
          <a:p>
            <a:pPr lvl="1"/>
            <a:r>
              <a:rPr lang="en-GB" dirty="0"/>
              <a:t>Gives us a (mostly) wireless platform, easily reproducible, and relatively stand alone (e.g. no laptops required)</a:t>
            </a:r>
          </a:p>
          <a:p>
            <a:pPr lvl="2"/>
            <a:r>
              <a:rPr lang="en-GB" dirty="0"/>
              <a:t>This assumes the magnetometer for preventing drift approach works for 3DoF</a:t>
            </a:r>
          </a:p>
          <a:p>
            <a:endParaRPr lang="en-GB" dirty="0"/>
          </a:p>
        </p:txBody>
      </p:sp>
      <p:pic>
        <p:nvPicPr>
          <p:cNvPr id="1026" name="Picture 2" descr="SparkFun Thing Plus - ESP32 WROOM">
            <a:extLst>
              <a:ext uri="{FF2B5EF4-FFF2-40B4-BE49-F238E27FC236}">
                <a16:creationId xmlns:a16="http://schemas.microsoft.com/office/drawing/2014/main" id="{0D2E6026-B927-4EF1-AC13-8C8EBE91AF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9078" y="1280867"/>
            <a:ext cx="2148133" cy="2148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4661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C1A57-F6BE-4F24-BAC7-66313D1D8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Existing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596C80-6B84-479A-A228-526C22797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Augmented Keyboard</a:t>
            </a:r>
          </a:p>
          <a:p>
            <a:pPr lvl="1"/>
            <a:r>
              <a:rPr lang="en-GB" dirty="0"/>
              <a:t>Takes keyboard definition, builds shortcut locations</a:t>
            </a:r>
          </a:p>
          <a:p>
            <a:r>
              <a:rPr lang="en-GB" dirty="0"/>
              <a:t>Augmented Keyboard Map Manager</a:t>
            </a:r>
          </a:p>
          <a:p>
            <a:pPr lvl="1"/>
            <a:r>
              <a:rPr lang="en-GB" dirty="0"/>
              <a:t>Tracks which </a:t>
            </a:r>
            <a:r>
              <a:rPr lang="en-GB" dirty="0" err="1"/>
              <a:t>KeyboardMaps</a:t>
            </a:r>
            <a:r>
              <a:rPr lang="en-GB" dirty="0"/>
              <a:t> are active</a:t>
            </a:r>
          </a:p>
          <a:p>
            <a:r>
              <a:rPr lang="en-GB" dirty="0" err="1"/>
              <a:t>KeyboardMap</a:t>
            </a:r>
            <a:endParaRPr lang="en-GB" dirty="0"/>
          </a:p>
          <a:p>
            <a:pPr lvl="1"/>
            <a:r>
              <a:rPr lang="en-GB" dirty="0"/>
              <a:t>Collection of shortcuts</a:t>
            </a:r>
          </a:p>
          <a:p>
            <a:r>
              <a:rPr lang="en-GB" dirty="0"/>
              <a:t>Shortcut</a:t>
            </a:r>
          </a:p>
          <a:p>
            <a:pPr lvl="1"/>
            <a:r>
              <a:rPr lang="en-GB" dirty="0"/>
              <a:t>This is everything to do with the actual </a:t>
            </a:r>
            <a:r>
              <a:rPr lang="en-GB" dirty="0" err="1"/>
              <a:t>UIElement</a:t>
            </a:r>
            <a:r>
              <a:rPr lang="en-GB" dirty="0"/>
              <a:t> basically – where it’s assigned, where you wanted to assign it to etc.</a:t>
            </a:r>
          </a:p>
        </p:txBody>
      </p:sp>
    </p:spTree>
    <p:extLst>
      <p:ext uri="{BB962C8B-B14F-4D97-AF65-F5344CB8AC3E}">
        <p14:creationId xmlns:p14="http://schemas.microsoft.com/office/powerpoint/2010/main" val="1860357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BAF80-520D-458E-84B8-30057D7CC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Refactoring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5C9041-062A-4132-95EE-41192423D5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Shortcuts -&gt; </a:t>
            </a:r>
            <a:r>
              <a:rPr lang="en-GB" dirty="0" err="1"/>
              <a:t>KUIElement</a:t>
            </a:r>
            <a:endParaRPr lang="en-GB" dirty="0"/>
          </a:p>
          <a:p>
            <a:pPr lvl="1"/>
            <a:r>
              <a:rPr lang="en-GB" dirty="0" err="1"/>
              <a:t>ScriptableObject</a:t>
            </a:r>
            <a:r>
              <a:rPr lang="en-GB" dirty="0"/>
              <a:t>  </a:t>
            </a:r>
          </a:p>
          <a:p>
            <a:r>
              <a:rPr lang="en-GB" dirty="0" err="1"/>
              <a:t>ShortcutLocation</a:t>
            </a:r>
            <a:r>
              <a:rPr lang="en-GB" dirty="0"/>
              <a:t> -&gt; </a:t>
            </a:r>
            <a:r>
              <a:rPr lang="en-GB" dirty="0" err="1"/>
              <a:t>KUIElementLocation</a:t>
            </a:r>
            <a:endParaRPr lang="en-GB" dirty="0"/>
          </a:p>
          <a:p>
            <a:pPr lvl="1"/>
            <a:r>
              <a:rPr lang="en-GB" dirty="0"/>
              <a:t>These keep track of which shortcut is active/visible</a:t>
            </a:r>
          </a:p>
        </p:txBody>
      </p:sp>
    </p:spTree>
    <p:extLst>
      <p:ext uri="{BB962C8B-B14F-4D97-AF65-F5344CB8AC3E}">
        <p14:creationId xmlns:p14="http://schemas.microsoft.com/office/powerpoint/2010/main" val="3234198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43AD7-7B23-4955-9BA4-ADFA66D28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Paper argument would be…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9B9B3F-2151-46D8-8915-CF05F14767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Here’s a reference design for the platform</a:t>
            </a:r>
          </a:p>
          <a:p>
            <a:pPr lvl="1"/>
            <a:r>
              <a:rPr lang="en-GB" dirty="0"/>
              <a:t>All sensors required, pretty much headset agnostic for 3DoF headsets</a:t>
            </a:r>
          </a:p>
          <a:p>
            <a:r>
              <a:rPr lang="en-GB" dirty="0"/>
              <a:t>Here’s demonstrations of what it enables people to do</a:t>
            </a:r>
          </a:p>
          <a:p>
            <a:pPr lvl="1"/>
            <a:r>
              <a:rPr lang="en-GB" dirty="0"/>
              <a:t>VR</a:t>
            </a:r>
          </a:p>
          <a:p>
            <a:pPr lvl="2"/>
            <a:r>
              <a:rPr lang="en-GB" dirty="0"/>
              <a:t>Some kind of motion experiences</a:t>
            </a:r>
          </a:p>
          <a:p>
            <a:pPr lvl="1"/>
            <a:r>
              <a:rPr lang="en-GB" dirty="0"/>
              <a:t>AR</a:t>
            </a:r>
          </a:p>
          <a:p>
            <a:pPr lvl="2"/>
            <a:r>
              <a:rPr lang="en-GB" dirty="0"/>
              <a:t>Some kind of location-based experiences</a:t>
            </a:r>
          </a:p>
          <a:p>
            <a:r>
              <a:rPr lang="en-GB" dirty="0"/>
              <a:t>Here’s some datasets you can use to test/build experiences out</a:t>
            </a:r>
          </a:p>
          <a:p>
            <a:r>
              <a:rPr lang="en-GB" dirty="0"/>
              <a:t>Discussion of what’s needed for next steps</a:t>
            </a:r>
          </a:p>
          <a:p>
            <a:pPr lvl="1"/>
            <a:r>
              <a:rPr lang="en-GB" dirty="0"/>
              <a:t>E.g. 6DoF – ZED unity lib not updated yet</a:t>
            </a:r>
          </a:p>
          <a:p>
            <a:r>
              <a:rPr lang="en-GB" dirty="0"/>
              <a:t>But… Sept 17 deadline – 6 weeks remaining(!)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54130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2CAAF-F7D1-4580-94EE-74A030B2D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Keyboard refactor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0281D-760D-412A-B34D-0CBDA98AFC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/>
              <a:t>We build a layout from either 3d model or KLE</a:t>
            </a:r>
          </a:p>
          <a:p>
            <a:r>
              <a:rPr lang="en-GB" dirty="0"/>
              <a:t>We use this layout and build an instance of the keyboard</a:t>
            </a:r>
          </a:p>
          <a:p>
            <a:pPr lvl="1"/>
            <a:r>
              <a:rPr lang="en-GB" dirty="0"/>
              <a:t>A collection of XR </a:t>
            </a:r>
            <a:r>
              <a:rPr lang="en-GB" dirty="0" err="1"/>
              <a:t>Interactables</a:t>
            </a:r>
            <a:r>
              <a:rPr lang="en-GB" dirty="0"/>
              <a:t> with basic display options (mesh)</a:t>
            </a:r>
          </a:p>
          <a:p>
            <a:pPr lvl="1"/>
            <a:r>
              <a:rPr lang="en-GB" dirty="0"/>
              <a:t>We have an </a:t>
            </a:r>
            <a:r>
              <a:rPr lang="en-GB" dirty="0" err="1"/>
              <a:t>XRInteractionManager</a:t>
            </a:r>
            <a:r>
              <a:rPr lang="en-GB" dirty="0"/>
              <a:t> that specifically can trigger activations based on key input – it looks through current </a:t>
            </a:r>
            <a:r>
              <a:rPr lang="en-GB" dirty="0" err="1"/>
              <a:t>interactables</a:t>
            </a:r>
            <a:r>
              <a:rPr lang="en-GB" dirty="0"/>
              <a:t> and will trigger appropriate actions that way</a:t>
            </a:r>
          </a:p>
          <a:p>
            <a:pPr lvl="2"/>
            <a:r>
              <a:rPr lang="en-GB" dirty="0" err="1"/>
              <a:t>UILayoutElement</a:t>
            </a:r>
            <a:r>
              <a:rPr lang="en-GB" dirty="0"/>
              <a:t> – use this to construct </a:t>
            </a:r>
            <a:r>
              <a:rPr lang="en-GB" dirty="0" err="1"/>
              <a:t>UIElementContainers</a:t>
            </a:r>
            <a:endParaRPr lang="en-GB" dirty="0"/>
          </a:p>
          <a:p>
            <a:pPr lvl="2"/>
            <a:r>
              <a:rPr lang="en-GB" dirty="0" err="1"/>
              <a:t>UIElementContainer</a:t>
            </a:r>
            <a:r>
              <a:rPr lang="en-GB" dirty="0"/>
              <a:t> – this is the old shortcut container, dictating which UI element is visible, and giving them access to instances of e.g. the mesh we can display on</a:t>
            </a:r>
          </a:p>
          <a:p>
            <a:pPr lvl="2"/>
            <a:r>
              <a:rPr lang="en-GB" dirty="0" err="1"/>
              <a:t>UIElementCollection</a:t>
            </a:r>
            <a:r>
              <a:rPr lang="en-GB" dirty="0"/>
              <a:t> – this is our additive mapping of shortcuts as before</a:t>
            </a:r>
          </a:p>
          <a:p>
            <a:pPr lvl="2"/>
            <a:r>
              <a:rPr lang="en-GB" dirty="0" err="1"/>
              <a:t>UIElement</a:t>
            </a:r>
            <a:r>
              <a:rPr lang="en-GB" dirty="0"/>
              <a:t> – this is our “key” shortcut. If active. Either gets events from XR Interaction Manager, or it’s container, whichever makes the most sense</a:t>
            </a:r>
          </a:p>
          <a:p>
            <a:pPr lvl="3"/>
            <a:r>
              <a:rPr lang="en-GB" dirty="0"/>
              <a:t>Each </a:t>
            </a:r>
            <a:r>
              <a:rPr lang="en-GB" dirty="0" err="1"/>
              <a:t>UIElement</a:t>
            </a:r>
            <a:r>
              <a:rPr lang="en-GB" dirty="0"/>
              <a:t> can have triggers and visualizations that act upon XR interactor events</a:t>
            </a:r>
          </a:p>
          <a:p>
            <a:pPr lvl="2"/>
            <a:r>
              <a:rPr lang="en-GB" dirty="0" err="1"/>
              <a:t>AugmentedKeyboard</a:t>
            </a:r>
            <a:r>
              <a:rPr lang="en-GB" dirty="0"/>
              <a:t> – manages the active </a:t>
            </a:r>
            <a:r>
              <a:rPr lang="en-GB" dirty="0" err="1"/>
              <a:t>UIElementContainers</a:t>
            </a:r>
            <a:r>
              <a:rPr lang="en-GB" dirty="0"/>
              <a:t> and which </a:t>
            </a:r>
            <a:r>
              <a:rPr lang="en-GB" dirty="0" err="1"/>
              <a:t>UIElements</a:t>
            </a:r>
            <a:r>
              <a:rPr lang="en-GB" dirty="0"/>
              <a:t> are active, as before. </a:t>
            </a:r>
          </a:p>
          <a:p>
            <a:pPr lvl="1"/>
            <a:r>
              <a:rPr lang="en-GB" dirty="0"/>
              <a:t>Then support creating </a:t>
            </a:r>
            <a:r>
              <a:rPr lang="en-GB" dirty="0" err="1"/>
              <a:t>UIElementCollection</a:t>
            </a:r>
            <a:r>
              <a:rPr lang="en-GB" dirty="0"/>
              <a:t> from imported Microsoft keyboard mapping – quick way to create multiple keyboard layouts for e.g. switching languages</a:t>
            </a:r>
          </a:p>
          <a:p>
            <a:pPr lvl="1"/>
            <a:r>
              <a:rPr lang="en-GB" dirty="0"/>
              <a:t>Then support </a:t>
            </a:r>
            <a:r>
              <a:rPr lang="en-GB" dirty="0" err="1"/>
              <a:t>UIElements</a:t>
            </a:r>
            <a:r>
              <a:rPr lang="en-GB" dirty="0"/>
              <a:t> that span multiple existing </a:t>
            </a:r>
            <a:r>
              <a:rPr lang="en-GB" dirty="0" err="1"/>
              <a:t>UILayoutElements</a:t>
            </a:r>
            <a:endParaRPr lang="en-GB" dirty="0"/>
          </a:p>
          <a:p>
            <a:pPr lvl="2"/>
            <a:r>
              <a:rPr lang="en-GB" dirty="0"/>
              <a:t>Merged mesh vertices, then create one polygonal mesh that fits</a:t>
            </a:r>
          </a:p>
          <a:p>
            <a:pPr lvl="2"/>
            <a:r>
              <a:rPr lang="en-GB" dirty="0"/>
              <a:t>Have these support the same set of interactions</a:t>
            </a:r>
          </a:p>
          <a:p>
            <a:pPr lvl="2"/>
            <a:r>
              <a:rPr lang="en-GB" dirty="0"/>
              <a:t>For gestures, have gestures based on the magnitude of the movement if possible, and demonstrate with e.g. swipe to change keyboard layout</a:t>
            </a:r>
          </a:p>
        </p:txBody>
      </p:sp>
    </p:spTree>
    <p:extLst>
      <p:ext uri="{BB962C8B-B14F-4D97-AF65-F5344CB8AC3E}">
        <p14:creationId xmlns:p14="http://schemas.microsoft.com/office/powerpoint/2010/main" val="3760360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1679328-220D-4A5E-ADB3-15D7E87A03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5314" y="-268554"/>
            <a:ext cx="8998857" cy="38287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8C355D7-33DD-4D28-97C6-FAACF82E9A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75" y="3560152"/>
            <a:ext cx="11982450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219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B047E-6ADF-403D-963E-1D26435B5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End results?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741F54-C7BD-4E83-8FD2-F224971BC5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Can generate virtual keyboard layout</a:t>
            </a:r>
          </a:p>
          <a:p>
            <a:pPr lvl="1"/>
            <a:r>
              <a:rPr lang="en-GB" dirty="0"/>
              <a:t>Optionally – can use it for soft keyboards too – expands toolkit applicability e.g. demo an augmented keyboard which detaches from the physical keyboard when </a:t>
            </a:r>
            <a:r>
              <a:rPr lang="en-GB"/>
              <a:t>you stand up</a:t>
            </a:r>
            <a:endParaRPr lang="en-GB" dirty="0"/>
          </a:p>
          <a:p>
            <a:r>
              <a:rPr lang="en-GB" dirty="0"/>
              <a:t>Can import existing keyboard mappings (non-hierarchical, but it’s a start)</a:t>
            </a:r>
          </a:p>
          <a:p>
            <a:r>
              <a:rPr lang="en-GB" dirty="0"/>
              <a:t>Can define hierarchies of mappings with flexible visualizations and triggers</a:t>
            </a:r>
          </a:p>
          <a:p>
            <a:r>
              <a:rPr lang="en-GB" dirty="0"/>
              <a:t>Can have keys react to custom events (e.g. hover) and even generic XR events (e.g. </a:t>
            </a:r>
            <a:r>
              <a:rPr lang="en-GB" dirty="0" err="1"/>
              <a:t>raycast</a:t>
            </a:r>
            <a:r>
              <a:rPr lang="en-GB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489594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93204-4C1A-430E-B3A3-9B16D8A2F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EEE46-AA41-4303-BDC5-8F5F4F7472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Flow of control should be:</a:t>
            </a:r>
          </a:p>
          <a:p>
            <a:pPr lvl="1"/>
            <a:r>
              <a:rPr lang="en-GB" dirty="0"/>
              <a:t>Virtual mapping (layout, actions, hierarchies etc.)</a:t>
            </a:r>
          </a:p>
          <a:p>
            <a:pPr lvl="1"/>
            <a:r>
              <a:rPr lang="en-GB" dirty="0"/>
              <a:t>Physical layout (key positions – for augmented keyboard this relates to the physical positions; for soft keyboard this is the desired soft keyboard layout)</a:t>
            </a:r>
          </a:p>
          <a:p>
            <a:r>
              <a:rPr lang="en-GB" dirty="0"/>
              <a:t>Features / controls</a:t>
            </a:r>
          </a:p>
          <a:p>
            <a:pPr lvl="1"/>
            <a:r>
              <a:rPr lang="en-GB" dirty="0"/>
              <a:t>Key augmentations</a:t>
            </a:r>
          </a:p>
          <a:p>
            <a:pPr lvl="2"/>
            <a:r>
              <a:rPr lang="en-GB" dirty="0"/>
              <a:t>Icons / Text labels</a:t>
            </a:r>
          </a:p>
          <a:p>
            <a:pPr lvl="2"/>
            <a:r>
              <a:rPr lang="en-GB" dirty="0"/>
              <a:t>Call-out labels</a:t>
            </a:r>
          </a:p>
          <a:p>
            <a:pPr lvl="2"/>
            <a:r>
              <a:rPr lang="en-GB" dirty="0"/>
              <a:t>3D augmentations</a:t>
            </a:r>
          </a:p>
          <a:p>
            <a:pPr lvl="2"/>
            <a:r>
              <a:rPr lang="en-GB" dirty="0"/>
              <a:t>Key colouring</a:t>
            </a:r>
          </a:p>
          <a:p>
            <a:pPr lvl="1"/>
            <a:r>
              <a:rPr lang="en-GB" dirty="0"/>
              <a:t>Keyboard + augmentation show/hide</a:t>
            </a:r>
          </a:p>
          <a:p>
            <a:pPr lvl="1"/>
            <a:r>
              <a:rPr lang="en-GB" dirty="0"/>
              <a:t>Per-key trigger states</a:t>
            </a:r>
          </a:p>
          <a:p>
            <a:pPr lvl="1"/>
            <a:r>
              <a:rPr lang="en-GB" dirty="0"/>
              <a:t>Multi-key shortcuts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59139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1050</TotalTime>
  <Words>899</Words>
  <Application>Microsoft Office PowerPoint</Application>
  <PresentationFormat>Widescreen</PresentationFormat>
  <Paragraphs>88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Keyboard redraft notes</vt:lpstr>
      <vt:lpstr>Viajero</vt:lpstr>
      <vt:lpstr>Existing structure</vt:lpstr>
      <vt:lpstr>Refactoring</vt:lpstr>
      <vt:lpstr>Paper argument would be…</vt:lpstr>
      <vt:lpstr>Keyboard refactor</vt:lpstr>
      <vt:lpstr>PowerPoint Presentation</vt:lpstr>
      <vt:lpstr>End results?</vt:lpstr>
      <vt:lpstr>Design</vt:lpstr>
      <vt:lpstr>Keyboard stack</vt:lpstr>
      <vt:lpstr>Keyboard layout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Keyboard redraft notes</dc:title>
  <dc:creator>Mark McGill</dc:creator>
  <cp:lastModifiedBy>Mark McGill</cp:lastModifiedBy>
  <cp:revision>17</cp:revision>
  <dcterms:created xsi:type="dcterms:W3CDTF">2020-08-03T09:23:26Z</dcterms:created>
  <dcterms:modified xsi:type="dcterms:W3CDTF">2020-08-05T18:09:48Z</dcterms:modified>
</cp:coreProperties>
</file>