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34"/>
    <p:restoredTop sz="94737"/>
  </p:normalViewPr>
  <p:slideViewPr>
    <p:cSldViewPr snapToGrid="0">
      <p:cViewPr varScale="1">
        <p:scale>
          <a:sx n="101" d="100"/>
          <a:sy n="101" d="100"/>
        </p:scale>
        <p:origin x="200"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8795C-F155-F0AA-24A0-90CD8F6676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A9C75D-06AB-6BC2-11A7-49719240C9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3831FF-D3CB-DF7B-A3F6-3E06DA3CD2E6}"/>
              </a:ext>
            </a:extLst>
          </p:cNvPr>
          <p:cNvSpPr>
            <a:spLocks noGrp="1"/>
          </p:cNvSpPr>
          <p:nvPr>
            <p:ph type="dt" sz="half" idx="10"/>
          </p:nvPr>
        </p:nvSpPr>
        <p:spPr/>
        <p:txBody>
          <a:bodyPr/>
          <a:lstStyle/>
          <a:p>
            <a:fld id="{18E53DCB-3846-6349-A621-885A510C8676}" type="datetimeFigureOut">
              <a:rPr lang="en-US" smtClean="0"/>
              <a:t>1/26/23</a:t>
            </a:fld>
            <a:endParaRPr lang="en-US"/>
          </a:p>
        </p:txBody>
      </p:sp>
      <p:sp>
        <p:nvSpPr>
          <p:cNvPr id="5" name="Footer Placeholder 4">
            <a:extLst>
              <a:ext uri="{FF2B5EF4-FFF2-40B4-BE49-F238E27FC236}">
                <a16:creationId xmlns:a16="http://schemas.microsoft.com/office/drawing/2014/main" id="{E793BAE6-9A7B-3316-C88D-9D91CDCFD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DDBDD2-99B6-416C-6890-AF6F7524C471}"/>
              </a:ext>
            </a:extLst>
          </p:cNvPr>
          <p:cNvSpPr>
            <a:spLocks noGrp="1"/>
          </p:cNvSpPr>
          <p:nvPr>
            <p:ph type="sldNum" sz="quarter" idx="12"/>
          </p:nvPr>
        </p:nvSpPr>
        <p:spPr/>
        <p:txBody>
          <a:bodyPr/>
          <a:lstStyle/>
          <a:p>
            <a:fld id="{9A284DED-D480-2D4B-A8FE-A1D0DAB5F634}" type="slidenum">
              <a:rPr lang="en-US" smtClean="0"/>
              <a:t>‹#›</a:t>
            </a:fld>
            <a:endParaRPr lang="en-US"/>
          </a:p>
        </p:txBody>
      </p:sp>
    </p:spTree>
    <p:extLst>
      <p:ext uri="{BB962C8B-B14F-4D97-AF65-F5344CB8AC3E}">
        <p14:creationId xmlns:p14="http://schemas.microsoft.com/office/powerpoint/2010/main" val="3046148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ED16-46B8-0222-FB2E-5AAAAD7F1E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FEBF01-0C50-D0FE-F769-D6A685CA7A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86527B-51FD-A4B0-AD87-A92E2CC52B64}"/>
              </a:ext>
            </a:extLst>
          </p:cNvPr>
          <p:cNvSpPr>
            <a:spLocks noGrp="1"/>
          </p:cNvSpPr>
          <p:nvPr>
            <p:ph type="dt" sz="half" idx="10"/>
          </p:nvPr>
        </p:nvSpPr>
        <p:spPr/>
        <p:txBody>
          <a:bodyPr/>
          <a:lstStyle/>
          <a:p>
            <a:fld id="{18E53DCB-3846-6349-A621-885A510C8676}" type="datetimeFigureOut">
              <a:rPr lang="en-US" smtClean="0"/>
              <a:t>1/26/23</a:t>
            </a:fld>
            <a:endParaRPr lang="en-US"/>
          </a:p>
        </p:txBody>
      </p:sp>
      <p:sp>
        <p:nvSpPr>
          <p:cNvPr id="5" name="Footer Placeholder 4">
            <a:extLst>
              <a:ext uri="{FF2B5EF4-FFF2-40B4-BE49-F238E27FC236}">
                <a16:creationId xmlns:a16="http://schemas.microsoft.com/office/drawing/2014/main" id="{8B26FC62-C79B-D8FD-54A6-008A2D1B04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D769B-6430-401E-1E5F-C4CE8112184C}"/>
              </a:ext>
            </a:extLst>
          </p:cNvPr>
          <p:cNvSpPr>
            <a:spLocks noGrp="1"/>
          </p:cNvSpPr>
          <p:nvPr>
            <p:ph type="sldNum" sz="quarter" idx="12"/>
          </p:nvPr>
        </p:nvSpPr>
        <p:spPr/>
        <p:txBody>
          <a:bodyPr/>
          <a:lstStyle/>
          <a:p>
            <a:fld id="{9A284DED-D480-2D4B-A8FE-A1D0DAB5F634}" type="slidenum">
              <a:rPr lang="en-US" smtClean="0"/>
              <a:t>‹#›</a:t>
            </a:fld>
            <a:endParaRPr lang="en-US"/>
          </a:p>
        </p:txBody>
      </p:sp>
    </p:spTree>
    <p:extLst>
      <p:ext uri="{BB962C8B-B14F-4D97-AF65-F5344CB8AC3E}">
        <p14:creationId xmlns:p14="http://schemas.microsoft.com/office/powerpoint/2010/main" val="2452538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B25B73-B7EB-8F92-358C-2E4D252C2B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FD1489-C07C-E9B3-80F8-8726D8C544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E86C6E-9ABC-DCAD-3FBA-EBB5324F2F57}"/>
              </a:ext>
            </a:extLst>
          </p:cNvPr>
          <p:cNvSpPr>
            <a:spLocks noGrp="1"/>
          </p:cNvSpPr>
          <p:nvPr>
            <p:ph type="dt" sz="half" idx="10"/>
          </p:nvPr>
        </p:nvSpPr>
        <p:spPr/>
        <p:txBody>
          <a:bodyPr/>
          <a:lstStyle/>
          <a:p>
            <a:fld id="{18E53DCB-3846-6349-A621-885A510C8676}" type="datetimeFigureOut">
              <a:rPr lang="en-US" smtClean="0"/>
              <a:t>1/26/23</a:t>
            </a:fld>
            <a:endParaRPr lang="en-US"/>
          </a:p>
        </p:txBody>
      </p:sp>
      <p:sp>
        <p:nvSpPr>
          <p:cNvPr id="5" name="Footer Placeholder 4">
            <a:extLst>
              <a:ext uri="{FF2B5EF4-FFF2-40B4-BE49-F238E27FC236}">
                <a16:creationId xmlns:a16="http://schemas.microsoft.com/office/drawing/2014/main" id="{DB3E9DE9-062F-E80F-6779-E915BA549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858CD-D8C3-09A9-7110-ADD4FCEE56BA}"/>
              </a:ext>
            </a:extLst>
          </p:cNvPr>
          <p:cNvSpPr>
            <a:spLocks noGrp="1"/>
          </p:cNvSpPr>
          <p:nvPr>
            <p:ph type="sldNum" sz="quarter" idx="12"/>
          </p:nvPr>
        </p:nvSpPr>
        <p:spPr/>
        <p:txBody>
          <a:bodyPr/>
          <a:lstStyle/>
          <a:p>
            <a:fld id="{9A284DED-D480-2D4B-A8FE-A1D0DAB5F634}" type="slidenum">
              <a:rPr lang="en-US" smtClean="0"/>
              <a:t>‹#›</a:t>
            </a:fld>
            <a:endParaRPr lang="en-US"/>
          </a:p>
        </p:txBody>
      </p:sp>
    </p:spTree>
    <p:extLst>
      <p:ext uri="{BB962C8B-B14F-4D97-AF65-F5344CB8AC3E}">
        <p14:creationId xmlns:p14="http://schemas.microsoft.com/office/powerpoint/2010/main" val="1597890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3082C-152C-4459-559B-ECCFEFEB10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7A9958-06C0-1A62-58B4-9C71416124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87C8FF-64CB-2E98-D41F-1031BD6EBB63}"/>
              </a:ext>
            </a:extLst>
          </p:cNvPr>
          <p:cNvSpPr>
            <a:spLocks noGrp="1"/>
          </p:cNvSpPr>
          <p:nvPr>
            <p:ph type="dt" sz="half" idx="10"/>
          </p:nvPr>
        </p:nvSpPr>
        <p:spPr/>
        <p:txBody>
          <a:bodyPr/>
          <a:lstStyle/>
          <a:p>
            <a:fld id="{18E53DCB-3846-6349-A621-885A510C8676}" type="datetimeFigureOut">
              <a:rPr lang="en-US" smtClean="0"/>
              <a:t>1/26/23</a:t>
            </a:fld>
            <a:endParaRPr lang="en-US"/>
          </a:p>
        </p:txBody>
      </p:sp>
      <p:sp>
        <p:nvSpPr>
          <p:cNvPr id="5" name="Footer Placeholder 4">
            <a:extLst>
              <a:ext uri="{FF2B5EF4-FFF2-40B4-BE49-F238E27FC236}">
                <a16:creationId xmlns:a16="http://schemas.microsoft.com/office/drawing/2014/main" id="{6F471F15-69E8-4895-E120-D93F029365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168449-382B-9A32-80FE-652D1B947C42}"/>
              </a:ext>
            </a:extLst>
          </p:cNvPr>
          <p:cNvSpPr>
            <a:spLocks noGrp="1"/>
          </p:cNvSpPr>
          <p:nvPr>
            <p:ph type="sldNum" sz="quarter" idx="12"/>
          </p:nvPr>
        </p:nvSpPr>
        <p:spPr/>
        <p:txBody>
          <a:bodyPr/>
          <a:lstStyle/>
          <a:p>
            <a:fld id="{9A284DED-D480-2D4B-A8FE-A1D0DAB5F634}" type="slidenum">
              <a:rPr lang="en-US" smtClean="0"/>
              <a:t>‹#›</a:t>
            </a:fld>
            <a:endParaRPr lang="en-US"/>
          </a:p>
        </p:txBody>
      </p:sp>
    </p:spTree>
    <p:extLst>
      <p:ext uri="{BB962C8B-B14F-4D97-AF65-F5344CB8AC3E}">
        <p14:creationId xmlns:p14="http://schemas.microsoft.com/office/powerpoint/2010/main" val="1557349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0804-8BC3-0368-6008-49409CF6C6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CA97C1-523D-DB84-3042-E537843482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5E68D4-35A4-EB6D-91C9-0430AE255CF3}"/>
              </a:ext>
            </a:extLst>
          </p:cNvPr>
          <p:cNvSpPr>
            <a:spLocks noGrp="1"/>
          </p:cNvSpPr>
          <p:nvPr>
            <p:ph type="dt" sz="half" idx="10"/>
          </p:nvPr>
        </p:nvSpPr>
        <p:spPr/>
        <p:txBody>
          <a:bodyPr/>
          <a:lstStyle/>
          <a:p>
            <a:fld id="{18E53DCB-3846-6349-A621-885A510C8676}" type="datetimeFigureOut">
              <a:rPr lang="en-US" smtClean="0"/>
              <a:t>1/26/23</a:t>
            </a:fld>
            <a:endParaRPr lang="en-US"/>
          </a:p>
        </p:txBody>
      </p:sp>
      <p:sp>
        <p:nvSpPr>
          <p:cNvPr id="5" name="Footer Placeholder 4">
            <a:extLst>
              <a:ext uri="{FF2B5EF4-FFF2-40B4-BE49-F238E27FC236}">
                <a16:creationId xmlns:a16="http://schemas.microsoft.com/office/drawing/2014/main" id="{41363F54-642C-7ADE-BB1D-032DE6FFD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B70FBF-10A7-1AF8-C01C-A5405D2E9808}"/>
              </a:ext>
            </a:extLst>
          </p:cNvPr>
          <p:cNvSpPr>
            <a:spLocks noGrp="1"/>
          </p:cNvSpPr>
          <p:nvPr>
            <p:ph type="sldNum" sz="quarter" idx="12"/>
          </p:nvPr>
        </p:nvSpPr>
        <p:spPr/>
        <p:txBody>
          <a:bodyPr/>
          <a:lstStyle/>
          <a:p>
            <a:fld id="{9A284DED-D480-2D4B-A8FE-A1D0DAB5F634}" type="slidenum">
              <a:rPr lang="en-US" smtClean="0"/>
              <a:t>‹#›</a:t>
            </a:fld>
            <a:endParaRPr lang="en-US"/>
          </a:p>
        </p:txBody>
      </p:sp>
    </p:spTree>
    <p:extLst>
      <p:ext uri="{BB962C8B-B14F-4D97-AF65-F5344CB8AC3E}">
        <p14:creationId xmlns:p14="http://schemas.microsoft.com/office/powerpoint/2010/main" val="3563693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34C8A-2745-44D7-A4F6-ED014209C7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EB7798-0C31-7694-C626-2FADC3E32F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D99AFB-1796-D1ED-31D0-13DF948DA5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73BAF8-5294-E416-80DD-61A0E4F87B76}"/>
              </a:ext>
            </a:extLst>
          </p:cNvPr>
          <p:cNvSpPr>
            <a:spLocks noGrp="1"/>
          </p:cNvSpPr>
          <p:nvPr>
            <p:ph type="dt" sz="half" idx="10"/>
          </p:nvPr>
        </p:nvSpPr>
        <p:spPr/>
        <p:txBody>
          <a:bodyPr/>
          <a:lstStyle/>
          <a:p>
            <a:fld id="{18E53DCB-3846-6349-A621-885A510C8676}" type="datetimeFigureOut">
              <a:rPr lang="en-US" smtClean="0"/>
              <a:t>1/26/23</a:t>
            </a:fld>
            <a:endParaRPr lang="en-US"/>
          </a:p>
        </p:txBody>
      </p:sp>
      <p:sp>
        <p:nvSpPr>
          <p:cNvPr id="6" name="Footer Placeholder 5">
            <a:extLst>
              <a:ext uri="{FF2B5EF4-FFF2-40B4-BE49-F238E27FC236}">
                <a16:creationId xmlns:a16="http://schemas.microsoft.com/office/drawing/2014/main" id="{FEB1DCB0-FDBD-34D2-2D8F-BF274B7A14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5908E6-A71A-DFB8-0BD1-6D5476459630}"/>
              </a:ext>
            </a:extLst>
          </p:cNvPr>
          <p:cNvSpPr>
            <a:spLocks noGrp="1"/>
          </p:cNvSpPr>
          <p:nvPr>
            <p:ph type="sldNum" sz="quarter" idx="12"/>
          </p:nvPr>
        </p:nvSpPr>
        <p:spPr/>
        <p:txBody>
          <a:bodyPr/>
          <a:lstStyle/>
          <a:p>
            <a:fld id="{9A284DED-D480-2D4B-A8FE-A1D0DAB5F634}" type="slidenum">
              <a:rPr lang="en-US" smtClean="0"/>
              <a:t>‹#›</a:t>
            </a:fld>
            <a:endParaRPr lang="en-US"/>
          </a:p>
        </p:txBody>
      </p:sp>
    </p:spTree>
    <p:extLst>
      <p:ext uri="{BB962C8B-B14F-4D97-AF65-F5344CB8AC3E}">
        <p14:creationId xmlns:p14="http://schemas.microsoft.com/office/powerpoint/2010/main" val="825417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8771-1359-6B62-1FD8-68DCACDAE7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BA62F5-41F4-71C4-19EF-3F4D88A792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47B2C6-E19B-574A-4621-C9FA33C6C1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53DDFD-98EE-FE3D-6347-5C1997AE43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C1807B-B678-FC89-B397-422E482CDF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ED83F7-E7BB-61DA-FA2C-BADF652E20B8}"/>
              </a:ext>
            </a:extLst>
          </p:cNvPr>
          <p:cNvSpPr>
            <a:spLocks noGrp="1"/>
          </p:cNvSpPr>
          <p:nvPr>
            <p:ph type="dt" sz="half" idx="10"/>
          </p:nvPr>
        </p:nvSpPr>
        <p:spPr/>
        <p:txBody>
          <a:bodyPr/>
          <a:lstStyle/>
          <a:p>
            <a:fld id="{18E53DCB-3846-6349-A621-885A510C8676}" type="datetimeFigureOut">
              <a:rPr lang="en-US" smtClean="0"/>
              <a:t>1/26/23</a:t>
            </a:fld>
            <a:endParaRPr lang="en-US"/>
          </a:p>
        </p:txBody>
      </p:sp>
      <p:sp>
        <p:nvSpPr>
          <p:cNvPr id="8" name="Footer Placeholder 7">
            <a:extLst>
              <a:ext uri="{FF2B5EF4-FFF2-40B4-BE49-F238E27FC236}">
                <a16:creationId xmlns:a16="http://schemas.microsoft.com/office/drawing/2014/main" id="{2F3E7281-17D8-3182-1298-A917502903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9678B8-9132-8A48-99A4-AD71FDD31D01}"/>
              </a:ext>
            </a:extLst>
          </p:cNvPr>
          <p:cNvSpPr>
            <a:spLocks noGrp="1"/>
          </p:cNvSpPr>
          <p:nvPr>
            <p:ph type="sldNum" sz="quarter" idx="12"/>
          </p:nvPr>
        </p:nvSpPr>
        <p:spPr/>
        <p:txBody>
          <a:bodyPr/>
          <a:lstStyle/>
          <a:p>
            <a:fld id="{9A284DED-D480-2D4B-A8FE-A1D0DAB5F634}" type="slidenum">
              <a:rPr lang="en-US" smtClean="0"/>
              <a:t>‹#›</a:t>
            </a:fld>
            <a:endParaRPr lang="en-US"/>
          </a:p>
        </p:txBody>
      </p:sp>
    </p:spTree>
    <p:extLst>
      <p:ext uri="{BB962C8B-B14F-4D97-AF65-F5344CB8AC3E}">
        <p14:creationId xmlns:p14="http://schemas.microsoft.com/office/powerpoint/2010/main" val="3050518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1D32E-296F-DC87-CD2F-6D1FB374EE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113C2C-A2B5-E12F-2AA2-D5E07FD7ED2D}"/>
              </a:ext>
            </a:extLst>
          </p:cNvPr>
          <p:cNvSpPr>
            <a:spLocks noGrp="1"/>
          </p:cNvSpPr>
          <p:nvPr>
            <p:ph type="dt" sz="half" idx="10"/>
          </p:nvPr>
        </p:nvSpPr>
        <p:spPr/>
        <p:txBody>
          <a:bodyPr/>
          <a:lstStyle/>
          <a:p>
            <a:fld id="{18E53DCB-3846-6349-A621-885A510C8676}" type="datetimeFigureOut">
              <a:rPr lang="en-US" smtClean="0"/>
              <a:t>1/26/23</a:t>
            </a:fld>
            <a:endParaRPr lang="en-US"/>
          </a:p>
        </p:txBody>
      </p:sp>
      <p:sp>
        <p:nvSpPr>
          <p:cNvPr id="4" name="Footer Placeholder 3">
            <a:extLst>
              <a:ext uri="{FF2B5EF4-FFF2-40B4-BE49-F238E27FC236}">
                <a16:creationId xmlns:a16="http://schemas.microsoft.com/office/drawing/2014/main" id="{EB5C94FD-77DF-471B-1198-F525B17C6E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4E995D-C92F-A543-6F75-945AA3DD2AB0}"/>
              </a:ext>
            </a:extLst>
          </p:cNvPr>
          <p:cNvSpPr>
            <a:spLocks noGrp="1"/>
          </p:cNvSpPr>
          <p:nvPr>
            <p:ph type="sldNum" sz="quarter" idx="12"/>
          </p:nvPr>
        </p:nvSpPr>
        <p:spPr/>
        <p:txBody>
          <a:bodyPr/>
          <a:lstStyle/>
          <a:p>
            <a:fld id="{9A284DED-D480-2D4B-A8FE-A1D0DAB5F634}" type="slidenum">
              <a:rPr lang="en-US" smtClean="0"/>
              <a:t>‹#›</a:t>
            </a:fld>
            <a:endParaRPr lang="en-US"/>
          </a:p>
        </p:txBody>
      </p:sp>
    </p:spTree>
    <p:extLst>
      <p:ext uri="{BB962C8B-B14F-4D97-AF65-F5344CB8AC3E}">
        <p14:creationId xmlns:p14="http://schemas.microsoft.com/office/powerpoint/2010/main" val="2960745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CAD44E-87D8-A577-7FD4-A3093CDC9152}"/>
              </a:ext>
            </a:extLst>
          </p:cNvPr>
          <p:cNvSpPr>
            <a:spLocks noGrp="1"/>
          </p:cNvSpPr>
          <p:nvPr>
            <p:ph type="dt" sz="half" idx="10"/>
          </p:nvPr>
        </p:nvSpPr>
        <p:spPr/>
        <p:txBody>
          <a:bodyPr/>
          <a:lstStyle/>
          <a:p>
            <a:fld id="{18E53DCB-3846-6349-A621-885A510C8676}" type="datetimeFigureOut">
              <a:rPr lang="en-US" smtClean="0"/>
              <a:t>1/26/23</a:t>
            </a:fld>
            <a:endParaRPr lang="en-US"/>
          </a:p>
        </p:txBody>
      </p:sp>
      <p:sp>
        <p:nvSpPr>
          <p:cNvPr id="3" name="Footer Placeholder 2">
            <a:extLst>
              <a:ext uri="{FF2B5EF4-FFF2-40B4-BE49-F238E27FC236}">
                <a16:creationId xmlns:a16="http://schemas.microsoft.com/office/drawing/2014/main" id="{7FF2B6DD-CDD9-2B58-9358-EB09558514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B31098-B58C-D963-AF0A-ADD04A64E518}"/>
              </a:ext>
            </a:extLst>
          </p:cNvPr>
          <p:cNvSpPr>
            <a:spLocks noGrp="1"/>
          </p:cNvSpPr>
          <p:nvPr>
            <p:ph type="sldNum" sz="quarter" idx="12"/>
          </p:nvPr>
        </p:nvSpPr>
        <p:spPr/>
        <p:txBody>
          <a:bodyPr/>
          <a:lstStyle/>
          <a:p>
            <a:fld id="{9A284DED-D480-2D4B-A8FE-A1D0DAB5F634}" type="slidenum">
              <a:rPr lang="en-US" smtClean="0"/>
              <a:t>‹#›</a:t>
            </a:fld>
            <a:endParaRPr lang="en-US"/>
          </a:p>
        </p:txBody>
      </p:sp>
    </p:spTree>
    <p:extLst>
      <p:ext uri="{BB962C8B-B14F-4D97-AF65-F5344CB8AC3E}">
        <p14:creationId xmlns:p14="http://schemas.microsoft.com/office/powerpoint/2010/main" val="1281652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23C1-B4DE-93FB-7D6D-C90195DDEB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7B5CAA-3264-D53D-9FA9-CE395FAAB3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13C823-6681-9234-2549-B5757CE64A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6E9505-1B32-0798-3942-D2E094FD1B5D}"/>
              </a:ext>
            </a:extLst>
          </p:cNvPr>
          <p:cNvSpPr>
            <a:spLocks noGrp="1"/>
          </p:cNvSpPr>
          <p:nvPr>
            <p:ph type="dt" sz="half" idx="10"/>
          </p:nvPr>
        </p:nvSpPr>
        <p:spPr/>
        <p:txBody>
          <a:bodyPr/>
          <a:lstStyle/>
          <a:p>
            <a:fld id="{18E53DCB-3846-6349-A621-885A510C8676}" type="datetimeFigureOut">
              <a:rPr lang="en-US" smtClean="0"/>
              <a:t>1/26/23</a:t>
            </a:fld>
            <a:endParaRPr lang="en-US"/>
          </a:p>
        </p:txBody>
      </p:sp>
      <p:sp>
        <p:nvSpPr>
          <p:cNvPr id="6" name="Footer Placeholder 5">
            <a:extLst>
              <a:ext uri="{FF2B5EF4-FFF2-40B4-BE49-F238E27FC236}">
                <a16:creationId xmlns:a16="http://schemas.microsoft.com/office/drawing/2014/main" id="{63D751A4-F46C-1410-F48D-12C58E2C9F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2F52B-65A2-58B2-A762-3178D2B2A90D}"/>
              </a:ext>
            </a:extLst>
          </p:cNvPr>
          <p:cNvSpPr>
            <a:spLocks noGrp="1"/>
          </p:cNvSpPr>
          <p:nvPr>
            <p:ph type="sldNum" sz="quarter" idx="12"/>
          </p:nvPr>
        </p:nvSpPr>
        <p:spPr/>
        <p:txBody>
          <a:bodyPr/>
          <a:lstStyle/>
          <a:p>
            <a:fld id="{9A284DED-D480-2D4B-A8FE-A1D0DAB5F634}" type="slidenum">
              <a:rPr lang="en-US" smtClean="0"/>
              <a:t>‹#›</a:t>
            </a:fld>
            <a:endParaRPr lang="en-US"/>
          </a:p>
        </p:txBody>
      </p:sp>
    </p:spTree>
    <p:extLst>
      <p:ext uri="{BB962C8B-B14F-4D97-AF65-F5344CB8AC3E}">
        <p14:creationId xmlns:p14="http://schemas.microsoft.com/office/powerpoint/2010/main" val="2519497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BC941-119C-7EEC-607F-3B8658937E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BD5FFD-C82F-CA48-3C6B-685A445B2D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EAE816-1DA6-F548-F314-B91EDA6356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C98493-23DF-06B4-3656-25A0AEF7B785}"/>
              </a:ext>
            </a:extLst>
          </p:cNvPr>
          <p:cNvSpPr>
            <a:spLocks noGrp="1"/>
          </p:cNvSpPr>
          <p:nvPr>
            <p:ph type="dt" sz="half" idx="10"/>
          </p:nvPr>
        </p:nvSpPr>
        <p:spPr/>
        <p:txBody>
          <a:bodyPr/>
          <a:lstStyle/>
          <a:p>
            <a:fld id="{18E53DCB-3846-6349-A621-885A510C8676}" type="datetimeFigureOut">
              <a:rPr lang="en-US" smtClean="0"/>
              <a:t>1/26/23</a:t>
            </a:fld>
            <a:endParaRPr lang="en-US"/>
          </a:p>
        </p:txBody>
      </p:sp>
      <p:sp>
        <p:nvSpPr>
          <p:cNvPr id="6" name="Footer Placeholder 5">
            <a:extLst>
              <a:ext uri="{FF2B5EF4-FFF2-40B4-BE49-F238E27FC236}">
                <a16:creationId xmlns:a16="http://schemas.microsoft.com/office/drawing/2014/main" id="{1415AF0E-1FDF-09BB-49B6-7271970926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CFB175-3038-DA31-4ECD-37B359938D58}"/>
              </a:ext>
            </a:extLst>
          </p:cNvPr>
          <p:cNvSpPr>
            <a:spLocks noGrp="1"/>
          </p:cNvSpPr>
          <p:nvPr>
            <p:ph type="sldNum" sz="quarter" idx="12"/>
          </p:nvPr>
        </p:nvSpPr>
        <p:spPr/>
        <p:txBody>
          <a:bodyPr/>
          <a:lstStyle/>
          <a:p>
            <a:fld id="{9A284DED-D480-2D4B-A8FE-A1D0DAB5F634}" type="slidenum">
              <a:rPr lang="en-US" smtClean="0"/>
              <a:t>‹#›</a:t>
            </a:fld>
            <a:endParaRPr lang="en-US"/>
          </a:p>
        </p:txBody>
      </p:sp>
    </p:spTree>
    <p:extLst>
      <p:ext uri="{BB962C8B-B14F-4D97-AF65-F5344CB8AC3E}">
        <p14:creationId xmlns:p14="http://schemas.microsoft.com/office/powerpoint/2010/main" val="407660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D44A0A-F9FE-66EC-D770-DED5981353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B2A139-85DE-8A00-40FB-940A6EE828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CEECC-7527-84CB-DC13-E69AF01A47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E53DCB-3846-6349-A621-885A510C8676}" type="datetimeFigureOut">
              <a:rPr lang="en-US" smtClean="0"/>
              <a:t>1/26/23</a:t>
            </a:fld>
            <a:endParaRPr lang="en-US"/>
          </a:p>
        </p:txBody>
      </p:sp>
      <p:sp>
        <p:nvSpPr>
          <p:cNvPr id="5" name="Footer Placeholder 4">
            <a:extLst>
              <a:ext uri="{FF2B5EF4-FFF2-40B4-BE49-F238E27FC236}">
                <a16:creationId xmlns:a16="http://schemas.microsoft.com/office/drawing/2014/main" id="{C384AFB9-5572-14BA-63BC-59613B3E5F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6457E1-2AE1-8A80-5EF9-D578E2C9FC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284DED-D480-2D4B-A8FE-A1D0DAB5F634}" type="slidenum">
              <a:rPr lang="en-US" smtClean="0"/>
              <a:t>‹#›</a:t>
            </a:fld>
            <a:endParaRPr lang="en-US"/>
          </a:p>
        </p:txBody>
      </p:sp>
    </p:spTree>
    <p:extLst>
      <p:ext uri="{BB962C8B-B14F-4D97-AF65-F5344CB8AC3E}">
        <p14:creationId xmlns:p14="http://schemas.microsoft.com/office/powerpoint/2010/main" val="31764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5B7ED-8182-6065-59A0-BEA61CAA8264}"/>
              </a:ext>
            </a:extLst>
          </p:cNvPr>
          <p:cNvSpPr>
            <a:spLocks noGrp="1"/>
          </p:cNvSpPr>
          <p:nvPr>
            <p:ph type="title"/>
          </p:nvPr>
        </p:nvSpPr>
        <p:spPr/>
        <p:txBody>
          <a:bodyPr/>
          <a:lstStyle/>
          <a:p>
            <a:r>
              <a:rPr lang="en-US" dirty="0"/>
              <a:t>Task and Definitions</a:t>
            </a:r>
          </a:p>
        </p:txBody>
      </p:sp>
      <p:sp>
        <p:nvSpPr>
          <p:cNvPr id="3" name="Content Placeholder 2">
            <a:extLst>
              <a:ext uri="{FF2B5EF4-FFF2-40B4-BE49-F238E27FC236}">
                <a16:creationId xmlns:a16="http://schemas.microsoft.com/office/drawing/2014/main" id="{A5C5DE30-45B6-733D-4DF3-48732ED9D23C}"/>
              </a:ext>
            </a:extLst>
          </p:cNvPr>
          <p:cNvSpPr>
            <a:spLocks noGrp="1"/>
          </p:cNvSpPr>
          <p:nvPr>
            <p:ph idx="1"/>
          </p:nvPr>
        </p:nvSpPr>
        <p:spPr/>
        <p:txBody>
          <a:bodyPr>
            <a:normAutofit fontScale="92500" lnSpcReduction="10000"/>
          </a:bodyPr>
          <a:lstStyle/>
          <a:p>
            <a:r>
              <a:rPr lang="en-US" sz="2000" dirty="0"/>
              <a:t>Task:  Stick Game – While blinded, S guesses a stick’s length multiple times Ss finger progresses from left to right over discrete equidistant points (signified by raised asterisk marks on the stick; the distance between each asterisk is one inch).  S will provide a guess whenever prompted by the experimenter.  Game is over once Ss finger reaches the end of the stick or experimenter signals end of the game.  Experimenter has a predetermined set of points on the stick for which the cue to S will be given (at minimum this will be one point). </a:t>
            </a:r>
          </a:p>
          <a:p>
            <a:r>
              <a:rPr lang="en-US" sz="2000" dirty="0"/>
              <a:t>Stick looks like this:  |---*---*---*---*---*---*---~---|</a:t>
            </a:r>
          </a:p>
          <a:p>
            <a:r>
              <a:rPr lang="en-US" sz="2000" dirty="0"/>
              <a:t>S starts his/her finger on the left end-point,  then moves to each asterisk in order and responds regarding the stick’s length on the asterisks for which S is cued. (Note: S can pause when cued to consider the response for no longer than 5 seconds.)</a:t>
            </a:r>
          </a:p>
          <a:p>
            <a:r>
              <a:rPr lang="en-US" sz="2000" dirty="0"/>
              <a:t>Definitions</a:t>
            </a:r>
          </a:p>
          <a:p>
            <a:pPr lvl="1"/>
            <a:r>
              <a:rPr lang="en-US" sz="2000" dirty="0" err="1"/>
              <a:t>L</a:t>
            </a:r>
            <a:r>
              <a:rPr lang="en-US" sz="2000" baseline="-25000" dirty="0" err="1"/>
              <a:t>total</a:t>
            </a:r>
            <a:r>
              <a:rPr lang="en-US" sz="2000" dirty="0"/>
              <a:t> is length of stick (in inches).</a:t>
            </a:r>
          </a:p>
          <a:p>
            <a:pPr lvl="1"/>
            <a:r>
              <a:rPr lang="en-US" sz="2000" dirty="0" err="1"/>
              <a:t>L</a:t>
            </a:r>
            <a:r>
              <a:rPr lang="en-US" sz="2000" baseline="-25000" dirty="0" err="1"/>
              <a:t>finger</a:t>
            </a:r>
            <a:r>
              <a:rPr lang="en-US" sz="2000" baseline="-25000" dirty="0"/>
              <a:t> </a:t>
            </a:r>
            <a:r>
              <a:rPr lang="en-US" sz="2000" dirty="0"/>
              <a:t> is length from left end-point to Ss current position (in inches).</a:t>
            </a:r>
          </a:p>
          <a:p>
            <a:pPr lvl="1"/>
            <a:r>
              <a:rPr lang="en-US" sz="2000" dirty="0"/>
              <a:t>Empirical distribution is the real-world distribution of sticks (in inches and within 100 miles of a subject’s home).</a:t>
            </a:r>
          </a:p>
        </p:txBody>
      </p:sp>
    </p:spTree>
    <p:extLst>
      <p:ext uri="{BB962C8B-B14F-4D97-AF65-F5344CB8AC3E}">
        <p14:creationId xmlns:p14="http://schemas.microsoft.com/office/powerpoint/2010/main" val="3827249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098BB-A675-9B77-7C7B-8E6503A8F5D3}"/>
              </a:ext>
            </a:extLst>
          </p:cNvPr>
          <p:cNvSpPr>
            <a:spLocks noGrp="1"/>
          </p:cNvSpPr>
          <p:nvPr>
            <p:ph type="title"/>
          </p:nvPr>
        </p:nvSpPr>
        <p:spPr/>
        <p:txBody>
          <a:bodyPr/>
          <a:lstStyle/>
          <a:p>
            <a:r>
              <a:rPr lang="en-US" dirty="0"/>
              <a:t>Bayesian Formulation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11F63F7-DBA1-0C49-48A2-52610C3AA7CE}"/>
                  </a:ext>
                </a:extLst>
              </p:cNvPr>
              <p:cNvSpPr>
                <a:spLocks noGrp="1"/>
              </p:cNvSpPr>
              <p:nvPr>
                <p:ph idx="1"/>
              </p:nvPr>
            </p:nvSpPr>
            <p:spPr/>
            <p:txBody>
              <a:bodyPr>
                <a:normAutofit/>
              </a:bodyPr>
              <a:lstStyle/>
              <a:p>
                <a:r>
                  <a:rPr lang="en-US" sz="2000" dirty="0"/>
                  <a:t>A statistically optimal decision is derived as:</a:t>
                </a:r>
              </a:p>
              <a:p>
                <a:r>
                  <a:rPr lang="en-US" sz="2000" dirty="0"/>
                  <a:t>Given a discrete frequency distribution of stick lengths (e.g., to reflect a large sample of stick lengths in Virginia) we can compute the conditional probability of a particular stick length </a:t>
                </a:r>
                <a:r>
                  <a:rPr lang="en-US" sz="2000" dirty="0" err="1"/>
                  <a:t>L</a:t>
                </a:r>
                <a:r>
                  <a:rPr lang="en-US" sz="2000" baseline="-25000" dirty="0" err="1"/>
                  <a:t>length</a:t>
                </a:r>
                <a:r>
                  <a:rPr lang="en-US" sz="2000" dirty="0"/>
                  <a:t> given Ss finger position </a:t>
                </a:r>
                <a:r>
                  <a:rPr lang="en-US" sz="2000" dirty="0" err="1"/>
                  <a:t>L</a:t>
                </a:r>
                <a:r>
                  <a:rPr lang="en-US" sz="2000" baseline="-25000" dirty="0" err="1"/>
                  <a:t>finger</a:t>
                </a:r>
                <a:r>
                  <a:rPr lang="en-US" sz="2000" dirty="0"/>
                  <a:t> as:</a:t>
                </a:r>
              </a:p>
              <a:p>
                <a:pPr marL="0" indent="0">
                  <a:buNone/>
                </a:pPr>
                <a:r>
                  <a:rPr lang="en-US" sz="2000" dirty="0"/>
                  <a:t>  p(</a:t>
                </a:r>
                <a:r>
                  <a:rPr lang="en-US" sz="2000" dirty="0" err="1"/>
                  <a:t>L</a:t>
                </a:r>
                <a:r>
                  <a:rPr lang="en-US" sz="2000" baseline="-25000" dirty="0" err="1"/>
                  <a:t>length</a:t>
                </a:r>
                <a:r>
                  <a:rPr lang="en-US" sz="2000" dirty="0"/>
                  <a:t> | </a:t>
                </a:r>
                <a:r>
                  <a:rPr lang="en-US" sz="2000" dirty="0" err="1"/>
                  <a:t>L</a:t>
                </a:r>
                <a:r>
                  <a:rPr lang="en-US" sz="2000" baseline="-25000" dirty="0" err="1"/>
                  <a:t>finger</a:t>
                </a:r>
                <a:r>
                  <a:rPr lang="en-US" sz="2000" dirty="0"/>
                  <a:t> ) = p(</a:t>
                </a:r>
                <a:r>
                  <a:rPr lang="en-US" sz="2000" dirty="0" err="1"/>
                  <a:t>L</a:t>
                </a:r>
                <a:r>
                  <a:rPr lang="en-US" sz="2000" baseline="-25000" dirty="0" err="1"/>
                  <a:t>finger</a:t>
                </a:r>
                <a:r>
                  <a:rPr lang="en-US" sz="2000" dirty="0"/>
                  <a:t> | </a:t>
                </a:r>
                <a:r>
                  <a:rPr lang="en-US" sz="2000" dirty="0" err="1"/>
                  <a:t>L</a:t>
                </a:r>
                <a:r>
                  <a:rPr lang="en-US" sz="2000" baseline="-25000" dirty="0" err="1"/>
                  <a:t>length</a:t>
                </a:r>
                <a:r>
                  <a:rPr lang="en-US" sz="2000" dirty="0"/>
                  <a:t>) * p(</a:t>
                </a:r>
                <a:r>
                  <a:rPr lang="en-US" sz="2000" dirty="0" err="1"/>
                  <a:t>L</a:t>
                </a:r>
                <a:r>
                  <a:rPr lang="en-US" sz="2000" baseline="-25000" dirty="0" err="1"/>
                  <a:t>length</a:t>
                </a:r>
                <a:r>
                  <a:rPr lang="en-US" sz="2000" dirty="0"/>
                  <a:t>) / p(</a:t>
                </a:r>
                <a:r>
                  <a:rPr lang="en-US" sz="2000" dirty="0" err="1"/>
                  <a:t>L</a:t>
                </a:r>
                <a:r>
                  <a:rPr lang="en-US" sz="2000" baseline="-25000" dirty="0" err="1"/>
                  <a:t>finger</a:t>
                </a:r>
                <a:r>
                  <a:rPr lang="en-US" sz="2000" dirty="0"/>
                  <a:t>)</a:t>
                </a:r>
              </a:p>
              <a:p>
                <a:r>
                  <a:rPr lang="en-US" sz="2000" dirty="0"/>
                  <a:t>Summing over all stick lengths </a:t>
                </a:r>
                <a:r>
                  <a:rPr lang="en-US" sz="2000" dirty="0" err="1"/>
                  <a:t>L</a:t>
                </a:r>
                <a:r>
                  <a:rPr lang="en-US" sz="2000" baseline="-25000" dirty="0" err="1"/>
                  <a:t>length</a:t>
                </a:r>
                <a:r>
                  <a:rPr lang="en-US" sz="2000" dirty="0"/>
                  <a:t> in the distribution of stick lengths provides the posterior distribution conditioned on the current position of Ss finger </a:t>
                </a:r>
                <a:r>
                  <a:rPr lang="en-US" sz="2000" dirty="0" err="1"/>
                  <a:t>L</a:t>
                </a:r>
                <a:r>
                  <a:rPr lang="en-US" sz="2000" baseline="-25000" dirty="0" err="1"/>
                  <a:t>finger</a:t>
                </a:r>
                <a:r>
                  <a:rPr lang="en-US" sz="2000" dirty="0"/>
                  <a:t>:</a:t>
                </a:r>
              </a:p>
              <a:p>
                <a:pPr marL="0" indent="0">
                  <a:buNone/>
                </a:pPr>
                <a:r>
                  <a:rPr lang="en-US" sz="2000" dirty="0"/>
                  <a:t>      </a:t>
                </a:r>
                <a14:m>
                  <m:oMath xmlns:m="http://schemas.openxmlformats.org/officeDocument/2006/math">
                    <m:nary>
                      <m:naryPr>
                        <m:chr m:val="∑"/>
                        <m:supHide m:val="on"/>
                        <m:ctrlPr>
                          <a:rPr lang="en-US" sz="2000" i="1" smtClean="0">
                            <a:latin typeface="Cambria Math" panose="02040503050406030204" pitchFamily="18" charset="0"/>
                          </a:rPr>
                        </m:ctrlPr>
                      </m:naryPr>
                      <m:sub>
                        <m:r>
                          <m:rPr>
                            <m:brk m:alnAt="7"/>
                          </m:rPr>
                          <a:rPr lang="en-US" sz="2000" b="0" i="1" smtClean="0">
                            <a:latin typeface="Cambria Math" panose="02040503050406030204" pitchFamily="18" charset="0"/>
                          </a:rPr>
                          <m:t>𝑙</m:t>
                        </m:r>
                        <m:r>
                          <a:rPr lang="en-US" sz="2000" b="0" i="1" smtClean="0">
                            <a:latin typeface="Cambria Math" panose="02040503050406030204" pitchFamily="18" charset="0"/>
                          </a:rPr>
                          <m:t>𝑒𝑛𝑔𝑡h</m:t>
                        </m:r>
                      </m:sub>
                      <m:sup/>
                      <m:e>
                        <m:r>
                          <m:rPr>
                            <m:nor/>
                          </m:rPr>
                          <a:rPr lang="en-US" sz="2000" dirty="0" smtClean="0"/>
                          <m:t>p</m:t>
                        </m:r>
                        <m:r>
                          <m:rPr>
                            <m:nor/>
                          </m:rPr>
                          <a:rPr lang="en-US" sz="2000" dirty="0" smtClean="0"/>
                          <m:t>(</m:t>
                        </m:r>
                        <m:r>
                          <m:rPr>
                            <m:nor/>
                          </m:rPr>
                          <a:rPr lang="en-US" sz="2000" dirty="0" smtClean="0"/>
                          <m:t>Lleng</m:t>
                        </m:r>
                        <m:r>
                          <m:rPr>
                            <m:nor/>
                          </m:rPr>
                          <a:rPr lang="en-US" sz="2000" baseline="-25000" dirty="0" smtClean="0"/>
                          <m:t>th</m:t>
                        </m:r>
                        <m:r>
                          <m:rPr>
                            <m:nor/>
                          </m:rPr>
                          <a:rPr lang="en-US" sz="2000" dirty="0" smtClean="0"/>
                          <m:t> | </m:t>
                        </m:r>
                        <m:r>
                          <m:rPr>
                            <m:nor/>
                          </m:rPr>
                          <a:rPr lang="en-US" sz="2000" dirty="0" smtClean="0"/>
                          <m:t>Lfinger</m:t>
                        </m:r>
                        <m:r>
                          <m:rPr>
                            <m:nor/>
                          </m:rPr>
                          <a:rPr lang="en-US" sz="2000" dirty="0" smtClean="0"/>
                          <m:t> )</m:t>
                        </m:r>
                      </m:e>
                    </m:nary>
                  </m:oMath>
                </a14:m>
                <a:endParaRPr lang="en-US" sz="2000" dirty="0"/>
              </a:p>
              <a:p>
                <a:r>
                  <a:rPr lang="en-US" sz="2000" dirty="0"/>
                  <a:t>Take the median of the posterior distribution as the optimal guess for the length of the current stick given the current position of Ss finger </a:t>
                </a:r>
                <a:r>
                  <a:rPr lang="en-US" sz="2000" dirty="0" err="1"/>
                  <a:t>L</a:t>
                </a:r>
                <a:r>
                  <a:rPr lang="en-US" sz="2000" baseline="-25000" dirty="0" err="1"/>
                  <a:t>finger</a:t>
                </a:r>
                <a:r>
                  <a:rPr lang="en-US" sz="2000" dirty="0"/>
                  <a:t>.</a:t>
                </a:r>
              </a:p>
            </p:txBody>
          </p:sp>
        </mc:Choice>
        <mc:Fallback>
          <p:sp>
            <p:nvSpPr>
              <p:cNvPr id="3" name="Content Placeholder 2">
                <a:extLst>
                  <a:ext uri="{FF2B5EF4-FFF2-40B4-BE49-F238E27FC236}">
                    <a16:creationId xmlns:a16="http://schemas.microsoft.com/office/drawing/2014/main" id="{C11F63F7-DBA1-0C49-48A2-52610C3AA7CE}"/>
                  </a:ext>
                </a:extLst>
              </p:cNvPr>
              <p:cNvSpPr>
                <a:spLocks noGrp="1" noRot="1" noChangeAspect="1" noMove="1" noResize="1" noEditPoints="1" noAdjustHandles="1" noChangeArrowheads="1" noChangeShapeType="1" noTextEdit="1"/>
              </p:cNvSpPr>
              <p:nvPr>
                <p:ph idx="1"/>
              </p:nvPr>
            </p:nvSpPr>
            <p:spPr>
              <a:blipFill>
                <a:blip r:embed="rId2"/>
                <a:stretch>
                  <a:fillRect l="-603" t="-1453"/>
                </a:stretch>
              </a:blipFill>
            </p:spPr>
            <p:txBody>
              <a:bodyPr/>
              <a:lstStyle/>
              <a:p>
                <a:r>
                  <a:rPr lang="en-US">
                    <a:noFill/>
                  </a:rPr>
                  <a:t> </a:t>
                </a:r>
              </a:p>
            </p:txBody>
          </p:sp>
        </mc:Fallback>
      </mc:AlternateContent>
    </p:spTree>
    <p:extLst>
      <p:ext uri="{BB962C8B-B14F-4D97-AF65-F5344CB8AC3E}">
        <p14:creationId xmlns:p14="http://schemas.microsoft.com/office/powerpoint/2010/main" val="4004163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1F08-3F11-1E2D-A66D-8E188882BC00}"/>
              </a:ext>
            </a:extLst>
          </p:cNvPr>
          <p:cNvSpPr>
            <a:spLocks noGrp="1"/>
          </p:cNvSpPr>
          <p:nvPr>
            <p:ph type="title"/>
          </p:nvPr>
        </p:nvSpPr>
        <p:spPr/>
        <p:txBody>
          <a:bodyPr/>
          <a:lstStyle/>
          <a:p>
            <a:r>
              <a:rPr lang="en-US" dirty="0"/>
              <a:t>One-shot game</a:t>
            </a:r>
          </a:p>
        </p:txBody>
      </p:sp>
      <p:sp>
        <p:nvSpPr>
          <p:cNvPr id="3" name="Content Placeholder 2">
            <a:extLst>
              <a:ext uri="{FF2B5EF4-FFF2-40B4-BE49-F238E27FC236}">
                <a16:creationId xmlns:a16="http://schemas.microsoft.com/office/drawing/2014/main" id="{5FFF4675-A198-B120-18A2-BF387B4BDBB6}"/>
              </a:ext>
            </a:extLst>
          </p:cNvPr>
          <p:cNvSpPr>
            <a:spLocks noGrp="1"/>
          </p:cNvSpPr>
          <p:nvPr>
            <p:ph idx="1"/>
          </p:nvPr>
        </p:nvSpPr>
        <p:spPr/>
        <p:txBody>
          <a:bodyPr/>
          <a:lstStyle/>
          <a:p>
            <a:r>
              <a:rPr lang="en-US" dirty="0"/>
              <a:t>Experimenter only provides one cue and then ends the game.</a:t>
            </a:r>
          </a:p>
          <a:p>
            <a:r>
              <a:rPr lang="en-US" dirty="0"/>
              <a:t>For empirical distributions that are Gaussian-like, the main empirical findings show a correspondence between the optimal guess of the Bayesian formulation and the human guesses:</a:t>
            </a:r>
          </a:p>
          <a:p>
            <a:pPr lvl="1"/>
            <a:r>
              <a:rPr lang="en-US" dirty="0"/>
              <a:t>For values of </a:t>
            </a:r>
            <a:r>
              <a:rPr lang="en-US" dirty="0" err="1"/>
              <a:t>L</a:t>
            </a:r>
            <a:r>
              <a:rPr lang="en-US" baseline="-25000" dirty="0" err="1"/>
              <a:t>finger</a:t>
            </a:r>
            <a:r>
              <a:rPr lang="en-US" dirty="0"/>
              <a:t> not near and to the left of the median of the empirical distribution, the median of the empirical distribution is the optimal guess and this is how people respond.</a:t>
            </a:r>
          </a:p>
          <a:p>
            <a:pPr lvl="1"/>
            <a:r>
              <a:rPr lang="en-US" dirty="0"/>
              <a:t>For values of </a:t>
            </a:r>
            <a:r>
              <a:rPr lang="en-US" dirty="0" err="1"/>
              <a:t>L</a:t>
            </a:r>
            <a:r>
              <a:rPr lang="en-US" baseline="-25000" dirty="0" err="1"/>
              <a:t>finger</a:t>
            </a:r>
            <a:r>
              <a:rPr lang="en-US" dirty="0"/>
              <a:t> approaching the median of the empirical distribution (approaching from the left of the median), as </a:t>
            </a:r>
            <a:r>
              <a:rPr lang="en-US" dirty="0" err="1"/>
              <a:t>L</a:t>
            </a:r>
            <a:r>
              <a:rPr lang="en-US" baseline="-25000" dirty="0" err="1"/>
              <a:t>finger</a:t>
            </a:r>
            <a:r>
              <a:rPr lang="en-US" dirty="0"/>
              <a:t> approaches the median of the empirical distribution, the optimal guess increases monotonically and this is how people respond.  </a:t>
            </a:r>
          </a:p>
        </p:txBody>
      </p:sp>
    </p:spTree>
    <p:extLst>
      <p:ext uri="{BB962C8B-B14F-4D97-AF65-F5344CB8AC3E}">
        <p14:creationId xmlns:p14="http://schemas.microsoft.com/office/powerpoint/2010/main" val="2935154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1F08-3F11-1E2D-A66D-8E188882BC00}"/>
              </a:ext>
            </a:extLst>
          </p:cNvPr>
          <p:cNvSpPr>
            <a:spLocks noGrp="1"/>
          </p:cNvSpPr>
          <p:nvPr>
            <p:ph type="title"/>
          </p:nvPr>
        </p:nvSpPr>
        <p:spPr/>
        <p:txBody>
          <a:bodyPr/>
          <a:lstStyle/>
          <a:p>
            <a:r>
              <a:rPr lang="en-US" dirty="0"/>
              <a:t>Multiple-shot game</a:t>
            </a:r>
          </a:p>
        </p:txBody>
      </p:sp>
      <p:sp>
        <p:nvSpPr>
          <p:cNvPr id="3" name="Content Placeholder 2">
            <a:extLst>
              <a:ext uri="{FF2B5EF4-FFF2-40B4-BE49-F238E27FC236}">
                <a16:creationId xmlns:a16="http://schemas.microsoft.com/office/drawing/2014/main" id="{5FFF4675-A198-B120-18A2-BF387B4BDBB6}"/>
              </a:ext>
            </a:extLst>
          </p:cNvPr>
          <p:cNvSpPr>
            <a:spLocks noGrp="1"/>
          </p:cNvSpPr>
          <p:nvPr>
            <p:ph idx="1"/>
          </p:nvPr>
        </p:nvSpPr>
        <p:spPr/>
        <p:txBody>
          <a:bodyPr>
            <a:normAutofit fontScale="92500" lnSpcReduction="20000"/>
          </a:bodyPr>
          <a:lstStyle/>
          <a:p>
            <a:r>
              <a:rPr lang="en-US" dirty="0"/>
              <a:t>Experimenter provides multiple cues and then ends the game.</a:t>
            </a:r>
          </a:p>
          <a:p>
            <a:r>
              <a:rPr lang="en-US" dirty="0"/>
              <a:t>The experimental findings do not yet exist for this condition.</a:t>
            </a:r>
          </a:p>
          <a:p>
            <a:r>
              <a:rPr lang="en-US" dirty="0"/>
              <a:t>However, it presents an interesting case: </a:t>
            </a:r>
          </a:p>
          <a:p>
            <a:pPr lvl="1"/>
            <a:r>
              <a:rPr lang="en-US" dirty="0"/>
              <a:t>Assume that S is cued multiple times in one game and that several of these cues are not near and to the left of the median of the empirical distribution.  Call this set of cues “early cues.”</a:t>
            </a:r>
          </a:p>
          <a:p>
            <a:pPr lvl="1"/>
            <a:r>
              <a:rPr lang="en-US" dirty="0"/>
              <a:t>Assume that some of Ss cues are near and approaching the median of the empirical distribution (approaching from the left of the median).  Call this set of cues “late cues.”</a:t>
            </a:r>
          </a:p>
          <a:p>
            <a:pPr lvl="1"/>
            <a:r>
              <a:rPr lang="en-US" dirty="0"/>
              <a:t>The S, as a plausible hypothesis, has a response conflict.  Responses to early cues will, by the Bayesian formulation, be values near the median of the empirical distribution.  Responses to the late cues will, by the same Bayesian formulation, be of larger values compared to early cued responses.  Given that this conflict occurs within-stick, it presents a response conflict.</a:t>
            </a:r>
          </a:p>
        </p:txBody>
      </p:sp>
    </p:spTree>
    <p:extLst>
      <p:ext uri="{BB962C8B-B14F-4D97-AF65-F5344CB8AC3E}">
        <p14:creationId xmlns:p14="http://schemas.microsoft.com/office/powerpoint/2010/main" val="3295254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112E9-AEAC-F02C-DE72-16C241A39335}"/>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1AE3B3E7-B76A-B8F6-816C-CB32F734EFBD}"/>
              </a:ext>
            </a:extLst>
          </p:cNvPr>
          <p:cNvSpPr>
            <a:spLocks noGrp="1"/>
          </p:cNvSpPr>
          <p:nvPr>
            <p:ph idx="1"/>
          </p:nvPr>
        </p:nvSpPr>
        <p:spPr/>
        <p:txBody>
          <a:bodyPr/>
          <a:lstStyle/>
          <a:p>
            <a:r>
              <a:rPr lang="en-US" dirty="0"/>
              <a:t>Is there evidence for a response conflict, within-stick, as described on the prior slide?</a:t>
            </a:r>
          </a:p>
          <a:p>
            <a:r>
              <a:rPr lang="en-US" dirty="0"/>
              <a:t>One simple way to measure this is to compute the median of the prior distribution that matches the Ss response and the value of </a:t>
            </a:r>
            <a:r>
              <a:rPr lang="en-US" dirty="0" err="1"/>
              <a:t>L</a:t>
            </a:r>
            <a:r>
              <a:rPr lang="en-US" baseline="-25000" dirty="0" err="1"/>
              <a:t>length</a:t>
            </a:r>
            <a:r>
              <a:rPr lang="en-US" dirty="0"/>
              <a:t>.  This is a handy way to test if there is response conflict. </a:t>
            </a:r>
          </a:p>
          <a:p>
            <a:pPr lvl="1"/>
            <a:r>
              <a:rPr lang="en-US" dirty="0"/>
              <a:t>Response conflict would manifest if the median of the prior distribution decreases as </a:t>
            </a:r>
            <a:r>
              <a:rPr lang="en-US" dirty="0" err="1"/>
              <a:t>L</a:t>
            </a:r>
            <a:r>
              <a:rPr lang="en-US" baseline="-25000" dirty="0" err="1"/>
              <a:t>finger</a:t>
            </a:r>
            <a:r>
              <a:rPr lang="en-US" dirty="0"/>
              <a:t> approaches the value of the median of the empirical distribution.</a:t>
            </a:r>
          </a:p>
          <a:p>
            <a:pPr lvl="1"/>
            <a:r>
              <a:rPr lang="en-US" dirty="0"/>
              <a:t>Note, the empirical distribution and the prior distribution can be identical but only under the condition that the Ss response is optimal. </a:t>
            </a:r>
          </a:p>
        </p:txBody>
      </p:sp>
    </p:spTree>
    <p:extLst>
      <p:ext uri="{BB962C8B-B14F-4D97-AF65-F5344CB8AC3E}">
        <p14:creationId xmlns:p14="http://schemas.microsoft.com/office/powerpoint/2010/main" val="111494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TotalTime>
  <Words>740</Words>
  <Application>Microsoft Macintosh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Cambria Math</vt:lpstr>
      <vt:lpstr>Office Theme</vt:lpstr>
      <vt:lpstr>Task and Definitions</vt:lpstr>
      <vt:lpstr>Bayesian Formulation</vt:lpstr>
      <vt:lpstr>One-shot game</vt:lpstr>
      <vt:lpstr>Multiple-shot game</vt:lpstr>
      <vt:lpstr>Research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Orr, Mark (mo6xj)</dc:creator>
  <cp:lastModifiedBy>Orr, Mark (mo6xj)</cp:lastModifiedBy>
  <cp:revision>8</cp:revision>
  <dcterms:created xsi:type="dcterms:W3CDTF">2023-01-25T17:03:34Z</dcterms:created>
  <dcterms:modified xsi:type="dcterms:W3CDTF">2023-01-26T16:40:33Z</dcterms:modified>
</cp:coreProperties>
</file>