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797675" cy="9928225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E31D43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FCE2CC7E-598D-4AAE-835F-480D1BED1BD2}" type="datetime1">
              <a:rPr lang="en-US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8D22A082-D154-4AC6-B915-F0813EE1D3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1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0A85E2D1-43D6-4614-944F-8F895CECBDB7}" type="datetime1">
              <a:rPr lang="en-US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5017E2-AE77-45E3-8F8F-31DA72B1D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3479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46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8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5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3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19</a:t>
            </a:fld>
            <a:endParaRPr lang="en-GB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8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20</a:t>
            </a:fld>
            <a:endParaRPr lang="en-GB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4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21</a:t>
            </a:fld>
            <a:endParaRPr lang="en-GB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5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0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4</a:t>
            </a:fld>
            <a:endParaRPr lang="en-GB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84B28-D9FB-4B54-AF79-1DFF6653AF81}" type="slidenum">
              <a:rPr lang="en-GB" sz="1200" smtClean="0"/>
              <a:pPr/>
              <a:t>5</a:t>
            </a:fld>
            <a:endParaRPr 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4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5A73C-D26F-4EBA-9919-357828D701AB}" type="slidenum">
              <a:rPr lang="en-GB" sz="1200" smtClean="0"/>
              <a:pPr/>
              <a:t>6</a:t>
            </a:fld>
            <a:endParaRPr lang="en-GB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9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10/24/2023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88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2130425"/>
            <a:ext cx="7772400" cy="1470025"/>
          </a:xfrm>
          <a:noFill/>
        </p:spPr>
        <p:txBody>
          <a:bodyPr/>
          <a:lstStyle>
            <a:lvl1pPr algn="ctr">
              <a:defRPr>
                <a:solidFill>
                  <a:srgbClr val="0644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11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8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648" y="1340768"/>
            <a:ext cx="7560838" cy="4680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478" y="418655"/>
            <a:ext cx="2057400" cy="5458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418655"/>
            <a:ext cx="5755470" cy="54586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5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521700" y="5286375"/>
            <a:ext cx="587375" cy="646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>
                <a:solidFill>
                  <a:schemeClr val="bg1"/>
                </a:solidFill>
                <a:sym typeface="Wingdings" pitchFamily="-1" charset="2"/>
              </a:rPr>
              <a:t>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71343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91325" y="6345888"/>
            <a:ext cx="7735824" cy="4023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5296945"/>
            <a:ext cx="7772400" cy="1048871"/>
          </a:xfrm>
          <a:noFill/>
        </p:spPr>
        <p:txBody>
          <a:bodyPr anchor="b"/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6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eecs-logo-tra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994400"/>
            <a:ext cx="2779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rgbClr val="595959"/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64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4" name="Rectangle 3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6279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5877272"/>
            <a:ext cx="8352928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8" y="5301208"/>
            <a:ext cx="8360242" cy="566738"/>
          </a:xfrm>
          <a:noFill/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89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1268760"/>
            <a:ext cx="8574087" cy="4878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0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089015-D4EF-45D7-AB90-8324C2901DC3}" type="datetime1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9A17E5-9DFC-4718-8234-209BD13CF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0F31C7-3210-4910-BB9B-6EA3C350C7E9}" type="datetime1">
              <a:rPr lang="en-US"/>
              <a:pPr/>
              <a:t>10/24/2023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090422-19ED-48DB-934A-F4B13600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00113" y="1125538"/>
            <a:ext cx="8243887" cy="0"/>
          </a:xfrm>
          <a:prstGeom prst="line">
            <a:avLst/>
          </a:prstGeom>
          <a:ln w="57150" cmpd="sng">
            <a:solidFill>
              <a:srgbClr val="99D2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4250"/>
            <a:ext cx="7704856" cy="908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196752"/>
            <a:ext cx="7704855" cy="4896544"/>
          </a:xfrm>
        </p:spPr>
        <p:txBody>
          <a:bodyPr/>
          <a:lstStyle>
            <a:lvl1pPr marL="3429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1pPr>
            <a:lvl2pPr marL="914400" indent="-4572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2pPr>
            <a:lvl3pPr marL="12573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3pPr>
            <a:lvl4pPr marL="17145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4pPr>
            <a:lvl5pPr marL="21717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92" y="39407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892" y="24406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340768"/>
            <a:ext cx="36004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92" y="1340768"/>
            <a:ext cx="3804196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68760"/>
            <a:ext cx="3744416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16833"/>
            <a:ext cx="3744416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008" y="1268760"/>
            <a:ext cx="3703064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4471" y="1916832"/>
            <a:ext cx="37000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6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1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1588" y="0"/>
            <a:ext cx="9142412" cy="115888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0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66" y="1577847"/>
              <a:ext cx="274312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706" y="1577847"/>
              <a:ext cx="4233830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3096344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60648"/>
            <a:ext cx="4536504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40334"/>
            <a:ext cx="3096344" cy="4896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92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928" y="38985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792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7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3350" y="269875"/>
            <a:ext cx="75612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322388"/>
            <a:ext cx="75612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6512" y="-61913"/>
            <a:ext cx="901701" cy="6947297"/>
            <a:chOff x="1259632" y="-61913"/>
            <a:chExt cx="901701" cy="6947297"/>
          </a:xfrm>
        </p:grpSpPr>
        <p:pic>
          <p:nvPicPr>
            <p:cNvPr id="1028" name="Picture 3" descr="QUBSEECS_Logo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-61913"/>
              <a:ext cx="901701" cy="69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4" b="31922"/>
            <a:stretch/>
          </p:blipFill>
          <p:spPr bwMode="auto">
            <a:xfrm>
              <a:off x="1259632" y="4961369"/>
              <a:ext cx="901701" cy="192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27" b="31922"/>
            <a:stretch/>
          </p:blipFill>
          <p:spPr bwMode="auto">
            <a:xfrm>
              <a:off x="1259632" y="4509119"/>
              <a:ext cx="901701" cy="107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C:\Users\3047296\AppData\Local\Temp\Rar$DR06.978\QUB new logo set_Red\QueenÔÇÖs Red Logo - Landscape.png"/>
            <p:cNvPicPr>
              <a:picLocks noChangeAspect="1" noChangeArrowheads="1"/>
            </p:cNvPicPr>
            <p:nvPr userDrawn="1"/>
          </p:nvPicPr>
          <p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9312" y="5314936"/>
              <a:ext cx="2202342" cy="79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873471" y="-61913"/>
            <a:ext cx="0" cy="6985001"/>
          </a:xfrm>
          <a:prstGeom prst="line">
            <a:avLst/>
          </a:prstGeom>
          <a:ln w="57150">
            <a:solidFill>
              <a:srgbClr val="99D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44" r:id="rId3"/>
    <p:sldLayoutId id="2147484445" r:id="rId4"/>
    <p:sldLayoutId id="2147484446" r:id="rId5"/>
    <p:sldLayoutId id="2147484447" r:id="rId6"/>
    <p:sldLayoutId id="2147484451" r:id="rId7"/>
    <p:sldLayoutId id="2147484452" r:id="rId8"/>
    <p:sldLayoutId id="2147484453" r:id="rId9"/>
    <p:sldLayoutId id="2147484454" r:id="rId10"/>
    <p:sldLayoutId id="2147484448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  <p:sldLayoutId id="2147484461" r:id="rId18"/>
    <p:sldLayoutId id="2147484462" r:id="rId1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.martinez-del-rincon@qub.ac.u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10" Type="http://schemas.openxmlformats.org/officeDocument/2006/relationships/image" Target="../media/image14.jpeg"/><Relationship Id="rId4" Type="http://schemas.openxmlformats.org/officeDocument/2006/relationships/image" Target="../media/image6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5" y="538717"/>
            <a:ext cx="7128791" cy="1524000"/>
          </a:xfrm>
        </p:spPr>
        <p:txBody>
          <a:bodyPr>
            <a:normAutofit/>
          </a:bodyPr>
          <a:lstStyle/>
          <a:p>
            <a:r>
              <a:rPr lang="en-GB" dirty="0"/>
              <a:t>CSC3067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356992"/>
            <a:ext cx="7054551" cy="2592288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/>
              <a:t>		    Pedestrian Detection</a:t>
            </a:r>
          </a:p>
          <a:p>
            <a:pPr algn="r"/>
            <a:endParaRPr lang="en-GB" sz="1800" b="1" dirty="0"/>
          </a:p>
          <a:p>
            <a:pPr algn="r"/>
            <a:endParaRPr lang="en-GB" sz="1800" b="1" dirty="0"/>
          </a:p>
          <a:p>
            <a:pPr algn="r"/>
            <a:r>
              <a:rPr lang="en-GB" sz="1800" b="1" dirty="0"/>
              <a:t>Jesús Martínez del Rincón</a:t>
            </a:r>
          </a:p>
          <a:p>
            <a:pPr algn="r"/>
            <a:r>
              <a:rPr lang="en-GB" sz="1800" dirty="0"/>
              <a:t>j.martinez-del-rincon@qub.ac.uk</a:t>
            </a:r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1499190"/>
            <a:ext cx="68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Video Analytics and Machine Learning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03649" y="2060848"/>
            <a:ext cx="7128791" cy="650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Group Assignment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777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861849" cy="1008112"/>
          </a:xfrm>
        </p:spPr>
        <p:txBody>
          <a:bodyPr/>
          <a:lstStyle/>
          <a:p>
            <a:r>
              <a:rPr lang="en-GB" dirty="0"/>
              <a:t>Testing the classification system</a:t>
            </a:r>
            <a:br>
              <a:rPr lang="en-GB" dirty="0"/>
            </a:br>
            <a:r>
              <a:rPr lang="en-GB" dirty="0"/>
              <a:t>(21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328592"/>
          </a:xfrm>
        </p:spPr>
        <p:txBody>
          <a:bodyPr/>
          <a:lstStyle/>
          <a:p>
            <a:r>
              <a:rPr lang="en-GB" sz="1800" dirty="0"/>
              <a:t>In order to justify previous choices, we need to divide dataset (both positive and negative examples) in 2 subsets: training and testing</a:t>
            </a:r>
          </a:p>
          <a:p>
            <a:pPr marL="800100" lvl="4"/>
            <a:r>
              <a:rPr lang="en-GB" sz="1600" dirty="0"/>
              <a:t>Training samples and their labels for learning</a:t>
            </a:r>
          </a:p>
          <a:p>
            <a:pPr marL="800100" lvl="4"/>
            <a:r>
              <a:rPr lang="en-GB" sz="1600" dirty="0"/>
              <a:t>choose the best techniques, strategies and parameters for each block using the testing</a:t>
            </a:r>
          </a:p>
          <a:p>
            <a:pPr lvl="1"/>
            <a:r>
              <a:rPr lang="en-GB" sz="1400" dirty="0"/>
              <a:t>Options:</a:t>
            </a:r>
          </a:p>
          <a:p>
            <a:pPr lvl="2"/>
            <a:r>
              <a:rPr lang="en-GB" sz="1050" dirty="0"/>
              <a:t>Half/half</a:t>
            </a:r>
          </a:p>
          <a:p>
            <a:pPr lvl="2"/>
            <a:r>
              <a:rPr lang="en-GB" sz="1050" dirty="0"/>
              <a:t>Cross validation</a:t>
            </a:r>
          </a:p>
          <a:p>
            <a:pPr lvl="2"/>
            <a:endParaRPr lang="en-GB" sz="1000" dirty="0"/>
          </a:p>
          <a:p>
            <a:r>
              <a:rPr lang="en-GB" sz="2000" dirty="0"/>
              <a:t>Evaluate the performance of your final choice</a:t>
            </a:r>
          </a:p>
          <a:p>
            <a:pPr lvl="1"/>
            <a:r>
              <a:rPr lang="en-GB" sz="1400" dirty="0"/>
              <a:t>Options:</a:t>
            </a:r>
          </a:p>
          <a:p>
            <a:pPr lvl="2"/>
            <a:r>
              <a:rPr lang="en-GB" sz="1400" dirty="0"/>
              <a:t>Recognition rate</a:t>
            </a:r>
          </a:p>
          <a:p>
            <a:pPr lvl="2"/>
            <a:r>
              <a:rPr lang="en-GB" sz="1400" dirty="0"/>
              <a:t>TP, FP, TN, FN   (</a:t>
            </a:r>
            <a:r>
              <a:rPr lang="en-GB" sz="1400" dirty="0" err="1"/>
              <a:t>Prac</a:t>
            </a:r>
            <a:r>
              <a:rPr lang="en-GB" sz="1400" dirty="0"/>
              <a:t> 6)</a:t>
            </a:r>
          </a:p>
          <a:p>
            <a:pPr lvl="2"/>
            <a:r>
              <a:rPr lang="en-GB" sz="1400" dirty="0"/>
              <a:t>Precision, recall, specificity, sensitivity, etc… (</a:t>
            </a:r>
            <a:r>
              <a:rPr lang="en-GB" sz="1400" dirty="0" err="1"/>
              <a:t>Prac</a:t>
            </a:r>
            <a:r>
              <a:rPr lang="en-GB" sz="1400" dirty="0"/>
              <a:t> 6)</a:t>
            </a:r>
          </a:p>
          <a:p>
            <a:pPr lvl="1"/>
            <a:endParaRPr lang="en-GB" sz="16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323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/>
              <a:t>Detection implementation</a:t>
            </a:r>
            <a:br>
              <a:rPr lang="en-GB" dirty="0"/>
            </a:br>
            <a:r>
              <a:rPr lang="en-GB" dirty="0"/>
              <a:t>(37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4"/>
            <a:ext cx="8172400" cy="5256584"/>
          </a:xfrm>
        </p:spPr>
        <p:txBody>
          <a:bodyPr/>
          <a:lstStyle/>
          <a:p>
            <a:r>
              <a:rPr lang="en-GB" sz="1800" dirty="0"/>
              <a:t>Apply your classification/verification system to implement a pedestrian detector</a:t>
            </a:r>
          </a:p>
          <a:p>
            <a:r>
              <a:rPr lang="en-GB" sz="1800" dirty="0"/>
              <a:t>2 important components</a:t>
            </a:r>
          </a:p>
          <a:p>
            <a:pPr marL="715963" lvl="1" indent="-258763"/>
            <a:r>
              <a:rPr lang="en-GB" sz="1400" b="1" dirty="0"/>
              <a:t>A sliding window detector</a:t>
            </a:r>
            <a:r>
              <a:rPr lang="en-GB" sz="1400" dirty="0"/>
              <a:t>.  (Based on </a:t>
            </a:r>
            <a:r>
              <a:rPr lang="en-GB" sz="1400" dirty="0" err="1"/>
              <a:t>Prac</a:t>
            </a:r>
            <a:r>
              <a:rPr lang="en-GB" sz="1400" dirty="0"/>
              <a:t> 4)</a:t>
            </a:r>
          </a:p>
          <a:p>
            <a:pPr marL="893763" lvl="2" indent="-177800"/>
            <a:r>
              <a:rPr lang="en-GB" sz="1050" dirty="0"/>
              <a:t>Crop the image at every location and use the classifier to tell if that image region  contains a person. By scanning every location on the full image, it will detect all instances of pedestrians in that image. </a:t>
            </a:r>
          </a:p>
          <a:p>
            <a:pPr marL="893763" lvl="2" indent="-177800"/>
            <a:r>
              <a:rPr lang="en-GB" sz="1050" dirty="0"/>
              <a:t>In order to detect pedestrians at multiple sizes, our sliding window detector should run at multiple scales (will  require resizing image)</a:t>
            </a:r>
          </a:p>
          <a:p>
            <a:pPr lvl="1"/>
            <a:r>
              <a:rPr lang="en-GB" sz="1400" b="1" dirty="0"/>
              <a:t>Non-maxima suppression</a:t>
            </a:r>
            <a:r>
              <a:rPr lang="en-GB" sz="1400" dirty="0"/>
              <a:t>. (</a:t>
            </a:r>
            <a:r>
              <a:rPr lang="en-GB" sz="1400" dirty="0" err="1"/>
              <a:t>Prac</a:t>
            </a:r>
            <a:r>
              <a:rPr lang="en-GB" sz="1400" dirty="0"/>
              <a:t> 5)</a:t>
            </a:r>
          </a:p>
          <a:p>
            <a:pPr marL="904875" lvl="2" indent="-188913"/>
            <a:r>
              <a:rPr lang="en-GB" sz="1050" dirty="0"/>
              <a:t>Overlapping detections are a common problem. NMS removes overlapping detection to improve performance.  It keeps best detections in each region by selecting the strongest responses.</a:t>
            </a:r>
          </a:p>
          <a:p>
            <a:r>
              <a:rPr lang="en-GB" sz="1500" dirty="0"/>
              <a:t>Using </a:t>
            </a:r>
            <a:r>
              <a:rPr lang="en-GB" sz="1500" i="1" dirty="0" err="1"/>
              <a:t>test.dataset</a:t>
            </a:r>
            <a:r>
              <a:rPr lang="en-GB" sz="1500" dirty="0"/>
              <a:t> file, we can read the real location of people in the image sequence</a:t>
            </a:r>
          </a:p>
          <a:p>
            <a:pPr lvl="1">
              <a:lnSpc>
                <a:spcPct val="100000"/>
              </a:lnSpc>
            </a:pPr>
            <a:r>
              <a:rPr lang="en-GB" sz="1100" dirty="0"/>
              <a:t>For each image, the (x, y, width and height) parameters of the bounding box of each person in that frame, so it can be compared against our output</a:t>
            </a:r>
          </a:p>
          <a:p>
            <a:pPr lvl="1">
              <a:lnSpc>
                <a:spcPct val="100000"/>
              </a:lnSpc>
            </a:pPr>
            <a:r>
              <a:rPr lang="en-GB" sz="1100" dirty="0"/>
              <a:t>Calculate the performance of our detector </a:t>
            </a:r>
            <a:r>
              <a:rPr lang="en-GB" sz="1100" dirty="0" err="1"/>
              <a:t>quanatitatively</a:t>
            </a:r>
            <a:endParaRPr lang="en-GB" sz="1100" dirty="0"/>
          </a:p>
          <a:p>
            <a:pPr lvl="1">
              <a:lnSpc>
                <a:spcPct val="100000"/>
              </a:lnSpc>
            </a:pPr>
            <a:r>
              <a:rPr lang="en-GB" sz="1100" dirty="0"/>
              <a:t>Generate output video</a:t>
            </a:r>
          </a:p>
          <a:p>
            <a:pPr lvl="1">
              <a:lnSpc>
                <a:spcPct val="100000"/>
              </a:lnSpc>
            </a:pPr>
            <a:r>
              <a:rPr lang="en-GB" sz="1100" dirty="0"/>
              <a:t>Reflect and explain the results that you have obtained</a:t>
            </a:r>
          </a:p>
          <a:p>
            <a:pPr lvl="2">
              <a:lnSpc>
                <a:spcPct val="100000"/>
              </a:lnSpc>
            </a:pPr>
            <a:r>
              <a:rPr lang="en-GB" sz="1050" dirty="0"/>
              <a:t>Why and when it fails?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64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116632"/>
            <a:ext cx="8064897" cy="936104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Available code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328592"/>
          </a:xfrm>
        </p:spPr>
        <p:txBody>
          <a:bodyPr/>
          <a:lstStyle/>
          <a:p>
            <a:r>
              <a:rPr lang="en-GB" sz="1600" dirty="0"/>
              <a:t>No implementation, only usage</a:t>
            </a:r>
          </a:p>
          <a:p>
            <a:pPr lvl="1"/>
            <a:r>
              <a:rPr lang="en-GB" sz="1200" dirty="0" err="1"/>
              <a:t>Prac</a:t>
            </a:r>
            <a:r>
              <a:rPr lang="en-GB" sz="1200" dirty="0"/>
              <a:t> 4 provides a SVM toolbox and </a:t>
            </a:r>
            <a:r>
              <a:rPr lang="en-GB" sz="1200" dirty="0" err="1"/>
              <a:t>matlab</a:t>
            </a:r>
            <a:r>
              <a:rPr lang="en-GB" sz="1200" dirty="0"/>
              <a:t> library alternative</a:t>
            </a:r>
          </a:p>
          <a:p>
            <a:pPr lvl="1"/>
            <a:r>
              <a:rPr lang="en-GB" sz="1200" dirty="0" err="1"/>
              <a:t>Prac</a:t>
            </a:r>
            <a:r>
              <a:rPr lang="en-GB" sz="1200" dirty="0"/>
              <a:t> 5 provides a HOG feature extractor</a:t>
            </a:r>
          </a:p>
          <a:p>
            <a:pPr lvl="1"/>
            <a:r>
              <a:rPr lang="en-GB" sz="1200" dirty="0" err="1"/>
              <a:t>Prac</a:t>
            </a:r>
            <a:r>
              <a:rPr lang="en-GB" sz="1200" dirty="0"/>
              <a:t> 6 provide LDA dimensionality reduction method</a:t>
            </a:r>
          </a:p>
          <a:p>
            <a:pPr lvl="1"/>
            <a:endParaRPr lang="en-GB" sz="1200" dirty="0"/>
          </a:p>
          <a:p>
            <a:r>
              <a:rPr lang="en-GB" sz="1600" dirty="0"/>
              <a:t>You should already developed in the </a:t>
            </a:r>
            <a:r>
              <a:rPr lang="en-GB" sz="1600" dirty="0" err="1"/>
              <a:t>practicals</a:t>
            </a:r>
            <a:r>
              <a:rPr lang="en-GB" sz="1600" dirty="0"/>
              <a:t> (but you can improve them)</a:t>
            </a:r>
          </a:p>
          <a:p>
            <a:pPr lvl="1"/>
            <a:r>
              <a:rPr lang="en-GB" sz="1200" dirty="0" err="1"/>
              <a:t>Preprocessing</a:t>
            </a:r>
            <a:r>
              <a:rPr lang="en-GB" sz="1200" dirty="0"/>
              <a:t>: </a:t>
            </a:r>
            <a:r>
              <a:rPr lang="en-GB" sz="1200" dirty="0" err="1"/>
              <a:t>Prac</a:t>
            </a:r>
            <a:r>
              <a:rPr lang="en-GB" sz="1200" dirty="0"/>
              <a:t> 1-2</a:t>
            </a:r>
          </a:p>
          <a:p>
            <a:pPr lvl="1"/>
            <a:r>
              <a:rPr lang="en-GB" sz="1200" dirty="0"/>
              <a:t>NMS at </a:t>
            </a:r>
            <a:r>
              <a:rPr lang="en-GB" sz="1200" dirty="0" err="1"/>
              <a:t>Prac</a:t>
            </a:r>
            <a:r>
              <a:rPr lang="en-GB" sz="1200" dirty="0"/>
              <a:t> 5</a:t>
            </a:r>
          </a:p>
          <a:p>
            <a:pPr lvl="1"/>
            <a:r>
              <a:rPr lang="en-GB" sz="1200" dirty="0"/>
              <a:t>K-NN classifier at </a:t>
            </a:r>
            <a:r>
              <a:rPr lang="en-GB" sz="1200" dirty="0" err="1"/>
              <a:t>Prac</a:t>
            </a:r>
            <a:r>
              <a:rPr lang="en-GB" sz="1200" dirty="0"/>
              <a:t> 4</a:t>
            </a:r>
          </a:p>
          <a:p>
            <a:pPr lvl="1"/>
            <a:r>
              <a:rPr lang="en-GB" sz="1200" dirty="0"/>
              <a:t>Tracking filters for comparison at </a:t>
            </a:r>
            <a:r>
              <a:rPr lang="en-GB" sz="1200" dirty="0" err="1"/>
              <a:t>Prac</a:t>
            </a:r>
            <a:r>
              <a:rPr lang="en-GB" sz="1200" dirty="0"/>
              <a:t> 7</a:t>
            </a:r>
          </a:p>
          <a:p>
            <a:pPr lvl="1"/>
            <a:r>
              <a:rPr lang="en-GB" sz="1200" dirty="0"/>
              <a:t>Concepts of sliding windows at </a:t>
            </a:r>
            <a:r>
              <a:rPr lang="en-GB" sz="1200" dirty="0" err="1"/>
              <a:t>Prac</a:t>
            </a:r>
            <a:r>
              <a:rPr lang="en-GB" sz="1200" dirty="0"/>
              <a:t> 4 and 5</a:t>
            </a:r>
          </a:p>
          <a:p>
            <a:pPr lvl="1"/>
            <a:r>
              <a:rPr lang="en-GB" sz="1200" dirty="0"/>
              <a:t>Video recorder at </a:t>
            </a:r>
            <a:r>
              <a:rPr lang="en-GB" sz="1200" dirty="0" err="1"/>
              <a:t>Prac</a:t>
            </a:r>
            <a:r>
              <a:rPr lang="en-GB" sz="1200" dirty="0"/>
              <a:t> 3</a:t>
            </a:r>
          </a:p>
          <a:p>
            <a:pPr lvl="1"/>
            <a:r>
              <a:rPr lang="en-GB" sz="1200" dirty="0"/>
              <a:t>Evaluation metrics at </a:t>
            </a:r>
            <a:r>
              <a:rPr lang="en-GB" sz="1200" dirty="0" err="1"/>
              <a:t>Prac</a:t>
            </a:r>
            <a:r>
              <a:rPr lang="en-GB" sz="1200" dirty="0"/>
              <a:t> 6</a:t>
            </a:r>
          </a:p>
          <a:p>
            <a:pPr lvl="1"/>
            <a:r>
              <a:rPr lang="en-GB" sz="1200" dirty="0"/>
              <a:t>PCA at Prac6</a:t>
            </a:r>
          </a:p>
          <a:p>
            <a:r>
              <a:rPr lang="en-GB" sz="1600" dirty="0"/>
              <a:t>Main bits to implement:</a:t>
            </a:r>
          </a:p>
          <a:p>
            <a:pPr lvl="1"/>
            <a:r>
              <a:rPr lang="en-GB" sz="1200" dirty="0"/>
              <a:t>Multi-scale sliding window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20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/>
              <a:t>Basic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256584"/>
          </a:xfrm>
        </p:spPr>
        <p:txBody>
          <a:bodyPr/>
          <a:lstStyle/>
          <a:p>
            <a:r>
              <a:rPr lang="en-GB" sz="2000" dirty="0"/>
              <a:t>As many combination of methods (specially feature extraction and classifiers)</a:t>
            </a:r>
          </a:p>
          <a:p>
            <a:pPr lvl="1"/>
            <a:r>
              <a:rPr lang="en-GB" sz="1800" dirty="0"/>
              <a:t>The final performance does not determine the mark</a:t>
            </a:r>
          </a:p>
          <a:p>
            <a:r>
              <a:rPr lang="en-GB" sz="2000" dirty="0"/>
              <a:t>Correct experimental setup</a:t>
            </a:r>
          </a:p>
          <a:p>
            <a:r>
              <a:rPr lang="en-GB" sz="2000" dirty="0"/>
              <a:t>Correctly evaluated (quantitative data)</a:t>
            </a:r>
          </a:p>
          <a:p>
            <a:pPr lvl="1"/>
            <a:r>
              <a:rPr lang="en-GB" sz="1800" dirty="0"/>
              <a:t>Tables, graphs,…</a:t>
            </a:r>
          </a:p>
          <a:p>
            <a:r>
              <a:rPr lang="en-GB" sz="2000" dirty="0"/>
              <a:t>Good parameter setting</a:t>
            </a:r>
          </a:p>
          <a:p>
            <a:r>
              <a:rPr lang="en-GB" sz="2000" dirty="0"/>
              <a:t>Good analysis and explanation of results and decisions taken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463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/>
              <a:t>Excellent system +Extra Credit</a:t>
            </a:r>
            <a:br>
              <a:rPr lang="en-GB" dirty="0"/>
            </a:br>
            <a:r>
              <a:rPr lang="en-GB" dirty="0"/>
              <a:t>(10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256584"/>
          </a:xfrm>
        </p:spPr>
        <p:txBody>
          <a:bodyPr/>
          <a:lstStyle/>
          <a:p>
            <a:r>
              <a:rPr lang="en-GB" sz="2400" dirty="0"/>
              <a:t>Use of Boosting/bagging, Random trees or NN/DNN for classification</a:t>
            </a:r>
          </a:p>
          <a:p>
            <a:r>
              <a:rPr lang="en-GB" sz="2400" dirty="0"/>
              <a:t>Cross validation (leave one out) as experimental setup</a:t>
            </a:r>
          </a:p>
          <a:p>
            <a:r>
              <a:rPr lang="en-GB" sz="2400" dirty="0"/>
              <a:t>ROC curves to evaluate</a:t>
            </a:r>
          </a:p>
          <a:p>
            <a:r>
              <a:rPr lang="en-GB" sz="2400" dirty="0"/>
              <a:t>Explore your own feature extractor</a:t>
            </a:r>
          </a:p>
          <a:p>
            <a:r>
              <a:rPr lang="en-GB" sz="2400" dirty="0"/>
              <a:t>Part-based detectors</a:t>
            </a:r>
          </a:p>
          <a:p>
            <a:r>
              <a:rPr lang="en-GB" sz="2400" dirty="0"/>
              <a:t>Tracking by detection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352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Initial Demo   (10%)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72400" cy="5472608"/>
          </a:xfrm>
        </p:spPr>
        <p:txBody>
          <a:bodyPr/>
          <a:lstStyle/>
          <a:p>
            <a:r>
              <a:rPr lang="en-GB" sz="2000" dirty="0"/>
              <a:t>Date: 15</a:t>
            </a:r>
            <a:r>
              <a:rPr lang="en-GB" sz="2000" baseline="30000" dirty="0"/>
              <a:t>th</a:t>
            </a:r>
            <a:r>
              <a:rPr lang="en-GB" sz="2000" dirty="0"/>
              <a:t> -17</a:t>
            </a:r>
            <a:r>
              <a:rPr lang="en-GB" sz="2000" baseline="30000" dirty="0"/>
              <a:t>th</a:t>
            </a:r>
            <a:r>
              <a:rPr lang="en-GB" sz="2000" dirty="0"/>
              <a:t> November</a:t>
            </a:r>
          </a:p>
          <a:p>
            <a:pPr lvl="1"/>
            <a:r>
              <a:rPr lang="en-GB" sz="1400" dirty="0"/>
              <a:t>With </a:t>
            </a:r>
            <a:r>
              <a:rPr lang="en-GB" sz="1400" dirty="0" err="1"/>
              <a:t>Baharak</a:t>
            </a:r>
            <a:r>
              <a:rPr lang="en-GB" sz="1400" dirty="0"/>
              <a:t> or me or a demonstrator</a:t>
            </a:r>
          </a:p>
          <a:p>
            <a:pPr lvl="1"/>
            <a:r>
              <a:rPr lang="en-GB" sz="1400" dirty="0"/>
              <a:t>10 min per group</a:t>
            </a:r>
          </a:p>
          <a:p>
            <a:pPr lvl="1"/>
            <a:r>
              <a:rPr lang="en-GB" sz="1400" dirty="0"/>
              <a:t>Using Ms Teams</a:t>
            </a:r>
          </a:p>
          <a:p>
            <a:r>
              <a:rPr lang="en-GB" sz="2000" dirty="0"/>
              <a:t>Formative and summative</a:t>
            </a:r>
          </a:p>
          <a:p>
            <a:pPr lvl="1"/>
            <a:r>
              <a:rPr lang="en-GB" sz="1400" dirty="0"/>
              <a:t>Opportunity to get feedback on your progress, alternative things to try, what to do until final submission, etc..</a:t>
            </a:r>
          </a:p>
          <a:p>
            <a:pPr lvl="1"/>
            <a:r>
              <a:rPr lang="en-GB" sz="1400" dirty="0"/>
              <a:t>You will get a marking template and written feedback</a:t>
            </a:r>
          </a:p>
          <a:p>
            <a:pPr lvl="1"/>
            <a:r>
              <a:rPr lang="en-GB" sz="1400" dirty="0"/>
              <a:t>10% of the final mark</a:t>
            </a:r>
          </a:p>
          <a:p>
            <a:r>
              <a:rPr lang="en-GB" sz="1600" dirty="0"/>
              <a:t>Goal and expectations:</a:t>
            </a:r>
          </a:p>
          <a:p>
            <a:pPr lvl="1"/>
            <a:r>
              <a:rPr lang="en-GB" sz="1200" dirty="0"/>
              <a:t>Show real progress at that stage. Results of some initial combinations of </a:t>
            </a:r>
            <a:r>
              <a:rPr lang="en-GB" sz="1200" dirty="0" err="1"/>
              <a:t>features+classifiers</a:t>
            </a:r>
            <a:r>
              <a:rPr lang="en-GB" sz="1200" dirty="0"/>
              <a:t>, initial attempt to the detector, parameter tuning,….</a:t>
            </a:r>
          </a:p>
          <a:p>
            <a:pPr lvl="2"/>
            <a:r>
              <a:rPr lang="en-GB" sz="900" dirty="0"/>
              <a:t>Prac4 and 5 completed give you a good baseline</a:t>
            </a:r>
          </a:p>
          <a:p>
            <a:pPr lvl="2"/>
            <a:r>
              <a:rPr lang="en-GB" sz="900" dirty="0"/>
              <a:t>The more, the better</a:t>
            </a:r>
          </a:p>
          <a:p>
            <a:pPr lvl="1"/>
            <a:r>
              <a:rPr lang="en-GB" sz="1200" dirty="0"/>
              <a:t>You will need to submit the presented slide deck, tables, results etc..</a:t>
            </a:r>
          </a:p>
          <a:p>
            <a:pPr lvl="2"/>
            <a:r>
              <a:rPr lang="en-GB" sz="900" dirty="0"/>
              <a:t>The more professional the better</a:t>
            </a:r>
          </a:p>
          <a:p>
            <a:endParaRPr lang="en-GB" sz="20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879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Deliverables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3585030"/>
          </a:xfrm>
        </p:spPr>
        <p:txBody>
          <a:bodyPr/>
          <a:lstStyle/>
          <a:p>
            <a:r>
              <a:rPr lang="en-GB" dirty="0"/>
              <a:t>Written report  (7</a:t>
            </a:r>
            <a:r>
              <a:rPr lang="en-GB" baseline="30000" dirty="0"/>
              <a:t>th</a:t>
            </a:r>
            <a:r>
              <a:rPr lang="en-GB" dirty="0"/>
              <a:t> December)</a:t>
            </a:r>
          </a:p>
          <a:p>
            <a:endParaRPr lang="en-GB" dirty="0"/>
          </a:p>
          <a:p>
            <a:r>
              <a:rPr lang="en-GB" dirty="0"/>
              <a:t>Code (7</a:t>
            </a:r>
            <a:r>
              <a:rPr lang="en-GB" baseline="30000" dirty="0"/>
              <a:t>th</a:t>
            </a:r>
            <a:r>
              <a:rPr lang="en-GB" dirty="0"/>
              <a:t> December)</a:t>
            </a:r>
          </a:p>
          <a:p>
            <a:endParaRPr lang="en-GB" dirty="0"/>
          </a:p>
          <a:p>
            <a:r>
              <a:rPr lang="en-GB" dirty="0"/>
              <a:t>Peer Assessment (8</a:t>
            </a:r>
            <a:r>
              <a:rPr lang="en-GB" baseline="30000" dirty="0"/>
              <a:t>th</a:t>
            </a:r>
            <a:r>
              <a:rPr lang="en-GB" dirty="0"/>
              <a:t> December)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7659933" y="1484784"/>
            <a:ext cx="348343" cy="3141157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4104" y="2810117"/>
            <a:ext cx="1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Through Canvas</a:t>
            </a:r>
          </a:p>
        </p:txBody>
      </p:sp>
    </p:spTree>
    <p:extLst>
      <p:ext uri="{BB962C8B-B14F-4D97-AF65-F5344CB8AC3E}">
        <p14:creationId xmlns:p14="http://schemas.microsoft.com/office/powerpoint/2010/main" val="31492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Report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7" y="1124744"/>
            <a:ext cx="7772400" cy="4659086"/>
          </a:xfrm>
        </p:spPr>
        <p:txBody>
          <a:bodyPr/>
          <a:lstStyle/>
          <a:p>
            <a:r>
              <a:rPr lang="en-GB" dirty="0"/>
              <a:t>In order to obtain all the points in each section, the report must be clear and explain and justify </a:t>
            </a:r>
            <a:r>
              <a:rPr lang="en-GB" b="1" dirty="0"/>
              <a:t>each</a:t>
            </a:r>
            <a:r>
              <a:rPr lang="en-GB" dirty="0"/>
              <a:t> decision</a:t>
            </a:r>
          </a:p>
          <a:p>
            <a:pPr lvl="1"/>
            <a:r>
              <a:rPr lang="en-GB" dirty="0"/>
              <a:t>Good structure</a:t>
            </a:r>
          </a:p>
          <a:p>
            <a:pPr lvl="1"/>
            <a:r>
              <a:rPr lang="en-GB" dirty="0"/>
              <a:t>Logical order: training, testing, etc…</a:t>
            </a:r>
          </a:p>
          <a:p>
            <a:pPr lvl="1"/>
            <a:r>
              <a:rPr lang="en-GB" dirty="0"/>
              <a:t>The more pictures and tables with results, the better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508104" y="5373215"/>
            <a:ext cx="3635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u="sng" dirty="0">
                <a:latin typeface="Arial" pitchFamily="34" charset="0"/>
                <a:cs typeface="Arial" pitchFamily="34" charset="0"/>
              </a:rPr>
              <a:t>Module guide</a:t>
            </a:r>
          </a:p>
          <a:p>
            <a:pPr algn="l"/>
            <a:r>
              <a:rPr lang="en-GB" sz="2000" dirty="0">
                <a:latin typeface="Arial" pitchFamily="34" charset="0"/>
                <a:cs typeface="Arial" pitchFamily="34" charset="0"/>
              </a:rPr>
              <a:t>   Skills:</a:t>
            </a:r>
          </a:p>
          <a:p>
            <a:pPr algn="l"/>
            <a:r>
              <a:rPr lang="en-GB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1. Communication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GB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>
                <a:latin typeface="Arial" pitchFamily="34" charset="0"/>
                <a:cs typeface="Arial" pitchFamily="34" charset="0"/>
              </a:rPr>
              <a:t>	5. Working with others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4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136904" cy="103051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Code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2583543"/>
          </a:xfrm>
        </p:spPr>
        <p:txBody>
          <a:bodyPr/>
          <a:lstStyle/>
          <a:p>
            <a:r>
              <a:rPr lang="en-GB" sz="2000" dirty="0"/>
              <a:t>I must be able to run it</a:t>
            </a:r>
          </a:p>
          <a:p>
            <a:pPr lvl="1"/>
            <a:r>
              <a:rPr lang="en-GB" sz="1800" dirty="0"/>
              <a:t>And understand your code</a:t>
            </a:r>
          </a:p>
          <a:p>
            <a:pPr lvl="2"/>
            <a:r>
              <a:rPr lang="en-GB" sz="1400" dirty="0"/>
              <a:t>Comments</a:t>
            </a:r>
          </a:p>
          <a:p>
            <a:pPr lvl="2"/>
            <a:r>
              <a:rPr lang="en-GB" sz="1400" dirty="0"/>
              <a:t>Good structure</a:t>
            </a:r>
          </a:p>
          <a:p>
            <a:r>
              <a:rPr lang="en-GB" sz="2000" dirty="0" err="1"/>
              <a:t>Gitlab</a:t>
            </a:r>
            <a:r>
              <a:rPr lang="en-GB" sz="2000" dirty="0"/>
              <a:t> - Compulsory</a:t>
            </a:r>
          </a:p>
          <a:p>
            <a:pPr lvl="1"/>
            <a:r>
              <a:rPr lang="en-GB" sz="1800" dirty="0"/>
              <a:t>I will provide you a git per group in the next few days</a:t>
            </a:r>
          </a:p>
          <a:p>
            <a:pPr lvl="1"/>
            <a:r>
              <a:rPr lang="en-GB" sz="1800" dirty="0"/>
              <a:t>Code</a:t>
            </a:r>
          </a:p>
          <a:p>
            <a:pPr lvl="1"/>
            <a:r>
              <a:rPr lang="en-GB" sz="1800" dirty="0"/>
              <a:t>Videos of your results</a:t>
            </a:r>
          </a:p>
          <a:p>
            <a:r>
              <a:rPr lang="en-GB" sz="2000" dirty="0"/>
              <a:t>I should obtain the same results that in the report </a:t>
            </a:r>
          </a:p>
          <a:p>
            <a:pPr lvl="1"/>
            <a:r>
              <a:rPr lang="en-GB" sz="1800" dirty="0"/>
              <a:t>Not all the intermediate results,  but the final ones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0565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6064" y="1250830"/>
            <a:ext cx="7772400" cy="4845170"/>
          </a:xfrm>
        </p:spPr>
        <p:txBody>
          <a:bodyPr/>
          <a:lstStyle/>
          <a:p>
            <a:r>
              <a:rPr lang="en-GB" sz="2400" dirty="0"/>
              <a:t>Professional behaviour</a:t>
            </a:r>
          </a:p>
          <a:p>
            <a:pPr lvl="1"/>
            <a:r>
              <a:rPr lang="en-GB" sz="2000" dirty="0"/>
              <a:t>Respect to the others</a:t>
            </a:r>
          </a:p>
          <a:p>
            <a:pPr lvl="1"/>
            <a:r>
              <a:rPr lang="en-GB" sz="2000" dirty="0"/>
              <a:t>Me as a moderator. Raise issues as soon as possible.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WARNING!! </a:t>
            </a:r>
            <a:r>
              <a:rPr lang="en-GB" sz="2400" dirty="0"/>
              <a:t>All the members are supposed to contribute in all the aspects</a:t>
            </a:r>
          </a:p>
          <a:p>
            <a:r>
              <a:rPr lang="en-GB" sz="2400" dirty="0"/>
              <a:t>Criteria: 4 marks (out of 10) in 4 categories</a:t>
            </a:r>
          </a:p>
          <a:p>
            <a:pPr lvl="1"/>
            <a:r>
              <a:rPr lang="en-GB" sz="2000" dirty="0"/>
              <a:t>Design, Implementation, Testing, Report</a:t>
            </a:r>
          </a:p>
          <a:p>
            <a:pPr lvl="1"/>
            <a:r>
              <a:rPr lang="en-GB" sz="2000" dirty="0"/>
              <a:t>Give also a general comment summary (1 paragraph)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4968552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/>
              <a:t>Explain when and how machine learning and computer vision is useful in industry, public institutions and research.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/>
              <a:t>Know and apply a range of basic computer vision and machine learning techniques.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/>
              <a:t>Demonstrate the ability to understand and describe the underlying mathematical framework behind these operations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/>
              <a:t>Design and develop machine learning pipelines applied to computer vision applications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959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</p:spPr>
            <p:txBody>
              <a:bodyPr/>
              <a:lstStyle/>
              <a:p>
                <a:r>
                  <a:rPr lang="en-GB" dirty="0"/>
                  <a:t>Peer assessment </a:t>
                </a:r>
              </a:p>
              <a:p>
                <a:pPr lvl="1"/>
                <a:r>
                  <a:rPr lang="en-GB" dirty="0"/>
                  <a:t>Mark </a:t>
                </a:r>
                <a:r>
                  <a:rPr lang="en-GB" i="1" dirty="0"/>
                  <a:t>M</a:t>
                </a:r>
                <a:r>
                  <a:rPr lang="en-GB" dirty="0"/>
                  <a:t> given by the moderator</a:t>
                </a:r>
              </a:p>
              <a:p>
                <a:pPr lvl="1"/>
                <a:r>
                  <a:rPr lang="en-GB" dirty="0"/>
                  <a:t>Individual 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/2+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∗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calculated by members marking anonymously.</a:t>
                </a:r>
              </a:p>
              <a:p>
                <a:pPr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  <a:blipFill>
                <a:blip r:embed="rId3"/>
                <a:stretch>
                  <a:fillRect l="-4000" t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8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50830"/>
            <a:ext cx="7772400" cy="4845170"/>
          </a:xfrm>
        </p:spPr>
        <p:txBody>
          <a:bodyPr/>
          <a:lstStyle/>
          <a:p>
            <a:r>
              <a:rPr lang="en-GB" sz="2400" dirty="0"/>
              <a:t>Hanna’s Formula</a:t>
            </a:r>
            <a:endParaRPr lang="en-GB" sz="2000" dirty="0"/>
          </a:p>
          <a:p>
            <a:endParaRPr lang="en-GB" sz="1400" dirty="0"/>
          </a:p>
          <a:p>
            <a:r>
              <a:rPr lang="en-GB" sz="2400" dirty="0"/>
              <a:t>Example:  3 member, M=15</a:t>
            </a:r>
          </a:p>
          <a:p>
            <a:pPr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8071" y="3013209"/>
            <a:ext cx="3031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2 about Member 1</a:t>
            </a:r>
          </a:p>
          <a:p>
            <a:pPr lvl="1" algn="l"/>
            <a:r>
              <a:rPr lang="en-GB" sz="2000" dirty="0"/>
              <a:t>    Design =8</a:t>
            </a:r>
          </a:p>
          <a:p>
            <a:pPr lvl="1" algn="l"/>
            <a:r>
              <a:rPr lang="en-GB" sz="2000" dirty="0"/>
              <a:t>    Implementation=7</a:t>
            </a:r>
          </a:p>
          <a:p>
            <a:pPr lvl="1" algn="l"/>
            <a:r>
              <a:rPr lang="en-GB" sz="2000" dirty="0"/>
              <a:t>    Testing=7</a:t>
            </a:r>
          </a:p>
          <a:p>
            <a:pPr lvl="1" algn="l"/>
            <a:r>
              <a:rPr lang="en-GB" sz="2000" dirty="0"/>
              <a:t>    Report=9</a:t>
            </a:r>
          </a:p>
          <a:p>
            <a:pPr lvl="1" algn="l"/>
            <a:r>
              <a:rPr lang="en-GB" sz="2000" b="1" dirty="0"/>
              <a:t>    Total =31</a:t>
            </a:r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76972" y="300279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3 about Member 1</a:t>
            </a:r>
          </a:p>
          <a:p>
            <a:pPr lvl="1" algn="l"/>
            <a:r>
              <a:rPr lang="en-GB" sz="2000" dirty="0"/>
              <a:t>    Design =7</a:t>
            </a:r>
          </a:p>
          <a:p>
            <a:pPr lvl="1" algn="l"/>
            <a:r>
              <a:rPr lang="en-GB" sz="2000" dirty="0"/>
              <a:t>    Implementation=7</a:t>
            </a:r>
          </a:p>
          <a:p>
            <a:pPr lvl="1" algn="l"/>
            <a:r>
              <a:rPr lang="en-GB" sz="2000" dirty="0"/>
              <a:t>    Testing=7</a:t>
            </a:r>
          </a:p>
          <a:p>
            <a:pPr lvl="1" algn="l"/>
            <a:r>
              <a:rPr lang="en-GB" sz="2000" dirty="0"/>
              <a:t>    Report=8</a:t>
            </a:r>
          </a:p>
          <a:p>
            <a:pPr lvl="1" algn="l"/>
            <a:r>
              <a:rPr lang="en-GB" sz="2000" b="1" dirty="0"/>
              <a:t>    Total=29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5013" y="447964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sz="1600" dirty="0"/>
              <a:t>1</a:t>
            </a:r>
            <a:r>
              <a:rPr lang="en-GB" dirty="0"/>
              <a:t>=31+29=60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6478254" y="4581204"/>
            <a:ext cx="435429" cy="23027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58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66</m:t>
                        </m:r>
                        <m:r>
                          <a:rPr lang="en-GB" sz="2400" i="1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6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1.3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=0.97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blipFill rotWithShape="0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+0.97∗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=14.7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03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64896" cy="103051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Issues </a:t>
            </a:r>
            <a:r>
              <a:rPr lang="en-GB"/>
              <a:t>and demo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8064896" cy="4528457"/>
          </a:xfrm>
        </p:spPr>
        <p:txBody>
          <a:bodyPr/>
          <a:lstStyle/>
          <a:p>
            <a:r>
              <a:rPr lang="en-GB" dirty="0"/>
              <a:t>Raise group problems as soon as possible</a:t>
            </a:r>
            <a:endParaRPr lang="en-GB" sz="2400" dirty="0"/>
          </a:p>
          <a:p>
            <a:r>
              <a:rPr lang="en-GB" sz="2400" dirty="0"/>
              <a:t>Moderating the mark</a:t>
            </a:r>
          </a:p>
          <a:p>
            <a:pPr lvl="1"/>
            <a:r>
              <a:rPr lang="en-GB" sz="2000" dirty="0"/>
              <a:t>Analysing group member contribution</a:t>
            </a:r>
          </a:p>
          <a:p>
            <a:pPr lvl="1"/>
            <a:r>
              <a:rPr lang="en-GB" sz="2000" dirty="0"/>
              <a:t>Use </a:t>
            </a:r>
            <a:r>
              <a:rPr lang="en-GB" sz="2000" dirty="0" err="1"/>
              <a:t>Gitlab</a:t>
            </a:r>
            <a:r>
              <a:rPr lang="en-GB" sz="2000" dirty="0"/>
              <a:t> to measure individual contributions</a:t>
            </a:r>
          </a:p>
          <a:p>
            <a:pPr lvl="1"/>
            <a:r>
              <a:rPr lang="en-GB" sz="2000" dirty="0"/>
              <a:t>I keep the right to fully remark individuals and groups</a:t>
            </a:r>
          </a:p>
          <a:p>
            <a:r>
              <a:rPr lang="en-GB" sz="2400" dirty="0"/>
              <a:t>If needed a group interview will be called</a:t>
            </a:r>
          </a:p>
          <a:p>
            <a:pPr lvl="1"/>
            <a:r>
              <a:rPr lang="en-GB" sz="2000" dirty="0"/>
              <a:t>All members of the group should be present</a:t>
            </a:r>
          </a:p>
          <a:p>
            <a:pPr lvl="1"/>
            <a:r>
              <a:rPr lang="en-GB" sz="2000" dirty="0"/>
              <a:t>We will agree a date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3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5040560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/>
              <a:t>Formulate and evaluate hypothesis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/>
              <a:t>Evaluate the performance of proposed machine learning solutions  through rigorous experimentation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/>
              <a:t>Analyse quantitative results and use them to refine initial solutions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/>
              <a:t>Communicate finding effectively and in a convincing manner based on data, and compare proposed systems against existing solutions </a:t>
            </a:r>
            <a:endParaRPr lang="en-GB" sz="1600" dirty="0"/>
          </a:p>
          <a:p>
            <a:pPr>
              <a:buFont typeface="+mj-lt"/>
              <a:buAutoNum type="arabicPeriod" startAt="5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4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- Coursework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43609" y="1196752"/>
            <a:ext cx="7920878" cy="4896544"/>
          </a:xfrm>
        </p:spPr>
        <p:txBody>
          <a:bodyPr/>
          <a:lstStyle/>
          <a:p>
            <a:r>
              <a:rPr lang="en-GB" sz="2400" dirty="0"/>
              <a:t>Practical assignment (40%)</a:t>
            </a:r>
          </a:p>
          <a:p>
            <a:pPr lvl="1"/>
            <a:r>
              <a:rPr lang="en-GB" sz="1800" dirty="0"/>
              <a:t>More details on Week 6</a:t>
            </a:r>
          </a:p>
          <a:p>
            <a:pPr lvl="1"/>
            <a:r>
              <a:rPr lang="en-GB" sz="1800" dirty="0"/>
              <a:t>In groups of 3</a:t>
            </a:r>
          </a:p>
          <a:p>
            <a:pPr lvl="1"/>
            <a:r>
              <a:rPr lang="en-GB" sz="1800" dirty="0"/>
              <a:t>Learning outcomes 4 to 8</a:t>
            </a:r>
          </a:p>
          <a:p>
            <a:endParaRPr lang="en-GB" sz="2400" dirty="0"/>
          </a:p>
          <a:p>
            <a:r>
              <a:rPr lang="en-GB" sz="2400" dirty="0"/>
              <a:t>Must attain at least 40 % (24 marks) of total marks available in the coursework</a:t>
            </a:r>
          </a:p>
          <a:p>
            <a:endParaRPr lang="en-GB" sz="2400" dirty="0"/>
          </a:p>
        </p:txBody>
      </p:sp>
      <p:sp>
        <p:nvSpPr>
          <p:cNvPr id="2" name="Left Brace 1"/>
          <p:cNvSpPr/>
          <p:nvPr/>
        </p:nvSpPr>
        <p:spPr>
          <a:xfrm>
            <a:off x="5796136" y="1350060"/>
            <a:ext cx="288032" cy="926812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1216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10% </a:t>
            </a:r>
            <a:r>
              <a:rPr lang="en-GB" sz="1200" dirty="0"/>
              <a:t>Initial baseline system 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87560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30%  </a:t>
            </a:r>
            <a:r>
              <a:rPr lang="en-GB" sz="1200" dirty="0"/>
              <a:t>Final report and code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4120" y="18541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Week 11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13595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Week 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4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  <p:bldP spid="2" grpId="0" animBg="1"/>
      <p:bldP spid="3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Analysis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idx="1"/>
          </p:nvPr>
        </p:nvSpPr>
        <p:spPr>
          <a:xfrm>
            <a:off x="952560" y="1196752"/>
            <a:ext cx="8172400" cy="4644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Justify every single decision based on objective data and reasoning</a:t>
            </a:r>
          </a:p>
          <a:p>
            <a:pPr>
              <a:lnSpc>
                <a:spcPct val="90000"/>
              </a:lnSpc>
            </a:pPr>
            <a:r>
              <a:rPr lang="en-GB" dirty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SVM.”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SVM because it is a good classifier.”   </a:t>
            </a:r>
            <a:r>
              <a:rPr lang="en-GB" b="1" dirty="0" err="1">
                <a:solidFill>
                  <a:srgbClr val="FFC000"/>
                </a:solidFill>
              </a:rPr>
              <a:t>Mehh</a:t>
            </a:r>
            <a:endParaRPr lang="en-GB" b="1" dirty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SVM because its requires few training images, which fits our problem where few images were available. ” </a:t>
            </a:r>
            <a:r>
              <a:rPr lang="en-GB" b="1" dirty="0">
                <a:solidFill>
                  <a:srgbClr val="00B0F0"/>
                </a:solidFill>
              </a:rPr>
              <a:t>Good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SVM because its requires few training images, which fits our problem where few images were available. This was supported empirically by its comparison with NN, where a 10% was achieved, as shown in table 1”  </a:t>
            </a:r>
            <a:r>
              <a:rPr lang="en-GB" b="1" dirty="0">
                <a:solidFill>
                  <a:srgbClr val="009900"/>
                </a:solidFill>
              </a:rPr>
              <a:t>Excellent!!!</a:t>
            </a:r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dirty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932040" y="2479764"/>
            <a:ext cx="333828" cy="275771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Assistance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1601" y="1196752"/>
            <a:ext cx="7992886" cy="5544616"/>
          </a:xfrm>
        </p:spPr>
        <p:txBody>
          <a:bodyPr/>
          <a:lstStyle/>
          <a:p>
            <a:r>
              <a:rPr lang="en-GB" sz="2400" dirty="0"/>
              <a:t>We are here to help</a:t>
            </a:r>
          </a:p>
          <a:p>
            <a:r>
              <a:rPr lang="en-GB" sz="2400" dirty="0"/>
              <a:t>If you don’t understand then please ASK</a:t>
            </a:r>
          </a:p>
          <a:p>
            <a:pPr lvl="1"/>
            <a:r>
              <a:rPr lang="en-GB" sz="2000" dirty="0"/>
              <a:t>Email: </a:t>
            </a: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j.martinez-del-rincon@qub.ac.uk</a:t>
            </a: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, B.Ahmaderaghi@qub.ac.uk</a:t>
            </a:r>
            <a:r>
              <a:rPr lang="en-GB" sz="2000" dirty="0"/>
              <a:t> - </a:t>
            </a:r>
            <a:r>
              <a:rPr lang="en-GB" sz="1800" dirty="0"/>
              <a:t>No response to queries for which the information is already provided</a:t>
            </a:r>
          </a:p>
          <a:p>
            <a:r>
              <a:rPr lang="en-GB" sz="2000" dirty="0"/>
              <a:t>Office Hours</a:t>
            </a:r>
          </a:p>
          <a:p>
            <a:pPr lvl="1"/>
            <a:r>
              <a:rPr lang="en-GB" sz="1800" dirty="0"/>
              <a:t>Jesus: Wednesday 14:00 - 17:00 CSB/03.013</a:t>
            </a:r>
          </a:p>
          <a:p>
            <a:pPr lvl="1"/>
            <a:r>
              <a:rPr lang="en-GB" sz="1800" dirty="0" err="1"/>
              <a:t>Baharak</a:t>
            </a:r>
            <a:r>
              <a:rPr lang="en-GB" sz="1800" dirty="0"/>
              <a:t>: Thursday 10:00 – 13:00 21 </a:t>
            </a:r>
            <a:r>
              <a:rPr lang="en-GB" sz="1800" dirty="0" err="1"/>
              <a:t>Stranmillis</a:t>
            </a:r>
            <a:r>
              <a:rPr lang="en-GB" sz="1800" dirty="0"/>
              <a:t> Road</a:t>
            </a:r>
          </a:p>
          <a:p>
            <a:pPr lvl="1"/>
            <a:r>
              <a:rPr lang="en-GB" sz="1800" dirty="0"/>
              <a:t>MS Teams: Feel free to call, share your screen, etc</a:t>
            </a:r>
          </a:p>
          <a:p>
            <a:pPr lvl="1"/>
            <a:r>
              <a:rPr lang="en-GB" sz="1800" dirty="0"/>
              <a:t>Drop us an email before!</a:t>
            </a:r>
          </a:p>
        </p:txBody>
      </p:sp>
    </p:spTree>
    <p:extLst>
      <p:ext uri="{BB962C8B-B14F-4D97-AF65-F5344CB8AC3E}">
        <p14:creationId xmlns:p14="http://schemas.microsoft.com/office/powerpoint/2010/main" val="2157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4" name="AutoShape 7" descr="data:image/jpeg;base64,/9j/4AAQSkZJRgABAQAAAQABAAD/2wCEAAkGBxQQEhIUDxQVFBAVGBQSFRQUFBYVFRcUGBUYFhQYFxcYHCggGhwmGxUUIjEhJSkrLi4uFx8zODQsNyotLisBCgoKDg0OGxAQGiwkHyQsNCwtLCwsLCwsLCwsLCwsLCwsLCwsLCwsLCwsLCwsLCwsLCwsLCwsLCwsLCwsLCwsLP/AABEIALgBAAMBEQACEQEDEQH/xAAcAAADAAIDAQAAAAAAAAAAAAAAAgQGBwEDBQj/xABEEAABAwIBBwcKBgEDAwUAAAABAAIDBBEFBhIhMUFxshMyNFFzgbEHIjNCYXKRobPBFCNSgtHwYiRDohZTwxUlY4PC/8QAGwEBAAIDAQEAAAAAAAAAAAAAAAIDAQQFBgf/xAA0EQEAAgEDAQYDBwQCAwAAAAAAAQIDBBExIQUSMkFxgRNDUSIzQmGRscEGFKHRNOEVI0T/2gAMAwEAAhEDEQA/AN4oBAIBAIBAIBAIBAkuo7j4IJsG6PB2cfAEHGN9HqOyk4CgtQQ4xzB2kP1WoLkHn4l6Sn7Q/TkQXoJKz0kHvu+k9BYggn6TD2c/FCguKCBvSndkz6j0HoIIaP01Rvj4AguQRYbrm7V/gEFhQQ4H6Bn7uIoLJeadx8EE2DdHg7OPgCCxAIBAIBAIBAIBAIBAkuo7j4IJsG6PB2cfAEHGN9HqOyk4CgtQQYxzB2kP1WoLgg8/Ej+ZT9p/43oPQug87FKpkb4HSOaxoc7S5waPRP61jvQlWlreGN0U+WdCznVMV/Y6/goTlpHm247O1M8Ul5c2XdCZ4nCobYMmBNnaCXREbP8AE/BY+PT6p/8Ai9Vvt3JenDlrQv0NqYr+11vFZjLSfNC3Z2przSVFHWxy1LjE9rxyTNLHBw9I/qU+9H1atsd6+KNnr3WUENH6ao3x8AQXoIsN/wB7tX+AQWFBDgfoGfu4igsl5p3HwQTYN0eDs4+AILEAgEAgEAgEAgEAgECS6juPggmwbo8HZx8AQcY30eo7KTgKC1BBjHMHvxfVah14hY51tepY4Ijfo1/ld5RKaB8Yg/1ErHk2YbM5jhpfq27Lqi+eI4dbS9j5ssxNvsxP6sExjyjVtRcNeIWfpiFjb3jpWpbU3tw9Fp+xtNjjrHen82JVMrpHB0jnPd+pxLjq6zpVXemeXRtirTuxWNurhQbHdcHWO/7KXkrn732cqKz2ETy1+c0lrgNBaSCNOwhTiZivRRalLZNpjyZTg+X9bTWHK8qwerL5/wDy1/NTpqLVaGo7G02XiNvRneS3lLp5pJPxQ/DveWWJOdHobbnWFu8d63KaiJ5ee1PYuXH1x/aj/LYkUgcAWkEEXBBuCPYVsRMTw40xNZ2lNhv+92r/AACywsKCHA/QM/dxFBZLzTuPggmwbo8HZx8AQWIBAIBAIBAIBAIBAIEl1HcfBBNg3R4Ozj4Ag4xvo9R2UnAUFiDwMs8aipIA+Z1vOYWsFs5+a9riGjboHzUL3isbtjTabJnv3aQ03lZlvUYgS0nkqfZE06x/m7RnbtS5+TPa/SHs9D2Vi08b82+rFXerv+xVMcOlfpNfUyis3Kdn92KUcKssda+plFaU6x3/AGWY4VfM9jLC0vrd33Uvwq/m+xiorHA1nuWZVU8UshyWyuqMPd+U7OivcxOJzf2/pPtHwKtx5rUaWt7MxamONp+rcuRWUkNcyR0Rs/PLnROIz23ta/WNGtdHHki8PF6vRZNNbu2/XyZKrGohwP0DP3cRQ5Wy807j4IJsG6PB2cfAEFiAQCAQCAQCAQCAQCBJdR3HwQS4N0eDs4+AIDG+jz9lJwFB5mWGU8eHRZ7/ADpHXEcd7FxHgBcXKpy5YrDd0Ohvqr92vHnLQGOYvLWSmWodnPNrdTRfQ1o2Bc6bzad5e3xabHgxRSiJVtyvSCv9Xf8AYqUcIZOa+plFYU7P7sUo4VZea+plFaU6xuP2WY4VfM9jLC0vrd33Uvwq/m+xiorCjWe5ZlVj8VjBYXKMLr5KaQSwOLJGnQR4HrHsVnfmJ3hpzp6Za2pfrEy3zkPlezEY9NmVDLcpHf8A5N62n5Lo4csXh4rtDs+2kt+U8S9vAvQR/u4irnOWy807j4IJsG6PB2cfAEFiAQCAQCAQCAQCAQCBJdR3HwQS4P0eDs4+AIJMq69lPSVD5TZvJvG8lpAA9pJCje3djdbhxWy3itXz9lDjcldM6abWdDW3uGN2NH87Vyst5vbd9B0elx6bFFafq8p38eKhVdl8BlhaV+zf9ipRwryc19TKKwp2f3YpRwqy819TKK0p1jcfssxwq+Z7GWFpfW7vupfhV/N9jFRWFGs9yl5KqeKxlBcVm3ep2VYuZ9V2E4lJSysmhdmyMNx1EbWkbQepZpaazvCvU6fHnxzW8N/5DYuyro4pI9ekPbe+Y+5LmndddWlt67vn2pwWw3msvel5p3HwU2umwbo8HZx8AQWIBAIBAIBBwSgAUHKAQCBJdR3HwQS4P0eDs4+AINNeV3KP8ROaeM/kwXvb1pdp/aNHeVoZ8net3Yet7J0XwsE5bczx6MFC055ekr0K7+PFSqqy+EyitK/Zv+xUo4V5Oa+plFY4cNX92LMKssTvX1c2WNlslOsd/wBlKOFU/eexlFbJfW7vupfhV/N9jFRWFGs9yl5KqeKxlBcVm3ep2VYuZ9TBRWQyvyY5SfgqhrXm0E1mP6g69mO9libH2FbWHJ3b7S4XaWi+PpomOa8N+yHzTuPguhDxafBujwdnHwBZFiAQCAQCAKDEcoahz8RoaaRxbSyR1EpAcW8rLHmZrCRpIAcXZu3uQdklSKKWCKB3KNqKp0Lmvc55h/0zpQGm9wByY807H7EHiQ5b1c0MMkEVOM+jlrniR0lhyb80sbbrG0oMwkx+GOlZVVDhDC5kbyXnm8oBYE9d3AIK8PxGKobnwSMlZ1scHD5IO+XUdx8EGNYzjP4LDBKOeIY2s99zAG/M/JV5b9ysy29Dp/j560/V89SkkG5uTcknWTtJK5Uc7voOSNscxH0cqM8rYK7+PFSqqy+EyjK0r9m/7FSjhXk5r6mUY281hooXPc1sbS5xOhrRcnR1BO9WtZm07Q1s9602m8+bLcP8ndVKLvzIh/mbn4NXKy9safHO0Tu0cvbGCvSsbrn+TJ4exv4ht3Ne70R9UsH6/wDJVR25j7k27s/r/wBNT/zVe/v3UmIeTiqjBMZZL7GktPwP8qzD2zp7z16erax9s4bdLRsxGrpXwyFkrXMeBpa4WOv5rq0vW9N6zu38eSuS+9Z36OtZbJRrPcpeSqnisZQXFZt3qdlWLmfUwUVhY+aNylblXi2mkPoLye43+MoWlxvJGDE/ru0aCd4sV08N+/V4TtXTf2+omI4nrDIMG6PB2cfAFc5qxAIBAIBAIJcQw6KobmTxskZcOAe0GzhqIvqI6wg6JsDp3xNifBE6FpDhGWNLQ4G97ddydPtQeXJkdA6ojkMcXIxxPhbByQzfOeHl1721jVbaUGQTwNkBbI1rmnW1wDgd4OtBiOIeTShkdykDH0k2m0tI8wuF9fN0H4IJnYPi9ID+HrIq2P8A7dXHyclrauVYdO8gINc5fZWTyQ0lPVUzqbk2tkJzxKx4zA2NwIAsLZ2gjatXUVtbpEu52Nmpp5tkvWevTfyYe2oa8HNcDoK05x2pPV6f+8w5sc9yYl3KtuxMebh+r4eKRyrzRPccrHmtj8yv1t3/AGKlHEwqyb96vq9bJ7BJK2Xk4tG1zzqa3rPXuWtqtVTT071/ZVq9XTT13lt7Ccn4aLkWwt84l2c88935btZ+y8ll12TU9+bcbdI93kNTq8me29/0ZAuS10c3p4vcm8YlsV+4n1j9pYnlWtZJ4eMYPFVyuZO0OHJNsfWac92lp2FdTTavJp8UWpPmswajJhv3qS1LlTk7JQSZr/OjdcxyWtcDWD1OFwvWaPWU1NN68xzD12i1tNRX83hDWe5bstmnisZQXFZt3qdlWLmfUwUVhYtQUrcqsPghsLyPYlydRNCTomjuPejv9nH4BbOkttMw4X9QYN8dcseTcGDdHg7OPgC6DyCxAIBAIBAIBAIBAIBB1ynQdx8EHzplpV8pVHqZHDGP2xNv8yVytRbe73nY+GK6Wu/n1YzVUjHg3aL216j8kpltE7RKzV6DBkrNrV6/Uv4V7eZIbfpfpHx1qXxK28UKv7HPi64ck+kkfUSNHnsuNGlhvt6ikUpM9J/VVk1WppX/ANlN/wA4d0Vax2gOseo6CoWw2jq3MXaWDJ032n6S7S8EgA3N9Q16QbKPdmImZ4W31FJvERPEt75HYEKKnayw5R1nSHrdbV3al4TtLWTqMv5Rw8nrNRObJv5PUqefD7zvpuWrh8N/T+Yac8qlrso5vTxe5N4xLYr9xb1j9pY81i10kI6Q7sm8bls/I9/9I+bpyiwhtZA+J+si7XfpcOaQp6LV20+WLx7tnTZ7YckXq0HNC5j3seLPac1w6iNBXvotFoiY83ssF4vvaPMqea8rNu9Ssrxcz6mCisLFqClblXh8EPZyRrOQrKZ51CQNO5/mHiUsVu7eJa3aGP4unvV9E4OPyIOzj4Auu+drEAgEAgEAgEAgEAgCgR40HcUZjl8t1VRyj3PPraVx8k72l9H0lO5hrV0P1HcVGvK3N4JMsTyshw/V3jxWa8qs0RNSywtfzgDvUovMT0nZHLpcWXx1iXdklkyZq2ERS8m7Ozw4MD83N84aCdOoJrNdXHgta1d3mNb2ZOmrOWluZ2fRUDSGgOIc4AAkDNBO02ubfFfNstotaZiNocyHVU8+H3nfTcrMPgv6fyxPKpa7KOb08XuTeMS2a/cT6x+0seaxaySEdId2TeNy2fkR6/6R81pWsy0p5R6QRV8pb67Y5DvIIPgvddl5Jvpa7+j1PY15tinfyljK6DsFZt3qVleLmfUwUVhYtQWb8q8PggwcRpGsaRvGkJDOSN6TH5PqDBzeCE//ABx8AXZh8ztysWUQgEAgEAgEAgEAgECuWB8pR6huC49+X0zB93Dl+o7isV5ZzeCTLE8rIK7+PFSqqy+Eyj5rWTeTk/8AuEV+qQf8Vz+1f+Ldx+2vuY9f4brXhZeXTVPPh95303LYw+C/p/KM8qlrMo5vTxe5N4xLar9xPrH7Sx5rFrJIR0h3ZN43LZ+RHr/pHzXLWZad8qfTv/rj/wD0vbdjf8WPV6bsPrjt6sPXUduOCs271KyvFzPqYKKwsWoKVuVWHwQ5dqO4+CxCeTwz6PqDBejwdnHwBdmHzK/ilasohAIBAIBAIBAIBBwUCyHQdxWDd8xYvTclM9nUQe4tDh8iuRlja8vo2gv39PWY+iF+o7io15X5vBJlieVkFd/HipVVZfCZRWr8Br/w1TBKdTXgu90gh3yPyVWoxfFw2p9YaPaGL4mLZ9AtdcXGkHSvnl6zWdpeN22T1XPh95303K7D4L+n8wjPKpa6SOb08XuTeMS2K/cT6x+0o+axa6SEdId2TfqOWz8j3/0j5rSteI8mYaJy0xIVNbO9pu1pEbT1hotf43Xv9DinFp6VnnZ67svF8LFtPLxFtOmVm3epWV4uZ9TBRWFi1BStyqw+CHdTQGR7GDW9zWD9xt90rG8s5rRWkzP0fTuEj8iHs4+ALsvmdp3mVaMBAIBAIBAIBAIBAIEl1HcUHz95QqHkqiN2yWCCS/WQwNPCubqq7X3e27Czd/TRX6SxaTUdxWvXl1s3hs5WJ5WwV38eKlVVl8JlHzWlfs3/AGKlXiVWTpMb/VtrybZSiaMU8ptLGPMJPPZ/I/heU7Z0M1t8anE8vN9q6Kcd/iV4ll9SfPh95303Lj4elL+n8w42+8q1qpI5vTxe5N4xLZr9xb1j9pRnlYtZJCOkO7JvG5bX/wA/v/EI7dXgZf5Siki5OM/6iQENsdLG6i49XsXS7J0E5r/EvH2Y/wAun2do5z33nww0w0aT3eC9jPD1OKNrWMoris271KyvFzPqYKKwsWoLN+VWHwQyTyfUfLV8AtcMJlO5jSR881W4K968NHtfN8PS2/Po39g3R4Ozj4Auq8CsQCAQCAQCAQCAQCAQJLqO4+CDVvlRwrlKGjqGjTExjHe49jfBwb8StTV03jd6D+n9R3Ms4582pn6juK0K8vWZfu5MsTytgrv48VKqrL4TKPmtK/W3f9ipRwqyeKs/m7YZXMcHMJa5pBa4GxB6woTWLRMTwletbRNbRy2Pk/5QGyOiZWeY5pP5o5rvMI0j1TpHsXA1PZExFrYfOOPd5nXdlWxzFsfVsKmqWyNDo3Nc07WkEfJeavhvSdrRs5NqzXpLomP58XuTeMStpXfDPrH7Sh+JTLKGAl5DWjWSbD4lU0xWtO1YTiJtO0MByjy8jhld+FtLIYw3O9RpD3HX62saAvRaLse98cfG6Rvu6el7Mvkv9veGtqyqfK90kri57jcuOtehpSuOvdrG0Q9RjxVx1itYTDWe5WTwxTxWMsLis271KyrFzPqYKKwsWoKVuVWHwQ2p5GMKNqmpcNFuRZxSHgHxW3pK/iea/qHUfarij1bOwbo8HZx8AW88wsQCAQCAQCAQCAQCAQJLqO4+CDymUDamiZDJzJIWMPewae5RtETGy3DlnFeLxzD5yxahfTySwy6HxktPtttHsIse9cma7W2fQq5q5tP344mHQoTy2oK7+PFSqqy+EyitK/Zv+xUo4V5Oa+pgorHDtn92KUearJtvX1d1PUvjN4nuY7rY4tPyULVrfpMM5MVbxtaF/wD1JV3b/qJNAcB52w5t/AfBUf2eDbwQ1J0On7/WscIqurklN5Xvef8ANxd8Lq6lKU8MbNqmGlI+xCbb3fdWfhPm+xlGFpRrPcpKqeKxlBcVm3ep2VYuZ9TBRhY5o4XSFjGDOe4hrQNribAfFSmN7bNet4pi70+UPpPJ7CRR0scLdOYzzj1vIu4/EldbHWKViHz7V6ic+W2SfNXg3R4Ozj4AptdagEAgEAgEAgEAgEAgSXUdx8EHnYfWRx08HKSMZ+VHznNb6g6yg155WcDbUxfjaRzZMwFk3JkOBaNTrtOttzf2H2LVz4t/tO92Rr/hxOG3E8NV2XOmer2cdehH/wAeKlVVl8JlFaV+zf8AYqUcK8nNfUyisKdn92KUcKsvNfUyitKdY7/ssxwq+Z7GWFpfW7vupfhV/N9jFRWFGs9yl5KqeKxlBcVm3ep2VYuZ9TBRWNmeRvJguP4yZvmtu2EEazpzn7hqG8rfwYuveeT7X122OMFff/TbsvNO4+C3Hmk2DdHg7OPgCCxB5tbjMcUjYQHSTuaZOTjGc4MBAznXIDRc2Fzp2IO3CsTjqomywOzo3XF7EEEGzmuadLXAggg6QQg7J61rSW3vJmOlEbdLy1tgSBvIG8oHpZ89jXZrmZwDs14s5txezhsIQdt0BdAXQF0BdB11FQ2NpdI4NYNJc4gNA6yTqQYRWeUITudFg8D66QaHSA8nTRn/AClI0nbYa7a0GKVHkqqMTfSVFfUxWzGNkZDFm5sLWgsa15PnONyCSNGy6DZ9Vh0dPRSxQMayJkMjWsA0AZh2bUmN+hDTnlEyPNBLykQJpZD5p/7bv0H2dR7lzc+HuzvD2/ZPaUamvcv4o/yw1/8AHiterq5vC5WFpX+rv+xUo4V5Oa+plFYU7P7sUo4VZea+plFaU6xuP2WY4VfM9jLC0vrd33Uvwq/m+xiorCjWe5S8lVPFYygucMGvep2U4vP1ZNkNkq/EZrG7adhBkf8APMaf1EfD4K3Dim0uf2l2hXTU2jxTx/23pk7CGU8TWABrQWtA1ABxAHyXTiNujwtrze02nzehLzTuPgsopsG6PB2cfAEFiDFpqCWnxGSrYwzRTQMhc1hbnsfE5zm2DiAWuDiNeghBiVTk6In0LKyHlnT1GIVEkDHAhvKtz8y5LQ8N0C+0m9kF2GZL1EJgM0XLSf8Ap7qV0oc0ubNnFzQXOs4+aQ0EeCApsn6hppRLTiZjaWmhZ+YGfhaiF13vuDfNd5ty25OYBtQZJllhJqhSt5PlGNqI3yC9vywHB19IuNI0IMO/6XqOTp2S075YGMqYmwsmbGYXOn5SB4JJsAwNbdvnMzTb2h7ceRrJ5sQNVFpma2OKYuziGuhDJC3TcHPaDqF7BBKMBrPwUTpWNkqjLDJUwsc1okiiZyQjaXDNNrNfY6CbjRdBluS1B+Hpo4sx0bWghsbpDI5jLnNa53Xa2gaBqCB8eyfp65jGVcYlYx4ka117ZwBAuBr0OOj2oLIqZkUeZE1rGNBAa0BrQLbAEHVg/R4Ozj4AgMb6PUdlJwFB2V1GyZjo5Wh0bhmuadIIWLViYTx5LY7Ras9Wisu8h5KAmSO8lKSLO2x6Rof9nLn5ME1neHr9H2rXPTuW6W/diK1Zl34236Ffs3/YqUcK8nNfUyisKdn92KUcKsvNfUyitKdY3H7LMcKvmexlhaX1u77qX4VfzfYxUVhRrPcpeSqnisZQW77MlyKyNlxFxIvHTg+dKRr62s6z8h8ltY8M3nq4us7Tx6WJ87b8N84ThkdLE2KBuaxuobTp0knaT1roUrFY2h43PmvmtN7z1kuBegZ+7iKlEqlsvNO4+CCbBujwdnHwBBYg86rxqnhfmTTxMkNgGPka13naG6CdtkHQ/FqNzBUGWB0bSWtmzmEB20NfsO5B3vxina5jHTxB8maY28o27w7Q0tF9N9lkE1RlBCYpXwSwSvjaX5pnYxuj9T9Oa3/KxCDuOO07XMZJNCyZ+ZaMytziXi7QNIJvs0aUHZjGJCnYCQXPe5sUbBoL5Hc0X2DQSTsAJ2IPGmynlElWxtKZPwoje/MmbnOa9rn/AJbXMFyA06CRdBbQZQsndC6IxmnlgNQJHShsgFxb8ki+bYm7rixFkFP/AK7TcnyvLxclfNz89ubnWva/XbSg4GMtFQyB2gyxumgeCHNkazN5S1tRGew+0OuNqD0ZNR3HwQTYN0eDs4+AIOMb6PUdlJwFBZZBBjTQYwCLgviBB0ggyNuCkxvyRbbhr/K3yXNkJkw8hjtsLuYT/g71d1iNy08um86vR6Ht21I7ufrH1aqxOgkp3iOdjo3g6nC2w6RsI9oWp3Zjl6OufHmik0nfq6FW23Dtn92KUcKsm+9enm5UVpTrHf8AZZjhX8z2MsLC+t3fdS/Cr+Z7GUVm7toqV80mZCxz3m1mtFyp7TPSGrOWmPvWtO0fm2dkn5LDdsmIH2iBp43fYfFbeLTbdbPP67t7f7GD9Wx8GhaxsjWANY2RwDQLACw1ALdiNnmbWm8za0vRRhDgfoGfu4igsl5p3HwQTYN0eDs4+AILEGF5UZJy1b6tzDFmz08NO3PvoMcpkcXAN1EOta+xB01mSdS4zGN0I5SsNXYl4IYaYQWD2tzmOBbe7dYJFxdBxhWS0tM2J87YpRBQmkzWBznF7XF4LGkbQLawblB42S2FSzU08JYDLLRMpuXLpQ2MMBbHE9kkLdP5kh0Zx82x2IParsj5pHyuBivJHh7Bcu0GlkMj9ObqdfR7oQexlbRPd+EmYC78LUNncxou5zDHJE/NG0gSZ1hpOaQNJQSnB6oTVssDoQKpsLWPe55MYYxzc4sDRnE59wM4ataCZmRjoRAyExvhhopqICa5L3SFpu8NFs3zDfT62jUgnhySqouRfHJE58MkpZFM58jDBLDHEWPlzc97gY7hxaTZ2b7UHouwx76ugFhm0kcrpXtZybC97GMjZG3VaweSBqAb1oMpk1HcfBBNg3R4Ozj4Ag4xvo9R2UnAUFqCDGOYPfh+q1Bcg8bKHD46gwMnY17DIdDhf/bf/AWJrErMWa+Kd6TsxDGfJLDJc0sroT+lw5RniHD4rVvpYnh3NP8A1Blp0yRuwzFPJrWwuaGtZLckDMdYmzSdTrbAqZ01o4dKnbenybd7o8eqyWrI+fSzd0Zdw3VM4b/R0q9paW3F4QuwmozgOQmvZ2jkZL7L7NyfDttwf3WHv796OFlNkzWScymm743N4rJ8G/0Ldo6avN4eth/k6rpZM1zGxeaHHlHjUXEDQ2/UVbXT2mOrn5e2tPS+9Z36eTM8H8kcbdNXM6T/AAjHJt73XJPyV1dJHm5uf+oclumKuzMMn8JhpXzsp42xtBj5o0nzBrOsrarWKuHmz5M3W87vcUlKPDf97tX+AQWIIcD9Az93EUFkvNO4+CCbBujwdnHwBBYgEAg4sgLIOUHBQACDlAIOAECy6juPggmwbo8HZx8AQcY30eo7KTgKC1BDjHMHaQ/VaguQefiXpKftP/HIgvQSVnpIPfd9J6CuyCCfpEPZz8UKxtBvK5Z2g3Qs6U7smfUeg9BBDR+mqN8fAEFyCLDdc3av8AgsKCHA/QM/dxFBZLzTuPggmwbo8HZx8AQWIBAIBAIBAIBAIBAIEl1HcfBBNg3R4Ozj4Ag4xvo9R2UnAUFqCHGOYO0h+q1Bcg8/EvSU/aH6ciC9BJWekg9930noLEEE/SYezn4oUFyCBvSndkz6j0HoIIaP01Rvj4AguQRYbrm7V/gEFhQQ4H6Bn7uIoLJeadx8EE2DdHg7OPgCCx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4841637"/>
          </a:xfrm>
        </p:spPr>
        <p:txBody>
          <a:bodyPr/>
          <a:lstStyle/>
          <a:p>
            <a:r>
              <a:rPr lang="en-GB" dirty="0"/>
              <a:t>Pedestrian Detection</a:t>
            </a:r>
          </a:p>
          <a:p>
            <a:pPr lvl="1"/>
            <a:r>
              <a:rPr lang="en-GB" dirty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sz="2800" dirty="0"/>
          </a:p>
          <a:p>
            <a:pPr lvl="1"/>
            <a:endParaRPr lang="en-GB" sz="1800" dirty="0"/>
          </a:p>
          <a:p>
            <a:pPr lvl="1"/>
            <a:r>
              <a:rPr lang="en-GB" dirty="0"/>
              <a:t>Detection</a:t>
            </a:r>
          </a:p>
        </p:txBody>
      </p:sp>
      <p:pic>
        <p:nvPicPr>
          <p:cNvPr id="3074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2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4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2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0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martinezdelrincon\Dropbox\CSC4067\workshops\Prac4\People\pedestrian\image_0000094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" y="4931694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24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8086" y="5445224"/>
            <a:ext cx="421626" cy="108012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597424" y="4915548"/>
            <a:ext cx="686544" cy="190635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195736" y="5697252"/>
            <a:ext cx="210813" cy="54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77144" y="5584384"/>
            <a:ext cx="219499" cy="7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740352" y="5552570"/>
            <a:ext cx="367207" cy="900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483768" y="5697252"/>
            <a:ext cx="210813" cy="540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64088" y="5578132"/>
            <a:ext cx="288032" cy="7311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79578" y="5526927"/>
            <a:ext cx="396877" cy="9264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55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69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0832" y="247737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068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0339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0352" y="220486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39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0" y="2095397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827584" y="3323771"/>
            <a:ext cx="2612572" cy="274320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Pedestrian Detector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07885" y="3947867"/>
            <a:ext cx="2452347" cy="1654629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Automatic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676199" y="4531846"/>
            <a:ext cx="47194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440155" y="4513922"/>
            <a:ext cx="76772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0296" y="1308886"/>
            <a:ext cx="2762422" cy="1878021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523" y="1320316"/>
            <a:ext cx="16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Training set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15435" y="2858816"/>
            <a:ext cx="14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Test set</a:t>
            </a:r>
          </a:p>
        </p:txBody>
      </p:sp>
      <p:pic>
        <p:nvPicPr>
          <p:cNvPr id="24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08" y="1550828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09" y="1550829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47" y="1694592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8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 bwMode="auto">
          <a:xfrm rot="5400000">
            <a:off x="4970190" y="3385960"/>
            <a:ext cx="760961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38610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68" y="40134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68" y="41658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2" y="3978845"/>
            <a:ext cx="1910680" cy="1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48148" y="4013452"/>
            <a:ext cx="511742" cy="138206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172400" y="4489693"/>
            <a:ext cx="216024" cy="5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460432" y="4478473"/>
            <a:ext cx="216024" cy="530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44409" y="4989086"/>
            <a:ext cx="506895" cy="387984"/>
          </a:xfrm>
          <a:custGeom>
            <a:avLst/>
            <a:gdLst>
              <a:gd name="connsiteX0" fmla="*/ 0 w 506895"/>
              <a:gd name="connsiteY0" fmla="*/ 387984 h 387984"/>
              <a:gd name="connsiteX1" fmla="*/ 79513 w 506895"/>
              <a:gd name="connsiteY1" fmla="*/ 378044 h 387984"/>
              <a:gd name="connsiteX2" fmla="*/ 129208 w 506895"/>
              <a:gd name="connsiteY2" fmla="*/ 328349 h 387984"/>
              <a:gd name="connsiteX3" fmla="*/ 159026 w 506895"/>
              <a:gd name="connsiteY3" fmla="*/ 318410 h 387984"/>
              <a:gd name="connsiteX4" fmla="*/ 178904 w 506895"/>
              <a:gd name="connsiteY4" fmla="*/ 288592 h 387984"/>
              <a:gd name="connsiteX5" fmla="*/ 188843 w 506895"/>
              <a:gd name="connsiteY5" fmla="*/ 258775 h 387984"/>
              <a:gd name="connsiteX6" fmla="*/ 248478 w 506895"/>
              <a:gd name="connsiteY6" fmla="*/ 219018 h 387984"/>
              <a:gd name="connsiteX7" fmla="*/ 278295 w 506895"/>
              <a:gd name="connsiteY7" fmla="*/ 189201 h 387984"/>
              <a:gd name="connsiteX8" fmla="*/ 308113 w 506895"/>
              <a:gd name="connsiteY8" fmla="*/ 179262 h 387984"/>
              <a:gd name="connsiteX9" fmla="*/ 337930 w 506895"/>
              <a:gd name="connsiteY9" fmla="*/ 149444 h 387984"/>
              <a:gd name="connsiteX10" fmla="*/ 347869 w 506895"/>
              <a:gd name="connsiteY10" fmla="*/ 119627 h 387984"/>
              <a:gd name="connsiteX11" fmla="*/ 367748 w 506895"/>
              <a:gd name="connsiteY11" fmla="*/ 99749 h 387984"/>
              <a:gd name="connsiteX12" fmla="*/ 387626 w 506895"/>
              <a:gd name="connsiteY12" fmla="*/ 69931 h 387984"/>
              <a:gd name="connsiteX13" fmla="*/ 457200 w 506895"/>
              <a:gd name="connsiteY13" fmla="*/ 40114 h 387984"/>
              <a:gd name="connsiteX14" fmla="*/ 496956 w 506895"/>
              <a:gd name="connsiteY14" fmla="*/ 357 h 387984"/>
              <a:gd name="connsiteX15" fmla="*/ 506895 w 506895"/>
              <a:gd name="connsiteY15" fmla="*/ 357 h 38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95" h="387984">
                <a:moveTo>
                  <a:pt x="0" y="387984"/>
                </a:moveTo>
                <a:cubicBezTo>
                  <a:pt x="26504" y="384671"/>
                  <a:pt x="53744" y="385072"/>
                  <a:pt x="79513" y="378044"/>
                </a:cubicBezTo>
                <a:cubicBezTo>
                  <a:pt x="124754" y="365705"/>
                  <a:pt x="97219" y="353940"/>
                  <a:pt x="129208" y="328349"/>
                </a:cubicBezTo>
                <a:cubicBezTo>
                  <a:pt x="137389" y="321804"/>
                  <a:pt x="149087" y="321723"/>
                  <a:pt x="159026" y="318410"/>
                </a:cubicBezTo>
                <a:cubicBezTo>
                  <a:pt x="165652" y="308471"/>
                  <a:pt x="173562" y="299276"/>
                  <a:pt x="178904" y="288592"/>
                </a:cubicBezTo>
                <a:cubicBezTo>
                  <a:pt x="183589" y="279221"/>
                  <a:pt x="181435" y="266183"/>
                  <a:pt x="188843" y="258775"/>
                </a:cubicBezTo>
                <a:cubicBezTo>
                  <a:pt x="205736" y="241882"/>
                  <a:pt x="231585" y="235911"/>
                  <a:pt x="248478" y="219018"/>
                </a:cubicBezTo>
                <a:cubicBezTo>
                  <a:pt x="258417" y="209079"/>
                  <a:pt x="266600" y="196998"/>
                  <a:pt x="278295" y="189201"/>
                </a:cubicBezTo>
                <a:cubicBezTo>
                  <a:pt x="287012" y="183390"/>
                  <a:pt x="298174" y="182575"/>
                  <a:pt x="308113" y="179262"/>
                </a:cubicBezTo>
                <a:cubicBezTo>
                  <a:pt x="318052" y="169323"/>
                  <a:pt x="330133" y="161139"/>
                  <a:pt x="337930" y="149444"/>
                </a:cubicBezTo>
                <a:cubicBezTo>
                  <a:pt x="343741" y="140727"/>
                  <a:pt x="342479" y="128611"/>
                  <a:pt x="347869" y="119627"/>
                </a:cubicBezTo>
                <a:cubicBezTo>
                  <a:pt x="352690" y="111592"/>
                  <a:pt x="361894" y="107066"/>
                  <a:pt x="367748" y="99749"/>
                </a:cubicBezTo>
                <a:cubicBezTo>
                  <a:pt x="375210" y="90421"/>
                  <a:pt x="378449" y="77578"/>
                  <a:pt x="387626" y="69931"/>
                </a:cubicBezTo>
                <a:cubicBezTo>
                  <a:pt x="404002" y="56284"/>
                  <a:pt x="436485" y="47019"/>
                  <a:pt x="457200" y="40114"/>
                </a:cubicBezTo>
                <a:cubicBezTo>
                  <a:pt x="469247" y="3972"/>
                  <a:pt x="458405" y="9996"/>
                  <a:pt x="496956" y="357"/>
                </a:cubicBezTo>
                <a:cubicBezTo>
                  <a:pt x="500170" y="-447"/>
                  <a:pt x="503582" y="357"/>
                  <a:pt x="506895" y="35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020878" y="4820478"/>
            <a:ext cx="268357" cy="168965"/>
          </a:xfrm>
          <a:custGeom>
            <a:avLst/>
            <a:gdLst>
              <a:gd name="connsiteX0" fmla="*/ 268357 w 268357"/>
              <a:gd name="connsiteY0" fmla="*/ 168965 h 168965"/>
              <a:gd name="connsiteX1" fmla="*/ 218661 w 268357"/>
              <a:gd name="connsiteY1" fmla="*/ 149087 h 168965"/>
              <a:gd name="connsiteX2" fmla="*/ 188844 w 268357"/>
              <a:gd name="connsiteY2" fmla="*/ 119270 h 168965"/>
              <a:gd name="connsiteX3" fmla="*/ 129209 w 268357"/>
              <a:gd name="connsiteY3" fmla="*/ 99392 h 168965"/>
              <a:gd name="connsiteX4" fmla="*/ 99392 w 268357"/>
              <a:gd name="connsiteY4" fmla="*/ 79513 h 168965"/>
              <a:gd name="connsiteX5" fmla="*/ 39757 w 268357"/>
              <a:gd name="connsiteY5" fmla="*/ 49696 h 168965"/>
              <a:gd name="connsiteX6" fmla="*/ 19879 w 268357"/>
              <a:gd name="connsiteY6" fmla="*/ 19879 h 168965"/>
              <a:gd name="connsiteX7" fmla="*/ 0 w 268357"/>
              <a:gd name="connsiteY7" fmla="*/ 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357" h="168965">
                <a:moveTo>
                  <a:pt x="268357" y="168965"/>
                </a:moveTo>
                <a:cubicBezTo>
                  <a:pt x="251792" y="162339"/>
                  <a:pt x="233790" y="158543"/>
                  <a:pt x="218661" y="149087"/>
                </a:cubicBezTo>
                <a:cubicBezTo>
                  <a:pt x="206742" y="141637"/>
                  <a:pt x="201131" y="126096"/>
                  <a:pt x="188844" y="119270"/>
                </a:cubicBezTo>
                <a:cubicBezTo>
                  <a:pt x="170527" y="109094"/>
                  <a:pt x="129209" y="99392"/>
                  <a:pt x="129209" y="99392"/>
                </a:cubicBezTo>
                <a:cubicBezTo>
                  <a:pt x="119270" y="92766"/>
                  <a:pt x="110076" y="84855"/>
                  <a:pt x="99392" y="79513"/>
                </a:cubicBezTo>
                <a:cubicBezTo>
                  <a:pt x="17085" y="38359"/>
                  <a:pt x="125216" y="106669"/>
                  <a:pt x="39757" y="49696"/>
                </a:cubicBezTo>
                <a:cubicBezTo>
                  <a:pt x="33131" y="39757"/>
                  <a:pt x="27341" y="29207"/>
                  <a:pt x="19879" y="19879"/>
                </a:cubicBezTo>
                <a:cubicBezTo>
                  <a:pt x="14025" y="1256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8458200" y="4830417"/>
            <a:ext cx="159026" cy="139148"/>
          </a:xfrm>
          <a:custGeom>
            <a:avLst/>
            <a:gdLst>
              <a:gd name="connsiteX0" fmla="*/ 159026 w 159026"/>
              <a:gd name="connsiteY0" fmla="*/ 139148 h 139148"/>
              <a:gd name="connsiteX1" fmla="*/ 109330 w 159026"/>
              <a:gd name="connsiteY1" fmla="*/ 109331 h 139148"/>
              <a:gd name="connsiteX2" fmla="*/ 39757 w 159026"/>
              <a:gd name="connsiteY2" fmla="*/ 39757 h 139148"/>
              <a:gd name="connsiteX3" fmla="*/ 0 w 159026"/>
              <a:gd name="connsiteY3" fmla="*/ 0 h 13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26" h="139148">
                <a:moveTo>
                  <a:pt x="159026" y="139148"/>
                </a:moveTo>
                <a:cubicBezTo>
                  <a:pt x="142461" y="129209"/>
                  <a:pt x="122990" y="122991"/>
                  <a:pt x="109330" y="109331"/>
                </a:cubicBezTo>
                <a:cubicBezTo>
                  <a:pt x="29585" y="29586"/>
                  <a:pt x="107226" y="62247"/>
                  <a:pt x="39757" y="39757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861849" cy="1008112"/>
          </a:xfrm>
        </p:spPr>
        <p:txBody>
          <a:bodyPr/>
          <a:lstStyle/>
          <a:p>
            <a:r>
              <a:rPr lang="en-GB" dirty="0"/>
              <a:t>Training the automatic system</a:t>
            </a:r>
            <a:br>
              <a:rPr lang="en-GB" dirty="0"/>
            </a:br>
            <a:r>
              <a:rPr lang="en-GB" dirty="0"/>
              <a:t>(32 marks)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661248"/>
          </a:xfrm>
        </p:spPr>
        <p:txBody>
          <a:bodyPr/>
          <a:lstStyle/>
          <a:p>
            <a:r>
              <a:rPr lang="en-GB" sz="1600" dirty="0"/>
              <a:t>2 Main components</a:t>
            </a:r>
          </a:p>
          <a:p>
            <a:pPr lvl="1"/>
            <a:r>
              <a:rPr lang="en-GB" sz="1600" b="1" dirty="0"/>
              <a:t>A feature descriptor</a:t>
            </a:r>
            <a:r>
              <a:rPr lang="en-GB" sz="1600" dirty="0"/>
              <a:t>.</a:t>
            </a:r>
          </a:p>
          <a:p>
            <a:pPr lvl="2"/>
            <a:r>
              <a:rPr lang="en-GB" sz="1200" dirty="0"/>
              <a:t>Describe an image region with a high-dimensional descriptor. </a:t>
            </a:r>
          </a:p>
          <a:p>
            <a:pPr lvl="2"/>
            <a:r>
              <a:rPr lang="en-GB" sz="1200" dirty="0"/>
              <a:t>Options:</a:t>
            </a:r>
          </a:p>
          <a:p>
            <a:pPr lvl="3"/>
            <a:r>
              <a:rPr lang="en-GB" sz="1000" b="1" i="1" dirty="0"/>
              <a:t>Histogram of gradients (HOG)</a:t>
            </a:r>
            <a:r>
              <a:rPr lang="en-GB" sz="1000" b="1" dirty="0"/>
              <a:t> </a:t>
            </a:r>
            <a:r>
              <a:rPr lang="en-GB" sz="1000" dirty="0"/>
              <a:t>features. (</a:t>
            </a:r>
            <a:r>
              <a:rPr lang="en-GB" sz="1000" dirty="0" err="1"/>
              <a:t>Prac</a:t>
            </a:r>
            <a:r>
              <a:rPr lang="en-GB" sz="1000" dirty="0"/>
              <a:t> 6)</a:t>
            </a:r>
          </a:p>
          <a:p>
            <a:pPr lvl="3"/>
            <a:r>
              <a:rPr lang="en-GB" sz="1000" dirty="0"/>
              <a:t>Full image (</a:t>
            </a:r>
            <a:r>
              <a:rPr lang="en-GB" sz="1000" dirty="0" err="1"/>
              <a:t>Prac</a:t>
            </a:r>
            <a:r>
              <a:rPr lang="en-GB" sz="1000" dirty="0"/>
              <a:t> 5 &amp; 6)</a:t>
            </a:r>
          </a:p>
          <a:p>
            <a:pPr lvl="3"/>
            <a:r>
              <a:rPr lang="en-GB" sz="1000" dirty="0"/>
              <a:t>Dimensionality reduction techniques (</a:t>
            </a:r>
            <a:r>
              <a:rPr lang="en-GB" sz="1000" dirty="0" err="1"/>
              <a:t>Prac</a:t>
            </a:r>
            <a:r>
              <a:rPr lang="en-GB" sz="1000" dirty="0"/>
              <a:t> 7)</a:t>
            </a:r>
            <a:endParaRPr lang="en-GB" sz="1000" b="1" dirty="0"/>
          </a:p>
          <a:p>
            <a:pPr lvl="1"/>
            <a:r>
              <a:rPr lang="en-GB" sz="1600" b="1" dirty="0"/>
              <a:t>A learning method</a:t>
            </a:r>
            <a:r>
              <a:rPr lang="en-GB" sz="1600" dirty="0"/>
              <a:t>. (</a:t>
            </a:r>
            <a:r>
              <a:rPr lang="en-GB" sz="1600" dirty="0" err="1"/>
              <a:t>Prac</a:t>
            </a:r>
            <a:r>
              <a:rPr lang="en-GB" sz="1600" dirty="0"/>
              <a:t> 4)</a:t>
            </a:r>
          </a:p>
          <a:p>
            <a:pPr lvl="2"/>
            <a:r>
              <a:rPr lang="en-GB" sz="1200" dirty="0"/>
              <a:t>Learn to classify an image region (described using one of the features above) as a pedestrian or not.</a:t>
            </a:r>
          </a:p>
          <a:p>
            <a:pPr lvl="2"/>
            <a:r>
              <a:rPr lang="en-GB" sz="1200" dirty="0"/>
              <a:t>Options:</a:t>
            </a:r>
          </a:p>
          <a:p>
            <a:pPr lvl="3"/>
            <a:r>
              <a:rPr lang="en-GB" sz="1000" b="1" dirty="0"/>
              <a:t>SVM</a:t>
            </a:r>
          </a:p>
          <a:p>
            <a:pPr lvl="3"/>
            <a:r>
              <a:rPr lang="en-GB" sz="1000" dirty="0"/>
              <a:t>Nearest Neighbour, </a:t>
            </a:r>
          </a:p>
          <a:p>
            <a:pPr lvl="3"/>
            <a:r>
              <a:rPr lang="en-GB" sz="1000" dirty="0"/>
              <a:t>K-NN</a:t>
            </a:r>
          </a:p>
          <a:p>
            <a:r>
              <a:rPr lang="en-GB" sz="1600" dirty="0"/>
              <a:t>Folders </a:t>
            </a:r>
            <a:r>
              <a:rPr lang="en-GB" sz="1600" i="1" dirty="0"/>
              <a:t>images\</a:t>
            </a:r>
            <a:r>
              <a:rPr lang="en-GB" sz="1600" i="1" dirty="0" err="1"/>
              <a:t>neg</a:t>
            </a:r>
            <a:r>
              <a:rPr lang="en-GB" sz="1600" dirty="0"/>
              <a:t> and </a:t>
            </a:r>
            <a:r>
              <a:rPr lang="en-GB" sz="1600" i="1" dirty="0"/>
              <a:t>images\</a:t>
            </a:r>
            <a:r>
              <a:rPr lang="en-GB" sz="1600" i="1" dirty="0" err="1"/>
              <a:t>pos</a:t>
            </a:r>
            <a:r>
              <a:rPr lang="en-GB" sz="1600" i="1" dirty="0"/>
              <a:t> </a:t>
            </a:r>
            <a:r>
              <a:rPr lang="en-GB" sz="1600" dirty="0"/>
              <a:t>contains crops to </a:t>
            </a:r>
          </a:p>
          <a:p>
            <a:pPr marL="0" indent="0">
              <a:buNone/>
            </a:pPr>
            <a:r>
              <a:rPr lang="en-GB" sz="1600" dirty="0"/>
              <a:t>     be used for training</a:t>
            </a:r>
          </a:p>
          <a:p>
            <a:r>
              <a:rPr lang="en-GB" sz="1600" dirty="0"/>
              <a:t>Justify your choice and</a:t>
            </a:r>
            <a:r>
              <a:rPr lang="en-GB" sz="1600" b="1" dirty="0"/>
              <a:t> the parameter values</a:t>
            </a:r>
            <a:r>
              <a:rPr lang="en-GB" sz="1600" dirty="0"/>
              <a:t>. Analysis</a:t>
            </a:r>
          </a:p>
          <a:p>
            <a:endParaRPr lang="en-GB" sz="1800" dirty="0"/>
          </a:p>
          <a:p>
            <a:pPr lvl="1"/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640316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68" y="5642344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54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4f31f76-fbf8-425d-b0de-330295e5d3f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QUBCS2011">
  <a:themeElements>
    <a:clrScheme name="CBL7010 1">
      <a:dk1>
        <a:sysClr val="windowText" lastClr="000000"/>
      </a:dk1>
      <a:lt1>
        <a:sysClr val="window" lastClr="FFFFFF"/>
      </a:lt1>
      <a:dk2>
        <a:srgbClr val="06443F"/>
      </a:dk2>
      <a:lt2>
        <a:srgbClr val="DBF5F9"/>
      </a:lt2>
      <a:accent1>
        <a:srgbClr val="0D4248"/>
      </a:accent1>
      <a:accent2>
        <a:srgbClr val="167681"/>
      </a:accent2>
      <a:accent3>
        <a:srgbClr val="800000"/>
      </a:accent3>
      <a:accent4>
        <a:srgbClr val="99D237"/>
      </a:accent4>
      <a:accent5>
        <a:srgbClr val="005BB5"/>
      </a:accent5>
      <a:accent6>
        <a:srgbClr val="0080FF"/>
      </a:accent6>
      <a:hlink>
        <a:srgbClr val="06443F"/>
      </a:hlink>
      <a:folHlink>
        <a:srgbClr val="99D2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QUBCS2011</Template>
  <TotalTime>4884</TotalTime>
  <Words>1632</Words>
  <Application>Microsoft Office PowerPoint</Application>
  <PresentationFormat>On-screen Show (4:3)</PresentationFormat>
  <Paragraphs>315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Verdana</vt:lpstr>
      <vt:lpstr>QUBCS2011</vt:lpstr>
      <vt:lpstr>CSC3067 </vt:lpstr>
      <vt:lpstr>Learning outcomes</vt:lpstr>
      <vt:lpstr>Learning outcomes</vt:lpstr>
      <vt:lpstr>Assessment - Coursework</vt:lpstr>
      <vt:lpstr>Critical Analysis</vt:lpstr>
      <vt:lpstr>Assistance</vt:lpstr>
      <vt:lpstr>Topic</vt:lpstr>
      <vt:lpstr>Pedestrian Detector</vt:lpstr>
      <vt:lpstr>Training the automatic system (32 marks)</vt:lpstr>
      <vt:lpstr>Testing the classification system (21 marks)</vt:lpstr>
      <vt:lpstr>Detection implementation (37 marks)</vt:lpstr>
      <vt:lpstr> Available code </vt:lpstr>
      <vt:lpstr>Basic System</vt:lpstr>
      <vt:lpstr>Excellent system +Extra Credit (10 Marks)</vt:lpstr>
      <vt:lpstr> Initial Demo   (10%) </vt:lpstr>
      <vt:lpstr> Deliverables </vt:lpstr>
      <vt:lpstr> Report </vt:lpstr>
      <vt:lpstr> Code </vt:lpstr>
      <vt:lpstr>Peer Assessment</vt:lpstr>
      <vt:lpstr>Peer Assessment</vt:lpstr>
      <vt:lpstr>Peer Assessment</vt:lpstr>
      <vt:lpstr> Issues and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Programming</dc:title>
  <dc:creator>Angela Doherty</dc:creator>
  <cp:lastModifiedBy>Jesus Martinez del Rincon</cp:lastModifiedBy>
  <cp:revision>262</cp:revision>
  <dcterms:created xsi:type="dcterms:W3CDTF">2012-02-08T20:43:14Z</dcterms:created>
  <dcterms:modified xsi:type="dcterms:W3CDTF">2023-10-24T16:59:27Z</dcterms:modified>
</cp:coreProperties>
</file>