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86" r:id="rId7"/>
    <p:sldId id="280" r:id="rId8"/>
    <p:sldId id="281" r:id="rId9"/>
    <p:sldId id="288" r:id="rId10"/>
    <p:sldId id="304" r:id="rId11"/>
    <p:sldId id="289" r:id="rId12"/>
    <p:sldId id="290" r:id="rId13"/>
    <p:sldId id="305" r:id="rId14"/>
    <p:sldId id="293" r:id="rId15"/>
    <p:sldId id="291" r:id="rId16"/>
    <p:sldId id="282" r:id="rId17"/>
    <p:sldId id="294" r:id="rId18"/>
    <p:sldId id="306" r:id="rId19"/>
    <p:sldId id="296" r:id="rId20"/>
    <p:sldId id="297" r:id="rId21"/>
    <p:sldId id="298" r:id="rId22"/>
    <p:sldId id="299" r:id="rId23"/>
    <p:sldId id="300" r:id="rId24"/>
    <p:sldId id="285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276" y="5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3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9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86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8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88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34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18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4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08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3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3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8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17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1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1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sz="2000" dirty="0"/>
              <a:t>Optimized File Transfer with Integrated Parallel Data compression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86206-EBC3-D492-A954-F1678EB493A3}"/>
              </a:ext>
            </a:extLst>
          </p:cNvPr>
          <p:cNvSpPr txBox="1"/>
          <p:nvPr/>
        </p:nvSpPr>
        <p:spPr>
          <a:xfrm>
            <a:off x="956733" y="5926667"/>
            <a:ext cx="288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Yicheng Yang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Parallel-Huffman Challenge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6B900-A469-5C96-4238-566341570E7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918835"/>
            <a:ext cx="8393430" cy="2907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Identify parallel part and serial part: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part: Frequency calculation, it is data parallelism. Divide the file into partition, count the frequency and add up.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part: Build Huffman tree. Strong data dependency, can not be executed paralleled.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2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E195E-9534-670C-86D4-94B26AD8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28" y="2246531"/>
            <a:ext cx="5040313" cy="4441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87EF41-72BC-A53A-1982-B51364A266F5}"/>
              </a:ext>
            </a:extLst>
          </p:cNvPr>
          <p:cNvSpPr txBox="1"/>
          <p:nvPr/>
        </p:nvSpPr>
        <p:spPr>
          <a:xfrm>
            <a:off x="1517650" y="1600200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Language: C++</a:t>
            </a:r>
          </a:p>
          <a:p>
            <a:r>
              <a:rPr lang="en-US" dirty="0"/>
              <a:t>Include: </a:t>
            </a:r>
            <a:r>
              <a:rPr lang="en-US" dirty="0" err="1"/>
              <a:t>pthread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AB9586-3E7F-646B-9B35-EC99AA18E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037" y="0"/>
            <a:ext cx="3426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Parallel File Transfer</a:t>
            </a:r>
          </a:p>
        </p:txBody>
      </p:sp>
    </p:spTree>
    <p:extLst>
      <p:ext uri="{BB962C8B-B14F-4D97-AF65-F5344CB8AC3E}">
        <p14:creationId xmlns:p14="http://schemas.microsoft.com/office/powerpoint/2010/main" val="25458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142999"/>
          </a:xfrm>
        </p:spPr>
        <p:txBody>
          <a:bodyPr/>
          <a:lstStyle/>
          <a:p>
            <a:r>
              <a:rPr lang="en-US" dirty="0"/>
              <a:t>Data division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FB7DF-70C4-C4D5-1C88-C2F87C2333CE}"/>
              </a:ext>
            </a:extLst>
          </p:cNvPr>
          <p:cNvSpPr/>
          <p:nvPr/>
        </p:nvSpPr>
        <p:spPr>
          <a:xfrm>
            <a:off x="1936750" y="3886200"/>
            <a:ext cx="222885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81F796-BA9B-37B9-D24E-D5449E61856B}"/>
              </a:ext>
            </a:extLst>
          </p:cNvPr>
          <p:cNvSpPr/>
          <p:nvPr/>
        </p:nvSpPr>
        <p:spPr>
          <a:xfrm>
            <a:off x="4922520" y="2787650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739A4-E9E4-EE34-345C-4E008F6BA8B9}"/>
              </a:ext>
            </a:extLst>
          </p:cNvPr>
          <p:cNvSpPr/>
          <p:nvPr/>
        </p:nvSpPr>
        <p:spPr>
          <a:xfrm>
            <a:off x="4922520" y="3541042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8B14D6-D480-7770-DA4E-8314E7E1FA96}"/>
              </a:ext>
            </a:extLst>
          </p:cNvPr>
          <p:cNvSpPr/>
          <p:nvPr/>
        </p:nvSpPr>
        <p:spPr>
          <a:xfrm>
            <a:off x="4922520" y="4327524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97849-9B17-E4A3-B7A7-E7B54C30DFF9}"/>
              </a:ext>
            </a:extLst>
          </p:cNvPr>
          <p:cNvCxnSpPr>
            <a:cxnSpLocks/>
          </p:cNvCxnSpPr>
          <p:nvPr/>
        </p:nvCxnSpPr>
        <p:spPr>
          <a:xfrm flipV="1">
            <a:off x="4281880" y="2933700"/>
            <a:ext cx="491263" cy="81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D0EBD-A152-F77A-D8A4-DAFD11D6594C}"/>
              </a:ext>
            </a:extLst>
          </p:cNvPr>
          <p:cNvCxnSpPr>
            <a:cxnSpLocks/>
          </p:cNvCxnSpPr>
          <p:nvPr/>
        </p:nvCxnSpPr>
        <p:spPr>
          <a:xfrm flipV="1">
            <a:off x="4281880" y="3588266"/>
            <a:ext cx="524360" cy="32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C09457-9406-125B-7FFD-5792326E4B8E}"/>
              </a:ext>
            </a:extLst>
          </p:cNvPr>
          <p:cNvCxnSpPr>
            <a:cxnSpLocks/>
          </p:cNvCxnSpPr>
          <p:nvPr/>
        </p:nvCxnSpPr>
        <p:spPr>
          <a:xfrm>
            <a:off x="4314976" y="4032250"/>
            <a:ext cx="536424" cy="40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6636AB-F3CD-996D-BDD3-50399A4CB72B}"/>
              </a:ext>
            </a:extLst>
          </p:cNvPr>
          <p:cNvCxnSpPr>
            <a:cxnSpLocks/>
          </p:cNvCxnSpPr>
          <p:nvPr/>
        </p:nvCxnSpPr>
        <p:spPr>
          <a:xfrm>
            <a:off x="4314977" y="4084556"/>
            <a:ext cx="458166" cy="1478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257F8F8-1B37-3AE4-BFAC-089B3F415857}"/>
              </a:ext>
            </a:extLst>
          </p:cNvPr>
          <p:cNvSpPr/>
          <p:nvPr/>
        </p:nvSpPr>
        <p:spPr>
          <a:xfrm>
            <a:off x="4922520" y="5416550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6B83B0-8226-F4D8-7DAD-8B7B5CDDAE56}"/>
              </a:ext>
            </a:extLst>
          </p:cNvPr>
          <p:cNvCxnSpPr>
            <a:cxnSpLocks/>
          </p:cNvCxnSpPr>
          <p:nvPr/>
        </p:nvCxnSpPr>
        <p:spPr>
          <a:xfrm flipV="1">
            <a:off x="6503904" y="4084556"/>
            <a:ext cx="1325170" cy="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C61B4AD-B0DC-4E6D-E62C-FC895202BF0F}"/>
              </a:ext>
            </a:extLst>
          </p:cNvPr>
          <p:cNvSpPr/>
          <p:nvPr/>
        </p:nvSpPr>
        <p:spPr>
          <a:xfrm>
            <a:off x="8770620" y="2867024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1D08B1-E0BF-C768-C31A-83BC87563E6A}"/>
              </a:ext>
            </a:extLst>
          </p:cNvPr>
          <p:cNvSpPr/>
          <p:nvPr/>
        </p:nvSpPr>
        <p:spPr>
          <a:xfrm>
            <a:off x="8204200" y="2863848"/>
            <a:ext cx="565150" cy="2921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3A29B-75CD-6AFD-8062-4CE1EDA532E7}"/>
              </a:ext>
            </a:extLst>
          </p:cNvPr>
          <p:cNvSpPr/>
          <p:nvPr/>
        </p:nvSpPr>
        <p:spPr>
          <a:xfrm>
            <a:off x="8770620" y="3541042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DBB13-2219-FD50-7C2D-BDF1BA2B551A}"/>
              </a:ext>
            </a:extLst>
          </p:cNvPr>
          <p:cNvSpPr/>
          <p:nvPr/>
        </p:nvSpPr>
        <p:spPr>
          <a:xfrm>
            <a:off x="8204200" y="3537866"/>
            <a:ext cx="565150" cy="2921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AFFC6-1636-3E96-E60B-81B288E6DA2A}"/>
              </a:ext>
            </a:extLst>
          </p:cNvPr>
          <p:cNvSpPr/>
          <p:nvPr/>
        </p:nvSpPr>
        <p:spPr>
          <a:xfrm>
            <a:off x="8770620" y="4286250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DD9F7E-54DE-91D9-F978-8E4368B0F41D}"/>
              </a:ext>
            </a:extLst>
          </p:cNvPr>
          <p:cNvSpPr/>
          <p:nvPr/>
        </p:nvSpPr>
        <p:spPr>
          <a:xfrm>
            <a:off x="8204200" y="4283074"/>
            <a:ext cx="565150" cy="2921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35B2D-A7A1-0F7B-D86C-A6350D1318B4}"/>
              </a:ext>
            </a:extLst>
          </p:cNvPr>
          <p:cNvSpPr/>
          <p:nvPr/>
        </p:nvSpPr>
        <p:spPr>
          <a:xfrm>
            <a:off x="8769350" y="5299074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5EF058-DEC0-C364-A6AA-FA30DE013ECD}"/>
              </a:ext>
            </a:extLst>
          </p:cNvPr>
          <p:cNvSpPr/>
          <p:nvPr/>
        </p:nvSpPr>
        <p:spPr>
          <a:xfrm>
            <a:off x="8202930" y="5295898"/>
            <a:ext cx="565150" cy="2921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3930BB-5C44-D71D-6E71-2C9E27F49420}"/>
              </a:ext>
            </a:extLst>
          </p:cNvPr>
          <p:cNvSpPr txBox="1"/>
          <p:nvPr/>
        </p:nvSpPr>
        <p:spPr>
          <a:xfrm>
            <a:off x="8425815" y="206875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75E078-4B87-959C-FB56-281C27E1FB5C}"/>
              </a:ext>
            </a:extLst>
          </p:cNvPr>
          <p:cNvSpPr txBox="1"/>
          <p:nvPr/>
        </p:nvSpPr>
        <p:spPr>
          <a:xfrm>
            <a:off x="5096510" y="2097643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B506E2-1D67-9A7B-DC8B-423E0002771F}"/>
              </a:ext>
            </a:extLst>
          </p:cNvPr>
          <p:cNvSpPr txBox="1"/>
          <p:nvPr/>
        </p:nvSpPr>
        <p:spPr>
          <a:xfrm>
            <a:off x="2197100" y="3149596"/>
            <a:ext cx="186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Compressed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5458F-7F13-2790-4022-090ECE122246}"/>
              </a:ext>
            </a:extLst>
          </p:cNvPr>
          <p:cNvSpPr txBox="1"/>
          <p:nvPr/>
        </p:nvSpPr>
        <p:spPr>
          <a:xfrm>
            <a:off x="6686549" y="2990850"/>
            <a:ext cx="13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send Parallelled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142999"/>
          </a:xfrm>
        </p:spPr>
        <p:txBody>
          <a:bodyPr/>
          <a:lstStyle/>
          <a:p>
            <a:r>
              <a:rPr lang="en-US" dirty="0"/>
              <a:t>Packet Transfer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F9A4E492-F0B6-E51F-2FA7-03031CBFF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2195865"/>
            <a:ext cx="914400" cy="9144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08D0CD1A-959A-E1CB-F816-0B52E3A0C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0574" y="218217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8A125-5328-29CA-F5A1-62F1F04A5F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19400" y="2639371"/>
            <a:ext cx="3041174" cy="13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968616-11DD-8958-FA37-3E11628CE90E}"/>
              </a:ext>
            </a:extLst>
          </p:cNvPr>
          <p:cNvSpPr txBox="1"/>
          <p:nvPr/>
        </p:nvSpPr>
        <p:spPr>
          <a:xfrm>
            <a:off x="2025650" y="18672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200D-E176-FF19-C346-C0B233BDD6C5}"/>
              </a:ext>
            </a:extLst>
          </p:cNvPr>
          <p:cNvSpPr txBox="1"/>
          <p:nvPr/>
        </p:nvSpPr>
        <p:spPr>
          <a:xfrm>
            <a:off x="5860574" y="182653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F1E12-6F60-D8D7-BCC7-41202B25F46F}"/>
              </a:ext>
            </a:extLst>
          </p:cNvPr>
          <p:cNvCxnSpPr>
            <a:cxnSpLocks/>
          </p:cNvCxnSpPr>
          <p:nvPr/>
        </p:nvCxnSpPr>
        <p:spPr>
          <a:xfrm>
            <a:off x="2476500" y="3110265"/>
            <a:ext cx="3790950" cy="553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1C4C6-78F9-1A23-939F-4D3301AC0FBE}"/>
              </a:ext>
            </a:extLst>
          </p:cNvPr>
          <p:cNvSpPr/>
          <p:nvPr/>
        </p:nvSpPr>
        <p:spPr>
          <a:xfrm>
            <a:off x="4154170" y="2843186"/>
            <a:ext cx="119253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965A7-6080-614F-15E3-52D9377789C0}"/>
              </a:ext>
            </a:extLst>
          </p:cNvPr>
          <p:cNvSpPr/>
          <p:nvPr/>
        </p:nvSpPr>
        <p:spPr>
          <a:xfrm>
            <a:off x="3587750" y="2840010"/>
            <a:ext cx="565150" cy="2921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EB554-FF88-CAEA-4C45-BECC940F93E4}"/>
              </a:ext>
            </a:extLst>
          </p:cNvPr>
          <p:cNvCxnSpPr>
            <a:cxnSpLocks/>
          </p:cNvCxnSpPr>
          <p:nvPr/>
        </p:nvCxnSpPr>
        <p:spPr>
          <a:xfrm flipH="1">
            <a:off x="2482850" y="3931029"/>
            <a:ext cx="3784600" cy="110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869DBC-38CA-7906-B951-216EACAFD129}"/>
              </a:ext>
            </a:extLst>
          </p:cNvPr>
          <p:cNvSpPr/>
          <p:nvPr/>
        </p:nvSpPr>
        <p:spPr>
          <a:xfrm>
            <a:off x="4050744" y="4005791"/>
            <a:ext cx="578485" cy="2921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D50DBA-C729-7695-419E-6813B76C89DB}"/>
              </a:ext>
            </a:extLst>
          </p:cNvPr>
          <p:cNvCxnSpPr/>
          <p:nvPr/>
        </p:nvCxnSpPr>
        <p:spPr>
          <a:xfrm>
            <a:off x="2362200" y="2986060"/>
            <a:ext cx="0" cy="321154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CA9AD2-DD2E-D032-E95D-66254EA262A6}"/>
              </a:ext>
            </a:extLst>
          </p:cNvPr>
          <p:cNvCxnSpPr/>
          <p:nvPr/>
        </p:nvCxnSpPr>
        <p:spPr>
          <a:xfrm>
            <a:off x="6317774" y="2986060"/>
            <a:ext cx="0" cy="321154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AB78BAB-A3C5-4A26-DA79-F8F7E7887153}"/>
              </a:ext>
            </a:extLst>
          </p:cNvPr>
          <p:cNvSpPr txBox="1"/>
          <p:nvPr/>
        </p:nvSpPr>
        <p:spPr>
          <a:xfrm>
            <a:off x="7994650" y="2355850"/>
            <a:ext cx="3299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socket to establish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receiver get the packet, it will send back an ACK with sequence number.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 ACK returns, the thread will wait for timeout and then resend.</a:t>
            </a:r>
          </a:p>
        </p:txBody>
      </p:sp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985B0085-9C60-09FF-8975-3FD745E0C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456" y="1793223"/>
            <a:ext cx="401082" cy="401082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8DA02CFE-B9F2-C6A8-FD84-9A604AA24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671" y="2194305"/>
            <a:ext cx="401082" cy="401082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C3F7B97B-AB7E-4DF7-4B16-67D8B5C9B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886" y="2584978"/>
            <a:ext cx="401082" cy="401082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336AC476-B2D0-0486-2CD5-5813AA3F8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021" y="2993373"/>
            <a:ext cx="401082" cy="401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ABBD8A9A-A0DD-43B5-CA43-FDAD0999F17B}"/>
              </a:ext>
            </a:extLst>
          </p:cNvPr>
          <p:cNvSpPr/>
          <p:nvPr/>
        </p:nvSpPr>
        <p:spPr>
          <a:xfrm>
            <a:off x="1549400" y="2011199"/>
            <a:ext cx="330676" cy="12527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78A01EC1-47AB-A548-AE10-ACDB1CF4F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6292" y="1850901"/>
            <a:ext cx="401082" cy="401082"/>
          </a:xfrm>
          <a:prstGeom prst="rect">
            <a:avLst/>
          </a:prstGeom>
        </p:spPr>
      </p:pic>
      <p:pic>
        <p:nvPicPr>
          <p:cNvPr id="18" name="Graphic 17" descr="Web design with solid fill">
            <a:extLst>
              <a:ext uri="{FF2B5EF4-FFF2-40B4-BE49-F238E27FC236}">
                <a16:creationId xmlns:a16="http://schemas.microsoft.com/office/drawing/2014/main" id="{9C4F5A55-2723-9CEA-3B41-6A1866C47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4507" y="2251983"/>
            <a:ext cx="401082" cy="401082"/>
          </a:xfrm>
          <a:prstGeom prst="rect">
            <a:avLst/>
          </a:prstGeom>
        </p:spPr>
      </p:pic>
      <p:pic>
        <p:nvPicPr>
          <p:cNvPr id="19" name="Graphic 18" descr="Web design with solid fill">
            <a:extLst>
              <a:ext uri="{FF2B5EF4-FFF2-40B4-BE49-F238E27FC236}">
                <a16:creationId xmlns:a16="http://schemas.microsoft.com/office/drawing/2014/main" id="{3BE30265-D97B-8B40-0BE6-4F6D0F58D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7722" y="2642656"/>
            <a:ext cx="401082" cy="401082"/>
          </a:xfrm>
          <a:prstGeom prst="rect">
            <a:avLst/>
          </a:prstGeom>
        </p:spPr>
      </p:pic>
      <p:pic>
        <p:nvPicPr>
          <p:cNvPr id="20" name="Graphic 19" descr="Web design with solid fill">
            <a:extLst>
              <a:ext uri="{FF2B5EF4-FFF2-40B4-BE49-F238E27FC236}">
                <a16:creationId xmlns:a16="http://schemas.microsoft.com/office/drawing/2014/main" id="{1B4BF73E-66FF-DFA2-217B-38026017F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0857" y="3051051"/>
            <a:ext cx="401082" cy="401082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C1FC04A7-395B-8396-474B-1C6B8E50520B}"/>
              </a:ext>
            </a:extLst>
          </p:cNvPr>
          <p:cNvSpPr/>
          <p:nvPr/>
        </p:nvSpPr>
        <p:spPr>
          <a:xfrm>
            <a:off x="6857902" y="2011199"/>
            <a:ext cx="196850" cy="12527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F0CF0-FF49-4466-54F6-EBFC50C13599}"/>
              </a:ext>
            </a:extLst>
          </p:cNvPr>
          <p:cNvSpPr txBox="1"/>
          <p:nvPr/>
        </p:nvSpPr>
        <p:spPr>
          <a:xfrm>
            <a:off x="6849924" y="3607863"/>
            <a:ext cx="101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threads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23C0B-F03C-5C6C-AADA-FDF7FBC835D6}"/>
              </a:ext>
            </a:extLst>
          </p:cNvPr>
          <p:cNvSpPr txBox="1"/>
          <p:nvPr/>
        </p:nvSpPr>
        <p:spPr>
          <a:xfrm>
            <a:off x="744269" y="3445783"/>
            <a:ext cx="101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threads</a:t>
            </a:r>
          </a:p>
        </p:txBody>
      </p:sp>
    </p:spTree>
    <p:extLst>
      <p:ext uri="{BB962C8B-B14F-4D97-AF65-F5344CB8AC3E}">
        <p14:creationId xmlns:p14="http://schemas.microsoft.com/office/powerpoint/2010/main" val="347906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7EF41-72BC-A53A-1982-B51364A266F5}"/>
              </a:ext>
            </a:extLst>
          </p:cNvPr>
          <p:cNvSpPr txBox="1"/>
          <p:nvPr/>
        </p:nvSpPr>
        <p:spPr>
          <a:xfrm>
            <a:off x="1517650" y="1600200"/>
            <a:ext cx="584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 Shared resources Allocation in the threads.</a:t>
            </a:r>
          </a:p>
          <a:p>
            <a:endParaRPr lang="en-US" dirty="0"/>
          </a:p>
          <a:p>
            <a:r>
              <a:rPr lang="en-US" dirty="0"/>
              <a:t>S: </a:t>
            </a:r>
          </a:p>
          <a:p>
            <a:r>
              <a:rPr lang="en-US" dirty="0"/>
              <a:t>Socket and file describe pointer is not thread-safe -&gt; Store them in private.</a:t>
            </a:r>
          </a:p>
          <a:p>
            <a:endParaRPr lang="en-US" dirty="0"/>
          </a:p>
          <a:p>
            <a:r>
              <a:rPr lang="en-US" dirty="0"/>
              <a:t>Multiple I/O operations on a single file -&gt;</a:t>
            </a:r>
          </a:p>
          <a:p>
            <a:r>
              <a:rPr lang="en-US" dirty="0"/>
              <a:t>Multiple file pointer utilized to avoid overwriting</a:t>
            </a:r>
          </a:p>
          <a:p>
            <a:r>
              <a:rPr lang="en-US" dirty="0"/>
              <a:t>Lock utilized when operation occurs on the entire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86A8B-20C8-7AD2-ECDE-7586F436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24" y="4625942"/>
            <a:ext cx="3429176" cy="1263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D231D-EB50-42D7-1C17-09D560D14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174" y="1027234"/>
            <a:ext cx="3505676" cy="23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Test &amp; Result</a:t>
            </a:r>
          </a:p>
        </p:txBody>
      </p:sp>
    </p:spTree>
    <p:extLst>
      <p:ext uri="{BB962C8B-B14F-4D97-AF65-F5344CB8AC3E}">
        <p14:creationId xmlns:p14="http://schemas.microsoft.com/office/powerpoint/2010/main" val="239183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Test on data compression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985F3-900D-E149-B1D5-B417C263839C}"/>
              </a:ext>
            </a:extLst>
          </p:cNvPr>
          <p:cNvSpPr txBox="1"/>
          <p:nvPr/>
        </p:nvSpPr>
        <p:spPr>
          <a:xfrm>
            <a:off x="1631950" y="1955800"/>
            <a:ext cx="4514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Environment: Linux (Laptop)</a:t>
            </a:r>
          </a:p>
          <a:p>
            <a:r>
              <a:rPr lang="en-US" dirty="0"/>
              <a:t>Dataset:</a:t>
            </a:r>
          </a:p>
          <a:p>
            <a:pPr marL="342900" indent="-342900">
              <a:buAutoNum type="arabicPeriod"/>
            </a:pPr>
            <a:r>
              <a:rPr lang="en-US" dirty="0"/>
              <a:t>English Bible : 4496KB</a:t>
            </a:r>
          </a:p>
          <a:p>
            <a:pPr marL="342900" indent="-342900">
              <a:buAutoNum type="arabicPeriod"/>
            </a:pPr>
            <a:r>
              <a:rPr lang="en-US" dirty="0"/>
              <a:t>Pattern image: 282KB</a:t>
            </a:r>
          </a:p>
          <a:p>
            <a:pPr marL="342900" indent="-342900">
              <a:buAutoNum type="arabicPeriod"/>
            </a:pPr>
            <a:r>
              <a:rPr lang="en-US" dirty="0"/>
              <a:t>Random generated file: 64MB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Parameter:</a:t>
            </a:r>
          </a:p>
          <a:p>
            <a:r>
              <a:rPr lang="en-US" dirty="0"/>
              <a:t>Number of thread: 1, 2, 4, 8, 16, 32, 64</a:t>
            </a:r>
          </a:p>
        </p:txBody>
      </p:sp>
    </p:spTree>
    <p:extLst>
      <p:ext uri="{BB962C8B-B14F-4D97-AF65-F5344CB8AC3E}">
        <p14:creationId xmlns:p14="http://schemas.microsoft.com/office/powerpoint/2010/main" val="85999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Execution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5BDEE-CEC7-AE79-7784-4638D787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17" y="2467724"/>
            <a:ext cx="4608660" cy="2751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F6DC6-DFFC-B763-AE4B-4A175A6E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23" y="2027397"/>
            <a:ext cx="5715294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Compression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76611-BAD9-3F19-1DB4-D478B8A9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33" y="2150342"/>
            <a:ext cx="5734345" cy="3340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F26614-B073-6245-CEEF-5FD7D59A1474}"/>
              </a:ext>
            </a:extLst>
          </p:cNvPr>
          <p:cNvSpPr txBox="1"/>
          <p:nvPr/>
        </p:nvSpPr>
        <p:spPr>
          <a:xfrm>
            <a:off x="7136606" y="2343150"/>
            <a:ext cx="4907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Compression rate = size of compressed file / size of original file</a:t>
            </a:r>
          </a:p>
          <a:p>
            <a:endParaRPr lang="en-US" dirty="0"/>
          </a:p>
          <a:p>
            <a:r>
              <a:rPr lang="en-US" dirty="0"/>
              <a:t>As the number of thread increases, the compression rate increases. This is due to private dictionary in each thread. The same piece of string can be encoded differently in different thread.</a:t>
            </a:r>
          </a:p>
        </p:txBody>
      </p:sp>
    </p:spTree>
    <p:extLst>
      <p:ext uri="{BB962C8B-B14F-4D97-AF65-F5344CB8AC3E}">
        <p14:creationId xmlns:p14="http://schemas.microsoft.com/office/powerpoint/2010/main" val="30754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968" y="762000"/>
            <a:ext cx="7288282" cy="55438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67FC8DB4-D9BC-4338-29FE-0847ADB7D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6800" y="1892434"/>
            <a:ext cx="914400" cy="9144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E1404C5E-ED63-632F-5A92-DF2E5DAC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0" y="190376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5EDCA4-D06E-FFDA-0B86-1FBEFE7AFCD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51200" y="2349634"/>
            <a:ext cx="5016500" cy="11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Document outline">
            <a:extLst>
              <a:ext uri="{FF2B5EF4-FFF2-40B4-BE49-F238E27FC236}">
                <a16:creationId xmlns:a16="http://schemas.microsoft.com/office/drawing/2014/main" id="{8D03374B-481F-804E-D152-72040843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7450" y="3336492"/>
            <a:ext cx="582209" cy="58220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1DA8EF-B89C-E077-FB03-90F0C109BD41}"/>
              </a:ext>
            </a:extLst>
          </p:cNvPr>
          <p:cNvCxnSpPr>
            <a:cxnSpLocks/>
          </p:cNvCxnSpPr>
          <p:nvPr/>
        </p:nvCxnSpPr>
        <p:spPr>
          <a:xfrm>
            <a:off x="3079750" y="3641292"/>
            <a:ext cx="474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Graphic 23" descr="Paper with solid fill">
            <a:extLst>
              <a:ext uri="{FF2B5EF4-FFF2-40B4-BE49-F238E27FC236}">
                <a16:creationId xmlns:a16="http://schemas.microsoft.com/office/drawing/2014/main" id="{EDC674AE-3C2F-68DB-FDEE-49C27597C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1251" y="3336492"/>
            <a:ext cx="582210" cy="5822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9BC664-452F-DC2D-EF97-4CC6E09A8F7D}"/>
              </a:ext>
            </a:extLst>
          </p:cNvPr>
          <p:cNvSpPr txBox="1"/>
          <p:nvPr/>
        </p:nvSpPr>
        <p:spPr>
          <a:xfrm>
            <a:off x="2457450" y="15638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E1BC8A-192D-C1A7-684D-F5BDFBCC1007}"/>
              </a:ext>
            </a:extLst>
          </p:cNvPr>
          <p:cNvSpPr txBox="1"/>
          <p:nvPr/>
        </p:nvSpPr>
        <p:spPr>
          <a:xfrm>
            <a:off x="8166100" y="150940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pic>
        <p:nvPicPr>
          <p:cNvPr id="28" name="Graphic 27" descr="Paper with solid fill">
            <a:extLst>
              <a:ext uri="{FF2B5EF4-FFF2-40B4-BE49-F238E27FC236}">
                <a16:creationId xmlns:a16="http://schemas.microsoft.com/office/drawing/2014/main" id="{F33E0340-9B21-98CB-F8B7-75D7301C2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0179" y="2758416"/>
            <a:ext cx="320838" cy="32083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6C8E-7DF5-7BF0-B6A0-E87048838D66}"/>
              </a:ext>
            </a:extLst>
          </p:cNvPr>
          <p:cNvCxnSpPr>
            <a:cxnSpLocks/>
          </p:cNvCxnSpPr>
          <p:nvPr/>
        </p:nvCxnSpPr>
        <p:spPr>
          <a:xfrm flipV="1">
            <a:off x="4225442" y="3040031"/>
            <a:ext cx="419101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B327522C-F41C-C524-DAA4-813C5C747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9802" y="3176393"/>
            <a:ext cx="320838" cy="320838"/>
          </a:xfrm>
          <a:prstGeom prst="rect">
            <a:avLst/>
          </a:prstGeom>
        </p:spPr>
      </p:pic>
      <p:pic>
        <p:nvPicPr>
          <p:cNvPr id="32" name="Graphic 31" descr="Paper with solid fill">
            <a:extLst>
              <a:ext uri="{FF2B5EF4-FFF2-40B4-BE49-F238E27FC236}">
                <a16:creationId xmlns:a16="http://schemas.microsoft.com/office/drawing/2014/main" id="{9D9DD23A-48D1-7419-3CFE-46591F72F7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9802" y="3592153"/>
            <a:ext cx="320838" cy="320838"/>
          </a:xfrm>
          <a:prstGeom prst="rect">
            <a:avLst/>
          </a:prstGeom>
        </p:spPr>
      </p:pic>
      <p:pic>
        <p:nvPicPr>
          <p:cNvPr id="33" name="Graphic 32" descr="Paper with solid fill">
            <a:extLst>
              <a:ext uri="{FF2B5EF4-FFF2-40B4-BE49-F238E27FC236}">
                <a16:creationId xmlns:a16="http://schemas.microsoft.com/office/drawing/2014/main" id="{879B5D45-F3E5-02C1-4DB3-A6495690EC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9802" y="4007913"/>
            <a:ext cx="320838" cy="32083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72DF0F-7247-AB11-73A5-7C38B170908E}"/>
              </a:ext>
            </a:extLst>
          </p:cNvPr>
          <p:cNvCxnSpPr>
            <a:cxnSpLocks/>
          </p:cNvCxnSpPr>
          <p:nvPr/>
        </p:nvCxnSpPr>
        <p:spPr>
          <a:xfrm flipV="1">
            <a:off x="4225442" y="3336492"/>
            <a:ext cx="524360" cy="32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DF390D-66B6-8DC7-71B2-BC0F8F4DB77E}"/>
              </a:ext>
            </a:extLst>
          </p:cNvPr>
          <p:cNvCxnSpPr>
            <a:cxnSpLocks/>
          </p:cNvCxnSpPr>
          <p:nvPr/>
        </p:nvCxnSpPr>
        <p:spPr>
          <a:xfrm>
            <a:off x="4258538" y="3739604"/>
            <a:ext cx="458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2C8A4D-B30E-2205-B16C-5674381B8340}"/>
              </a:ext>
            </a:extLst>
          </p:cNvPr>
          <p:cNvCxnSpPr>
            <a:cxnSpLocks/>
          </p:cNvCxnSpPr>
          <p:nvPr/>
        </p:nvCxnSpPr>
        <p:spPr>
          <a:xfrm>
            <a:off x="4258539" y="3832782"/>
            <a:ext cx="481640" cy="33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2A651A-E444-3A4C-33B7-24DFF9BCDFF5}"/>
              </a:ext>
            </a:extLst>
          </p:cNvPr>
          <p:cNvCxnSpPr>
            <a:cxnSpLocks/>
          </p:cNvCxnSpPr>
          <p:nvPr/>
        </p:nvCxnSpPr>
        <p:spPr>
          <a:xfrm>
            <a:off x="5213350" y="3556212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Graphic 43" descr="Paper with solid fill">
            <a:extLst>
              <a:ext uri="{FF2B5EF4-FFF2-40B4-BE49-F238E27FC236}">
                <a16:creationId xmlns:a16="http://schemas.microsoft.com/office/drawing/2014/main" id="{30F1C268-4051-EA6B-299B-7DD5D355F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7841" y="2722475"/>
            <a:ext cx="320838" cy="320838"/>
          </a:xfrm>
          <a:prstGeom prst="rect">
            <a:avLst/>
          </a:prstGeom>
        </p:spPr>
      </p:pic>
      <p:pic>
        <p:nvPicPr>
          <p:cNvPr id="45" name="Graphic 44" descr="Paper with solid fill">
            <a:extLst>
              <a:ext uri="{FF2B5EF4-FFF2-40B4-BE49-F238E27FC236}">
                <a16:creationId xmlns:a16="http://schemas.microsoft.com/office/drawing/2014/main" id="{4CDAD33F-A7D8-BB02-A748-0AD666FB2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7464" y="3140452"/>
            <a:ext cx="320838" cy="320838"/>
          </a:xfrm>
          <a:prstGeom prst="rect">
            <a:avLst/>
          </a:prstGeom>
        </p:spPr>
      </p:pic>
      <p:pic>
        <p:nvPicPr>
          <p:cNvPr id="46" name="Graphic 45" descr="Paper with solid fill">
            <a:extLst>
              <a:ext uri="{FF2B5EF4-FFF2-40B4-BE49-F238E27FC236}">
                <a16:creationId xmlns:a16="http://schemas.microsoft.com/office/drawing/2014/main" id="{D6EBA40B-3430-0C69-27EA-4A1E1B140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7464" y="3556212"/>
            <a:ext cx="320838" cy="320838"/>
          </a:xfrm>
          <a:prstGeom prst="rect">
            <a:avLst/>
          </a:prstGeom>
        </p:spPr>
      </p:pic>
      <p:pic>
        <p:nvPicPr>
          <p:cNvPr id="47" name="Graphic 46" descr="Paper with solid fill">
            <a:extLst>
              <a:ext uri="{FF2B5EF4-FFF2-40B4-BE49-F238E27FC236}">
                <a16:creationId xmlns:a16="http://schemas.microsoft.com/office/drawing/2014/main" id="{01E71D25-1DF9-2172-02BB-F53395B21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7464" y="3971972"/>
            <a:ext cx="320838" cy="32083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80064-7F5B-019C-EEC1-55816F0389D6}"/>
              </a:ext>
            </a:extLst>
          </p:cNvPr>
          <p:cNvCxnSpPr>
            <a:cxnSpLocks/>
          </p:cNvCxnSpPr>
          <p:nvPr/>
        </p:nvCxnSpPr>
        <p:spPr>
          <a:xfrm>
            <a:off x="6837842" y="2909000"/>
            <a:ext cx="552448" cy="31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720B07-F273-CCF7-8089-FFCE88774AE5}"/>
              </a:ext>
            </a:extLst>
          </p:cNvPr>
          <p:cNvCxnSpPr>
            <a:cxnSpLocks/>
          </p:cNvCxnSpPr>
          <p:nvPr/>
        </p:nvCxnSpPr>
        <p:spPr>
          <a:xfrm>
            <a:off x="6774340" y="3336492"/>
            <a:ext cx="577850" cy="146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EB1369-AB0A-7297-14FD-D16C30E62A37}"/>
              </a:ext>
            </a:extLst>
          </p:cNvPr>
          <p:cNvCxnSpPr>
            <a:cxnSpLocks/>
          </p:cNvCxnSpPr>
          <p:nvPr/>
        </p:nvCxnSpPr>
        <p:spPr>
          <a:xfrm>
            <a:off x="6827276" y="3657650"/>
            <a:ext cx="458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4063DF-5D6D-14D0-4AFA-80680E086305}"/>
              </a:ext>
            </a:extLst>
          </p:cNvPr>
          <p:cNvCxnSpPr>
            <a:cxnSpLocks/>
          </p:cNvCxnSpPr>
          <p:nvPr/>
        </p:nvCxnSpPr>
        <p:spPr>
          <a:xfrm flipV="1">
            <a:off x="6837842" y="3912357"/>
            <a:ext cx="514900" cy="176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9" name="Graphic 68" descr="Paper with solid fill">
            <a:extLst>
              <a:ext uri="{FF2B5EF4-FFF2-40B4-BE49-F238E27FC236}">
                <a16:creationId xmlns:a16="http://schemas.microsoft.com/office/drawing/2014/main" id="{5CD86BF9-2564-75C1-7D70-9A5394BFB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8228" y="3296669"/>
            <a:ext cx="582210" cy="58221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FBF7AC-0578-BE02-5F8C-B97FF56ACBC2}"/>
              </a:ext>
            </a:extLst>
          </p:cNvPr>
          <p:cNvCxnSpPr>
            <a:cxnSpLocks/>
          </p:cNvCxnSpPr>
          <p:nvPr/>
        </p:nvCxnSpPr>
        <p:spPr>
          <a:xfrm>
            <a:off x="8166100" y="3641292"/>
            <a:ext cx="474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1" name="Graphic 70" descr="Document outline">
            <a:extLst>
              <a:ext uri="{FF2B5EF4-FFF2-40B4-BE49-F238E27FC236}">
                <a16:creationId xmlns:a16="http://schemas.microsoft.com/office/drawing/2014/main" id="{4E8419C5-65A3-325D-AFFD-96F67047E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3204" y="3317730"/>
            <a:ext cx="582209" cy="58220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9CEED72-F5FF-4270-0140-A6D465BBBB50}"/>
              </a:ext>
            </a:extLst>
          </p:cNvPr>
          <p:cNvSpPr txBox="1"/>
          <p:nvPr/>
        </p:nvSpPr>
        <p:spPr>
          <a:xfrm>
            <a:off x="3987878" y="4255014"/>
            <a:ext cx="806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Divide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41342F-8F26-8687-3755-0EC4F9DD0EC3}"/>
              </a:ext>
            </a:extLst>
          </p:cNvPr>
          <p:cNvSpPr txBox="1"/>
          <p:nvPr/>
        </p:nvSpPr>
        <p:spPr>
          <a:xfrm>
            <a:off x="2632381" y="4255014"/>
            <a:ext cx="113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Compress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87D177-8D6F-019B-8CC3-BB641C05C19A}"/>
              </a:ext>
            </a:extLst>
          </p:cNvPr>
          <p:cNvSpPr txBox="1"/>
          <p:nvPr/>
        </p:nvSpPr>
        <p:spPr>
          <a:xfrm>
            <a:off x="5183042" y="4237576"/>
            <a:ext cx="806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Deliver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BC9C7B-88F2-C658-B692-E769BA16D825}"/>
              </a:ext>
            </a:extLst>
          </p:cNvPr>
          <p:cNvSpPr txBox="1"/>
          <p:nvPr/>
        </p:nvSpPr>
        <p:spPr>
          <a:xfrm>
            <a:off x="6594807" y="4236012"/>
            <a:ext cx="10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Combine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07DAF5-6A58-CEBE-B915-A8186EA81C69}"/>
              </a:ext>
            </a:extLst>
          </p:cNvPr>
          <p:cNvSpPr txBox="1"/>
          <p:nvPr/>
        </p:nvSpPr>
        <p:spPr>
          <a:xfrm>
            <a:off x="7974265" y="4213746"/>
            <a:ext cx="133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Decompress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04EC0F-44F0-38D3-C937-A3EE27CD9C3A}"/>
              </a:ext>
            </a:extLst>
          </p:cNvPr>
          <p:cNvSpPr txBox="1"/>
          <p:nvPr/>
        </p:nvSpPr>
        <p:spPr>
          <a:xfrm>
            <a:off x="4819650" y="1436469"/>
            <a:ext cx="224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bandwidth?</a:t>
            </a:r>
          </a:p>
          <a:p>
            <a:r>
              <a:rPr lang="en-US" dirty="0">
                <a:solidFill>
                  <a:srgbClr val="FF0000"/>
                </a:solidFill>
              </a:rPr>
              <a:t>Large file?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A972-7973-C210-B531-7739E78B521B}"/>
              </a:ext>
            </a:extLst>
          </p:cNvPr>
          <p:cNvSpPr txBox="1"/>
          <p:nvPr/>
        </p:nvSpPr>
        <p:spPr>
          <a:xfrm>
            <a:off x="1866848" y="5089473"/>
            <a:ext cx="663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ideal outcome: </a:t>
            </a:r>
          </a:p>
          <a:p>
            <a:r>
              <a:rPr lang="en-US" dirty="0"/>
              <a:t>The implementation can speedup efficiency of file transfer in low bandwidth/large file condition.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Test on File Transfer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985F3-900D-E149-B1D5-B417C263839C}"/>
              </a:ext>
            </a:extLst>
          </p:cNvPr>
          <p:cNvSpPr txBox="1"/>
          <p:nvPr/>
        </p:nvSpPr>
        <p:spPr>
          <a:xfrm>
            <a:off x="1631950" y="1955800"/>
            <a:ext cx="952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Environment: Linux (AWS)</a:t>
            </a:r>
          </a:p>
          <a:p>
            <a:r>
              <a:rPr lang="en-US" dirty="0"/>
              <a:t>Two host in a same subnet, one for sender, one for receiver.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Use command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qdisc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eth0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50mbit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latency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burst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90155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To limit the bandwidth between two host</a:t>
            </a:r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pPr marL="342900" indent="-342900">
              <a:buAutoNum type="arabicPeriod"/>
            </a:pPr>
            <a:r>
              <a:rPr lang="en-US" dirty="0"/>
              <a:t>English Bible : 4496KB</a:t>
            </a:r>
          </a:p>
          <a:p>
            <a:pPr marL="342900" indent="-342900">
              <a:buAutoNum type="arabicPeriod"/>
            </a:pPr>
            <a:r>
              <a:rPr lang="en-US" dirty="0"/>
              <a:t>Multiple Copies of bible: 64MB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Multiple Copies of image pattern: 1GB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r>
              <a:rPr lang="en-US" dirty="0"/>
              <a:t>Parameter:</a:t>
            </a:r>
          </a:p>
          <a:p>
            <a:r>
              <a:rPr lang="en-US" dirty="0"/>
              <a:t>Number of thread: 32 threads for data compression, 16 threads for file transfer.</a:t>
            </a:r>
          </a:p>
        </p:txBody>
      </p:sp>
    </p:spTree>
    <p:extLst>
      <p:ext uri="{BB962C8B-B14F-4D97-AF65-F5344CB8AC3E}">
        <p14:creationId xmlns:p14="http://schemas.microsoft.com/office/powerpoint/2010/main" val="105011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Test on File Transfer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870361634"/>
              </p:ext>
            </p:extLst>
          </p:nvPr>
        </p:nvGraphicFramePr>
        <p:xfrm>
          <a:off x="838200" y="2111374"/>
          <a:ext cx="5486401" cy="39020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7016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4336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3962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17640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12287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Direct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Compress and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Compress and transfer in parallel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91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Bible (4496KB)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1.010562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5.210365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8.163251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91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Bible (64MB)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14.245025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12.543218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10.217863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891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(1GB)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221.125476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126.325486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110.254632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EF18A-A392-F12A-8543-C5062F69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52" y="2352580"/>
            <a:ext cx="4996332" cy="32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985F3-900D-E149-B1D5-B417C263839C}"/>
              </a:ext>
            </a:extLst>
          </p:cNvPr>
          <p:cNvSpPr txBox="1"/>
          <p:nvPr/>
        </p:nvSpPr>
        <p:spPr>
          <a:xfrm>
            <a:off x="1276350" y="1949450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Mishra, Manas Kumar et al. “Parallel Lempel-Ziv-Welch ( PLZW ) Technique for Data Compression.” (2012).</a:t>
            </a:r>
          </a:p>
          <a:p>
            <a:pPr marL="342900" indent="-342900">
              <a:buAutoNum type="arabicParenBoth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Vitter, Jeffrey Scott. "Design and analysis of dynamic Huffman codes."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the ACM (JACM)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34.4 (1987): 825-845.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6242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094901"/>
          </a:xfrm>
        </p:spPr>
        <p:txBody>
          <a:bodyPr/>
          <a:lstStyle/>
          <a:p>
            <a:r>
              <a:rPr lang="en-US" dirty="0"/>
              <a:t>Parallelism Hypothesis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673350"/>
            <a:ext cx="3053080" cy="638811"/>
          </a:xfrm>
        </p:spPr>
        <p:txBody>
          <a:bodyPr>
            <a:normAutofit/>
          </a:bodyPr>
          <a:lstStyle/>
          <a:p>
            <a:r>
              <a:rPr lang="en-US" dirty="0"/>
              <a:t>Parallel Data Compression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5319084" cy="2907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main issue in my project.</a:t>
            </a:r>
          </a:p>
          <a:p>
            <a:r>
              <a:rPr lang="en-US" dirty="0"/>
              <a:t> Data parallelism: a large file can be divided into partitions for multiple-thread execution.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708454" y="2673350"/>
            <a:ext cx="2505719" cy="524511"/>
          </a:xfrm>
        </p:spPr>
        <p:txBody>
          <a:bodyPr/>
          <a:lstStyle/>
          <a:p>
            <a:r>
              <a:rPr lang="en-US" dirty="0"/>
              <a:t>Parallel File Transfer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60204" y="3392035"/>
            <a:ext cx="3852153" cy="303148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/>
              <a:t>Design a customed protocol based on TCP (or UDP) that enables sending the file in parallel.</a:t>
            </a:r>
          </a:p>
          <a:p>
            <a:pPr marL="0" lvl="1" indent="0">
              <a:buNone/>
            </a:pPr>
            <a:r>
              <a:rPr lang="en-US" dirty="0"/>
              <a:t>1. Data parallelism: the compressed file can be still divided into pages and assigned to multiple sender threads.</a:t>
            </a:r>
          </a:p>
          <a:p>
            <a:pPr marL="0" lvl="1" indent="0">
              <a:buNone/>
            </a:pPr>
            <a:r>
              <a:rPr lang="en-US" dirty="0"/>
              <a:t>2. Task parallelism: all receiver threads can listen to the same port.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4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Parallel 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Compression algorithm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>
            <a:normAutofit/>
          </a:bodyPr>
          <a:lstStyle/>
          <a:p>
            <a:r>
              <a:rPr lang="en-US" dirty="0" err="1"/>
              <a:t>Gzip</a:t>
            </a:r>
            <a:r>
              <a:rPr lang="en-US" dirty="0"/>
              <a:t> / </a:t>
            </a:r>
            <a:r>
              <a:rPr lang="en-US" dirty="0" err="1"/>
              <a:t>Pigz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Better suited for general-purpose compression, especially for larger and more complex data sets.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/>
              <a:t>LZ77</a:t>
            </a:r>
          </a:p>
          <a:p>
            <a:pPr lvl="1"/>
            <a:r>
              <a:rPr lang="en-US" dirty="0"/>
              <a:t>Huffman coding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My Algorithm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Better suited for files with predictable patterns and high redundancy. (text, GIF images…)</a:t>
            </a:r>
          </a:p>
          <a:p>
            <a:endParaRPr lang="en-US" dirty="0"/>
          </a:p>
          <a:p>
            <a:pPr lvl="1"/>
            <a:r>
              <a:rPr lang="en-US" dirty="0"/>
              <a:t>PLZW (Parallel-Lempel-Ziv-Welch)</a:t>
            </a:r>
          </a:p>
          <a:p>
            <a:pPr lvl="1"/>
            <a:r>
              <a:rPr lang="en-US" dirty="0"/>
              <a:t>Huffman coding (Parallel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18" y="1466850"/>
            <a:ext cx="7288282" cy="554387"/>
          </a:xfrm>
        </p:spPr>
        <p:txBody>
          <a:bodyPr/>
          <a:lstStyle/>
          <a:p>
            <a:r>
              <a:rPr lang="en-US" dirty="0"/>
              <a:t>LZW (Lempel-Ziv-Welch)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8AE685-6156-4B5D-A7C5-CF496D73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92645"/>
              </p:ext>
            </p:extLst>
          </p:nvPr>
        </p:nvGraphicFramePr>
        <p:xfrm>
          <a:off x="1587500" y="2535766"/>
          <a:ext cx="3276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44497532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388033957"/>
                    </a:ext>
                  </a:extLst>
                </a:gridCol>
              </a:tblGrid>
              <a:tr h="338969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51115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39415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677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59807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0309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42946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42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A1F1A0-E53D-B141-796E-E63358227B11}"/>
              </a:ext>
            </a:extLst>
          </p:cNvPr>
          <p:cNvSpPr txBox="1"/>
          <p:nvPr/>
        </p:nvSpPr>
        <p:spPr>
          <a:xfrm>
            <a:off x="5773738" y="2682359"/>
            <a:ext cx="45996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Encodes recurring patterns as single dictionary indices.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suited for file with high redundancy.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Builds the dictionary dynamically as it processes the input, no need for dictionary storage.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B4F6A-033E-8C78-A15F-9BCC575382AD}"/>
              </a:ext>
            </a:extLst>
          </p:cNvPr>
          <p:cNvSpPr/>
          <p:nvPr/>
        </p:nvSpPr>
        <p:spPr>
          <a:xfrm>
            <a:off x="2279650" y="5499100"/>
            <a:ext cx="2368550" cy="55438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HelloworldABAB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4E4AC-E294-9DBE-82BE-D0BB1375EAD9}"/>
              </a:ext>
            </a:extLst>
          </p:cNvPr>
          <p:cNvSpPr/>
          <p:nvPr/>
        </p:nvSpPr>
        <p:spPr>
          <a:xfrm>
            <a:off x="5473700" y="5499100"/>
            <a:ext cx="2832100" cy="5543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24678 389 256 256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3DE1C3-6D61-58FA-F3A6-5C169256C6A7}"/>
              </a:ext>
            </a:extLst>
          </p:cNvPr>
          <p:cNvSpPr/>
          <p:nvPr/>
        </p:nvSpPr>
        <p:spPr>
          <a:xfrm>
            <a:off x="4864100" y="5721350"/>
            <a:ext cx="501650" cy="146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18" y="1466850"/>
            <a:ext cx="7288282" cy="554387"/>
          </a:xfrm>
        </p:spPr>
        <p:txBody>
          <a:bodyPr/>
          <a:lstStyle/>
          <a:p>
            <a:r>
              <a:rPr lang="en-US" dirty="0"/>
              <a:t>PLZW challenge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40F-77F8-3DF3-3698-5D824F9E47FF}"/>
              </a:ext>
            </a:extLst>
          </p:cNvPr>
          <p:cNvSpPr txBox="1"/>
          <p:nvPr/>
        </p:nvSpPr>
        <p:spPr>
          <a:xfrm>
            <a:off x="1335018" y="2387600"/>
            <a:ext cx="7199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 Can the dictionary be shared in all the thread?</a:t>
            </a:r>
          </a:p>
          <a:p>
            <a:r>
              <a:rPr lang="en-US" dirty="0"/>
              <a:t>S: No, if shared, </a:t>
            </a:r>
          </a:p>
          <a:p>
            <a:r>
              <a:rPr lang="en-US" dirty="0"/>
              <a:t>Pros: Better compression effect</a:t>
            </a:r>
          </a:p>
          <a:p>
            <a:r>
              <a:rPr lang="en-US" dirty="0"/>
              <a:t>Cons:</a:t>
            </a:r>
            <a:br>
              <a:rPr lang="en-US" dirty="0"/>
            </a:br>
            <a:r>
              <a:rPr lang="en-US" dirty="0"/>
              <a:t>1. There will be serious race condition in dictionary update. </a:t>
            </a:r>
          </a:p>
          <a:p>
            <a:r>
              <a:rPr lang="en-US" dirty="0"/>
              <a:t>2. This will produce data dependency during decompressing process.</a:t>
            </a:r>
          </a:p>
          <a:p>
            <a:r>
              <a:rPr lang="en-US" dirty="0"/>
              <a:t>3. Unordered map in C++ is not thread-safe.</a:t>
            </a:r>
          </a:p>
          <a:p>
            <a:endParaRPr lang="en-US" dirty="0"/>
          </a:p>
          <a:p>
            <a:r>
              <a:rPr lang="en-US" dirty="0"/>
              <a:t>C: How to decompress the file that is encoded using multiple dictionary?</a:t>
            </a:r>
          </a:p>
          <a:p>
            <a:r>
              <a:rPr lang="en-US" dirty="0"/>
              <a:t>S: Separate compressed file with a marker and treat the partition independently. When decompressing, use marker to divide the compressed file in a same way.</a:t>
            </a:r>
          </a:p>
        </p:txBody>
      </p:sp>
    </p:spTree>
    <p:extLst>
      <p:ext uri="{BB962C8B-B14F-4D97-AF65-F5344CB8AC3E}">
        <p14:creationId xmlns:p14="http://schemas.microsoft.com/office/powerpoint/2010/main" val="11937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18" y="1466850"/>
            <a:ext cx="7288282" cy="554387"/>
          </a:xfrm>
        </p:spPr>
        <p:txBody>
          <a:bodyPr/>
          <a:lstStyle/>
          <a:p>
            <a:r>
              <a:rPr lang="en-US" dirty="0"/>
              <a:t>PLZW (Parallel-Lempel-Ziv-Welch)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16F4EC-2EB4-892F-2FF6-39A9C17FA20B}"/>
              </a:ext>
            </a:extLst>
          </p:cNvPr>
          <p:cNvSpPr/>
          <p:nvPr/>
        </p:nvSpPr>
        <p:spPr>
          <a:xfrm>
            <a:off x="2101850" y="3028950"/>
            <a:ext cx="5511800" cy="554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8812D1-1EF4-4844-A322-D6866D4E2C63}"/>
              </a:ext>
            </a:extLst>
          </p:cNvPr>
          <p:cNvCxnSpPr>
            <a:cxnSpLocks/>
          </p:cNvCxnSpPr>
          <p:nvPr/>
        </p:nvCxnSpPr>
        <p:spPr>
          <a:xfrm>
            <a:off x="3848100" y="2552700"/>
            <a:ext cx="0" cy="170180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B84476-AB2C-6CDB-BBAC-870C59B548FA}"/>
              </a:ext>
            </a:extLst>
          </p:cNvPr>
          <p:cNvCxnSpPr>
            <a:cxnSpLocks/>
          </p:cNvCxnSpPr>
          <p:nvPr/>
        </p:nvCxnSpPr>
        <p:spPr>
          <a:xfrm>
            <a:off x="5975350" y="2552700"/>
            <a:ext cx="0" cy="170180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977A85-0040-DC77-6E4E-07915132678A}"/>
              </a:ext>
            </a:extLst>
          </p:cNvPr>
          <p:cNvSpPr/>
          <p:nvPr/>
        </p:nvSpPr>
        <p:spPr>
          <a:xfrm>
            <a:off x="2489200" y="4404693"/>
            <a:ext cx="977900" cy="5543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3329DA-07BB-8E6C-9A52-E655B8AD17EF}"/>
              </a:ext>
            </a:extLst>
          </p:cNvPr>
          <p:cNvSpPr/>
          <p:nvPr/>
        </p:nvSpPr>
        <p:spPr>
          <a:xfrm>
            <a:off x="4433059" y="4404693"/>
            <a:ext cx="977900" cy="5543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2F8E9-0CA1-47B0-6785-5C2EDEA35E8F}"/>
              </a:ext>
            </a:extLst>
          </p:cNvPr>
          <p:cNvSpPr/>
          <p:nvPr/>
        </p:nvSpPr>
        <p:spPr>
          <a:xfrm>
            <a:off x="6311900" y="4404693"/>
            <a:ext cx="977900" cy="5543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374A07-B36C-E4E1-AFC6-578E216220F1}"/>
              </a:ext>
            </a:extLst>
          </p:cNvPr>
          <p:cNvCxnSpPr/>
          <p:nvPr/>
        </p:nvCxnSpPr>
        <p:spPr>
          <a:xfrm>
            <a:off x="2978150" y="37338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730B35-47E8-DAA9-176F-590910CA42CA}"/>
              </a:ext>
            </a:extLst>
          </p:cNvPr>
          <p:cNvCxnSpPr/>
          <p:nvPr/>
        </p:nvCxnSpPr>
        <p:spPr>
          <a:xfrm>
            <a:off x="4922009" y="37338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260549-9E06-15D5-6F6E-6A39AA8EAF60}"/>
              </a:ext>
            </a:extLst>
          </p:cNvPr>
          <p:cNvCxnSpPr/>
          <p:nvPr/>
        </p:nvCxnSpPr>
        <p:spPr>
          <a:xfrm>
            <a:off x="6788150" y="368935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2468FA-FF59-98D8-8FA7-4EFD1D75B943}"/>
              </a:ext>
            </a:extLst>
          </p:cNvPr>
          <p:cNvSpPr txBox="1"/>
          <p:nvPr/>
        </p:nvSpPr>
        <p:spPr>
          <a:xfrm>
            <a:off x="1275970" y="3822700"/>
            <a:ext cx="101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LZW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FF4D1-D31B-704C-C224-50A70434C941}"/>
              </a:ext>
            </a:extLst>
          </p:cNvPr>
          <p:cNvSpPr/>
          <p:nvPr/>
        </p:nvSpPr>
        <p:spPr>
          <a:xfrm>
            <a:off x="2341632" y="5661991"/>
            <a:ext cx="977900" cy="5543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457F2E-07D6-86AA-F5FC-A867F42954DD}"/>
              </a:ext>
            </a:extLst>
          </p:cNvPr>
          <p:cNvSpPr/>
          <p:nvPr/>
        </p:nvSpPr>
        <p:spPr>
          <a:xfrm>
            <a:off x="4368800" y="5661992"/>
            <a:ext cx="977900" cy="5543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8163E-401E-96AB-1100-E7CCB661551B}"/>
              </a:ext>
            </a:extLst>
          </p:cNvPr>
          <p:cNvSpPr/>
          <p:nvPr/>
        </p:nvSpPr>
        <p:spPr>
          <a:xfrm>
            <a:off x="6311900" y="5661991"/>
            <a:ext cx="977900" cy="5543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30FB3-B445-DFF5-0CA7-7D6565D9401C}"/>
              </a:ext>
            </a:extLst>
          </p:cNvPr>
          <p:cNvSpPr/>
          <p:nvPr/>
        </p:nvSpPr>
        <p:spPr>
          <a:xfrm>
            <a:off x="3319533" y="5661992"/>
            <a:ext cx="1049268" cy="55438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9E0B81-9659-A719-29B2-D64418C68DBA}"/>
              </a:ext>
            </a:extLst>
          </p:cNvPr>
          <p:cNvSpPr/>
          <p:nvPr/>
        </p:nvSpPr>
        <p:spPr>
          <a:xfrm>
            <a:off x="5346700" y="5661992"/>
            <a:ext cx="965200" cy="55438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E1632B-72B9-4260-7CA8-89A27C531363}"/>
              </a:ext>
            </a:extLst>
          </p:cNvPr>
          <p:cNvCxnSpPr/>
          <p:nvPr/>
        </p:nvCxnSpPr>
        <p:spPr>
          <a:xfrm>
            <a:off x="2876550" y="50927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F7CF04-30DB-7C6D-6C63-3939AD2C2011}"/>
              </a:ext>
            </a:extLst>
          </p:cNvPr>
          <p:cNvCxnSpPr/>
          <p:nvPr/>
        </p:nvCxnSpPr>
        <p:spPr>
          <a:xfrm>
            <a:off x="4890259" y="50546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C2A133-07D5-88CB-3466-B9E01C5B0C87}"/>
              </a:ext>
            </a:extLst>
          </p:cNvPr>
          <p:cNvCxnSpPr/>
          <p:nvPr/>
        </p:nvCxnSpPr>
        <p:spPr>
          <a:xfrm>
            <a:off x="6788150" y="504825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2843D52-1120-995D-74FB-016179CE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58" y="3689350"/>
            <a:ext cx="873702" cy="6728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32CAC14-CF4A-F4FF-753C-2E7DE5AB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22" y="3636341"/>
            <a:ext cx="873702" cy="6728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D4982F-D4D3-C215-BDD6-C24A5347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99" y="3636341"/>
            <a:ext cx="873702" cy="6728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69E035-5985-5D62-8511-7BAB652BCA68}"/>
              </a:ext>
            </a:extLst>
          </p:cNvPr>
          <p:cNvSpPr txBox="1"/>
          <p:nvPr/>
        </p:nvSpPr>
        <p:spPr>
          <a:xfrm>
            <a:off x="1450974" y="2236169"/>
            <a:ext cx="26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Compression Process: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DF76AF0-5AA0-C027-BCF9-B8B087465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941" y="2390838"/>
            <a:ext cx="3603197" cy="24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52499"/>
          </a:xfrm>
        </p:spPr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6B900-A469-5C96-4238-566341570E7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918835"/>
            <a:ext cx="8393430" cy="2907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Huffman coding works by assigning shorter codes to frequently occurring characters and longer codes to less frequent characters, ensuring the overall encoded data is as compact as possible.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D1B617-7783-4C06-A7A9-5898F58A5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41074"/>
              </p:ext>
            </p:extLst>
          </p:nvPr>
        </p:nvGraphicFramePr>
        <p:xfrm>
          <a:off x="1606551" y="297179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24998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30551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133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(after LZW)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(after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1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8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5000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C63F989-2E07-8FE2-5FB8-D68E2BC1672F}"/>
              </a:ext>
            </a:extLst>
          </p:cNvPr>
          <p:cNvSpPr/>
          <p:nvPr/>
        </p:nvSpPr>
        <p:spPr>
          <a:xfrm>
            <a:off x="1555750" y="5324576"/>
            <a:ext cx="2368550" cy="55438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HelloworldABAB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518D2-A09A-282D-942B-981271AB2925}"/>
              </a:ext>
            </a:extLst>
          </p:cNvPr>
          <p:cNvSpPr/>
          <p:nvPr/>
        </p:nvSpPr>
        <p:spPr>
          <a:xfrm>
            <a:off x="4749800" y="5324576"/>
            <a:ext cx="2292350" cy="5543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24678 389 256 256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8855C8-F717-FDF3-4A36-BDD984ADC6C0}"/>
              </a:ext>
            </a:extLst>
          </p:cNvPr>
          <p:cNvSpPr/>
          <p:nvPr/>
        </p:nvSpPr>
        <p:spPr>
          <a:xfrm>
            <a:off x="4140200" y="5546826"/>
            <a:ext cx="501650" cy="146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FA5B85-0C5A-4A7F-FE9C-08DEDD5D391B}"/>
              </a:ext>
            </a:extLst>
          </p:cNvPr>
          <p:cNvSpPr/>
          <p:nvPr/>
        </p:nvSpPr>
        <p:spPr>
          <a:xfrm>
            <a:off x="7493000" y="5546826"/>
            <a:ext cx="501650" cy="146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782F4-E5CF-4236-9FFD-B286BD60C19C}"/>
              </a:ext>
            </a:extLst>
          </p:cNvPr>
          <p:cNvSpPr/>
          <p:nvPr/>
        </p:nvSpPr>
        <p:spPr>
          <a:xfrm>
            <a:off x="8337550" y="5395963"/>
            <a:ext cx="1492250" cy="4348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000 001 1 1</a:t>
            </a:r>
          </a:p>
        </p:txBody>
      </p:sp>
    </p:spTree>
    <p:extLst>
      <p:ext uri="{BB962C8B-B14F-4D97-AF65-F5344CB8AC3E}">
        <p14:creationId xmlns:p14="http://schemas.microsoft.com/office/powerpoint/2010/main" val="23424128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{22C3FB93-4EF6-42D4-9020-287665DE662B}tf67328976_win32</Template>
  <TotalTime>340</TotalTime>
  <Words>907</Words>
  <Application>Microsoft Office PowerPoint</Application>
  <PresentationFormat>Widescreen</PresentationFormat>
  <Paragraphs>214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Roboto</vt:lpstr>
      <vt:lpstr>Tenorite</vt:lpstr>
      <vt:lpstr>Custom</vt:lpstr>
      <vt:lpstr>Optimized File Transfer with Integrated Parallel Data compression</vt:lpstr>
      <vt:lpstr>Introduction</vt:lpstr>
      <vt:lpstr>Parallelism Hypothesis</vt:lpstr>
      <vt:lpstr>Parallel Data Compression</vt:lpstr>
      <vt:lpstr>Compression algorithm</vt:lpstr>
      <vt:lpstr>LZW (Lempel-Ziv-Welch)</vt:lpstr>
      <vt:lpstr>PLZW challenge</vt:lpstr>
      <vt:lpstr>PLZW (Parallel-Lempel-Ziv-Welch)</vt:lpstr>
      <vt:lpstr>Huffman Coding</vt:lpstr>
      <vt:lpstr>Parallel-Huffman Challenge</vt:lpstr>
      <vt:lpstr>implementation</vt:lpstr>
      <vt:lpstr>Parallel File Transfer</vt:lpstr>
      <vt:lpstr>Data division</vt:lpstr>
      <vt:lpstr>Packet Transfer</vt:lpstr>
      <vt:lpstr>Challenge</vt:lpstr>
      <vt:lpstr>Test &amp; Result</vt:lpstr>
      <vt:lpstr>Test on data compression</vt:lpstr>
      <vt:lpstr>Execution time</vt:lpstr>
      <vt:lpstr>Compression rate</vt:lpstr>
      <vt:lpstr>Test on File Transfer</vt:lpstr>
      <vt:lpstr>Test on File Transfer</vt:lpstr>
      <vt:lpstr>Reference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Yicheng Yang</dc:creator>
  <cp:lastModifiedBy>Yicheng Yang</cp:lastModifiedBy>
  <cp:revision>59</cp:revision>
  <dcterms:created xsi:type="dcterms:W3CDTF">2024-12-03T01:21:35Z</dcterms:created>
  <dcterms:modified xsi:type="dcterms:W3CDTF">2024-12-03T20:24:20Z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