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7"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50" autoAdjust="0"/>
  </p:normalViewPr>
  <p:slideViewPr>
    <p:cSldViewPr snapToGrid="0" showGuides="1">
      <p:cViewPr>
        <p:scale>
          <a:sx n="50" d="100"/>
          <a:sy n="50" d="100"/>
        </p:scale>
        <p:origin x="726"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23F92-4BB1-4F05-8051-06DD5010F50F}" type="datetimeFigureOut">
              <a:rPr lang="en-US" smtClean="0"/>
              <a:t>7/22/2015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9B8AF-8405-4B3C-A686-862B60E0E291}" type="slidenum">
              <a:rPr lang="en-US" smtClean="0"/>
              <a:t>‹#›</a:t>
            </a:fld>
            <a:endParaRPr lang="en-US"/>
          </a:p>
        </p:txBody>
      </p:sp>
    </p:spTree>
    <p:extLst>
      <p:ext uri="{BB962C8B-B14F-4D97-AF65-F5344CB8AC3E}">
        <p14:creationId xmlns:p14="http://schemas.microsoft.com/office/powerpoint/2010/main" val="217909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Remote Procedure Call(RPC)</a:t>
            </a:r>
            <a:endParaRPr lang="en-US" dirty="0"/>
          </a:p>
        </p:txBody>
      </p:sp>
      <p:sp>
        <p:nvSpPr>
          <p:cNvPr id="4" name="Slide Number Placeholder 3"/>
          <p:cNvSpPr>
            <a:spLocks noGrp="1"/>
          </p:cNvSpPr>
          <p:nvPr>
            <p:ph type="sldNum" sz="quarter" idx="10"/>
          </p:nvPr>
        </p:nvSpPr>
        <p:spPr/>
        <p:txBody>
          <a:bodyPr/>
          <a:lstStyle/>
          <a:p>
            <a:fld id="{A9D9B8AF-8405-4B3C-A686-862B60E0E291}" type="slidenum">
              <a:rPr lang="en-US" smtClean="0"/>
              <a:t>7</a:t>
            </a:fld>
            <a:endParaRPr lang="en-US"/>
          </a:p>
        </p:txBody>
      </p:sp>
    </p:spTree>
    <p:extLst>
      <p:ext uri="{BB962C8B-B14F-4D97-AF65-F5344CB8AC3E}">
        <p14:creationId xmlns:p14="http://schemas.microsoft.com/office/powerpoint/2010/main" val="63096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9B8AF-8405-4B3C-A686-862B60E0E291}" type="slidenum">
              <a:rPr lang="en-US" smtClean="0"/>
              <a:t>8</a:t>
            </a:fld>
            <a:endParaRPr lang="en-US"/>
          </a:p>
        </p:txBody>
      </p:sp>
    </p:spTree>
    <p:extLst>
      <p:ext uri="{BB962C8B-B14F-4D97-AF65-F5344CB8AC3E}">
        <p14:creationId xmlns:p14="http://schemas.microsoft.com/office/powerpoint/2010/main" val="87347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D9B8AF-8405-4B3C-A686-862B60E0E291}" type="slidenum">
              <a:rPr lang="en-US" smtClean="0"/>
              <a:t>9</a:t>
            </a:fld>
            <a:endParaRPr lang="en-US"/>
          </a:p>
        </p:txBody>
      </p:sp>
    </p:spTree>
    <p:extLst>
      <p:ext uri="{BB962C8B-B14F-4D97-AF65-F5344CB8AC3E}">
        <p14:creationId xmlns:p14="http://schemas.microsoft.com/office/powerpoint/2010/main" val="423842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is an application framework and inversion of control container for the Java platform. The framework's core features can be used by any Java application, but there are extensions for building web applications on top of the Java EE platform.</a:t>
            </a:r>
          </a:p>
        </p:txBody>
      </p:sp>
      <p:sp>
        <p:nvSpPr>
          <p:cNvPr id="4" name="Slide Number Placeholder 3"/>
          <p:cNvSpPr>
            <a:spLocks noGrp="1"/>
          </p:cNvSpPr>
          <p:nvPr>
            <p:ph type="sldNum" sz="quarter" idx="10"/>
          </p:nvPr>
        </p:nvSpPr>
        <p:spPr/>
        <p:txBody>
          <a:bodyPr/>
          <a:lstStyle/>
          <a:p>
            <a:fld id="{A9D9B8AF-8405-4B3C-A686-862B60E0E291}" type="slidenum">
              <a:rPr lang="en-US" smtClean="0"/>
              <a:t>10</a:t>
            </a:fld>
            <a:endParaRPr lang="en-US"/>
          </a:p>
        </p:txBody>
      </p:sp>
    </p:spTree>
    <p:extLst>
      <p:ext uri="{BB962C8B-B14F-4D97-AF65-F5344CB8AC3E}">
        <p14:creationId xmlns:p14="http://schemas.microsoft.com/office/powerpoint/2010/main" val="74730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347455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8FB88-3A60-4856-9B13-AD712A530051}"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418676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1987145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8375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2616718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2056293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2947994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3827072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39064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178408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9149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D8FB88-3A60-4856-9B13-AD712A530051}"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106786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D8FB88-3A60-4856-9B13-AD712A530051}" type="datetimeFigureOut">
              <a:rPr lang="en-US" smtClean="0"/>
              <a:t>7/22/2015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380381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148774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331013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3D8FB88-3A60-4856-9B13-AD712A530051}" type="datetimeFigureOut">
              <a:rPr lang="en-US" smtClean="0"/>
              <a:t>7/22/2015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304055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8FB88-3A60-4856-9B13-AD712A530051}"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B26E6-C1D6-4BF9-998E-83190EFF72A4}" type="slidenum">
              <a:rPr lang="en-US" smtClean="0"/>
              <a:t>‹#›</a:t>
            </a:fld>
            <a:endParaRPr lang="en-US"/>
          </a:p>
        </p:txBody>
      </p:sp>
    </p:spTree>
    <p:extLst>
      <p:ext uri="{BB962C8B-B14F-4D97-AF65-F5344CB8AC3E}">
        <p14:creationId xmlns:p14="http://schemas.microsoft.com/office/powerpoint/2010/main" val="248611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D8FB88-3A60-4856-9B13-AD712A530051}" type="datetimeFigureOut">
              <a:rPr lang="en-US" smtClean="0"/>
              <a:t>7/22/2015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CB26E6-C1D6-4BF9-998E-83190EFF72A4}" type="slidenum">
              <a:rPr lang="en-US" smtClean="0"/>
              <a:t>‹#›</a:t>
            </a:fld>
            <a:endParaRPr lang="en-US"/>
          </a:p>
        </p:txBody>
      </p:sp>
    </p:spTree>
    <p:extLst>
      <p:ext uri="{BB962C8B-B14F-4D97-AF65-F5344CB8AC3E}">
        <p14:creationId xmlns:p14="http://schemas.microsoft.com/office/powerpoint/2010/main" val="10216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2 Platform, Enterprise Edition</a:t>
            </a:r>
            <a:endParaRPr lang="en-US" dirty="0"/>
          </a:p>
        </p:txBody>
      </p:sp>
      <p:sp>
        <p:nvSpPr>
          <p:cNvPr id="3" name="Subtitle 2"/>
          <p:cNvSpPr>
            <a:spLocks noGrp="1"/>
          </p:cNvSpPr>
          <p:nvPr>
            <p:ph type="subTitle" idx="1"/>
          </p:nvPr>
        </p:nvSpPr>
        <p:spPr/>
        <p:txBody>
          <a:bodyPr/>
          <a:lstStyle/>
          <a:p>
            <a:r>
              <a:rPr lang="en-US" dirty="0" smtClean="0"/>
              <a:t>Web development using Java</a:t>
            </a:r>
            <a:endParaRPr lang="en-US" dirty="0"/>
          </a:p>
        </p:txBody>
      </p:sp>
    </p:spTree>
    <p:extLst>
      <p:ext uri="{BB962C8B-B14F-4D97-AF65-F5344CB8AC3E}">
        <p14:creationId xmlns:p14="http://schemas.microsoft.com/office/powerpoint/2010/main" val="189264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032"/>
          </a:xfrm>
        </p:spPr>
        <p:txBody>
          <a:bodyPr/>
          <a:lstStyle/>
          <a:p>
            <a:r>
              <a:rPr lang="en-US" dirty="0" smtClean="0"/>
              <a:t>Spring MVC Framework</a:t>
            </a:r>
            <a:endParaRPr lang="en-US" dirty="0"/>
          </a:p>
        </p:txBody>
      </p:sp>
      <p:sp>
        <p:nvSpPr>
          <p:cNvPr id="3" name="Content Placeholder 2"/>
          <p:cNvSpPr>
            <a:spLocks noGrp="1"/>
          </p:cNvSpPr>
          <p:nvPr>
            <p:ph idx="1"/>
          </p:nvPr>
        </p:nvSpPr>
        <p:spPr>
          <a:xfrm>
            <a:off x="1103312" y="1676401"/>
            <a:ext cx="8946541" cy="3676649"/>
          </a:xfrm>
        </p:spPr>
        <p:txBody>
          <a:bodyPr>
            <a:normAutofit/>
          </a:bodyPr>
          <a:lstStyle/>
          <a:p>
            <a:r>
              <a:rPr lang="en-US" sz="3200" dirty="0" smtClean="0"/>
              <a:t>Annotation-driven programming</a:t>
            </a:r>
          </a:p>
          <a:p>
            <a:endParaRPr lang="en-US" sz="3200" dirty="0" smtClean="0"/>
          </a:p>
        </p:txBody>
      </p:sp>
    </p:spTree>
    <p:extLst>
      <p:ext uri="{BB962C8B-B14F-4D97-AF65-F5344CB8AC3E}">
        <p14:creationId xmlns:p14="http://schemas.microsoft.com/office/powerpoint/2010/main" val="2366745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3170" y="5283199"/>
            <a:ext cx="8825660" cy="776881"/>
          </a:xfrm>
        </p:spPr>
        <p:txBody>
          <a:bodyPr/>
          <a:lstStyle/>
          <a:p>
            <a:pPr algn="ctr"/>
            <a:r>
              <a:rPr lang="en-US" dirty="0" smtClean="0"/>
              <a:t>Overview on J2EE</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470" y="1382712"/>
            <a:ext cx="8966481" cy="3544888"/>
          </a:xfrm>
          <a:prstGeom prst="rect">
            <a:avLst/>
          </a:prstGeom>
        </p:spPr>
      </p:pic>
    </p:spTree>
    <p:extLst>
      <p:ext uri="{BB962C8B-B14F-4D97-AF65-F5344CB8AC3E}">
        <p14:creationId xmlns:p14="http://schemas.microsoft.com/office/powerpoint/2010/main" val="3490902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Callout 6"/>
          <p:cNvSpPr/>
          <p:nvPr/>
        </p:nvSpPr>
        <p:spPr>
          <a:xfrm>
            <a:off x="193964" y="340565"/>
            <a:ext cx="10359735" cy="4544799"/>
          </a:xfrm>
          <a:prstGeom prst="cloudCallout">
            <a:avLst>
              <a:gd name="adj1" fmla="val 46374"/>
              <a:gd name="adj2" fmla="val 55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7893" y="5685118"/>
            <a:ext cx="3796626" cy="690282"/>
          </a:xfrm>
        </p:spPr>
        <p:txBody>
          <a:bodyPr/>
          <a:lstStyle/>
          <a:p>
            <a:r>
              <a:rPr lang="en-US" dirty="0" smtClean="0"/>
              <a:t>What is J2EE?</a:t>
            </a:r>
            <a:endParaRPr lang="en-US" dirty="0"/>
          </a:p>
        </p:txBody>
      </p:sp>
      <p:sp>
        <p:nvSpPr>
          <p:cNvPr id="3" name="Content Placeholder 2"/>
          <p:cNvSpPr>
            <a:spLocks noGrp="1"/>
          </p:cNvSpPr>
          <p:nvPr>
            <p:ph idx="1"/>
          </p:nvPr>
        </p:nvSpPr>
        <p:spPr>
          <a:xfrm>
            <a:off x="1605424" y="1358634"/>
            <a:ext cx="7852901" cy="2508660"/>
          </a:xfrm>
        </p:spPr>
        <p:txBody>
          <a:bodyPr>
            <a:noAutofit/>
          </a:bodyPr>
          <a:lstStyle/>
          <a:p>
            <a:r>
              <a:rPr lang="en-US" sz="2400" dirty="0"/>
              <a:t>Open and standard based platform </a:t>
            </a:r>
            <a:r>
              <a:rPr lang="en-US" sz="2400" dirty="0" smtClean="0"/>
              <a:t>for developing, deploying and managing n-tier.</a:t>
            </a:r>
          </a:p>
          <a:p>
            <a:pPr marL="0" indent="0">
              <a:buNone/>
            </a:pPr>
            <a:endParaRPr lang="en-US" sz="2400" dirty="0" smtClean="0"/>
          </a:p>
          <a:p>
            <a:r>
              <a:rPr lang="en-US" sz="2400" dirty="0" smtClean="0"/>
              <a:t>Web-enabled, server-centric, and component based </a:t>
            </a:r>
            <a:r>
              <a:rPr lang="en-US" sz="2400" dirty="0"/>
              <a:t>enterprise </a:t>
            </a:r>
            <a:r>
              <a:rPr lang="en-US" sz="2400" dirty="0" smtClean="0"/>
              <a:t>applications.</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668" y="4534191"/>
            <a:ext cx="3492063" cy="2323809"/>
          </a:xfrm>
          <a:prstGeom prst="rect">
            <a:avLst/>
          </a:prstGeom>
        </p:spPr>
      </p:pic>
    </p:spTree>
    <p:extLst>
      <p:ext uri="{BB962C8B-B14F-4D97-AF65-F5344CB8AC3E}">
        <p14:creationId xmlns:p14="http://schemas.microsoft.com/office/powerpoint/2010/main" val="3047307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3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p:cTn id="2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0" end="0"/>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26" y="5253318"/>
            <a:ext cx="9001312" cy="918882"/>
          </a:xfrm>
        </p:spPr>
        <p:txBody>
          <a:bodyPr/>
          <a:lstStyle/>
          <a:p>
            <a:r>
              <a:rPr lang="en-US" dirty="0" smtClean="0"/>
              <a:t>What is an Enterprise Application?</a:t>
            </a:r>
            <a:endParaRPr lang="en-US" dirty="0"/>
          </a:p>
        </p:txBody>
      </p:sp>
      <p:sp>
        <p:nvSpPr>
          <p:cNvPr id="3" name="Content Placeholder 2"/>
          <p:cNvSpPr>
            <a:spLocks noGrp="1"/>
          </p:cNvSpPr>
          <p:nvPr>
            <p:ph idx="1"/>
          </p:nvPr>
        </p:nvSpPr>
        <p:spPr>
          <a:xfrm>
            <a:off x="1471612" y="924205"/>
            <a:ext cx="9758363" cy="2733395"/>
          </a:xfrm>
        </p:spPr>
        <p:txBody>
          <a:bodyPr>
            <a:normAutofit/>
          </a:bodyPr>
          <a:lstStyle/>
          <a:p>
            <a:r>
              <a:rPr lang="en-US" sz="2800" dirty="0" smtClean="0"/>
              <a:t>Enterprise application is mostly composed of:</a:t>
            </a:r>
          </a:p>
          <a:p>
            <a:pPr lvl="1"/>
            <a:r>
              <a:rPr lang="en-US" sz="2400" dirty="0" smtClean="0"/>
              <a:t>Business Logic</a:t>
            </a:r>
          </a:p>
          <a:p>
            <a:pPr lvl="1"/>
            <a:r>
              <a:rPr lang="en-US" sz="2400" dirty="0" smtClean="0"/>
              <a:t>Presentation Logic</a:t>
            </a:r>
          </a:p>
          <a:p>
            <a:pPr lvl="1"/>
            <a:r>
              <a:rPr lang="en-US" sz="2400" dirty="0" smtClean="0"/>
              <a:t>Data Access Logic (and Data Model) </a:t>
            </a:r>
          </a:p>
          <a:p>
            <a:pPr lvl="1"/>
            <a:r>
              <a:rPr lang="en-US" sz="2400" dirty="0" smtClean="0"/>
              <a:t>System services</a:t>
            </a:r>
            <a:endParaRPr lang="en-US" sz="2400" dirty="0"/>
          </a:p>
        </p:txBody>
      </p:sp>
    </p:spTree>
    <p:extLst>
      <p:ext uri="{BB962C8B-B14F-4D97-AF65-F5344CB8AC3E}">
        <p14:creationId xmlns:p14="http://schemas.microsoft.com/office/powerpoint/2010/main" val="1796351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3040063" cy="961745"/>
          </a:xfrm>
        </p:spPr>
        <p:txBody>
          <a:bodyPr/>
          <a:lstStyle/>
          <a:p>
            <a:r>
              <a:rPr lang="en-US" dirty="0" smtClean="0"/>
              <a:t>Single-Tier</a:t>
            </a:r>
            <a:endParaRPr lang="en-US" dirty="0"/>
          </a:p>
        </p:txBody>
      </p:sp>
      <p:sp>
        <p:nvSpPr>
          <p:cNvPr id="4" name="Rectangle 3"/>
          <p:cNvSpPr/>
          <p:nvPr/>
        </p:nvSpPr>
        <p:spPr>
          <a:xfrm>
            <a:off x="646112" y="2314575"/>
            <a:ext cx="2528888" cy="2043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Client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037" y="381000"/>
            <a:ext cx="3190875" cy="6096000"/>
          </a:xfrm>
          <a:prstGeom prst="rect">
            <a:avLst/>
          </a:prstGeom>
        </p:spPr>
      </p:pic>
      <p:cxnSp>
        <p:nvCxnSpPr>
          <p:cNvPr id="7" name="Straight Arrow Connector 6"/>
          <p:cNvCxnSpPr/>
          <p:nvPr/>
        </p:nvCxnSpPr>
        <p:spPr>
          <a:xfrm>
            <a:off x="3686175" y="3286127"/>
            <a:ext cx="43005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Circular Arrow 13"/>
          <p:cNvSpPr/>
          <p:nvPr/>
        </p:nvSpPr>
        <p:spPr>
          <a:xfrm>
            <a:off x="8910636" y="2580499"/>
            <a:ext cx="1971676" cy="143428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ular Arrow 14"/>
          <p:cNvSpPr/>
          <p:nvPr/>
        </p:nvSpPr>
        <p:spPr>
          <a:xfrm rot="10800000">
            <a:off x="8910636" y="2923398"/>
            <a:ext cx="1971676" cy="143428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132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ppt_w</p:attrName>
                                        </p:attrNameLst>
                                      </p:cBhvr>
                                      <p:tavLst>
                                        <p:tav tm="0" fmla="#ppt_w*sin(2.5*pi*$)">
                                          <p:val>
                                            <p:fltVal val="0"/>
                                          </p:val>
                                        </p:tav>
                                        <p:tav tm="100000">
                                          <p:val>
                                            <p:fltVal val="1"/>
                                          </p:val>
                                        </p:tav>
                                      </p:tavLst>
                                    </p:anim>
                                    <p:anim calcmode="lin" valueType="num">
                                      <p:cBhvr>
                                        <p:cTn id="24" dur="1000" fill="hold"/>
                                        <p:tgtEl>
                                          <p:spTgt spid="14"/>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ppt_w</p:attrName>
                                        </p:attrNameLst>
                                      </p:cBhvr>
                                      <p:tavLst>
                                        <p:tav tm="0" fmla="#ppt_w*sin(2.5*pi*$)">
                                          <p:val>
                                            <p:fltVal val="0"/>
                                          </p:val>
                                        </p:tav>
                                        <p:tav tm="100000">
                                          <p:val>
                                            <p:fltVal val="1"/>
                                          </p:val>
                                        </p:tav>
                                      </p:tavLst>
                                    </p:anim>
                                    <p:anim calcmode="lin" valueType="num">
                                      <p:cBhvr>
                                        <p:cTn id="29" dur="1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3040063" cy="961745"/>
          </a:xfrm>
        </p:spPr>
        <p:txBody>
          <a:bodyPr/>
          <a:lstStyle/>
          <a:p>
            <a:r>
              <a:rPr lang="en-US" dirty="0" smtClean="0"/>
              <a:t>Two-Tier</a:t>
            </a:r>
            <a:endParaRPr lang="en-US" dirty="0"/>
          </a:p>
        </p:txBody>
      </p:sp>
      <p:sp>
        <p:nvSpPr>
          <p:cNvPr id="3" name="Rectangle 2"/>
          <p:cNvSpPr/>
          <p:nvPr/>
        </p:nvSpPr>
        <p:spPr>
          <a:xfrm>
            <a:off x="1276349" y="2313563"/>
            <a:ext cx="1517651" cy="12261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PC</a:t>
            </a:r>
            <a:endParaRPr lang="en-US" sz="2400" dirty="0"/>
          </a:p>
        </p:txBody>
      </p:sp>
      <p:sp>
        <p:nvSpPr>
          <p:cNvPr id="4" name="Rectangle 3"/>
          <p:cNvSpPr/>
          <p:nvPr/>
        </p:nvSpPr>
        <p:spPr>
          <a:xfrm>
            <a:off x="1276348" y="4387987"/>
            <a:ext cx="1517651" cy="12261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PC</a:t>
            </a:r>
            <a:endParaRPr lang="en-US" sz="2400" dirty="0"/>
          </a:p>
        </p:txBody>
      </p:sp>
      <p:cxnSp>
        <p:nvCxnSpPr>
          <p:cNvPr id="9" name="Straight Arrow Connector 8"/>
          <p:cNvCxnSpPr>
            <a:stCxn id="3" idx="3"/>
          </p:cNvCxnSpPr>
          <p:nvPr/>
        </p:nvCxnSpPr>
        <p:spPr>
          <a:xfrm>
            <a:off x="2794000" y="2926625"/>
            <a:ext cx="4992687" cy="6130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4" idx="3"/>
          </p:cNvCxnSpPr>
          <p:nvPr/>
        </p:nvCxnSpPr>
        <p:spPr>
          <a:xfrm flipV="1">
            <a:off x="2793999" y="3539687"/>
            <a:ext cx="4992688" cy="14613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flipV="1">
            <a:off x="2793999" y="2616193"/>
            <a:ext cx="4992688" cy="7482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2793999" y="3714887"/>
            <a:ext cx="4992688" cy="14857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506" y="1843087"/>
            <a:ext cx="3357563" cy="3357563"/>
          </a:xfrm>
          <a:prstGeom prst="rect">
            <a:avLst/>
          </a:prstGeom>
        </p:spPr>
      </p:pic>
      <p:sp>
        <p:nvSpPr>
          <p:cNvPr id="22" name="TextBox 21"/>
          <p:cNvSpPr txBox="1"/>
          <p:nvPr/>
        </p:nvSpPr>
        <p:spPr>
          <a:xfrm>
            <a:off x="3448050" y="3453277"/>
            <a:ext cx="2424062" cy="523220"/>
          </a:xfrm>
          <a:prstGeom prst="rect">
            <a:avLst/>
          </a:prstGeom>
          <a:noFill/>
        </p:spPr>
        <p:txBody>
          <a:bodyPr wrap="none" rtlCol="0">
            <a:spAutoFit/>
          </a:bodyPr>
          <a:lstStyle/>
          <a:p>
            <a:r>
              <a:rPr lang="en-US" sz="2800" dirty="0" smtClean="0"/>
              <a:t>SQL REQUEST</a:t>
            </a:r>
            <a:endParaRPr lang="en-US" sz="2800" dirty="0"/>
          </a:p>
        </p:txBody>
      </p:sp>
      <p:sp>
        <p:nvSpPr>
          <p:cNvPr id="23" name="TextBox 22"/>
          <p:cNvSpPr txBox="1"/>
          <p:nvPr/>
        </p:nvSpPr>
        <p:spPr>
          <a:xfrm>
            <a:off x="4509344" y="2240902"/>
            <a:ext cx="2694969" cy="523220"/>
          </a:xfrm>
          <a:prstGeom prst="rect">
            <a:avLst/>
          </a:prstGeom>
          <a:noFill/>
        </p:spPr>
        <p:txBody>
          <a:bodyPr wrap="none" rtlCol="0">
            <a:spAutoFit/>
          </a:bodyPr>
          <a:lstStyle/>
          <a:p>
            <a:r>
              <a:rPr lang="en-US" sz="2800" dirty="0" smtClean="0"/>
              <a:t>SQL RESPONSE</a:t>
            </a:r>
            <a:endParaRPr lang="en-US" sz="2800" dirty="0"/>
          </a:p>
        </p:txBody>
      </p:sp>
      <p:sp>
        <p:nvSpPr>
          <p:cNvPr id="24" name="Circular Arrow 23"/>
          <p:cNvSpPr/>
          <p:nvPr/>
        </p:nvSpPr>
        <p:spPr>
          <a:xfrm>
            <a:off x="1049336" y="3077549"/>
            <a:ext cx="1971676" cy="143428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ular Arrow 24"/>
          <p:cNvSpPr/>
          <p:nvPr/>
        </p:nvSpPr>
        <p:spPr>
          <a:xfrm rot="10800000">
            <a:off x="1049336" y="3420448"/>
            <a:ext cx="1971676" cy="143428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4598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45"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ppt_w</p:attrName>
                                        </p:attrNameLst>
                                      </p:cBhvr>
                                      <p:tavLst>
                                        <p:tav tm="0" fmla="#ppt_w*sin(2.5*pi*$)">
                                          <p:val>
                                            <p:fltVal val="0"/>
                                          </p:val>
                                        </p:tav>
                                        <p:tav tm="100000">
                                          <p:val>
                                            <p:fltVal val="1"/>
                                          </p:val>
                                        </p:tav>
                                      </p:tavLst>
                                    </p:anim>
                                    <p:anim calcmode="lin" valueType="num">
                                      <p:cBhvr>
                                        <p:cTn id="45" dur="1000" fill="hold"/>
                                        <p:tgtEl>
                                          <p:spTgt spid="24"/>
                                        </p:tgtEl>
                                        <p:attrNameLst>
                                          <p:attrName>ppt_h</p:attrName>
                                        </p:attrNameLst>
                                      </p:cBhvr>
                                      <p:tavLst>
                                        <p:tav tm="0">
                                          <p:val>
                                            <p:strVal val="#ppt_h"/>
                                          </p:val>
                                        </p:tav>
                                        <p:tav tm="100000">
                                          <p:val>
                                            <p:strVal val="#ppt_h"/>
                                          </p:val>
                                        </p:tav>
                                      </p:tavLst>
                                    </p:anim>
                                  </p:childTnLst>
                                </p:cTn>
                              </p:par>
                              <p:par>
                                <p:cTn id="46" presetID="45"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ppt_w</p:attrName>
                                        </p:attrNameLst>
                                      </p:cBhvr>
                                      <p:tavLst>
                                        <p:tav tm="0" fmla="#ppt_w*sin(2.5*pi*$)">
                                          <p:val>
                                            <p:fltVal val="0"/>
                                          </p:val>
                                        </p:tav>
                                        <p:tav tm="100000">
                                          <p:val>
                                            <p:fltVal val="1"/>
                                          </p:val>
                                        </p:tav>
                                      </p:tavLst>
                                    </p:anim>
                                    <p:anim calcmode="lin" valueType="num">
                                      <p:cBhvr>
                                        <p:cTn id="50" dur="10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22" grpId="0"/>
      <p:bldP spid="23" grpId="0"/>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3040063" cy="961745"/>
          </a:xfrm>
        </p:spPr>
        <p:txBody>
          <a:bodyPr/>
          <a:lstStyle/>
          <a:p>
            <a:r>
              <a:rPr lang="en-US" dirty="0" smtClean="0"/>
              <a:t>Three-</a:t>
            </a:r>
            <a:r>
              <a:rPr lang="en-US" dirty="0" smtClean="0"/>
              <a:t>Tier</a:t>
            </a:r>
            <a:endParaRPr lang="en-US" dirty="0"/>
          </a:p>
        </p:txBody>
      </p:sp>
      <p:sp>
        <p:nvSpPr>
          <p:cNvPr id="3" name="Rectangle 2"/>
          <p:cNvSpPr/>
          <p:nvPr/>
        </p:nvSpPr>
        <p:spPr>
          <a:xfrm>
            <a:off x="1276349" y="2504063"/>
            <a:ext cx="1517651" cy="12261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PC</a:t>
            </a:r>
            <a:endParaRPr lang="en-US" sz="2400" dirty="0"/>
          </a:p>
        </p:txBody>
      </p:sp>
      <p:sp>
        <p:nvSpPr>
          <p:cNvPr id="4" name="Rectangle 3"/>
          <p:cNvSpPr/>
          <p:nvPr/>
        </p:nvSpPr>
        <p:spPr>
          <a:xfrm>
            <a:off x="1276348" y="3930787"/>
            <a:ext cx="1517651" cy="12261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PC</a:t>
            </a:r>
            <a:endParaRPr lang="en-US" sz="2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793" y="2074791"/>
            <a:ext cx="1852613" cy="35393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1330" y="2621825"/>
            <a:ext cx="2592236" cy="2592236"/>
          </a:xfrm>
          <a:prstGeom prst="rect">
            <a:avLst/>
          </a:prstGeom>
        </p:spPr>
      </p:pic>
      <p:cxnSp>
        <p:nvCxnSpPr>
          <p:cNvPr id="17" name="Straight Arrow Connector 16"/>
          <p:cNvCxnSpPr/>
          <p:nvPr/>
        </p:nvCxnSpPr>
        <p:spPr>
          <a:xfrm>
            <a:off x="3086100" y="3371850"/>
            <a:ext cx="1847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3067050" y="4476750"/>
            <a:ext cx="1847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a:off x="7429500" y="3390900"/>
            <a:ext cx="1847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p:nvPr/>
        </p:nvCxnSpPr>
        <p:spPr>
          <a:xfrm>
            <a:off x="7448550" y="4495800"/>
            <a:ext cx="18478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p:nvPr/>
        </p:nvCxnSpPr>
        <p:spPr>
          <a:xfrm flipH="1">
            <a:off x="3086100" y="3117125"/>
            <a:ext cx="1828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flipH="1">
            <a:off x="3067050" y="4164875"/>
            <a:ext cx="1828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7429500" y="4222025"/>
            <a:ext cx="1828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flipH="1">
            <a:off x="7410450" y="3136175"/>
            <a:ext cx="18288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2959897" y="2402041"/>
            <a:ext cx="2100255" cy="461665"/>
          </a:xfrm>
          <a:prstGeom prst="rect">
            <a:avLst/>
          </a:prstGeom>
          <a:noFill/>
        </p:spPr>
        <p:txBody>
          <a:bodyPr wrap="none" rtlCol="0">
            <a:spAutoFit/>
          </a:bodyPr>
          <a:lstStyle/>
          <a:p>
            <a:r>
              <a:rPr lang="en-US" sz="2400" dirty="0" smtClean="0"/>
              <a:t>RPC Request</a:t>
            </a:r>
            <a:endParaRPr lang="en-US" dirty="0"/>
          </a:p>
        </p:txBody>
      </p:sp>
      <p:sp>
        <p:nvSpPr>
          <p:cNvPr id="33" name="TextBox 32"/>
          <p:cNvSpPr txBox="1"/>
          <p:nvPr/>
        </p:nvSpPr>
        <p:spPr>
          <a:xfrm>
            <a:off x="2902747" y="4804137"/>
            <a:ext cx="2318263" cy="461665"/>
          </a:xfrm>
          <a:prstGeom prst="rect">
            <a:avLst/>
          </a:prstGeom>
          <a:noFill/>
        </p:spPr>
        <p:txBody>
          <a:bodyPr wrap="none" rtlCol="0">
            <a:spAutoFit/>
          </a:bodyPr>
          <a:lstStyle/>
          <a:p>
            <a:r>
              <a:rPr lang="en-US" sz="2400" dirty="0" smtClean="0"/>
              <a:t>RPC Response</a:t>
            </a:r>
            <a:endParaRPr lang="en-US" dirty="0"/>
          </a:p>
        </p:txBody>
      </p:sp>
      <p:sp>
        <p:nvSpPr>
          <p:cNvPr id="34" name="TextBox 33"/>
          <p:cNvSpPr txBox="1"/>
          <p:nvPr/>
        </p:nvSpPr>
        <p:spPr>
          <a:xfrm>
            <a:off x="7410450" y="2357735"/>
            <a:ext cx="2044149" cy="461665"/>
          </a:xfrm>
          <a:prstGeom prst="rect">
            <a:avLst/>
          </a:prstGeom>
          <a:noFill/>
        </p:spPr>
        <p:txBody>
          <a:bodyPr wrap="none" rtlCol="0">
            <a:spAutoFit/>
          </a:bodyPr>
          <a:lstStyle/>
          <a:p>
            <a:r>
              <a:rPr lang="en-US" sz="2400" dirty="0" smtClean="0"/>
              <a:t>SQL Request</a:t>
            </a:r>
            <a:endParaRPr lang="en-US" dirty="0"/>
          </a:p>
        </p:txBody>
      </p:sp>
      <p:sp>
        <p:nvSpPr>
          <p:cNvPr id="35" name="TextBox 34"/>
          <p:cNvSpPr txBox="1"/>
          <p:nvPr/>
        </p:nvSpPr>
        <p:spPr>
          <a:xfrm>
            <a:off x="7334249" y="4811778"/>
            <a:ext cx="2262158" cy="461665"/>
          </a:xfrm>
          <a:prstGeom prst="rect">
            <a:avLst/>
          </a:prstGeom>
          <a:noFill/>
        </p:spPr>
        <p:txBody>
          <a:bodyPr wrap="none" rtlCol="0">
            <a:spAutoFit/>
          </a:bodyPr>
          <a:lstStyle/>
          <a:p>
            <a:r>
              <a:rPr lang="en-US" sz="2400" dirty="0" smtClean="0"/>
              <a:t>SQL Response</a:t>
            </a:r>
            <a:endParaRPr lang="en-US" dirty="0"/>
          </a:p>
        </p:txBody>
      </p:sp>
    </p:spTree>
    <p:extLst>
      <p:ext uri="{BB962C8B-B14F-4D97-AF65-F5344CB8AC3E}">
        <p14:creationId xmlns:p14="http://schemas.microsoft.com/office/powerpoint/2010/main" val="35955311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19369"/>
            <a:ext cx="4840288" cy="671232"/>
          </a:xfrm>
        </p:spPr>
        <p:txBody>
          <a:bodyPr/>
          <a:lstStyle/>
          <a:p>
            <a:r>
              <a:rPr lang="en-US" dirty="0" smtClean="0"/>
              <a:t>Life-cycle of J2EE</a:t>
            </a:r>
            <a:endParaRPr lang="en-US" dirty="0"/>
          </a:p>
        </p:txBody>
      </p:sp>
      <p:sp>
        <p:nvSpPr>
          <p:cNvPr id="9" name="Rounded Rectangle 8"/>
          <p:cNvSpPr/>
          <p:nvPr/>
        </p:nvSpPr>
        <p:spPr>
          <a:xfrm>
            <a:off x="646112" y="1752600"/>
            <a:ext cx="2535238" cy="17907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t>Created by Component Developer.</a:t>
            </a:r>
          </a:p>
        </p:txBody>
      </p:sp>
      <p:sp>
        <p:nvSpPr>
          <p:cNvPr id="10" name="Right Arrow 9"/>
          <p:cNvSpPr/>
          <p:nvPr/>
        </p:nvSpPr>
        <p:spPr>
          <a:xfrm>
            <a:off x="3558969" y="2324099"/>
            <a:ext cx="79851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5162" y="983159"/>
            <a:ext cx="2581156" cy="769441"/>
          </a:xfrm>
          <a:prstGeom prst="rect">
            <a:avLst/>
          </a:prstGeom>
          <a:noFill/>
        </p:spPr>
        <p:txBody>
          <a:bodyPr wrap="none" rtlCol="0">
            <a:spAutoFit/>
          </a:bodyPr>
          <a:lstStyle/>
          <a:p>
            <a:r>
              <a:rPr lang="en-US" sz="4400" dirty="0" smtClean="0"/>
              <a:t>Creation</a:t>
            </a:r>
            <a:endParaRPr lang="en-US" sz="2800" dirty="0"/>
          </a:p>
        </p:txBody>
      </p:sp>
      <p:sp>
        <p:nvSpPr>
          <p:cNvPr id="36" name="Rounded Rectangle 35"/>
          <p:cNvSpPr/>
          <p:nvPr/>
        </p:nvSpPr>
        <p:spPr>
          <a:xfrm>
            <a:off x="4684712" y="1752600"/>
            <a:ext cx="2535238" cy="17907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Assembled  and Augmented by Application Assembler</a:t>
            </a:r>
          </a:p>
        </p:txBody>
      </p:sp>
      <p:sp>
        <p:nvSpPr>
          <p:cNvPr id="37" name="TextBox 36"/>
          <p:cNvSpPr txBox="1"/>
          <p:nvPr/>
        </p:nvSpPr>
        <p:spPr>
          <a:xfrm>
            <a:off x="4584288" y="983158"/>
            <a:ext cx="2736647" cy="769441"/>
          </a:xfrm>
          <a:prstGeom prst="rect">
            <a:avLst/>
          </a:prstGeom>
          <a:noFill/>
        </p:spPr>
        <p:txBody>
          <a:bodyPr wrap="none" rtlCol="0">
            <a:spAutoFit/>
          </a:bodyPr>
          <a:lstStyle/>
          <a:p>
            <a:r>
              <a:rPr lang="en-US" sz="4400" dirty="0" smtClean="0"/>
              <a:t>Assembly</a:t>
            </a:r>
            <a:endParaRPr lang="en-US" sz="2800" dirty="0"/>
          </a:p>
        </p:txBody>
      </p:sp>
      <p:sp>
        <p:nvSpPr>
          <p:cNvPr id="38" name="Right Arrow 37"/>
          <p:cNvSpPr/>
          <p:nvPr/>
        </p:nvSpPr>
        <p:spPr>
          <a:xfrm>
            <a:off x="7523162" y="2362200"/>
            <a:ext cx="762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8350873" y="1920485"/>
            <a:ext cx="2535238" cy="17907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smtClean="0"/>
              <a:t>Processed by Developer</a:t>
            </a:r>
          </a:p>
        </p:txBody>
      </p:sp>
      <p:sp>
        <p:nvSpPr>
          <p:cNvPr id="40" name="TextBox 39"/>
          <p:cNvSpPr txBox="1"/>
          <p:nvPr/>
        </p:nvSpPr>
        <p:spPr>
          <a:xfrm>
            <a:off x="8235307" y="893713"/>
            <a:ext cx="3571812" cy="769441"/>
          </a:xfrm>
          <a:prstGeom prst="rect">
            <a:avLst/>
          </a:prstGeom>
          <a:noFill/>
        </p:spPr>
        <p:txBody>
          <a:bodyPr wrap="none" rtlCol="0">
            <a:spAutoFit/>
          </a:bodyPr>
          <a:lstStyle/>
          <a:p>
            <a:r>
              <a:rPr lang="en-US" sz="4400" dirty="0" smtClean="0"/>
              <a:t>Deployment</a:t>
            </a:r>
            <a:endParaRPr lang="en-US" sz="2800" dirty="0"/>
          </a:p>
        </p:txBody>
      </p:sp>
      <p:sp>
        <p:nvSpPr>
          <p:cNvPr id="41" name="Rounded Rectangle 40"/>
          <p:cNvSpPr/>
          <p:nvPr/>
        </p:nvSpPr>
        <p:spPr>
          <a:xfrm>
            <a:off x="7753350" y="4337595"/>
            <a:ext cx="3746544" cy="236667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2400" dirty="0" smtClean="0"/>
          </a:p>
        </p:txBody>
      </p:sp>
      <p:sp>
        <p:nvSpPr>
          <p:cNvPr id="13" name="Rounded Rectangle 12"/>
          <p:cNvSpPr/>
          <p:nvPr/>
        </p:nvSpPr>
        <p:spPr>
          <a:xfrm>
            <a:off x="8991600" y="5104074"/>
            <a:ext cx="2221032"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Enterprise Components</a:t>
            </a:r>
            <a:endParaRPr lang="en-US" sz="2000" dirty="0"/>
          </a:p>
        </p:txBody>
      </p:sp>
      <p:sp>
        <p:nvSpPr>
          <p:cNvPr id="14" name="TextBox 13"/>
          <p:cNvSpPr txBox="1"/>
          <p:nvPr/>
        </p:nvSpPr>
        <p:spPr>
          <a:xfrm>
            <a:off x="7904162" y="4389028"/>
            <a:ext cx="2939408" cy="523220"/>
          </a:xfrm>
          <a:prstGeom prst="rect">
            <a:avLst/>
          </a:prstGeom>
          <a:noFill/>
        </p:spPr>
        <p:txBody>
          <a:bodyPr wrap="square" rtlCol="0">
            <a:spAutoFit/>
          </a:bodyPr>
          <a:lstStyle/>
          <a:p>
            <a:r>
              <a:rPr lang="en-US" sz="2800" dirty="0" smtClean="0"/>
              <a:t>J2EE Container</a:t>
            </a:r>
            <a:endParaRPr lang="en-US" dirty="0"/>
          </a:p>
        </p:txBody>
      </p:sp>
      <p:sp>
        <p:nvSpPr>
          <p:cNvPr id="50" name="Right Arrow 49"/>
          <p:cNvSpPr/>
          <p:nvPr/>
        </p:nvSpPr>
        <p:spPr>
          <a:xfrm rot="5400000">
            <a:off x="9601762" y="3900690"/>
            <a:ext cx="447917" cy="223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610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2" grpId="0"/>
      <p:bldP spid="36" grpId="0" animBg="1"/>
      <p:bldP spid="37" grpId="0"/>
      <p:bldP spid="38" grpId="0" animBg="1"/>
      <p:bldP spid="39" grpId="0" animBg="1"/>
      <p:bldP spid="40" grpId="0"/>
      <p:bldP spid="41" grpId="0" animBg="1"/>
      <p:bldP spid="13" grpId="0" animBg="1"/>
      <p:bldP spid="14" grpId="0"/>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J2EE Structure</a:t>
            </a:r>
            <a:endParaRPr lang="en-US" dirty="0"/>
          </a:p>
        </p:txBody>
      </p:sp>
      <p:sp>
        <p:nvSpPr>
          <p:cNvPr id="3" name="Content Placeholder 2"/>
          <p:cNvSpPr>
            <a:spLocks noGrp="1"/>
          </p:cNvSpPr>
          <p:nvPr>
            <p:ph idx="1"/>
          </p:nvPr>
        </p:nvSpPr>
        <p:spPr>
          <a:xfrm>
            <a:off x="1103312" y="1676400"/>
            <a:ext cx="8946541" cy="4571999"/>
          </a:xfrm>
        </p:spPr>
        <p:txBody>
          <a:bodyPr/>
          <a:lstStyle/>
          <a:p>
            <a:r>
              <a:rPr lang="en-US" dirty="0" smtClean="0"/>
              <a:t>WEB.XML – Deployment Descriptor</a:t>
            </a:r>
          </a:p>
          <a:p>
            <a:r>
              <a:rPr lang="en-US" dirty="0" smtClean="0"/>
              <a:t>VIEWS</a:t>
            </a:r>
          </a:p>
          <a:p>
            <a:pPr lvl="1"/>
            <a:r>
              <a:rPr lang="en-US" dirty="0" smtClean="0"/>
              <a:t>Composed of JSP or HTML</a:t>
            </a:r>
          </a:p>
          <a:p>
            <a:r>
              <a:rPr lang="en-US" dirty="0" smtClean="0"/>
              <a:t>CONTROLLER</a:t>
            </a:r>
          </a:p>
          <a:p>
            <a:pPr lvl="1"/>
            <a:r>
              <a:rPr lang="en-US" dirty="0" smtClean="0"/>
              <a:t>Servlets</a:t>
            </a:r>
          </a:p>
          <a:p>
            <a:r>
              <a:rPr lang="en-US" dirty="0" smtClean="0"/>
              <a:t>DAO</a:t>
            </a:r>
          </a:p>
          <a:p>
            <a:pPr lvl="1"/>
            <a:r>
              <a:rPr lang="en-US" dirty="0" smtClean="0"/>
              <a:t>Object Dao</a:t>
            </a:r>
          </a:p>
          <a:p>
            <a:r>
              <a:rPr lang="en-US" dirty="0" smtClean="0"/>
              <a:t>MODEL</a:t>
            </a:r>
          </a:p>
          <a:p>
            <a:pPr lvl="1"/>
            <a:r>
              <a:rPr lang="en-US" dirty="0" smtClean="0"/>
              <a:t>Beans</a:t>
            </a:r>
            <a:endParaRPr lang="en-US" dirty="0"/>
          </a:p>
          <a:p>
            <a:r>
              <a:rPr lang="en-US" dirty="0" smtClean="0"/>
              <a:t>DB UTILITIES</a:t>
            </a:r>
          </a:p>
          <a:p>
            <a:pPr lvl="1"/>
            <a:r>
              <a:rPr lang="en-US" dirty="0" smtClean="0"/>
              <a:t>Database Connection</a:t>
            </a:r>
          </a:p>
        </p:txBody>
      </p:sp>
    </p:spTree>
    <p:extLst>
      <p:ext uri="{BB962C8B-B14F-4D97-AF65-F5344CB8AC3E}">
        <p14:creationId xmlns:p14="http://schemas.microsoft.com/office/powerpoint/2010/main" val="1380090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703</TotalTime>
  <Words>189</Words>
  <Application>Microsoft Office PowerPoint</Application>
  <PresentationFormat>Widescreen</PresentationFormat>
  <Paragraphs>56</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JAVA 2 Platform, Enterprise Edition</vt:lpstr>
      <vt:lpstr>Overview on J2EE</vt:lpstr>
      <vt:lpstr>What is J2EE?</vt:lpstr>
      <vt:lpstr>What is an Enterprise Application?</vt:lpstr>
      <vt:lpstr>Single-Tier</vt:lpstr>
      <vt:lpstr>Two-Tier</vt:lpstr>
      <vt:lpstr>Three-Tier</vt:lpstr>
      <vt:lpstr>Life-cycle of J2EE</vt:lpstr>
      <vt:lpstr>J2EE Structure</vt:lpstr>
      <vt:lpstr>Spring MVC Framework</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2 Platform, Enterprise Edition</dc:title>
  <dc:creator>Mark Fernandez</dc:creator>
  <cp:lastModifiedBy>Mark Fernandez</cp:lastModifiedBy>
  <cp:revision>39</cp:revision>
  <dcterms:created xsi:type="dcterms:W3CDTF">2015-07-13T13:38:32Z</dcterms:created>
  <dcterms:modified xsi:type="dcterms:W3CDTF">2015-07-22T09:19:03Z</dcterms:modified>
</cp:coreProperties>
</file>