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486c31a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486c31a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86c31a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86c31a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491c22c0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491c22c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c491c22c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c491c22c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c491c22c0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c491c22c0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491c22c0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491c22c0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491c22c0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491c22c0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491c22c0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491c22c0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491c22c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c491c22c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486c31a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486c31a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491c22c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491c22c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486c31a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486c31a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bank.worldbank.org/source/wealth-accounts#" TargetMode="External"/><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1800" y="-237375"/>
            <a:ext cx="7700400" cy="194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t>General Wealth Analysis </a:t>
            </a:r>
            <a:r>
              <a:rPr lang="en" sz="3020"/>
              <a:t>by</a:t>
            </a:r>
            <a:r>
              <a:rPr lang="en" sz="4280"/>
              <a:t> Country Across </a:t>
            </a:r>
            <a:r>
              <a:rPr lang="en" sz="3020"/>
              <a:t>the</a:t>
            </a:r>
            <a:r>
              <a:rPr lang="en" sz="4280"/>
              <a:t> World </a:t>
            </a:r>
            <a:endParaRPr sz="4280"/>
          </a:p>
        </p:txBody>
      </p:sp>
      <p:sp>
        <p:nvSpPr>
          <p:cNvPr id="55" name="Google Shape;55;p13"/>
          <p:cNvSpPr txBox="1"/>
          <p:nvPr>
            <p:ph idx="1" type="subTitle"/>
          </p:nvPr>
        </p:nvSpPr>
        <p:spPr>
          <a:xfrm>
            <a:off x="3205025" y="244317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200000"/>
              </a:lnSpc>
              <a:spcBef>
                <a:spcPts val="0"/>
              </a:spcBef>
              <a:spcAft>
                <a:spcPts val="0"/>
              </a:spcAft>
              <a:buNone/>
            </a:pPr>
            <a:r>
              <a:rPr lang="en" sz="12000">
                <a:solidFill>
                  <a:schemeClr val="accent2"/>
                </a:solidFill>
              </a:rPr>
              <a:t>Seattle OG</a:t>
            </a:r>
            <a:endParaRPr sz="12000">
              <a:solidFill>
                <a:schemeClr val="accent2"/>
              </a:solidFill>
            </a:endParaRPr>
          </a:p>
          <a:p>
            <a:pPr indent="0" lvl="0" marL="0" rtl="0" algn="ctr">
              <a:lnSpc>
                <a:spcPct val="200000"/>
              </a:lnSpc>
              <a:spcBef>
                <a:spcPts val="0"/>
              </a:spcBef>
              <a:spcAft>
                <a:spcPts val="0"/>
              </a:spcAft>
              <a:buNone/>
            </a:pPr>
            <a:r>
              <a:rPr lang="en" sz="6000">
                <a:solidFill>
                  <a:schemeClr val="accent2"/>
                </a:solidFill>
              </a:rPr>
              <a:t>Shucheng Zhang</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Weihua Pan</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Yufei Sun</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Rishabh Chawla</a:t>
            </a:r>
            <a:endParaRPr sz="6000">
              <a:solidFill>
                <a:schemeClr val="accent2"/>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3375" y="2096450"/>
            <a:ext cx="5932551" cy="2803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583125" y="888925"/>
            <a:ext cx="7946275" cy="4254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5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App Showcase</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3300400" y="1960550"/>
            <a:ext cx="2543175" cy="180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Conclusion</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10">
                <a:solidFill>
                  <a:schemeClr val="accent2"/>
                </a:solidFill>
                <a:latin typeface="Times New Roman"/>
                <a:ea typeface="Times New Roman"/>
                <a:cs typeface="Times New Roman"/>
                <a:sym typeface="Times New Roman"/>
              </a:rPr>
              <a:t>General wealth analysis is a process of examining the existing economic climate, identifying its strengths and weakness, and discovering the opportunities for improvement.A country or region that aspires to move forward </a:t>
            </a:r>
            <a:r>
              <a:rPr lang="en" sz="1210">
                <a:solidFill>
                  <a:schemeClr val="accent2"/>
                </a:solidFill>
                <a:latin typeface="Times New Roman"/>
                <a:ea typeface="Times New Roman"/>
                <a:cs typeface="Times New Roman"/>
                <a:sym typeface="Times New Roman"/>
              </a:rPr>
              <a:t>is necessary to </a:t>
            </a:r>
            <a:r>
              <a:rPr lang="en" sz="1210">
                <a:solidFill>
                  <a:schemeClr val="accent2"/>
                </a:solidFill>
                <a:latin typeface="Times New Roman"/>
                <a:ea typeface="Times New Roman"/>
                <a:cs typeface="Times New Roman"/>
                <a:sym typeface="Times New Roman"/>
              </a:rPr>
              <a:t>review past data and compare its performance with other countries or regions. </a:t>
            </a:r>
            <a:r>
              <a:rPr lang="en" sz="1210">
                <a:solidFill>
                  <a:schemeClr val="accent2"/>
                </a:solidFill>
                <a:latin typeface="Times New Roman"/>
                <a:ea typeface="Times New Roman"/>
                <a:cs typeface="Times New Roman"/>
                <a:sym typeface="Times New Roman"/>
              </a:rPr>
              <a:t>It’s a way to summarize experiences and lessons, seek common ground while reserving differences, and take the essence while discarding the dross. It is precisely for this reason that the app we have designed has a very high degree of practicality.</a:t>
            </a:r>
            <a:endParaRPr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The R shiny app provides a comprehensive analysis of the economic situation of almost all countries in the world over the past 23 years. The app also takes into account environmental factors like agriculture and fishery, which is an important aspect of economic analysis.</a:t>
            </a:r>
            <a:endParaRPr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As we move towards a more digital and data-driven world, tools like our R shiny app can help us make more informed decisions and policies based on accurate and relevant information. However, it's important to keep in mind that there are </a:t>
            </a:r>
            <a:r>
              <a:rPr b="1" lang="en" sz="1210">
                <a:solidFill>
                  <a:schemeClr val="accent2"/>
                </a:solidFill>
                <a:latin typeface="Times New Roman"/>
                <a:ea typeface="Times New Roman"/>
                <a:cs typeface="Times New Roman"/>
                <a:sym typeface="Times New Roman"/>
              </a:rPr>
              <a:t>potential limitations</a:t>
            </a:r>
            <a:r>
              <a:rPr lang="en" sz="1210">
                <a:solidFill>
                  <a:schemeClr val="accent2"/>
                </a:solidFill>
                <a:latin typeface="Times New Roman"/>
                <a:ea typeface="Times New Roman"/>
                <a:cs typeface="Times New Roman"/>
                <a:sym typeface="Times New Roman"/>
              </a:rPr>
              <a:t> to the data and analysis provided by our app. For example, the dataset may not capture all aspects of a country's economic situation, and there may be factors that are not easily quantifiable or measurable. Additionally, the use of technology and data can have potential negative consequences, such as privacy concerns or biases in the data. </a:t>
            </a:r>
            <a:endParaRPr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By using technology to analyze and visualize data, we can gain a better understanding of the economic situation of countries around the world and make more informed decisions for a sustainable future.</a:t>
            </a:r>
            <a:endParaRPr b="1"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21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&amp; Reference</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latin typeface="Times New Roman"/>
                <a:ea typeface="Times New Roman"/>
                <a:cs typeface="Times New Roman"/>
                <a:sym typeface="Times New Roman"/>
              </a:rPr>
              <a:t>https://databank.worldbank.org/home: Original data set and reports collected</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accent2"/>
                </a:solidFill>
                <a:latin typeface="Times New Roman"/>
                <a:ea typeface="Times New Roman"/>
                <a:cs typeface="Times New Roman"/>
                <a:sym typeface="Times New Roman"/>
              </a:rPr>
              <a:t>https://chat.openai.com: Definitions of some terms, R functions info</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3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920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The analysis of general wealth of countries around the world is a complex and multifaceted problem, requiring the integration of economic, social, and political factors. Despite the availability of various indicators and metrics to measure wealth, such as human capital and natural capital, there is no consensus on a single comprehensive measure of general wealth. </a:t>
            </a:r>
            <a:endParaRPr sz="1200">
              <a:solidFill>
                <a:schemeClr val="accent2"/>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Based on the rapid development of technology, it's been an amazing start to 2023 with the growth of artificial intelligence, neural science, medical and pharmaceutical engineering, nuclear and sustainable clean energy. However, there has always been a significant problem for the human beings during the recent decades because of the continued fossil energy exploitation, the problem about our future, our destiny should be considered priorly.</a:t>
            </a:r>
            <a:endParaRPr sz="1200">
              <a:solidFill>
                <a:schemeClr val="accent2"/>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Here we have designed a application which can analyze the annual economic situation of almost all countries in the world over the past 23 years. We hope that this can serve as a good tool and reference for analyzing future economic trends. Beyond the economic, this application also includes the data from the nature such as agriculture and fishery. Using this data and analysis to adjust a country's policies on environmental governance is also a practical and effective approach. The combination of three types of analysis method can fulfill most of situations.</a:t>
            </a:r>
            <a:endParaRPr sz="1200">
              <a:solidFill>
                <a:schemeClr val="accent2"/>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chemeClr val="accent2"/>
                </a:solidFill>
                <a:highlight>
                  <a:schemeClr val="lt1"/>
                </a:highlight>
                <a:latin typeface="Times New Roman"/>
                <a:ea typeface="Times New Roman"/>
                <a:cs typeface="Times New Roman"/>
                <a:sym typeface="Times New Roman"/>
              </a:rPr>
              <a:t>For example, we can generate a time series reference by using the </a:t>
            </a:r>
            <a:r>
              <a:rPr lang="en" sz="1200">
                <a:solidFill>
                  <a:schemeClr val="accent2"/>
                </a:solidFill>
                <a:highlight>
                  <a:schemeClr val="lt1"/>
                </a:highlight>
                <a:latin typeface="Times New Roman"/>
                <a:ea typeface="Times New Roman"/>
                <a:cs typeface="Times New Roman"/>
                <a:sym typeface="Times New Roman"/>
              </a:rPr>
              <a:t>trend analysis for the nature capital: Timber over Asia continent for recent 10 years. It will give us a clear look that which country developed.</a:t>
            </a:r>
            <a:endParaRPr sz="1200">
              <a:solidFill>
                <a:schemeClr val="accent2"/>
              </a:solidFill>
              <a:highlight>
                <a:schemeClr val="lt1"/>
              </a:highlight>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7692957" y="85725"/>
            <a:ext cx="1246242" cy="10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3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&amp; EDA</a:t>
            </a:r>
            <a:endParaRPr/>
          </a:p>
        </p:txBody>
      </p:sp>
      <p:sp>
        <p:nvSpPr>
          <p:cNvPr id="69" name="Google Shape;69;p15"/>
          <p:cNvSpPr txBox="1"/>
          <p:nvPr>
            <p:ph idx="1" type="body"/>
          </p:nvPr>
        </p:nvSpPr>
        <p:spPr>
          <a:xfrm>
            <a:off x="311700" y="994200"/>
            <a:ext cx="582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latin typeface="Times New Roman"/>
                <a:ea typeface="Times New Roman"/>
                <a:cs typeface="Times New Roman"/>
                <a:sym typeface="Times New Roman"/>
              </a:rPr>
              <a:t>This a public dataset named wealth </a:t>
            </a:r>
            <a:r>
              <a:rPr lang="en" sz="1200">
                <a:solidFill>
                  <a:schemeClr val="accent2"/>
                </a:solidFill>
                <a:latin typeface="Times New Roman"/>
                <a:ea typeface="Times New Roman"/>
                <a:cs typeface="Times New Roman"/>
                <a:sym typeface="Times New Roman"/>
              </a:rPr>
              <a:t>account from</a:t>
            </a:r>
            <a:r>
              <a:rPr lang="en" sz="1200">
                <a:solidFill>
                  <a:schemeClr val="accent2"/>
                </a:solidFill>
                <a:latin typeface="Times New Roman"/>
                <a:ea typeface="Times New Roman"/>
                <a:cs typeface="Times New Roman"/>
                <a:sym typeface="Times New Roman"/>
              </a:rPr>
              <a:t> the World Bank. </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https://databank.worldbank.org/source/wealth-accounts#</a:t>
            </a:r>
            <a:endParaRPr sz="1200">
              <a:solidFill>
                <a:schemeClr val="accent5"/>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accent2"/>
                </a:solidFill>
                <a:latin typeface="Times New Roman"/>
                <a:ea typeface="Times New Roman"/>
                <a:cs typeface="Times New Roman"/>
                <a:sym typeface="Times New Roman"/>
              </a:rPr>
              <a:t>The dataset consists 182277 rows and 5 columns after cleaning the missing value,  </a:t>
            </a:r>
            <a:r>
              <a:rPr lang="en" sz="1200">
                <a:solidFill>
                  <a:schemeClr val="accent2"/>
                </a:solidFill>
                <a:latin typeface="Times New Roman"/>
                <a:ea typeface="Times New Roman"/>
                <a:cs typeface="Times New Roman"/>
                <a:sym typeface="Times New Roman"/>
              </a:rPr>
              <a:t>unrecognized</a:t>
            </a:r>
            <a:r>
              <a:rPr lang="en" sz="1200">
                <a:solidFill>
                  <a:schemeClr val="accent2"/>
                </a:solidFill>
                <a:latin typeface="Times New Roman"/>
                <a:ea typeface="Times New Roman"/>
                <a:cs typeface="Times New Roman"/>
                <a:sym typeface="Times New Roman"/>
              </a:rPr>
              <a:t> characters, and useless columns. There are 146 countries group by 6 continents, 17 capital types through year from 1995 to 2018.</a:t>
            </a:r>
            <a:endParaRPr sz="1200">
              <a:solidFill>
                <a:schemeClr val="accent2"/>
              </a:solidFill>
              <a:latin typeface="Times New Roman"/>
              <a:ea typeface="Times New Roman"/>
              <a:cs typeface="Times New Roman"/>
              <a:sym typeface="Times New Roman"/>
            </a:endParaRPr>
          </a:p>
        </p:txBody>
      </p:sp>
      <p:pic>
        <p:nvPicPr>
          <p:cNvPr id="70" name="Google Shape;70;p15"/>
          <p:cNvPicPr preferRelativeResize="0"/>
          <p:nvPr/>
        </p:nvPicPr>
        <p:blipFill>
          <a:blip r:embed="rId4">
            <a:alphaModFix/>
          </a:blip>
          <a:stretch>
            <a:fillRect/>
          </a:stretch>
        </p:blipFill>
        <p:spPr>
          <a:xfrm>
            <a:off x="311700" y="3495550"/>
            <a:ext cx="3389650" cy="1594475"/>
          </a:xfrm>
          <a:prstGeom prst="rect">
            <a:avLst/>
          </a:prstGeom>
          <a:noFill/>
          <a:ln>
            <a:noFill/>
          </a:ln>
        </p:spPr>
      </p:pic>
      <p:pic>
        <p:nvPicPr>
          <p:cNvPr id="71" name="Google Shape;71;p15"/>
          <p:cNvPicPr preferRelativeResize="0"/>
          <p:nvPr/>
        </p:nvPicPr>
        <p:blipFill>
          <a:blip r:embed="rId5">
            <a:alphaModFix/>
          </a:blip>
          <a:stretch>
            <a:fillRect/>
          </a:stretch>
        </p:blipFill>
        <p:spPr>
          <a:xfrm>
            <a:off x="6336800" y="53850"/>
            <a:ext cx="2767625" cy="1657350"/>
          </a:xfrm>
          <a:prstGeom prst="rect">
            <a:avLst/>
          </a:prstGeom>
          <a:noFill/>
          <a:ln>
            <a:noFill/>
          </a:ln>
        </p:spPr>
      </p:pic>
      <p:pic>
        <p:nvPicPr>
          <p:cNvPr id="72" name="Google Shape;72;p15"/>
          <p:cNvPicPr preferRelativeResize="0"/>
          <p:nvPr/>
        </p:nvPicPr>
        <p:blipFill>
          <a:blip r:embed="rId6">
            <a:alphaModFix/>
          </a:blip>
          <a:stretch>
            <a:fillRect/>
          </a:stretch>
        </p:blipFill>
        <p:spPr>
          <a:xfrm>
            <a:off x="6333866" y="1768725"/>
            <a:ext cx="2770558" cy="1663950"/>
          </a:xfrm>
          <a:prstGeom prst="rect">
            <a:avLst/>
          </a:prstGeom>
          <a:noFill/>
          <a:ln>
            <a:noFill/>
          </a:ln>
        </p:spPr>
      </p:pic>
      <p:pic>
        <p:nvPicPr>
          <p:cNvPr id="73" name="Google Shape;73;p15"/>
          <p:cNvPicPr preferRelativeResize="0"/>
          <p:nvPr/>
        </p:nvPicPr>
        <p:blipFill>
          <a:blip r:embed="rId7">
            <a:alphaModFix/>
          </a:blip>
          <a:stretch>
            <a:fillRect/>
          </a:stretch>
        </p:blipFill>
        <p:spPr>
          <a:xfrm>
            <a:off x="4505950" y="3490200"/>
            <a:ext cx="2325430" cy="159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&amp; Server</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4025050" y="2976625"/>
            <a:ext cx="4908801" cy="2166875"/>
          </a:xfrm>
          <a:prstGeom prst="rect">
            <a:avLst/>
          </a:prstGeom>
          <a:noFill/>
          <a:ln>
            <a:noFill/>
          </a:ln>
        </p:spPr>
      </p:pic>
      <p:pic>
        <p:nvPicPr>
          <p:cNvPr id="81" name="Google Shape;81;p16"/>
          <p:cNvPicPr preferRelativeResize="0"/>
          <p:nvPr/>
        </p:nvPicPr>
        <p:blipFill>
          <a:blip r:embed="rId4">
            <a:alphaModFix/>
          </a:blip>
          <a:stretch>
            <a:fillRect/>
          </a:stretch>
        </p:blipFill>
        <p:spPr>
          <a:xfrm>
            <a:off x="4077200" y="51573"/>
            <a:ext cx="4804490" cy="1871775"/>
          </a:xfrm>
          <a:prstGeom prst="rect">
            <a:avLst/>
          </a:prstGeom>
          <a:noFill/>
          <a:ln>
            <a:noFill/>
          </a:ln>
        </p:spPr>
      </p:pic>
      <p:pic>
        <p:nvPicPr>
          <p:cNvPr id="82" name="Google Shape;82;p16"/>
          <p:cNvPicPr preferRelativeResize="0"/>
          <p:nvPr/>
        </p:nvPicPr>
        <p:blipFill>
          <a:blip r:embed="rId5">
            <a:alphaModFix/>
          </a:blip>
          <a:stretch>
            <a:fillRect/>
          </a:stretch>
        </p:blipFill>
        <p:spPr>
          <a:xfrm>
            <a:off x="6810625" y="1279575"/>
            <a:ext cx="2257776" cy="1871776"/>
          </a:xfrm>
          <a:prstGeom prst="rect">
            <a:avLst/>
          </a:prstGeom>
          <a:noFill/>
          <a:ln>
            <a:noFill/>
          </a:ln>
        </p:spPr>
      </p:pic>
      <p:pic>
        <p:nvPicPr>
          <p:cNvPr id="83" name="Google Shape;83;p16"/>
          <p:cNvPicPr preferRelativeResize="0"/>
          <p:nvPr/>
        </p:nvPicPr>
        <p:blipFill>
          <a:blip r:embed="rId6">
            <a:alphaModFix/>
          </a:blip>
          <a:stretch>
            <a:fillRect/>
          </a:stretch>
        </p:blipFill>
        <p:spPr>
          <a:xfrm>
            <a:off x="0" y="1041212"/>
            <a:ext cx="4088175" cy="363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&amp; Server</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0" y="1649425"/>
            <a:ext cx="6441323" cy="2751150"/>
          </a:xfrm>
          <a:prstGeom prst="rect">
            <a:avLst/>
          </a:prstGeom>
          <a:noFill/>
          <a:ln>
            <a:noFill/>
          </a:ln>
        </p:spPr>
      </p:pic>
      <p:pic>
        <p:nvPicPr>
          <p:cNvPr id="91" name="Google Shape;91;p17"/>
          <p:cNvPicPr preferRelativeResize="0"/>
          <p:nvPr/>
        </p:nvPicPr>
        <p:blipFill>
          <a:blip r:embed="rId4">
            <a:alphaModFix/>
          </a:blip>
          <a:stretch>
            <a:fillRect/>
          </a:stretch>
        </p:blipFill>
        <p:spPr>
          <a:xfrm>
            <a:off x="2496975" y="149525"/>
            <a:ext cx="4052001" cy="1499900"/>
          </a:xfrm>
          <a:prstGeom prst="rect">
            <a:avLst/>
          </a:prstGeom>
          <a:noFill/>
          <a:ln>
            <a:noFill/>
          </a:ln>
        </p:spPr>
      </p:pic>
      <p:pic>
        <p:nvPicPr>
          <p:cNvPr id="92" name="Google Shape;92;p17"/>
          <p:cNvPicPr preferRelativeResize="0"/>
          <p:nvPr/>
        </p:nvPicPr>
        <p:blipFill>
          <a:blip r:embed="rId5">
            <a:alphaModFix/>
          </a:blip>
          <a:stretch>
            <a:fillRect/>
          </a:stretch>
        </p:blipFill>
        <p:spPr>
          <a:xfrm>
            <a:off x="5270600" y="1545200"/>
            <a:ext cx="3672874" cy="3545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&amp; Function</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311700" y="1996100"/>
            <a:ext cx="5277700" cy="2945550"/>
          </a:xfrm>
          <a:prstGeom prst="rect">
            <a:avLst/>
          </a:prstGeom>
          <a:noFill/>
          <a:ln>
            <a:noFill/>
          </a:ln>
        </p:spPr>
      </p:pic>
      <p:pic>
        <p:nvPicPr>
          <p:cNvPr id="100" name="Google Shape;100;p18"/>
          <p:cNvPicPr preferRelativeResize="0"/>
          <p:nvPr/>
        </p:nvPicPr>
        <p:blipFill>
          <a:blip r:embed="rId4">
            <a:alphaModFix/>
          </a:blip>
          <a:stretch>
            <a:fillRect/>
          </a:stretch>
        </p:blipFill>
        <p:spPr>
          <a:xfrm>
            <a:off x="3618400" y="201850"/>
            <a:ext cx="5425174" cy="252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&amp; Function</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107" name="Google Shape;107;p19"/>
          <p:cNvPicPr preferRelativeResize="0"/>
          <p:nvPr/>
        </p:nvPicPr>
        <p:blipFill>
          <a:blip r:embed="rId3">
            <a:alphaModFix/>
          </a:blip>
          <a:stretch>
            <a:fillRect/>
          </a:stretch>
        </p:blipFill>
        <p:spPr>
          <a:xfrm>
            <a:off x="246725" y="1472775"/>
            <a:ext cx="3817549" cy="3091830"/>
          </a:xfrm>
          <a:prstGeom prst="rect">
            <a:avLst/>
          </a:prstGeom>
          <a:noFill/>
          <a:ln>
            <a:noFill/>
          </a:ln>
        </p:spPr>
      </p:pic>
      <p:pic>
        <p:nvPicPr>
          <p:cNvPr id="108" name="Google Shape;108;p19"/>
          <p:cNvPicPr preferRelativeResize="0"/>
          <p:nvPr/>
        </p:nvPicPr>
        <p:blipFill>
          <a:blip r:embed="rId4">
            <a:alphaModFix/>
          </a:blip>
          <a:stretch>
            <a:fillRect/>
          </a:stretch>
        </p:blipFill>
        <p:spPr>
          <a:xfrm>
            <a:off x="4064273" y="445024"/>
            <a:ext cx="4989174" cy="441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pic>
        <p:nvPicPr>
          <p:cNvPr id="114" name="Google Shape;114;p20"/>
          <p:cNvPicPr preferRelativeResize="0"/>
          <p:nvPr/>
        </p:nvPicPr>
        <p:blipFill>
          <a:blip r:embed="rId3">
            <a:alphaModFix/>
          </a:blip>
          <a:stretch>
            <a:fillRect/>
          </a:stretch>
        </p:blipFill>
        <p:spPr>
          <a:xfrm>
            <a:off x="770025" y="914025"/>
            <a:ext cx="7559774" cy="416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pic>
        <p:nvPicPr>
          <p:cNvPr id="120" name="Google Shape;120;p21"/>
          <p:cNvPicPr preferRelativeResize="0"/>
          <p:nvPr/>
        </p:nvPicPr>
        <p:blipFill>
          <a:blip r:embed="rId3">
            <a:alphaModFix/>
          </a:blip>
          <a:stretch>
            <a:fillRect/>
          </a:stretch>
        </p:blipFill>
        <p:spPr>
          <a:xfrm>
            <a:off x="732650" y="926875"/>
            <a:ext cx="7630099" cy="415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