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1" r:id="rId6"/>
    <p:sldId id="266" r:id="rId7"/>
    <p:sldId id="265" r:id="rId8"/>
    <p:sldId id="267" r:id="rId9"/>
    <p:sldId id="264" r:id="rId10"/>
    <p:sldId id="268"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F4CB77C-A607-45D8-9436-29FAAC1061A6}" type="datetimeFigureOut">
              <a:rPr lang="it-IT" smtClean="0"/>
              <a:t>01/04/2022</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83176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F4CB77C-A607-45D8-9436-29FAAC1061A6}" type="datetimeFigureOut">
              <a:rPr lang="it-IT" smtClean="0"/>
              <a:t>01/04/2022</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359516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F4CB77C-A607-45D8-9436-29FAAC1061A6}" type="datetimeFigureOut">
              <a:rPr lang="it-IT" smtClean="0"/>
              <a:t>01/04/2022</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362891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F4CB77C-A607-45D8-9436-29FAAC1061A6}" type="datetimeFigureOut">
              <a:rPr lang="it-IT" smtClean="0"/>
              <a:t>01/04/2022</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DF5243DC-8B01-4936-B920-9725434086B8}" type="slidenum">
              <a:rPr lang="it-IT" smtClean="0"/>
              <a:t>‹N›</a:t>
            </a:fld>
            <a:endParaRPr lang="it-IT"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64806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F4CB77C-A607-45D8-9436-29FAAC1061A6}" type="datetimeFigureOut">
              <a:rPr lang="it-IT" smtClean="0"/>
              <a:t>01/04/2022</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846062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7F4CB77C-A607-45D8-9436-29FAAC1061A6}" type="datetimeFigureOut">
              <a:rPr lang="it-IT" smtClean="0"/>
              <a:t>01/04/2022</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2371825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7F4CB77C-A607-45D8-9436-29FAAC1061A6}" type="datetimeFigureOut">
              <a:rPr lang="it-IT" smtClean="0"/>
              <a:t>01/04/2022</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301499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4CB77C-A607-45D8-9436-29FAAC1061A6}" type="datetimeFigureOut">
              <a:rPr lang="it-IT" smtClean="0"/>
              <a:t>01/04/2022</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3335697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4CB77C-A607-45D8-9436-29FAAC1061A6}" type="datetimeFigureOut">
              <a:rPr lang="it-IT" smtClean="0"/>
              <a:t>01/04/2022</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164869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F4CB77C-A607-45D8-9436-29FAAC1061A6}" type="datetimeFigureOut">
              <a:rPr lang="it-IT" smtClean="0"/>
              <a:t>01/04/2022</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156599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F4CB77C-A607-45D8-9436-29FAAC1061A6}" type="datetimeFigureOut">
              <a:rPr lang="it-IT" smtClean="0"/>
              <a:t>01/04/2022</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163370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F4CB77C-A607-45D8-9436-29FAAC1061A6}" type="datetimeFigureOut">
              <a:rPr lang="it-IT" smtClean="0"/>
              <a:t>01/04/2022</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17884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7F4CB77C-A607-45D8-9436-29FAAC1061A6}" type="datetimeFigureOut">
              <a:rPr lang="it-IT" smtClean="0"/>
              <a:t>01/04/2022</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73433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7F4CB77C-A607-45D8-9436-29FAAC1061A6}" type="datetimeFigureOut">
              <a:rPr lang="it-IT" smtClean="0"/>
              <a:t>01/04/2022</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28292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CB77C-A607-45D8-9436-29FAAC1061A6}" type="datetimeFigureOut">
              <a:rPr lang="it-IT" smtClean="0"/>
              <a:t>01/04/2022</a:t>
            </a:fld>
            <a:endParaRPr lang="it-IT" dirty="0"/>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1394027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F4CB77C-A607-45D8-9436-29FAAC1061A6}" type="datetimeFigureOut">
              <a:rPr lang="it-IT" smtClean="0"/>
              <a:t>01/04/2022</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96198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7F4CB77C-A607-45D8-9436-29FAAC1061A6}" type="datetimeFigureOut">
              <a:rPr lang="it-IT" smtClean="0"/>
              <a:t>01/04/2022</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DF5243DC-8B01-4936-B920-9725434086B8}" type="slidenum">
              <a:rPr lang="it-IT" smtClean="0"/>
              <a:t>‹N›</a:t>
            </a:fld>
            <a:endParaRPr lang="it-IT" dirty="0"/>
          </a:p>
        </p:txBody>
      </p:sp>
    </p:spTree>
    <p:extLst>
      <p:ext uri="{BB962C8B-B14F-4D97-AF65-F5344CB8AC3E}">
        <p14:creationId xmlns:p14="http://schemas.microsoft.com/office/powerpoint/2010/main" val="399733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F4CB77C-A607-45D8-9436-29FAAC1061A6}" type="datetimeFigureOut">
              <a:rPr lang="it-IT" smtClean="0"/>
              <a:t>01/04/2022</a:t>
            </a:fld>
            <a:endParaRPr lang="it-IT"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it-IT"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5243DC-8B01-4936-B920-9725434086B8}" type="slidenum">
              <a:rPr lang="it-IT" smtClean="0"/>
              <a:t>‹N›</a:t>
            </a:fld>
            <a:endParaRPr lang="it-IT" dirty="0"/>
          </a:p>
        </p:txBody>
      </p:sp>
    </p:spTree>
    <p:extLst>
      <p:ext uri="{BB962C8B-B14F-4D97-AF65-F5344CB8AC3E}">
        <p14:creationId xmlns:p14="http://schemas.microsoft.com/office/powerpoint/2010/main" val="1946633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ark1yan0/s2i-progetto-finale" TargetMode="External"/><Relationship Id="rId2" Type="http://schemas.openxmlformats.org/officeDocument/2006/relationships/hyperlink" Target="https://s2i-progetto-finale.firebaseap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ewsapi.org/"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hyperlink" Target="https://rapidapi.com/weatherapi/api/weatherapi-com/" TargetMode="External"/><Relationship Id="rId4" Type="http://schemas.openxmlformats.org/officeDocument/2006/relationships/hyperlink" Target="https://rapidapi.com/api-sports/api/covid-193/"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79E508C-8CBC-4A6E-98E1-9626737A1B4B}"/>
              </a:ext>
            </a:extLst>
          </p:cNvPr>
          <p:cNvSpPr>
            <a:spLocks noGrp="1"/>
          </p:cNvSpPr>
          <p:nvPr>
            <p:ph type="ctrTitle"/>
          </p:nvPr>
        </p:nvSpPr>
        <p:spPr>
          <a:xfrm>
            <a:off x="4377625" y="963507"/>
            <a:ext cx="6849344" cy="4995027"/>
          </a:xfrm>
        </p:spPr>
        <p:txBody>
          <a:bodyPr anchor="ctr">
            <a:normAutofit/>
          </a:bodyPr>
          <a:lstStyle/>
          <a:p>
            <a:pPr algn="l"/>
            <a:r>
              <a:rPr lang="it-IT" sz="5200" dirty="0"/>
              <a:t>UpToDate</a:t>
            </a:r>
          </a:p>
        </p:txBody>
      </p:sp>
      <p:sp>
        <p:nvSpPr>
          <p:cNvPr id="3" name="Sottotitolo 2">
            <a:extLst>
              <a:ext uri="{FF2B5EF4-FFF2-40B4-BE49-F238E27FC236}">
                <a16:creationId xmlns:a16="http://schemas.microsoft.com/office/drawing/2014/main" id="{D5720632-198E-4580-A715-ED3C7839DD1F}"/>
              </a:ext>
            </a:extLst>
          </p:cNvPr>
          <p:cNvSpPr>
            <a:spLocks noGrp="1"/>
          </p:cNvSpPr>
          <p:nvPr>
            <p:ph type="subTitle" idx="1"/>
          </p:nvPr>
        </p:nvSpPr>
        <p:spPr>
          <a:xfrm>
            <a:off x="965031" y="957287"/>
            <a:ext cx="2760795" cy="4995027"/>
          </a:xfrm>
        </p:spPr>
        <p:txBody>
          <a:bodyPr anchor="ctr">
            <a:normAutofit/>
          </a:bodyPr>
          <a:lstStyle/>
          <a:p>
            <a:pPr algn="r"/>
            <a:r>
              <a:rPr lang="it-IT" dirty="0"/>
              <a:t>Progetto Finale Front-End di Markiyan Kmit</a:t>
            </a:r>
          </a:p>
        </p:txBody>
      </p:sp>
      <p:cxnSp>
        <p:nvCxnSpPr>
          <p:cNvPr id="10" name="Straight Connector 9">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345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1F20BE-82BD-4D74-9A22-40669FA1FB00}"/>
              </a:ext>
            </a:extLst>
          </p:cNvPr>
          <p:cNvSpPr>
            <a:spLocks noGrp="1"/>
          </p:cNvSpPr>
          <p:nvPr>
            <p:ph type="title"/>
          </p:nvPr>
        </p:nvSpPr>
        <p:spPr/>
        <p:txBody>
          <a:bodyPr/>
          <a:lstStyle/>
          <a:p>
            <a:r>
              <a:rPr lang="it-IT" dirty="0"/>
              <a:t>Considerazioni Finali</a:t>
            </a:r>
          </a:p>
        </p:txBody>
      </p:sp>
      <p:sp>
        <p:nvSpPr>
          <p:cNvPr id="3" name="Segnaposto contenuto 2">
            <a:extLst>
              <a:ext uri="{FF2B5EF4-FFF2-40B4-BE49-F238E27FC236}">
                <a16:creationId xmlns:a16="http://schemas.microsoft.com/office/drawing/2014/main" id="{89A53956-6C5F-4890-92A7-37C7440CBC9E}"/>
              </a:ext>
            </a:extLst>
          </p:cNvPr>
          <p:cNvSpPr>
            <a:spLocks noGrp="1"/>
          </p:cNvSpPr>
          <p:nvPr>
            <p:ph idx="1"/>
          </p:nvPr>
        </p:nvSpPr>
        <p:spPr>
          <a:xfrm>
            <a:off x="913795" y="2518117"/>
            <a:ext cx="10353762" cy="3273083"/>
          </a:xfrm>
        </p:spPr>
        <p:txBody>
          <a:bodyPr>
            <a:normAutofit/>
          </a:bodyPr>
          <a:lstStyle/>
          <a:p>
            <a:pPr marL="36900" indent="0">
              <a:buNone/>
            </a:pPr>
            <a:r>
              <a:rPr lang="it-IT" dirty="0">
                <a:solidFill>
                  <a:srgbClr val="F8F8F2"/>
                </a:solidFill>
                <a:effectLst/>
                <a:latin typeface="Consolas" panose="020B0609020204030204" pitchFamily="49" charset="0"/>
              </a:rPr>
              <a:t>Sono veramente contento di come è uscito il progetto, soprattutto dal punto di vista del design, che nei precedenti progetti peccava un po’. </a:t>
            </a:r>
          </a:p>
          <a:p>
            <a:pPr marL="36900" indent="0">
              <a:buNone/>
            </a:pPr>
            <a:r>
              <a:rPr lang="it-IT" dirty="0">
                <a:solidFill>
                  <a:srgbClr val="F8F8F2"/>
                </a:solidFill>
                <a:effectLst/>
                <a:latin typeface="Consolas" panose="020B0609020204030204" pitchFamily="49" charset="0"/>
              </a:rPr>
              <a:t>La mia testa da perfezionista vorrebbe sistemare, aggiungere feature e lavorarci ancora molto, ma ci ho già messo troppo tempo, anche per il fatto che ho trovato lavoro come front-end developer e quindi ho accantonato un po’ il progetto. </a:t>
            </a:r>
          </a:p>
        </p:txBody>
      </p:sp>
    </p:spTree>
    <p:extLst>
      <p:ext uri="{BB962C8B-B14F-4D97-AF65-F5344CB8AC3E}">
        <p14:creationId xmlns:p14="http://schemas.microsoft.com/office/powerpoint/2010/main" val="329859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328582B-04E8-4C38-8DC5-4B156007D157}"/>
              </a:ext>
            </a:extLst>
          </p:cNvPr>
          <p:cNvSpPr>
            <a:spLocks noGrp="1"/>
          </p:cNvSpPr>
          <p:nvPr>
            <p:ph idx="1"/>
          </p:nvPr>
        </p:nvSpPr>
        <p:spPr>
          <a:xfrm>
            <a:off x="838200" y="562708"/>
            <a:ext cx="10515600" cy="5304766"/>
          </a:xfrm>
        </p:spPr>
        <p:txBody>
          <a:bodyPr/>
          <a:lstStyle/>
          <a:p>
            <a:pPr marL="0" indent="0" algn="ctr">
              <a:buNone/>
            </a:pPr>
            <a:endParaRPr lang="it-IT" dirty="0"/>
          </a:p>
          <a:p>
            <a:pPr marL="0" indent="0" algn="ctr">
              <a:buNone/>
            </a:pPr>
            <a:endParaRPr lang="it-IT" dirty="0"/>
          </a:p>
          <a:p>
            <a:pPr marL="0" indent="0" algn="ctr">
              <a:buNone/>
            </a:pPr>
            <a:endParaRPr lang="it-IT" dirty="0"/>
          </a:p>
          <a:p>
            <a:pPr marL="0" indent="0" algn="ctr">
              <a:buNone/>
            </a:pPr>
            <a:r>
              <a:rPr lang="it-IT" dirty="0"/>
              <a:t>Link all’applicazione: </a:t>
            </a:r>
          </a:p>
          <a:p>
            <a:pPr marL="36900" indent="0" algn="ctr">
              <a:buNone/>
            </a:pPr>
            <a:r>
              <a:rPr lang="it-IT" dirty="0">
                <a:hlinkClick r:id="rId2"/>
              </a:rPr>
              <a:t>https://s2i-progetto-finale.firebaseapp.com/</a:t>
            </a:r>
            <a:r>
              <a:rPr lang="it-IT" dirty="0"/>
              <a:t> </a:t>
            </a:r>
          </a:p>
          <a:p>
            <a:pPr marL="0" indent="0" algn="ctr">
              <a:buNone/>
            </a:pPr>
            <a:r>
              <a:rPr lang="it-IT" dirty="0"/>
              <a:t>Link alla repository GitHub:</a:t>
            </a:r>
          </a:p>
          <a:p>
            <a:pPr marL="0" indent="0" algn="ctr">
              <a:buNone/>
            </a:pPr>
            <a:r>
              <a:rPr lang="it-IT" dirty="0">
                <a:hlinkClick r:id="rId3"/>
              </a:rPr>
              <a:t>https://github.com/mark1yan0/s2i-progetto-finale</a:t>
            </a:r>
            <a:r>
              <a:rPr lang="it-IT" dirty="0"/>
              <a:t> </a:t>
            </a:r>
          </a:p>
        </p:txBody>
      </p:sp>
    </p:spTree>
    <p:extLst>
      <p:ext uri="{BB962C8B-B14F-4D97-AF65-F5344CB8AC3E}">
        <p14:creationId xmlns:p14="http://schemas.microsoft.com/office/powerpoint/2010/main" val="402648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FC58E0-2946-4272-9943-8800C3DBBE14}"/>
              </a:ext>
            </a:extLst>
          </p:cNvPr>
          <p:cNvSpPr>
            <a:spLocks noGrp="1"/>
          </p:cNvSpPr>
          <p:nvPr>
            <p:ph type="title"/>
          </p:nvPr>
        </p:nvSpPr>
        <p:spPr>
          <a:xfrm>
            <a:off x="351692" y="215925"/>
            <a:ext cx="3137096" cy="970450"/>
          </a:xfrm>
        </p:spPr>
        <p:txBody>
          <a:bodyPr/>
          <a:lstStyle/>
          <a:p>
            <a:r>
              <a:rPr lang="it-IT" dirty="0"/>
              <a:t>Il Progetto</a:t>
            </a:r>
          </a:p>
        </p:txBody>
      </p:sp>
      <p:sp>
        <p:nvSpPr>
          <p:cNvPr id="3" name="Segnaposto contenuto 2">
            <a:extLst>
              <a:ext uri="{FF2B5EF4-FFF2-40B4-BE49-F238E27FC236}">
                <a16:creationId xmlns:a16="http://schemas.microsoft.com/office/drawing/2014/main" id="{99EFE1CC-88F4-49DB-B6FA-121366888C0F}"/>
              </a:ext>
            </a:extLst>
          </p:cNvPr>
          <p:cNvSpPr>
            <a:spLocks noGrp="1"/>
          </p:cNvSpPr>
          <p:nvPr>
            <p:ph idx="1"/>
          </p:nvPr>
        </p:nvSpPr>
        <p:spPr>
          <a:xfrm>
            <a:off x="631474" y="1186375"/>
            <a:ext cx="10929051" cy="5080782"/>
          </a:xfrm>
        </p:spPr>
        <p:txBody>
          <a:bodyPr>
            <a:normAutofit/>
          </a:bodyPr>
          <a:lstStyle/>
          <a:p>
            <a:pPr marL="36900" indent="0">
              <a:buNone/>
            </a:pPr>
            <a:r>
              <a:rPr lang="it-IT" dirty="0">
                <a:solidFill>
                  <a:srgbClr val="F8F8F2"/>
                </a:solidFill>
                <a:effectLst/>
                <a:latin typeface="Consolas" panose="020B0609020204030204" pitchFamily="49" charset="0"/>
              </a:rPr>
              <a:t>Il progetto consiste in una App di notizie, grazie alla quale è possibile rimanere aggiornati sulle ultime notizie, sulla situazione della pandemia e vedere il meteo.</a:t>
            </a:r>
          </a:p>
          <a:p>
            <a:pPr marL="36900" indent="0">
              <a:buNone/>
            </a:pPr>
            <a:endParaRPr lang="it-IT" dirty="0">
              <a:solidFill>
                <a:srgbClr val="F8F8F2"/>
              </a:solidFill>
              <a:effectLst/>
              <a:latin typeface="Consolas" panose="020B0609020204030204" pitchFamily="49" charset="0"/>
            </a:endParaRPr>
          </a:p>
          <a:p>
            <a:pPr marL="36900" indent="0">
              <a:buNone/>
            </a:pPr>
            <a:r>
              <a:rPr lang="it-IT" dirty="0">
                <a:solidFill>
                  <a:srgbClr val="F8F8F2"/>
                </a:solidFill>
                <a:effectLst/>
                <a:latin typeface="Consolas" panose="020B0609020204030204" pitchFamily="49" charset="0"/>
              </a:rPr>
              <a:t>Ho </a:t>
            </a:r>
            <a:r>
              <a:rPr lang="it-IT" b="0" dirty="0">
                <a:solidFill>
                  <a:srgbClr val="F8F8F2"/>
                </a:solidFill>
                <a:effectLst/>
                <a:latin typeface="Consolas" panose="020B0609020204030204" pitchFamily="49" charset="0"/>
              </a:rPr>
              <a:t>utilizzato tre API diverse:</a:t>
            </a:r>
          </a:p>
          <a:p>
            <a:r>
              <a:rPr lang="it-IT" b="0" dirty="0">
                <a:solidFill>
                  <a:srgbClr val="ABB2BF"/>
                </a:solidFill>
                <a:effectLst/>
                <a:latin typeface="Consolas" panose="020B0609020204030204" pitchFamily="49" charset="0"/>
                <a:hlinkClick r:id="rId3"/>
              </a:rPr>
              <a:t>News</a:t>
            </a:r>
            <a:r>
              <a:rPr lang="it-IT" b="0" dirty="0">
                <a:solidFill>
                  <a:srgbClr val="ABB2BF"/>
                </a:solidFill>
                <a:effectLst/>
                <a:latin typeface="Consolas" panose="020B0609020204030204" pitchFamily="49" charset="0"/>
              </a:rPr>
              <a:t> – per avere le notizie</a:t>
            </a:r>
          </a:p>
          <a:p>
            <a:r>
              <a:rPr lang="it-IT" b="0" dirty="0">
                <a:solidFill>
                  <a:srgbClr val="ABB2BF"/>
                </a:solidFill>
                <a:effectLst/>
                <a:latin typeface="Consolas" panose="020B0609020204030204" pitchFamily="49" charset="0"/>
                <a:hlinkClick r:id="rId4"/>
              </a:rPr>
              <a:t>Covid</a:t>
            </a:r>
            <a:r>
              <a:rPr lang="it-IT" b="0" dirty="0">
                <a:solidFill>
                  <a:srgbClr val="ABB2BF"/>
                </a:solidFill>
                <a:effectLst/>
                <a:latin typeface="Consolas" panose="020B0609020204030204" pitchFamily="49" charset="0"/>
              </a:rPr>
              <a:t> - per avere le statistiche covid</a:t>
            </a:r>
          </a:p>
          <a:p>
            <a:r>
              <a:rPr lang="it-IT" b="0" dirty="0">
                <a:solidFill>
                  <a:srgbClr val="ABB2BF"/>
                </a:solidFill>
                <a:effectLst/>
                <a:latin typeface="Consolas" panose="020B0609020204030204" pitchFamily="49" charset="0"/>
                <a:hlinkClick r:id="rId5"/>
              </a:rPr>
              <a:t>Meteo</a:t>
            </a:r>
            <a:r>
              <a:rPr lang="it-IT" b="0" dirty="0">
                <a:solidFill>
                  <a:srgbClr val="ABB2BF"/>
                </a:solidFill>
                <a:effectLst/>
                <a:latin typeface="Consolas" panose="020B0609020204030204" pitchFamily="49" charset="0"/>
              </a:rPr>
              <a:t> – per avere il meteo attuale</a:t>
            </a:r>
          </a:p>
          <a:p>
            <a:endParaRPr lang="it-IT" dirty="0">
              <a:solidFill>
                <a:srgbClr val="ABB2BF"/>
              </a:solidFill>
              <a:effectLst/>
              <a:latin typeface="Consolas" panose="020B0609020204030204" pitchFamily="49" charset="0"/>
            </a:endParaRPr>
          </a:p>
          <a:p>
            <a:pPr marL="36900" indent="0">
              <a:buNone/>
            </a:pPr>
            <a:r>
              <a:rPr lang="it-IT" dirty="0">
                <a:solidFill>
                  <a:srgbClr val="F8F8F2"/>
                </a:solidFill>
                <a:effectLst/>
                <a:latin typeface="Consolas" panose="020B0609020204030204" pitchFamily="49" charset="0"/>
              </a:rPr>
              <a:t>È possibile inoltre effettuare ricerche per tutte e tre le API cercando particolari notizie, paesi per le statistiche covid e località per il meteo.</a:t>
            </a:r>
          </a:p>
        </p:txBody>
      </p:sp>
    </p:spTree>
    <p:extLst>
      <p:ext uri="{BB962C8B-B14F-4D97-AF65-F5344CB8AC3E}">
        <p14:creationId xmlns:p14="http://schemas.microsoft.com/office/powerpoint/2010/main" val="57544167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49B8D3-C2A4-4B98-9675-B345FD8BEA74}"/>
              </a:ext>
            </a:extLst>
          </p:cNvPr>
          <p:cNvSpPr>
            <a:spLocks noGrp="1"/>
          </p:cNvSpPr>
          <p:nvPr>
            <p:ph type="title"/>
          </p:nvPr>
        </p:nvSpPr>
        <p:spPr/>
        <p:txBody>
          <a:bodyPr/>
          <a:lstStyle/>
          <a:p>
            <a:r>
              <a:rPr lang="it-IT" dirty="0"/>
              <a:t>Autenticazione</a:t>
            </a:r>
          </a:p>
        </p:txBody>
      </p:sp>
      <p:sp>
        <p:nvSpPr>
          <p:cNvPr id="3" name="Segnaposto contenuto 2">
            <a:extLst>
              <a:ext uri="{FF2B5EF4-FFF2-40B4-BE49-F238E27FC236}">
                <a16:creationId xmlns:a16="http://schemas.microsoft.com/office/drawing/2014/main" id="{D79448BF-0403-484E-82BD-7AACCDF3E27D}"/>
              </a:ext>
            </a:extLst>
          </p:cNvPr>
          <p:cNvSpPr>
            <a:spLocks noGrp="1"/>
          </p:cNvSpPr>
          <p:nvPr>
            <p:ph idx="1"/>
          </p:nvPr>
        </p:nvSpPr>
        <p:spPr/>
        <p:txBody>
          <a:bodyPr/>
          <a:lstStyle/>
          <a:p>
            <a:pPr marL="36900" indent="0">
              <a:buNone/>
            </a:pPr>
            <a:endParaRPr lang="it-IT" dirty="0">
              <a:solidFill>
                <a:srgbClr val="F8F8F2"/>
              </a:solidFill>
              <a:effectLst/>
              <a:latin typeface="Consolas" panose="020B0609020204030204" pitchFamily="49" charset="0"/>
            </a:endParaRPr>
          </a:p>
          <a:p>
            <a:pPr marL="36900" indent="0">
              <a:buNone/>
            </a:pPr>
            <a:endParaRPr lang="it-IT" dirty="0">
              <a:solidFill>
                <a:srgbClr val="F8F8F2"/>
              </a:solidFill>
              <a:effectLst/>
              <a:latin typeface="Consolas" panose="020B0609020204030204" pitchFamily="49" charset="0"/>
            </a:endParaRPr>
          </a:p>
          <a:p>
            <a:pPr marL="36900" indent="0">
              <a:buNone/>
            </a:pPr>
            <a:r>
              <a:rPr lang="it-IT" dirty="0">
                <a:solidFill>
                  <a:srgbClr val="F8F8F2"/>
                </a:solidFill>
                <a:effectLst/>
                <a:latin typeface="Consolas" panose="020B0609020204030204" pitchFamily="49" charset="0"/>
              </a:rPr>
              <a:t>Per accedere all’app bisogna per forza creare un account. Ho voluto implementare l’autenticazione sfruttando Firebase per lavorare sulla creazione di rotte e contenuti protetti.</a:t>
            </a:r>
          </a:p>
          <a:p>
            <a:pPr marL="36900" indent="0">
              <a:buNone/>
            </a:pPr>
            <a:endParaRPr lang="it-IT" dirty="0">
              <a:solidFill>
                <a:srgbClr val="F8F8F2"/>
              </a:solidFill>
              <a:effectLst/>
              <a:latin typeface="Consolas" panose="020B0609020204030204" pitchFamily="49" charset="0"/>
            </a:endParaRPr>
          </a:p>
          <a:p>
            <a:pPr marL="36900" indent="0">
              <a:buNone/>
            </a:pPr>
            <a:r>
              <a:rPr lang="it-IT" dirty="0">
                <a:solidFill>
                  <a:srgbClr val="F8F8F2"/>
                </a:solidFill>
                <a:effectLst/>
                <a:latin typeface="Consolas" panose="020B0609020204030204" pitchFamily="49" charset="0"/>
              </a:rPr>
              <a:t> È possibile anche usare un’email fasulla.</a:t>
            </a:r>
          </a:p>
        </p:txBody>
      </p:sp>
    </p:spTree>
    <p:extLst>
      <p:ext uri="{BB962C8B-B14F-4D97-AF65-F5344CB8AC3E}">
        <p14:creationId xmlns:p14="http://schemas.microsoft.com/office/powerpoint/2010/main" val="270975694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8737A8-5EE5-4282-A044-5DC62C952186}"/>
              </a:ext>
            </a:extLst>
          </p:cNvPr>
          <p:cNvSpPr>
            <a:spLocks noGrp="1"/>
          </p:cNvSpPr>
          <p:nvPr>
            <p:ph type="title"/>
          </p:nvPr>
        </p:nvSpPr>
        <p:spPr/>
        <p:txBody>
          <a:bodyPr/>
          <a:lstStyle/>
          <a:p>
            <a:r>
              <a:rPr lang="it-IT" dirty="0"/>
              <a:t>LocalStorage</a:t>
            </a:r>
          </a:p>
        </p:txBody>
      </p:sp>
      <p:sp>
        <p:nvSpPr>
          <p:cNvPr id="3" name="Segnaposto contenuto 2">
            <a:extLst>
              <a:ext uri="{FF2B5EF4-FFF2-40B4-BE49-F238E27FC236}">
                <a16:creationId xmlns:a16="http://schemas.microsoft.com/office/drawing/2014/main" id="{BF0975B8-1E89-4F68-897A-2ECE9CE017B3}"/>
              </a:ext>
            </a:extLst>
          </p:cNvPr>
          <p:cNvSpPr>
            <a:spLocks noGrp="1"/>
          </p:cNvSpPr>
          <p:nvPr>
            <p:ph idx="1"/>
          </p:nvPr>
        </p:nvSpPr>
        <p:spPr/>
        <p:txBody>
          <a:bodyPr/>
          <a:lstStyle/>
          <a:p>
            <a:pPr marL="36900" indent="0">
              <a:buNone/>
            </a:pPr>
            <a:r>
              <a:rPr lang="it-IT" dirty="0">
                <a:solidFill>
                  <a:srgbClr val="F8F8F2"/>
                </a:solidFill>
                <a:effectLst/>
                <a:latin typeface="Consolas" panose="020B0609020204030204" pitchFamily="49" charset="0"/>
              </a:rPr>
              <a:t>Come da richiesta ho implementato anche un salvataggio di dati in localStorage, in particolare:</a:t>
            </a:r>
          </a:p>
          <a:p>
            <a:pPr marL="36900" indent="0">
              <a:buNone/>
            </a:pPr>
            <a:endParaRPr lang="it-IT" dirty="0">
              <a:solidFill>
                <a:srgbClr val="F8F8F2"/>
              </a:solidFill>
              <a:effectLst/>
              <a:latin typeface="Consolas" panose="020B0609020204030204" pitchFamily="49" charset="0"/>
            </a:endParaRPr>
          </a:p>
          <a:p>
            <a:r>
              <a:rPr lang="it-IT" dirty="0">
                <a:solidFill>
                  <a:srgbClr val="F8F8F2"/>
                </a:solidFill>
                <a:effectLst/>
                <a:latin typeface="Consolas" panose="020B0609020204030204" pitchFamily="49" charset="0"/>
              </a:rPr>
              <a:t>È possibile salvare le notizie nel localStorage e visualizzare poi nella libreria dell’utente.</a:t>
            </a:r>
          </a:p>
          <a:p>
            <a:r>
              <a:rPr lang="it-IT" dirty="0">
                <a:solidFill>
                  <a:srgbClr val="F8F8F2"/>
                </a:solidFill>
                <a:effectLst/>
                <a:latin typeface="Consolas" panose="020B0609020204030204" pitchFamily="49" charset="0"/>
              </a:rPr>
              <a:t>La posizione dell’utente, se data, viene salvata in localStorage per visualizzare il meteo. È inoltre possibile impostare una località di default che sovrascrive quella della posizione corrente.</a:t>
            </a:r>
          </a:p>
          <a:p>
            <a:r>
              <a:rPr lang="it-IT" dirty="0">
                <a:solidFill>
                  <a:srgbClr val="F8F8F2"/>
                </a:solidFill>
                <a:effectLst/>
                <a:latin typeface="Consolas" panose="020B0609020204030204" pitchFamily="49" charset="0"/>
              </a:rPr>
              <a:t>Inoltre utilizzando </a:t>
            </a:r>
            <a:r>
              <a:rPr lang="it-IT" dirty="0" err="1">
                <a:solidFill>
                  <a:srgbClr val="F8F8F2"/>
                </a:solidFill>
                <a:effectLst/>
                <a:latin typeface="Consolas" panose="020B0609020204030204" pitchFamily="49" charset="0"/>
              </a:rPr>
              <a:t>redux-persist</a:t>
            </a:r>
            <a:r>
              <a:rPr lang="it-IT" dirty="0">
                <a:solidFill>
                  <a:srgbClr val="F8F8F2"/>
                </a:solidFill>
                <a:effectLst/>
                <a:latin typeface="Consolas" panose="020B0609020204030204" pitchFamily="49" charset="0"/>
              </a:rPr>
              <a:t> lo state dell’utente viene salvato su </a:t>
            </a:r>
            <a:r>
              <a:rPr lang="it-IT" dirty="0" err="1">
                <a:solidFill>
                  <a:srgbClr val="F8F8F2"/>
                </a:solidFill>
                <a:effectLst/>
                <a:latin typeface="Consolas" panose="020B0609020204030204" pitchFamily="49" charset="0"/>
              </a:rPr>
              <a:t>localStorage</a:t>
            </a:r>
            <a:r>
              <a:rPr lang="it-IT" dirty="0">
                <a:solidFill>
                  <a:srgbClr val="F8F8F2"/>
                </a:solidFill>
                <a:effectLst/>
                <a:latin typeface="Consolas" panose="020B0609020204030204" pitchFamily="49" charset="0"/>
              </a:rPr>
              <a:t>, in modo che ricaricando la pagina da loggati non si atterra su login (comportamento che aveva prima di questa modifica)</a:t>
            </a:r>
          </a:p>
        </p:txBody>
      </p:sp>
    </p:spTree>
    <p:extLst>
      <p:ext uri="{BB962C8B-B14F-4D97-AF65-F5344CB8AC3E}">
        <p14:creationId xmlns:p14="http://schemas.microsoft.com/office/powerpoint/2010/main" val="228126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1F20BE-82BD-4D74-9A22-40669FA1FB00}"/>
              </a:ext>
            </a:extLst>
          </p:cNvPr>
          <p:cNvSpPr>
            <a:spLocks noGrp="1"/>
          </p:cNvSpPr>
          <p:nvPr>
            <p:ph type="title"/>
          </p:nvPr>
        </p:nvSpPr>
        <p:spPr/>
        <p:txBody>
          <a:bodyPr/>
          <a:lstStyle/>
          <a:p>
            <a:r>
              <a:rPr lang="it-IT" dirty="0"/>
              <a:t>Pacchetti esterni</a:t>
            </a:r>
          </a:p>
        </p:txBody>
      </p:sp>
      <p:sp>
        <p:nvSpPr>
          <p:cNvPr id="3" name="Segnaposto contenuto 2">
            <a:extLst>
              <a:ext uri="{FF2B5EF4-FFF2-40B4-BE49-F238E27FC236}">
                <a16:creationId xmlns:a16="http://schemas.microsoft.com/office/drawing/2014/main" id="{89A53956-6C5F-4890-92A7-37C7440CBC9E}"/>
              </a:ext>
            </a:extLst>
          </p:cNvPr>
          <p:cNvSpPr>
            <a:spLocks noGrp="1"/>
          </p:cNvSpPr>
          <p:nvPr>
            <p:ph idx="1"/>
          </p:nvPr>
        </p:nvSpPr>
        <p:spPr>
          <a:xfrm>
            <a:off x="913795" y="2518117"/>
            <a:ext cx="10353762" cy="3273083"/>
          </a:xfrm>
        </p:spPr>
        <p:txBody>
          <a:bodyPr>
            <a:normAutofit/>
          </a:bodyPr>
          <a:lstStyle/>
          <a:p>
            <a:r>
              <a:rPr lang="it-IT" dirty="0">
                <a:solidFill>
                  <a:srgbClr val="F8F8F2"/>
                </a:solidFill>
                <a:effectLst/>
                <a:latin typeface="Consolas" panose="020B0609020204030204" pitchFamily="49" charset="0"/>
              </a:rPr>
              <a:t>React Router - </a:t>
            </a:r>
            <a:r>
              <a:rPr lang="it-IT" b="0" dirty="0">
                <a:solidFill>
                  <a:srgbClr val="ABB2BF"/>
                </a:solidFill>
                <a:effectLst/>
                <a:latin typeface="Consolas" panose="020B0609020204030204" pitchFamily="49" charset="0"/>
              </a:rPr>
              <a:t>per il routing</a:t>
            </a:r>
            <a:endParaRPr lang="it-IT" dirty="0">
              <a:solidFill>
                <a:srgbClr val="F8F8F2"/>
              </a:solidFill>
              <a:effectLst/>
              <a:latin typeface="Consolas" panose="020B0609020204030204" pitchFamily="49" charset="0"/>
            </a:endParaRPr>
          </a:p>
          <a:p>
            <a:r>
              <a:rPr lang="it-IT" dirty="0">
                <a:solidFill>
                  <a:srgbClr val="F8F8F2"/>
                </a:solidFill>
                <a:effectLst/>
                <a:latin typeface="Consolas" panose="020B0609020204030204" pitchFamily="49" charset="0"/>
              </a:rPr>
              <a:t>React Icons – </a:t>
            </a:r>
            <a:r>
              <a:rPr lang="it-IT" dirty="0">
                <a:solidFill>
                  <a:srgbClr val="ABB2BF"/>
                </a:solidFill>
                <a:effectLst/>
                <a:latin typeface="Consolas" panose="020B0609020204030204" pitchFamily="49" charset="0"/>
              </a:rPr>
              <a:t>per le icone</a:t>
            </a:r>
          </a:p>
          <a:p>
            <a:r>
              <a:rPr lang="it-IT" dirty="0">
                <a:solidFill>
                  <a:srgbClr val="F8F8F2"/>
                </a:solidFill>
                <a:effectLst/>
                <a:latin typeface="Consolas" panose="020B0609020204030204" pitchFamily="49" charset="0"/>
              </a:rPr>
              <a:t>Axios – </a:t>
            </a:r>
            <a:r>
              <a:rPr lang="it-IT" dirty="0">
                <a:solidFill>
                  <a:srgbClr val="ABB2BF"/>
                </a:solidFill>
                <a:effectLst/>
                <a:latin typeface="Consolas" panose="020B0609020204030204" pitchFamily="49" charset="0"/>
              </a:rPr>
              <a:t>per le chiamate</a:t>
            </a:r>
          </a:p>
          <a:p>
            <a:r>
              <a:rPr lang="it-IT" dirty="0">
                <a:solidFill>
                  <a:srgbClr val="F8F8F2"/>
                </a:solidFill>
                <a:effectLst/>
                <a:latin typeface="Consolas" panose="020B0609020204030204" pitchFamily="49" charset="0"/>
              </a:rPr>
              <a:t>Redux e Redux Toolkit – </a:t>
            </a:r>
            <a:r>
              <a:rPr lang="it-IT" dirty="0">
                <a:solidFill>
                  <a:srgbClr val="ABB2BF"/>
                </a:solidFill>
                <a:effectLst/>
                <a:latin typeface="Consolas" panose="020B0609020204030204" pitchFamily="49" charset="0"/>
              </a:rPr>
              <a:t>state management</a:t>
            </a:r>
          </a:p>
          <a:p>
            <a:r>
              <a:rPr lang="it-IT" dirty="0">
                <a:solidFill>
                  <a:srgbClr val="F8F8F2"/>
                </a:solidFill>
                <a:effectLst/>
                <a:latin typeface="Consolas" panose="020B0609020204030204" pitchFamily="49" charset="0"/>
              </a:rPr>
              <a:t>Firebase – </a:t>
            </a:r>
            <a:r>
              <a:rPr lang="it-IT" dirty="0">
                <a:solidFill>
                  <a:srgbClr val="ABB2BF"/>
                </a:solidFill>
                <a:effectLst/>
                <a:latin typeface="Consolas" panose="020B0609020204030204" pitchFamily="49" charset="0"/>
              </a:rPr>
              <a:t>autenticazione e hosting</a:t>
            </a:r>
          </a:p>
          <a:p>
            <a:r>
              <a:rPr lang="it-IT" dirty="0">
                <a:solidFill>
                  <a:srgbClr val="F8F8F2"/>
                </a:solidFill>
                <a:effectLst/>
                <a:latin typeface="Consolas" panose="020B0609020204030204" pitchFamily="49" charset="0"/>
              </a:rPr>
              <a:t>React Spring – </a:t>
            </a:r>
            <a:r>
              <a:rPr lang="it-IT" dirty="0">
                <a:solidFill>
                  <a:srgbClr val="ABB2BF"/>
                </a:solidFill>
                <a:effectLst/>
                <a:latin typeface="Consolas" panose="020B0609020204030204" pitchFamily="49" charset="0"/>
              </a:rPr>
              <a:t>per le animazioni</a:t>
            </a:r>
          </a:p>
          <a:p>
            <a:r>
              <a:rPr lang="it-IT" dirty="0">
                <a:solidFill>
                  <a:srgbClr val="F8F8F2"/>
                </a:solidFill>
                <a:effectLst/>
                <a:latin typeface="Consolas" panose="020B0609020204030204" pitchFamily="49" charset="0"/>
              </a:rPr>
              <a:t>TailwindCSS – </a:t>
            </a:r>
            <a:r>
              <a:rPr lang="it-IT" dirty="0">
                <a:solidFill>
                  <a:srgbClr val="ABB2BF"/>
                </a:solidFill>
                <a:effectLst/>
                <a:latin typeface="Consolas" panose="020B0609020204030204" pitchFamily="49" charset="0"/>
              </a:rPr>
              <a:t>per lo stile</a:t>
            </a:r>
          </a:p>
        </p:txBody>
      </p:sp>
    </p:spTree>
    <p:extLst>
      <p:ext uri="{BB962C8B-B14F-4D97-AF65-F5344CB8AC3E}">
        <p14:creationId xmlns:p14="http://schemas.microsoft.com/office/powerpoint/2010/main" val="410331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1F20BE-82BD-4D74-9A22-40669FA1FB00}"/>
              </a:ext>
            </a:extLst>
          </p:cNvPr>
          <p:cNvSpPr>
            <a:spLocks noGrp="1"/>
          </p:cNvSpPr>
          <p:nvPr>
            <p:ph type="title"/>
          </p:nvPr>
        </p:nvSpPr>
        <p:spPr/>
        <p:txBody>
          <a:bodyPr/>
          <a:lstStyle/>
          <a:p>
            <a:r>
              <a:rPr lang="it-IT" dirty="0"/>
              <a:t>TalwindCSS</a:t>
            </a:r>
          </a:p>
        </p:txBody>
      </p:sp>
      <p:sp>
        <p:nvSpPr>
          <p:cNvPr id="3" name="Segnaposto contenuto 2">
            <a:extLst>
              <a:ext uri="{FF2B5EF4-FFF2-40B4-BE49-F238E27FC236}">
                <a16:creationId xmlns:a16="http://schemas.microsoft.com/office/drawing/2014/main" id="{89A53956-6C5F-4890-92A7-37C7440CBC9E}"/>
              </a:ext>
            </a:extLst>
          </p:cNvPr>
          <p:cNvSpPr>
            <a:spLocks noGrp="1"/>
          </p:cNvSpPr>
          <p:nvPr>
            <p:ph idx="1"/>
          </p:nvPr>
        </p:nvSpPr>
        <p:spPr>
          <a:xfrm>
            <a:off x="913795" y="2518117"/>
            <a:ext cx="10353762" cy="3273083"/>
          </a:xfrm>
        </p:spPr>
        <p:txBody>
          <a:bodyPr>
            <a:normAutofit/>
          </a:bodyPr>
          <a:lstStyle/>
          <a:p>
            <a:pPr marL="36900" indent="0">
              <a:buNone/>
            </a:pPr>
            <a:r>
              <a:rPr lang="it-IT" dirty="0">
                <a:solidFill>
                  <a:srgbClr val="F8F8F2"/>
                </a:solidFill>
                <a:effectLst/>
                <a:latin typeface="Consolas" panose="020B0609020204030204" pitchFamily="49" charset="0"/>
              </a:rPr>
              <a:t>In questo progetto ho voluto provare questa libreria perché attratto soprattutto dal suo design system per il theming. </a:t>
            </a:r>
          </a:p>
          <a:p>
            <a:pPr marL="36900" indent="0">
              <a:buNone/>
            </a:pPr>
            <a:r>
              <a:rPr lang="it-IT" dirty="0">
                <a:solidFill>
                  <a:srgbClr val="F8F8F2"/>
                </a:solidFill>
                <a:effectLst/>
                <a:latin typeface="Consolas" panose="020B0609020204030204" pitchFamily="49" charset="0"/>
              </a:rPr>
              <a:t>È una libreria che provvede delle utility classes da user direttamente nel markup per lo stile, un po’ come bootstrap, ma lasciando tutta la libertà allo sviluppatore, rendendo così il processo molto più scorrevole e veloce ma comunque con tanta flessibilità, dando anche consistenza agli stili grazie al suo sistema di tema. </a:t>
            </a:r>
          </a:p>
          <a:p>
            <a:pPr marL="36900" indent="0">
              <a:buNone/>
            </a:pPr>
            <a:r>
              <a:rPr lang="it-IT" dirty="0">
                <a:solidFill>
                  <a:srgbClr val="F8F8F2"/>
                </a:solidFill>
                <a:effectLst/>
                <a:latin typeface="Consolas" panose="020B0609020204030204" pitchFamily="49" charset="0"/>
              </a:rPr>
              <a:t>Mi ci sono trovato bene</a:t>
            </a:r>
            <a:endParaRPr lang="it-IT"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198426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1F20BE-82BD-4D74-9A22-40669FA1FB00}"/>
              </a:ext>
            </a:extLst>
          </p:cNvPr>
          <p:cNvSpPr>
            <a:spLocks noGrp="1"/>
          </p:cNvSpPr>
          <p:nvPr>
            <p:ph type="title"/>
          </p:nvPr>
        </p:nvSpPr>
        <p:spPr/>
        <p:txBody>
          <a:bodyPr/>
          <a:lstStyle/>
          <a:p>
            <a:r>
              <a:rPr lang="it-IT" dirty="0"/>
              <a:t>Redux e Redux Toolkit</a:t>
            </a:r>
          </a:p>
        </p:txBody>
      </p:sp>
      <p:sp>
        <p:nvSpPr>
          <p:cNvPr id="3" name="Segnaposto contenuto 2">
            <a:extLst>
              <a:ext uri="{FF2B5EF4-FFF2-40B4-BE49-F238E27FC236}">
                <a16:creationId xmlns:a16="http://schemas.microsoft.com/office/drawing/2014/main" id="{89A53956-6C5F-4890-92A7-37C7440CBC9E}"/>
              </a:ext>
            </a:extLst>
          </p:cNvPr>
          <p:cNvSpPr>
            <a:spLocks noGrp="1"/>
          </p:cNvSpPr>
          <p:nvPr>
            <p:ph idx="1"/>
          </p:nvPr>
        </p:nvSpPr>
        <p:spPr>
          <a:xfrm>
            <a:off x="913795" y="2518117"/>
            <a:ext cx="10353762" cy="3273083"/>
          </a:xfrm>
        </p:spPr>
        <p:txBody>
          <a:bodyPr>
            <a:normAutofit/>
          </a:bodyPr>
          <a:lstStyle/>
          <a:p>
            <a:pPr marL="36900" indent="0">
              <a:buNone/>
            </a:pPr>
            <a:r>
              <a:rPr lang="it-IT" dirty="0">
                <a:solidFill>
                  <a:srgbClr val="F8F8F2"/>
                </a:solidFill>
                <a:effectLst/>
                <a:latin typeface="Consolas" panose="020B0609020204030204" pitchFamily="49" charset="0"/>
              </a:rPr>
              <a:t>Grazie a questo progetto mi sono veramente scontrato ed ho preso mano con Redux. </a:t>
            </a:r>
          </a:p>
          <a:p>
            <a:pPr marL="36900" indent="0">
              <a:buNone/>
            </a:pPr>
            <a:r>
              <a:rPr lang="it-IT" dirty="0">
                <a:solidFill>
                  <a:srgbClr val="F8F8F2"/>
                </a:solidFill>
                <a:effectLst/>
                <a:latin typeface="Consolas" panose="020B0609020204030204" pitchFamily="49" charset="0"/>
              </a:rPr>
              <a:t>Ho utilizzato il pacchetto ufficiale redux/toolkit che permette di creare pezzi di state in un modo molto più comodo e senza troppo boiler plate. </a:t>
            </a:r>
          </a:p>
          <a:p>
            <a:pPr marL="36900" indent="0">
              <a:buNone/>
            </a:pPr>
            <a:r>
              <a:rPr lang="it-IT" dirty="0">
                <a:solidFill>
                  <a:srgbClr val="F8F8F2"/>
                </a:solidFill>
                <a:effectLst/>
                <a:latin typeface="Consolas" panose="020B0609020204030204" pitchFamily="49" charset="0"/>
              </a:rPr>
              <a:t>Mi sono trovato bene e sicuramente adesso mi sento più a mio agio a parlare di redux.</a:t>
            </a:r>
            <a:endParaRPr lang="it-IT"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363649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1F20BE-82BD-4D74-9A22-40669FA1FB00}"/>
              </a:ext>
            </a:extLst>
          </p:cNvPr>
          <p:cNvSpPr>
            <a:spLocks noGrp="1"/>
          </p:cNvSpPr>
          <p:nvPr>
            <p:ph type="title"/>
          </p:nvPr>
        </p:nvSpPr>
        <p:spPr/>
        <p:txBody>
          <a:bodyPr/>
          <a:lstStyle/>
          <a:p>
            <a:r>
              <a:rPr lang="it-IT" dirty="0"/>
              <a:t>React Spring</a:t>
            </a:r>
          </a:p>
        </p:txBody>
      </p:sp>
      <p:sp>
        <p:nvSpPr>
          <p:cNvPr id="3" name="Segnaposto contenuto 2">
            <a:extLst>
              <a:ext uri="{FF2B5EF4-FFF2-40B4-BE49-F238E27FC236}">
                <a16:creationId xmlns:a16="http://schemas.microsoft.com/office/drawing/2014/main" id="{89A53956-6C5F-4890-92A7-37C7440CBC9E}"/>
              </a:ext>
            </a:extLst>
          </p:cNvPr>
          <p:cNvSpPr>
            <a:spLocks noGrp="1"/>
          </p:cNvSpPr>
          <p:nvPr>
            <p:ph idx="1"/>
          </p:nvPr>
        </p:nvSpPr>
        <p:spPr>
          <a:xfrm>
            <a:off x="913795" y="2518117"/>
            <a:ext cx="10353762" cy="3273083"/>
          </a:xfrm>
        </p:spPr>
        <p:txBody>
          <a:bodyPr>
            <a:normAutofit/>
          </a:bodyPr>
          <a:lstStyle/>
          <a:p>
            <a:pPr marL="36900" indent="0">
              <a:buNone/>
            </a:pPr>
            <a:r>
              <a:rPr lang="it-IT" dirty="0">
                <a:solidFill>
                  <a:srgbClr val="F8F8F2"/>
                </a:solidFill>
                <a:effectLst/>
                <a:latin typeface="Consolas" panose="020B0609020204030204" pitchFamily="49" charset="0"/>
              </a:rPr>
              <a:t>Ho deciso di provare questa libreria per creare delle semplici animazione. </a:t>
            </a:r>
          </a:p>
          <a:p>
            <a:pPr marL="36900" indent="0">
              <a:buNone/>
            </a:pPr>
            <a:r>
              <a:rPr lang="it-IT" dirty="0">
                <a:solidFill>
                  <a:srgbClr val="F8F8F2"/>
                </a:solidFill>
                <a:effectLst/>
                <a:latin typeface="Consolas" panose="020B0609020204030204" pitchFamily="49" charset="0"/>
              </a:rPr>
              <a:t>Sebbene l’api non sembra così complessa, ho comunque trovato qualche difficoltà ad usarla, ma devo sicuramente lavorarci di più.</a:t>
            </a:r>
          </a:p>
          <a:p>
            <a:pPr marL="36900" indent="0">
              <a:buNone/>
            </a:pPr>
            <a:r>
              <a:rPr lang="it-IT" dirty="0">
                <a:solidFill>
                  <a:srgbClr val="F8F8F2"/>
                </a:solidFill>
                <a:effectLst/>
                <a:latin typeface="Consolas" panose="020B0609020204030204" pitchFamily="49" charset="0"/>
              </a:rPr>
              <a:t>In ogni caso, mi ha permesso di creare delle semplici animazioni per i caricamenti.</a:t>
            </a:r>
            <a:endParaRPr lang="it-IT"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350123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1F20BE-82BD-4D74-9A22-40669FA1FB00}"/>
              </a:ext>
            </a:extLst>
          </p:cNvPr>
          <p:cNvSpPr>
            <a:spLocks noGrp="1"/>
          </p:cNvSpPr>
          <p:nvPr>
            <p:ph type="title"/>
          </p:nvPr>
        </p:nvSpPr>
        <p:spPr/>
        <p:txBody>
          <a:bodyPr/>
          <a:lstStyle/>
          <a:p>
            <a:r>
              <a:rPr lang="it-IT" dirty="0"/>
              <a:t>Feature di React</a:t>
            </a:r>
          </a:p>
        </p:txBody>
      </p:sp>
      <p:sp>
        <p:nvSpPr>
          <p:cNvPr id="3" name="Segnaposto contenuto 2">
            <a:extLst>
              <a:ext uri="{FF2B5EF4-FFF2-40B4-BE49-F238E27FC236}">
                <a16:creationId xmlns:a16="http://schemas.microsoft.com/office/drawing/2014/main" id="{89A53956-6C5F-4890-92A7-37C7440CBC9E}"/>
              </a:ext>
            </a:extLst>
          </p:cNvPr>
          <p:cNvSpPr>
            <a:spLocks noGrp="1"/>
          </p:cNvSpPr>
          <p:nvPr>
            <p:ph idx="1"/>
          </p:nvPr>
        </p:nvSpPr>
        <p:spPr>
          <a:xfrm>
            <a:off x="913795" y="2518117"/>
            <a:ext cx="10353762" cy="3273083"/>
          </a:xfrm>
        </p:spPr>
        <p:txBody>
          <a:bodyPr>
            <a:normAutofit/>
          </a:bodyPr>
          <a:lstStyle/>
          <a:p>
            <a:r>
              <a:rPr lang="it-IT" dirty="0">
                <a:solidFill>
                  <a:srgbClr val="F8F8F2"/>
                </a:solidFill>
                <a:effectLst/>
                <a:latin typeface="Consolas" panose="020B0609020204030204" pitchFamily="49" charset="0"/>
              </a:rPr>
              <a:t>Portals -</a:t>
            </a:r>
            <a:r>
              <a:rPr lang="it-IT" b="0" dirty="0">
                <a:solidFill>
                  <a:srgbClr val="ABB2BF"/>
                </a:solidFill>
                <a:effectLst/>
                <a:latin typeface="Consolas" panose="020B0609020204030204" pitchFamily="49" charset="0"/>
              </a:rPr>
              <a:t> per costruire le componenti Snackbar e Modals, in modo da avere un markup più ottimizzato</a:t>
            </a:r>
          </a:p>
          <a:p>
            <a:r>
              <a:rPr lang="it-IT" dirty="0">
                <a:solidFill>
                  <a:srgbClr val="F8F8F2"/>
                </a:solidFill>
                <a:effectLst/>
                <a:latin typeface="Consolas" panose="020B0609020204030204" pitchFamily="49" charset="0"/>
              </a:rPr>
              <a:t>Lazy Loading – </a:t>
            </a:r>
            <a:r>
              <a:rPr lang="it-IT" b="0" dirty="0">
                <a:solidFill>
                  <a:srgbClr val="ABB2BF"/>
                </a:solidFill>
                <a:effectLst/>
                <a:latin typeface="Consolas" panose="020B0609020204030204" pitchFamily="49" charset="0"/>
              </a:rPr>
              <a:t>applicato su alcune componenti che, in combinazione con la componente Suspense, rende l'app più ottimizzata. Purtroppo però, applicandola sugli articoli data qualche problema grafico se si voleva aggiungerli ai leggi più tardi, quindi ho preferito dare priorità alla user experience.</a:t>
            </a:r>
          </a:p>
          <a:p>
            <a:endParaRPr lang="it-IT"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224433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esia">
  <a:themeElements>
    <a:clrScheme name="Arde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e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e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Override1.xml><?xml version="1.0" encoding="utf-8"?>
<a:themeOverride xmlns:a="http://schemas.openxmlformats.org/drawingml/2006/main">
  <a:clrScheme name="Arde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themeOverride>
</file>

<file path=ppt/theme/themeOverride2.xml><?xml version="1.0" encoding="utf-8"?>
<a:themeOverride xmlns:a="http://schemas.openxmlformats.org/drawingml/2006/main">
  <a:clrScheme name="Arde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themeOverride>
</file>

<file path=docProps/app.xml><?xml version="1.0" encoding="utf-8"?>
<Properties xmlns="http://schemas.openxmlformats.org/officeDocument/2006/extended-properties" xmlns:vt="http://schemas.openxmlformats.org/officeDocument/2006/docPropsVTypes">
  <Template/>
  <TotalTime>87</TotalTime>
  <Words>628</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Calisto MT</vt:lpstr>
      <vt:lpstr>Consolas</vt:lpstr>
      <vt:lpstr>Wingdings 2</vt:lpstr>
      <vt:lpstr>Ardesia</vt:lpstr>
      <vt:lpstr>UpToDate</vt:lpstr>
      <vt:lpstr>Il Progetto</vt:lpstr>
      <vt:lpstr>Autenticazione</vt:lpstr>
      <vt:lpstr>LocalStorage</vt:lpstr>
      <vt:lpstr>Pacchetti esterni</vt:lpstr>
      <vt:lpstr>TalwindCSS</vt:lpstr>
      <vt:lpstr>Redux e Redux Toolkit</vt:lpstr>
      <vt:lpstr>React Spring</vt:lpstr>
      <vt:lpstr>Feature di React</vt:lpstr>
      <vt:lpstr>Considerazioni Finali</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 Contatore</dc:title>
  <dc:creator>Markiyan Kmit</dc:creator>
  <cp:lastModifiedBy>Markiyan Kmit</cp:lastModifiedBy>
  <cp:revision>9</cp:revision>
  <dcterms:created xsi:type="dcterms:W3CDTF">2021-04-26T16:54:50Z</dcterms:created>
  <dcterms:modified xsi:type="dcterms:W3CDTF">2022-04-01T15:57:54Z</dcterms:modified>
</cp:coreProperties>
</file>