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5" r:id="rId10"/>
    <p:sldId id="266" r:id="rId11"/>
    <p:sldId id="272" r:id="rId12"/>
    <p:sldId id="273" r:id="rId13"/>
    <p:sldId id="274" r:id="rId14"/>
    <p:sldId id="275" r:id="rId15"/>
    <p:sldId id="276" r:id="rId16"/>
    <p:sldId id="277" r:id="rId17"/>
    <p:sldId id="278" r:id="rId18"/>
    <p:sldId id="279" r:id="rId19"/>
    <p:sldId id="283" r:id="rId20"/>
    <p:sldId id="285" r:id="rId21"/>
    <p:sldId id="286" r:id="rId22"/>
    <p:sldId id="287" r:id="rId23"/>
    <p:sldId id="288" r:id="rId24"/>
    <p:sldId id="289" r:id="rId25"/>
    <p:sldId id="290" r:id="rId26"/>
    <p:sldId id="291" r:id="rId27"/>
    <p:sldId id="292" r:id="rId28"/>
    <p:sldId id="267" r:id="rId29"/>
    <p:sldId id="268" r:id="rId30"/>
    <p:sldId id="269" r:id="rId31"/>
    <p:sldId id="270" r:id="rId32"/>
    <p:sldId id="271"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13" autoAdjust="0"/>
  </p:normalViewPr>
  <p:slideViewPr>
    <p:cSldViewPr snapToGrid="0">
      <p:cViewPr varScale="1">
        <p:scale>
          <a:sx n="83" d="100"/>
          <a:sy n="83"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AD5D9-92E2-4D92-9358-ACE72C143F90}" type="datetimeFigureOut">
              <a:rPr lang="it-IT" smtClean="0"/>
              <a:t>17/11/2018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0906B-F29E-4AAC-AC40-C1AB3F93A9DF}" type="slidenum">
              <a:rPr lang="it-IT" smtClean="0"/>
              <a:t>‹N›</a:t>
            </a:fld>
            <a:endParaRPr lang="it-IT"/>
          </a:p>
        </p:txBody>
      </p:sp>
    </p:spTree>
    <p:extLst>
      <p:ext uri="{BB962C8B-B14F-4D97-AF65-F5344CB8AC3E}">
        <p14:creationId xmlns:p14="http://schemas.microsoft.com/office/powerpoint/2010/main" val="264543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it.wikipedia.org/wiki/Acknowledgment"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it.wikipedia.org/wiki/Informazione" TargetMode="External"/><Relationship Id="rId4" Type="http://schemas.openxmlformats.org/officeDocument/2006/relationships/hyperlink" Target="https://it.wikipedia.org/wiki/Segnale_(fisica)"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livello di trasporto si appoggia alla sottorete di comunicazione (cioè al livello tre della pila di OSI).</a:t>
            </a:r>
          </a:p>
        </p:txBody>
      </p:sp>
      <p:sp>
        <p:nvSpPr>
          <p:cNvPr id="4" name="Segnaposto numero diapositiva 3"/>
          <p:cNvSpPr>
            <a:spLocks noGrp="1"/>
          </p:cNvSpPr>
          <p:nvPr>
            <p:ph type="sldNum" sz="quarter" idx="10"/>
          </p:nvPr>
        </p:nvSpPr>
        <p:spPr/>
        <p:txBody>
          <a:bodyPr/>
          <a:lstStyle/>
          <a:p>
            <a:fld id="{9750906B-F29E-4AAC-AC40-C1AB3F93A9DF}" type="slidenum">
              <a:rPr lang="it-IT" smtClean="0"/>
              <a:t>2</a:t>
            </a:fld>
            <a:endParaRPr lang="it-IT"/>
          </a:p>
        </p:txBody>
      </p:sp>
    </p:spTree>
    <p:extLst>
      <p:ext uri="{BB962C8B-B14F-4D97-AF65-F5344CB8AC3E}">
        <p14:creationId xmlns:p14="http://schemas.microsoft.com/office/powerpoint/2010/main" val="254435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TSAP sono i punti di accesso al servizio richiesto, e nello stack Internet sono delle coppie formate da un indirizzo IP e il numero di porta.</a:t>
            </a:r>
          </a:p>
        </p:txBody>
      </p:sp>
      <p:sp>
        <p:nvSpPr>
          <p:cNvPr id="4" name="Segnaposto numero diapositiva 3"/>
          <p:cNvSpPr>
            <a:spLocks noGrp="1"/>
          </p:cNvSpPr>
          <p:nvPr>
            <p:ph type="sldNum" sz="quarter" idx="5"/>
          </p:nvPr>
        </p:nvSpPr>
        <p:spPr/>
        <p:txBody>
          <a:bodyPr/>
          <a:lstStyle/>
          <a:p>
            <a:fld id="{DF1A0702-1C4E-4D6D-B16E-DF10CA13DC4D}" type="slidenum">
              <a:rPr lang="it-IT" smtClean="0"/>
              <a:t>12</a:t>
            </a:fld>
            <a:endParaRPr lang="it-IT"/>
          </a:p>
        </p:txBody>
      </p:sp>
    </p:spTree>
    <p:extLst>
      <p:ext uri="{BB962C8B-B14F-4D97-AF65-F5344CB8AC3E}">
        <p14:creationId xmlns:p14="http://schemas.microsoft.com/office/powerpoint/2010/main" val="601484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 più efficiente che un server resti in ascolto su più porte ….</a:t>
            </a:r>
          </a:p>
        </p:txBody>
      </p:sp>
      <p:sp>
        <p:nvSpPr>
          <p:cNvPr id="4" name="Segnaposto numero diapositiva 3"/>
          <p:cNvSpPr>
            <a:spLocks noGrp="1"/>
          </p:cNvSpPr>
          <p:nvPr>
            <p:ph type="sldNum" sz="quarter" idx="5"/>
          </p:nvPr>
        </p:nvSpPr>
        <p:spPr/>
        <p:txBody>
          <a:bodyPr/>
          <a:lstStyle/>
          <a:p>
            <a:fld id="{DF1A0702-1C4E-4D6D-B16E-DF10CA13DC4D}" type="slidenum">
              <a:rPr lang="it-IT" smtClean="0"/>
              <a:t>14</a:t>
            </a:fld>
            <a:endParaRPr lang="it-IT"/>
          </a:p>
        </p:txBody>
      </p:sp>
    </p:spTree>
    <p:extLst>
      <p:ext uri="{BB962C8B-B14F-4D97-AF65-F5344CB8AC3E}">
        <p14:creationId xmlns:p14="http://schemas.microsoft.com/office/powerpoint/2010/main" val="2195232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e quando gli arriva la richiesta specifica, il server sgancia il processo specifico.</a:t>
            </a:r>
          </a:p>
        </p:txBody>
      </p:sp>
      <p:sp>
        <p:nvSpPr>
          <p:cNvPr id="4" name="Segnaposto numero diapositiva 3"/>
          <p:cNvSpPr>
            <a:spLocks noGrp="1"/>
          </p:cNvSpPr>
          <p:nvPr>
            <p:ph type="sldNum" sz="quarter" idx="5"/>
          </p:nvPr>
        </p:nvSpPr>
        <p:spPr/>
        <p:txBody>
          <a:bodyPr/>
          <a:lstStyle/>
          <a:p>
            <a:fld id="{DF1A0702-1C4E-4D6D-B16E-DF10CA13DC4D}" type="slidenum">
              <a:rPr lang="it-IT" smtClean="0"/>
              <a:t>15</a:t>
            </a:fld>
            <a:endParaRPr lang="it-IT"/>
          </a:p>
        </p:txBody>
      </p:sp>
    </p:spTree>
    <p:extLst>
      <p:ext uri="{BB962C8B-B14F-4D97-AF65-F5344CB8AC3E}">
        <p14:creationId xmlns:p14="http://schemas.microsoft.com/office/powerpoint/2010/main" val="147188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protocollo prevede una primitiva </a:t>
            </a:r>
            <a:r>
              <a:rPr lang="it-IT" b="1" dirty="0"/>
              <a:t>connect.request </a:t>
            </a:r>
            <a:r>
              <a:rPr lang="it-IT" dirty="0"/>
              <a:t>per richiedere l’apertura di una connessione, all’altra estremità verrà eseguita una primitiva </a:t>
            </a:r>
            <a:r>
              <a:rPr lang="it-IT" sz="1200" b="1" dirty="0">
                <a:latin typeface="Arial"/>
                <a:cs typeface="Arial"/>
              </a:rPr>
              <a:t>connect.indication </a:t>
            </a:r>
            <a:r>
              <a:rPr lang="it-IT" sz="1200" dirty="0">
                <a:latin typeface="Arial"/>
                <a:cs typeface="Arial"/>
              </a:rPr>
              <a:t>che avverte il processo che c’è stata una richiesta di apertura connessione, il processo quindi potrà rispondere attivando una </a:t>
            </a:r>
            <a:r>
              <a:rPr lang="it-IT" sz="1200" b="1" dirty="0">
                <a:latin typeface="Arial"/>
                <a:cs typeface="Arial"/>
              </a:rPr>
              <a:t>connect.response </a:t>
            </a:r>
            <a:r>
              <a:rPr lang="it-IT" sz="1200" dirty="0">
                <a:latin typeface="Arial"/>
                <a:cs typeface="Arial"/>
              </a:rPr>
              <a:t>generando un </a:t>
            </a:r>
            <a:r>
              <a:rPr lang="it-IT" i="1" dirty="0"/>
              <a:t>ACKNOWLEDGE</a:t>
            </a:r>
            <a:r>
              <a:rPr lang="it-IT" sz="1200" dirty="0">
                <a:latin typeface="Arial"/>
                <a:cs typeface="Arial"/>
              </a:rPr>
              <a:t> alla richiesta di apertura connessione, che scatenerà dall’altro lato una primitiva </a:t>
            </a:r>
            <a:r>
              <a:rPr lang="it-IT" sz="1200" b="1" dirty="0">
                <a:latin typeface="Arial"/>
                <a:cs typeface="Arial"/>
              </a:rPr>
              <a:t>connect.confirm </a:t>
            </a:r>
            <a:r>
              <a:rPr lang="it-IT" sz="1200" dirty="0">
                <a:latin typeface="Arial"/>
                <a:cs typeface="Arial"/>
              </a:rPr>
              <a:t>appunto di conferma.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Arial"/>
                <a:cs typeface="Arial"/>
              </a:rPr>
              <a:t>Ma bisogna sempre ricordare che la sottorete di comunicazione non è affidabile, e quindi può succedere che una </a:t>
            </a:r>
            <a:r>
              <a:rPr lang="it-IT" b="1" dirty="0"/>
              <a:t>connect.request </a:t>
            </a:r>
            <a:r>
              <a:rPr lang="it-IT" sz="1200" dirty="0">
                <a:latin typeface="Arial"/>
                <a:cs typeface="Arial"/>
              </a:rPr>
              <a:t>sia talmente ritardata nel tempo di trasferimento da far credere al protocollo di trasporto che la richiesta di connessione non sia mai arrivata, e ciò indurrebbe ad una ritrasmissione della richiesta di apertura connessione, quando in realtà l’</a:t>
            </a:r>
            <a:r>
              <a:rPr lang="it-IT" sz="1200" dirty="0" err="1">
                <a:latin typeface="Arial"/>
                <a:cs typeface="Arial"/>
              </a:rPr>
              <a:t>acknowledge</a:t>
            </a:r>
            <a:r>
              <a:rPr lang="it-IT" sz="1200" dirty="0">
                <a:latin typeface="Arial"/>
                <a:cs typeface="Arial"/>
              </a:rPr>
              <a:t> (conferma) è solo in ritardo; ciò causerebbe due richieste di connessione sovrapposte (quindi si duplicherebbero delle attività)!!</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latin typeface="Arial"/>
              <a:cs typeface="Arial"/>
            </a:endParaRPr>
          </a:p>
          <a:p>
            <a:endParaRPr lang="it-IT" dirty="0"/>
          </a:p>
        </p:txBody>
      </p:sp>
      <p:sp>
        <p:nvSpPr>
          <p:cNvPr id="4" name="Segnaposto numero diapositiva 3"/>
          <p:cNvSpPr>
            <a:spLocks noGrp="1"/>
          </p:cNvSpPr>
          <p:nvPr>
            <p:ph type="sldNum" sz="quarter" idx="5"/>
          </p:nvPr>
        </p:nvSpPr>
        <p:spPr/>
        <p:txBody>
          <a:bodyPr/>
          <a:lstStyle/>
          <a:p>
            <a:fld id="{DF1A0702-1C4E-4D6D-B16E-DF10CA13DC4D}" type="slidenum">
              <a:rPr lang="it-IT" smtClean="0"/>
              <a:t>17</a:t>
            </a:fld>
            <a:endParaRPr lang="it-IT"/>
          </a:p>
        </p:txBody>
      </p:sp>
    </p:spTree>
    <p:extLst>
      <p:ext uri="{BB962C8B-B14F-4D97-AF65-F5344CB8AC3E}">
        <p14:creationId xmlns:p14="http://schemas.microsoft.com/office/powerpoint/2010/main" val="2055810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Arial" panose="020B0604020202020204" pitchFamily="34" charset="0"/>
              <a:buNone/>
            </a:pPr>
            <a:r>
              <a:rPr lang="it-IT" dirty="0"/>
              <a:t>…in modo che due pacchetti identificati nello stesso modo coesistano allo stesso temo nella rete</a:t>
            </a:r>
          </a:p>
        </p:txBody>
      </p:sp>
      <p:sp>
        <p:nvSpPr>
          <p:cNvPr id="4" name="Segnaposto numero diapositiva 3"/>
          <p:cNvSpPr>
            <a:spLocks noGrp="1"/>
          </p:cNvSpPr>
          <p:nvPr>
            <p:ph type="sldNum" sz="quarter" idx="5"/>
          </p:nvPr>
        </p:nvSpPr>
        <p:spPr/>
        <p:txBody>
          <a:bodyPr/>
          <a:lstStyle/>
          <a:p>
            <a:fld id="{DF1A0702-1C4E-4D6D-B16E-DF10CA13DC4D}" type="slidenum">
              <a:rPr lang="it-IT" smtClean="0"/>
              <a:t>18</a:t>
            </a:fld>
            <a:endParaRPr lang="it-IT"/>
          </a:p>
        </p:txBody>
      </p:sp>
    </p:spTree>
    <p:extLst>
      <p:ext uri="{BB962C8B-B14F-4D97-AF65-F5344CB8AC3E}">
        <p14:creationId xmlns:p14="http://schemas.microsoft.com/office/powerpoint/2010/main" val="3074516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…ma potrebbe andar perso un messaggio intermedio (tipo HO FINITO ANCH’IO)</a:t>
            </a:r>
          </a:p>
        </p:txBody>
      </p:sp>
      <p:sp>
        <p:nvSpPr>
          <p:cNvPr id="4" name="Segnaposto numero diapositiva 3"/>
          <p:cNvSpPr>
            <a:spLocks noGrp="1"/>
          </p:cNvSpPr>
          <p:nvPr>
            <p:ph type="sldNum" sz="quarter" idx="5"/>
          </p:nvPr>
        </p:nvSpPr>
        <p:spPr/>
        <p:txBody>
          <a:bodyPr/>
          <a:lstStyle/>
          <a:p>
            <a:fld id="{DF1A0702-1C4E-4D6D-B16E-DF10CA13DC4D}" type="slidenum">
              <a:rPr lang="it-IT" smtClean="0"/>
              <a:t>19</a:t>
            </a:fld>
            <a:endParaRPr lang="it-IT"/>
          </a:p>
        </p:txBody>
      </p:sp>
    </p:spTree>
    <p:extLst>
      <p:ext uri="{BB962C8B-B14F-4D97-AF65-F5344CB8AC3E}">
        <p14:creationId xmlns:p14="http://schemas.microsoft.com/office/powerpoint/2010/main" val="2412191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In altri termini una connessione viene ritenuta stabilita quando è stato</a:t>
            </a:r>
          </a:p>
          <a:p>
            <a:r>
              <a:rPr lang="it-IT" sz="1200" b="0" i="0" u="none" strike="noStrike" kern="1200" baseline="0" dirty="0">
                <a:solidFill>
                  <a:schemeClr val="tx1"/>
                </a:solidFill>
                <a:latin typeface="+mn-lt"/>
                <a:ea typeface="+mn-ea"/>
                <a:cs typeface="+mn-cs"/>
              </a:rPr>
              <a:t>completato uno scambio a tre vie (</a:t>
            </a:r>
            <a:r>
              <a:rPr lang="it-IT" sz="1200" b="1" i="0" u="none" strike="noStrike" kern="1200" baseline="0" dirty="0" err="1">
                <a:solidFill>
                  <a:schemeClr val="tx1"/>
                </a:solidFill>
                <a:latin typeface="+mn-lt"/>
                <a:ea typeface="+mn-ea"/>
                <a:cs typeface="+mn-cs"/>
              </a:rPr>
              <a:t>three</a:t>
            </a:r>
            <a:r>
              <a:rPr lang="it-IT" sz="1200" b="1" i="0" u="none" strike="noStrike" kern="1200" baseline="0" dirty="0">
                <a:solidFill>
                  <a:schemeClr val="tx1"/>
                </a:solidFill>
                <a:latin typeface="+mn-lt"/>
                <a:ea typeface="+mn-ea"/>
                <a:cs typeface="+mn-cs"/>
              </a:rPr>
              <a:t>-way </a:t>
            </a:r>
            <a:r>
              <a:rPr lang="it-IT" sz="1200" b="1" i="0" u="none" strike="noStrike" kern="1200" baseline="0" dirty="0" err="1">
                <a:solidFill>
                  <a:schemeClr val="tx1"/>
                </a:solidFill>
                <a:latin typeface="+mn-lt"/>
                <a:ea typeface="+mn-ea"/>
                <a:cs typeface="+mn-cs"/>
              </a:rPr>
              <a:t>handshake</a:t>
            </a:r>
            <a:r>
              <a:rPr lang="it-IT" sz="1200" b="0" i="0" u="none" strike="noStrike" kern="1200" baseline="0" dirty="0">
                <a:solidFill>
                  <a:schemeClr val="tx1"/>
                </a:solidFill>
                <a:latin typeface="+mn-lt"/>
                <a:ea typeface="+mn-ea"/>
                <a:cs typeface="+mn-cs"/>
              </a:rPr>
              <a:t>).</a:t>
            </a:r>
          </a:p>
          <a:p>
            <a:r>
              <a:rPr lang="it-IT" sz="1200" b="0" i="0" u="none" strike="noStrike" kern="1200" baseline="0" dirty="0">
                <a:solidFill>
                  <a:schemeClr val="tx1"/>
                </a:solidFill>
                <a:latin typeface="+mn-lt"/>
                <a:ea typeface="+mn-ea"/>
                <a:cs typeface="+mn-cs"/>
              </a:rPr>
              <a:t>Nel caso delle armate:</a:t>
            </a:r>
          </a:p>
          <a:p>
            <a:r>
              <a:rPr lang="it-IT" sz="1200" b="1" i="0" u="none" strike="noStrike" kern="1200" baseline="0" dirty="0">
                <a:solidFill>
                  <a:schemeClr val="tx1"/>
                </a:solidFill>
                <a:latin typeface="+mn-lt"/>
                <a:ea typeface="+mn-ea"/>
                <a:cs typeface="+mn-cs"/>
              </a:rPr>
              <a:t>1. </a:t>
            </a:r>
            <a:r>
              <a:rPr lang="it-IT" sz="1200" b="0" i="0" u="none" strike="noStrike" kern="1200" baseline="0" dirty="0">
                <a:solidFill>
                  <a:schemeClr val="tx1"/>
                </a:solidFill>
                <a:latin typeface="+mn-lt"/>
                <a:ea typeface="+mn-ea"/>
                <a:cs typeface="+mn-cs"/>
              </a:rPr>
              <a:t>il manipolo di sinistra spedisce al manipolo di destra l’ora dell’attacco;</a:t>
            </a:r>
          </a:p>
          <a:p>
            <a:r>
              <a:rPr lang="it-IT" sz="1200" b="1" i="0" u="none" strike="noStrike" kern="1200" baseline="0" dirty="0">
                <a:solidFill>
                  <a:schemeClr val="tx1"/>
                </a:solidFill>
                <a:latin typeface="+mn-lt"/>
                <a:ea typeface="+mn-ea"/>
                <a:cs typeface="+mn-cs"/>
              </a:rPr>
              <a:t>2. </a:t>
            </a:r>
            <a:r>
              <a:rPr lang="it-IT" sz="1200" b="0" i="0" u="none" strike="noStrike" kern="1200" baseline="0" dirty="0">
                <a:solidFill>
                  <a:schemeClr val="tx1"/>
                </a:solidFill>
                <a:latin typeface="+mn-lt"/>
                <a:ea typeface="+mn-ea"/>
                <a:cs typeface="+mn-cs"/>
              </a:rPr>
              <a:t>il manipolo di destra lo riceve e spedisce la conferma, ma non è ancora</a:t>
            </a:r>
          </a:p>
          <a:p>
            <a:r>
              <a:rPr lang="it-IT" sz="1200" b="0" i="0" u="none" strike="noStrike" kern="1200" baseline="0" dirty="0">
                <a:solidFill>
                  <a:schemeClr val="tx1"/>
                </a:solidFill>
                <a:latin typeface="+mn-lt"/>
                <a:ea typeface="+mn-ea"/>
                <a:cs typeface="+mn-cs"/>
              </a:rPr>
              <a:t>deciso per l’attacco;</a:t>
            </a:r>
          </a:p>
          <a:p>
            <a:r>
              <a:rPr lang="it-IT" sz="1200" b="1" i="0" u="none" strike="noStrike" kern="1200" baseline="0" dirty="0">
                <a:solidFill>
                  <a:schemeClr val="tx1"/>
                </a:solidFill>
                <a:latin typeface="+mn-lt"/>
                <a:ea typeface="+mn-ea"/>
                <a:cs typeface="+mn-cs"/>
              </a:rPr>
              <a:t>3. </a:t>
            </a:r>
            <a:r>
              <a:rPr lang="it-IT" sz="1200" b="0" i="0" u="none" strike="noStrike" kern="1200" baseline="0" dirty="0">
                <a:solidFill>
                  <a:schemeClr val="tx1"/>
                </a:solidFill>
                <a:latin typeface="+mn-lt"/>
                <a:ea typeface="+mn-ea"/>
                <a:cs typeface="+mn-cs"/>
              </a:rPr>
              <a:t>il manipolo di sinistra riceve la conferma e ora è deciso per l’attacco;</a:t>
            </a:r>
          </a:p>
          <a:p>
            <a:r>
              <a:rPr lang="it-IT" sz="1200" b="0" i="0" u="none" strike="noStrike" kern="1200" baseline="0" dirty="0">
                <a:solidFill>
                  <a:schemeClr val="tx1"/>
                </a:solidFill>
                <a:latin typeface="+mn-lt"/>
                <a:ea typeface="+mn-ea"/>
                <a:cs typeface="+mn-cs"/>
              </a:rPr>
              <a:t>invia la conferma al manipolo di destra che, ricevendolo, è anch’esso</a:t>
            </a:r>
          </a:p>
          <a:p>
            <a:r>
              <a:rPr lang="it-IT" sz="1200" b="0" i="0" u="none" strike="noStrike" kern="1200" baseline="0" dirty="0">
                <a:solidFill>
                  <a:schemeClr val="tx1"/>
                </a:solidFill>
                <a:latin typeface="+mn-lt"/>
                <a:ea typeface="+mn-ea"/>
                <a:cs typeface="+mn-cs"/>
              </a:rPr>
              <a:t>deciso per l’attacco.</a:t>
            </a:r>
          </a:p>
          <a:p>
            <a:r>
              <a:rPr lang="it-IT" sz="1200" b="0" i="0" u="none" strike="noStrike" kern="1200" baseline="0" dirty="0">
                <a:solidFill>
                  <a:schemeClr val="tx1"/>
                </a:solidFill>
                <a:latin typeface="+mn-lt"/>
                <a:ea typeface="+mn-ea"/>
                <a:cs typeface="+mn-cs"/>
              </a:rPr>
              <a:t>In ogni caso rimane che, al punto 3), se la conferma al manipolo di destra</a:t>
            </a:r>
          </a:p>
          <a:p>
            <a:r>
              <a:rPr lang="it-IT" sz="1200" b="0" i="0" u="none" strike="noStrike" kern="1200" baseline="0" dirty="0">
                <a:solidFill>
                  <a:schemeClr val="tx1"/>
                </a:solidFill>
                <a:latin typeface="+mn-lt"/>
                <a:ea typeface="+mn-ea"/>
                <a:cs typeface="+mn-cs"/>
              </a:rPr>
              <a:t>non arriva a destinazione, l’armata blu di sinistra attaccherà comunque</a:t>
            </a:r>
          </a:p>
          <a:p>
            <a:r>
              <a:rPr lang="it-IT" sz="1200" b="0" i="0" u="none" strike="noStrike" kern="1200" baseline="0" dirty="0">
                <a:solidFill>
                  <a:schemeClr val="tx1"/>
                </a:solidFill>
                <a:latin typeface="+mn-lt"/>
                <a:ea typeface="+mn-ea"/>
                <a:cs typeface="+mn-cs"/>
              </a:rPr>
              <a:t>probabilmente perdendo la battaglia, mentre l’armata blu di destra starà</a:t>
            </a:r>
          </a:p>
          <a:p>
            <a:r>
              <a:rPr lang="it-IT" sz="1200" b="0" i="0" u="none" strike="noStrike" kern="1200" baseline="0" dirty="0">
                <a:solidFill>
                  <a:schemeClr val="tx1"/>
                </a:solidFill>
                <a:latin typeface="+mn-lt"/>
                <a:ea typeface="+mn-ea"/>
                <a:cs typeface="+mn-cs"/>
              </a:rPr>
              <a:t>ancora aspettando un orario condiviso per la battaglia</a:t>
            </a:r>
            <a:endParaRPr lang="it-IT" dirty="0"/>
          </a:p>
          <a:p>
            <a:endParaRPr lang="it-IT" dirty="0"/>
          </a:p>
        </p:txBody>
      </p:sp>
      <p:sp>
        <p:nvSpPr>
          <p:cNvPr id="4" name="Segnaposto numero diapositiva 3"/>
          <p:cNvSpPr>
            <a:spLocks noGrp="1"/>
          </p:cNvSpPr>
          <p:nvPr>
            <p:ph type="sldNum" sz="quarter" idx="5"/>
          </p:nvPr>
        </p:nvSpPr>
        <p:spPr/>
        <p:txBody>
          <a:bodyPr/>
          <a:lstStyle/>
          <a:p>
            <a:fld id="{DF1A0702-1C4E-4D6D-B16E-DF10CA13DC4D}" type="slidenum">
              <a:rPr lang="it-IT" smtClean="0"/>
              <a:t>20</a:t>
            </a:fld>
            <a:endParaRPr lang="it-IT"/>
          </a:p>
        </p:txBody>
      </p:sp>
    </p:spTree>
    <p:extLst>
      <p:ext uri="{BB962C8B-B14F-4D97-AF65-F5344CB8AC3E}">
        <p14:creationId xmlns:p14="http://schemas.microsoft.com/office/powerpoint/2010/main" val="3652438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non creare ambiguità si introduce un time out</a:t>
            </a:r>
          </a:p>
        </p:txBody>
      </p:sp>
      <p:sp>
        <p:nvSpPr>
          <p:cNvPr id="4" name="Segnaposto numero diapositiva 3"/>
          <p:cNvSpPr>
            <a:spLocks noGrp="1"/>
          </p:cNvSpPr>
          <p:nvPr>
            <p:ph type="sldNum" sz="quarter" idx="5"/>
          </p:nvPr>
        </p:nvSpPr>
        <p:spPr/>
        <p:txBody>
          <a:bodyPr/>
          <a:lstStyle/>
          <a:p>
            <a:fld id="{DF1A0702-1C4E-4D6D-B16E-DF10CA13DC4D}" type="slidenum">
              <a:rPr lang="it-IT" smtClean="0"/>
              <a:t>21</a:t>
            </a:fld>
            <a:endParaRPr lang="it-IT"/>
          </a:p>
        </p:txBody>
      </p:sp>
    </p:spTree>
    <p:extLst>
      <p:ext uri="{BB962C8B-B14F-4D97-AF65-F5344CB8AC3E}">
        <p14:creationId xmlns:p14="http://schemas.microsoft.com/office/powerpoint/2010/main" val="2356212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Time out</a:t>
            </a:r>
          </a:p>
        </p:txBody>
      </p:sp>
      <p:sp>
        <p:nvSpPr>
          <p:cNvPr id="4" name="Segnaposto numero diapositiva 3"/>
          <p:cNvSpPr>
            <a:spLocks noGrp="1"/>
          </p:cNvSpPr>
          <p:nvPr>
            <p:ph type="sldNum" sz="quarter" idx="5"/>
          </p:nvPr>
        </p:nvSpPr>
        <p:spPr/>
        <p:txBody>
          <a:bodyPr/>
          <a:lstStyle/>
          <a:p>
            <a:fld id="{DF1A0702-1C4E-4D6D-B16E-DF10CA13DC4D}" type="slidenum">
              <a:rPr lang="it-IT" smtClean="0"/>
              <a:t>22</a:t>
            </a:fld>
            <a:endParaRPr lang="it-IT"/>
          </a:p>
        </p:txBody>
      </p:sp>
    </p:spTree>
    <p:extLst>
      <p:ext uri="{BB962C8B-B14F-4D97-AF65-F5344CB8AC3E}">
        <p14:creationId xmlns:p14="http://schemas.microsoft.com/office/powerpoint/2010/main" val="4262653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file grande viene frammentato (ed eventualmente ancora segmentato al livello rete).</a:t>
            </a:r>
          </a:p>
        </p:txBody>
      </p:sp>
      <p:sp>
        <p:nvSpPr>
          <p:cNvPr id="4" name="Segnaposto numero diapositiva 3"/>
          <p:cNvSpPr>
            <a:spLocks noGrp="1"/>
          </p:cNvSpPr>
          <p:nvPr>
            <p:ph type="sldNum" sz="quarter" idx="5"/>
          </p:nvPr>
        </p:nvSpPr>
        <p:spPr/>
        <p:txBody>
          <a:bodyPr/>
          <a:lstStyle/>
          <a:p>
            <a:fld id="{DF1A0702-1C4E-4D6D-B16E-DF10CA13DC4D}" type="slidenum">
              <a:rPr lang="it-IT" smtClean="0"/>
              <a:t>25</a:t>
            </a:fld>
            <a:endParaRPr lang="it-IT"/>
          </a:p>
        </p:txBody>
      </p:sp>
    </p:spTree>
    <p:extLst>
      <p:ext uri="{BB962C8B-B14F-4D97-AF65-F5344CB8AC3E}">
        <p14:creationId xmlns:p14="http://schemas.microsoft.com/office/powerpoint/2010/main" val="333539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Però la sottorete di comunicazione (cioè il livello tre della pila di OSI) non sempre garantisce l’affidabilità richiesta; qui i servizi sono gestiti dal provider.</a:t>
            </a:r>
          </a:p>
          <a:p>
            <a:r>
              <a:rPr lang="it-IT" dirty="0"/>
              <a:t>Invece a livello di trasporto è l’utente finale ad avere il controllo totale del protocollo di comunicazione, potendo lui stesso definire dei servizi e le modalità di utilizzo del canale di comunicazione (quest’ultimo messo a disposizione dalla sottorete)</a:t>
            </a:r>
          </a:p>
        </p:txBody>
      </p:sp>
      <p:sp>
        <p:nvSpPr>
          <p:cNvPr id="4" name="Segnaposto numero diapositiva 3"/>
          <p:cNvSpPr>
            <a:spLocks noGrp="1"/>
          </p:cNvSpPr>
          <p:nvPr>
            <p:ph type="sldNum" sz="quarter" idx="10"/>
          </p:nvPr>
        </p:nvSpPr>
        <p:spPr/>
        <p:txBody>
          <a:bodyPr/>
          <a:lstStyle/>
          <a:p>
            <a:fld id="{9750906B-F29E-4AAC-AC40-C1AB3F93A9DF}" type="slidenum">
              <a:rPr lang="it-IT" smtClean="0"/>
              <a:t>3</a:t>
            </a:fld>
            <a:endParaRPr lang="it-IT"/>
          </a:p>
        </p:txBody>
      </p:sp>
    </p:spTree>
    <p:extLst>
      <p:ext uri="{BB962C8B-B14F-4D97-AF65-F5344CB8AC3E}">
        <p14:creationId xmlns:p14="http://schemas.microsoft.com/office/powerpoint/2010/main" val="4105599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AutoNum type="arabicPeriod"/>
            </a:pPr>
            <a:r>
              <a:rPr lang="it-IT" dirty="0"/>
              <a:t>Sulla stessa connessione si può trasmettere e ricevere contemporaneamente</a:t>
            </a:r>
          </a:p>
          <a:p>
            <a:pPr marL="228600" indent="-228600">
              <a:buFont typeface="+mj-lt"/>
              <a:buAutoNum type="arabicPeriod"/>
            </a:pPr>
            <a:r>
              <a:rPr lang="it-IT" dirty="0"/>
              <a:t>Esiste un solo mittente ed un solo destinatario (non esiste né il multicast né il broadcast) =&gt; connessione end-to-end.</a:t>
            </a:r>
          </a:p>
          <a:p>
            <a:pPr marL="228600" indent="-228600">
              <a:buFont typeface="+mj-lt"/>
              <a:buAutoNum type="arabicPeriod"/>
            </a:pPr>
            <a:r>
              <a:rPr lang="it-IT" dirty="0"/>
              <a:t>I dati vengono consegnati in maniera ordinata (si parla di </a:t>
            </a:r>
            <a:r>
              <a:rPr lang="it-IT" b="1" u="sng" dirty="0"/>
              <a:t>data stream </a:t>
            </a:r>
            <a:r>
              <a:rPr lang="it-IT" dirty="0"/>
              <a:t>inteso come </a:t>
            </a:r>
            <a:r>
              <a:rPr lang="it-IT" i="1" dirty="0"/>
              <a:t>flusso di byte</a:t>
            </a:r>
            <a:r>
              <a:rPr lang="it-IT" dirty="0"/>
              <a:t>)</a:t>
            </a:r>
          </a:p>
        </p:txBody>
      </p:sp>
      <p:sp>
        <p:nvSpPr>
          <p:cNvPr id="4" name="Segnaposto numero diapositiva 3"/>
          <p:cNvSpPr>
            <a:spLocks noGrp="1"/>
          </p:cNvSpPr>
          <p:nvPr>
            <p:ph type="sldNum" sz="quarter" idx="10"/>
          </p:nvPr>
        </p:nvSpPr>
        <p:spPr/>
        <p:txBody>
          <a:bodyPr/>
          <a:lstStyle/>
          <a:p>
            <a:fld id="{9750906B-F29E-4AAC-AC40-C1AB3F93A9DF}" type="slidenum">
              <a:rPr lang="it-IT" smtClean="0"/>
              <a:t>28</a:t>
            </a:fld>
            <a:endParaRPr lang="it-IT"/>
          </a:p>
        </p:txBody>
      </p:sp>
    </p:spTree>
    <p:extLst>
      <p:ext uri="{BB962C8B-B14F-4D97-AF65-F5344CB8AC3E}">
        <p14:creationId xmlns:p14="http://schemas.microsoft.com/office/powerpoint/2010/main" val="3916482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AutoNum type="arabicPeriod"/>
            </a:pPr>
            <a:r>
              <a:rPr lang="it-IT" dirty="0"/>
              <a:t>Se un pacchetto non arriva a destinazione viene rilevato automaticamente tramite un sistema di </a:t>
            </a:r>
            <a:r>
              <a:rPr lang="it-IT" dirty="0">
                <a:hlinkClick r:id="rId3"/>
              </a:rPr>
              <a:t>acknowledgment</a:t>
            </a:r>
            <a:r>
              <a:rPr lang="it-IT" dirty="0"/>
              <a:t>  (che è un </a:t>
            </a:r>
            <a:r>
              <a:rPr lang="it-IT" dirty="0">
                <a:hlinkClick r:id="rId4" tooltip="Segnale (fisica)"/>
              </a:rPr>
              <a:t>segnale</a:t>
            </a:r>
            <a:r>
              <a:rPr lang="it-IT" dirty="0"/>
              <a:t> emesso in risposta alla ricezione di un'</a:t>
            </a:r>
            <a:r>
              <a:rPr lang="it-IT" dirty="0">
                <a:hlinkClick r:id="rId5" tooltip="Informazione"/>
              </a:rPr>
              <a:t>informazione</a:t>
            </a:r>
            <a:r>
              <a:rPr lang="it-IT" dirty="0"/>
              <a:t> completa), e viene ritrasmesso finché non raggiunge il destinatario (time-out).</a:t>
            </a:r>
          </a:p>
          <a:p>
            <a:pPr marL="228600" indent="-228600">
              <a:buFont typeface="+mj-lt"/>
              <a:buAutoNum type="arabicPeriod"/>
            </a:pPr>
            <a:r>
              <a:rPr lang="it-IT" dirty="0"/>
              <a:t>Nel caso in cui i pacchetti arrivino al destinatario in ordine diverso rispetto a quello di invio, il protocollo esegue un riordino.</a:t>
            </a:r>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29</a:t>
            </a:fld>
            <a:endParaRPr lang="it-IT"/>
          </a:p>
        </p:txBody>
      </p:sp>
    </p:spTree>
    <p:extLst>
      <p:ext uri="{BB962C8B-B14F-4D97-AF65-F5344CB8AC3E}">
        <p14:creationId xmlns:p14="http://schemas.microsoft.com/office/powerpoint/2010/main" val="464389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protocollo UDP (che può invece anche essere multicast o broadcast), è </a:t>
            </a:r>
            <a:r>
              <a:rPr lang="it-IT" sz="1200" b="0" i="0" u="none" strike="noStrike" kern="1200" baseline="0" dirty="0">
                <a:solidFill>
                  <a:schemeClr val="tx1"/>
                </a:solidFill>
                <a:latin typeface="+mn-lt"/>
                <a:ea typeface="+mn-ea"/>
                <a:cs typeface="+mn-cs"/>
              </a:rPr>
              <a:t>utilizzabile in quelle situazioni in cui l’applicazione software può permettersi la perdita di messaggi, o gestirne sotto la propria responsabilità l’eventuale ritrasmissione; inoltre UDP consente di gestire con relativa semplicità la comunicazione tra una molteplicità di dispositivi.</a:t>
            </a:r>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30</a:t>
            </a:fld>
            <a:endParaRPr lang="it-IT"/>
          </a:p>
        </p:txBody>
      </p:sp>
    </p:spTree>
    <p:extLst>
      <p:ext uri="{BB962C8B-B14F-4D97-AF65-F5344CB8AC3E}">
        <p14:creationId xmlns:p14="http://schemas.microsoft.com/office/powerpoint/2010/main" val="971825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31</a:t>
            </a:fld>
            <a:endParaRPr lang="it-IT"/>
          </a:p>
        </p:txBody>
      </p:sp>
    </p:spTree>
    <p:extLst>
      <p:ext uri="{BB962C8B-B14F-4D97-AF65-F5344CB8AC3E}">
        <p14:creationId xmlns:p14="http://schemas.microsoft.com/office/powerpoint/2010/main" val="4122660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dirty="0"/>
              <a:t>Con il multiplexing si condivide un unico canale (indirizzo IP) per servire più destinatari in termini di applicazioni.</a:t>
            </a:r>
          </a:p>
        </p:txBody>
      </p:sp>
      <p:sp>
        <p:nvSpPr>
          <p:cNvPr id="4" name="Segnaposto numero diapositiva 3"/>
          <p:cNvSpPr>
            <a:spLocks noGrp="1"/>
          </p:cNvSpPr>
          <p:nvPr>
            <p:ph type="sldNum" sz="quarter" idx="10"/>
          </p:nvPr>
        </p:nvSpPr>
        <p:spPr/>
        <p:txBody>
          <a:bodyPr/>
          <a:lstStyle/>
          <a:p>
            <a:fld id="{9750906B-F29E-4AAC-AC40-C1AB3F93A9DF}" type="slidenum">
              <a:rPr lang="it-IT" smtClean="0"/>
              <a:t>32</a:t>
            </a:fld>
            <a:endParaRPr lang="it-IT"/>
          </a:p>
        </p:txBody>
      </p:sp>
    </p:spTree>
    <p:extLst>
      <p:ext uri="{BB962C8B-B14F-4D97-AF65-F5344CB8AC3E}">
        <p14:creationId xmlns:p14="http://schemas.microsoft.com/office/powerpoint/2010/main" val="3103951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Nella sottorete di comunicazione i due terminali da collegare non risultano più essere adiacenti, ma separati da altri sotto canali fisici, router ed altri apparati di connessione, che rendono più difficoltoso tracciare il percorso delle PDU (i segmenti) che possono seguire strade differenti arrivando in ordine diverso da quello di invio, introducendo anche notevoli ritardi (decine di secondi). Infine, potrebbe essere che l’altra estremità della connessione, sia guasta, spenta o il suo indirizzo do rete sia errato.</a:t>
            </a:r>
          </a:p>
        </p:txBody>
      </p:sp>
      <p:sp>
        <p:nvSpPr>
          <p:cNvPr id="4" name="Segnaposto numero diapositiva 3"/>
          <p:cNvSpPr>
            <a:spLocks noGrp="1"/>
          </p:cNvSpPr>
          <p:nvPr>
            <p:ph type="sldNum" sz="quarter" idx="10"/>
          </p:nvPr>
        </p:nvSpPr>
        <p:spPr/>
        <p:txBody>
          <a:bodyPr/>
          <a:lstStyle/>
          <a:p>
            <a:fld id="{9750906B-F29E-4AAC-AC40-C1AB3F93A9DF}" type="slidenum">
              <a:rPr lang="it-IT" smtClean="0"/>
              <a:t>4</a:t>
            </a:fld>
            <a:endParaRPr lang="it-IT"/>
          </a:p>
        </p:txBody>
      </p:sp>
    </p:spTree>
    <p:extLst>
      <p:ext uri="{BB962C8B-B14F-4D97-AF65-F5344CB8AC3E}">
        <p14:creationId xmlns:p14="http://schemas.microsoft.com/office/powerpoint/2010/main" val="129483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mascherare tutti i problemi derivanti dall’utilizzo della sottorete di comunicazione, il livello di trasporto offre dei servizi.</a:t>
            </a:r>
          </a:p>
          <a:p>
            <a:r>
              <a:rPr lang="it-IT" dirty="0"/>
              <a:t>Per quanto riguarda il multiplexing è fondamentale che quando arrivano dei bit dalla rete, questi vadano a finire nella giusta applicazione che li deve usare (ad esempio browser ed ftp attivo); </a:t>
            </a:r>
            <a:r>
              <a:rPr lang="it-IT" sz="1200" b="0" i="0" u="none" strike="noStrike" kern="1200" baseline="0" dirty="0">
                <a:solidFill>
                  <a:schemeClr val="tx1"/>
                </a:solidFill>
                <a:latin typeface="+mn-lt"/>
                <a:ea typeface="+mn-ea"/>
                <a:cs typeface="+mn-cs"/>
              </a:rPr>
              <a:t>questo problema viene risolto dal livello 4 utilizzando le </a:t>
            </a:r>
            <a:r>
              <a:rPr lang="it-IT" sz="1200" b="0" i="1" u="none" strike="noStrike" kern="1200" baseline="0" dirty="0">
                <a:solidFill>
                  <a:schemeClr val="tx1"/>
                </a:solidFill>
                <a:latin typeface="+mn-lt"/>
                <a:ea typeface="+mn-ea"/>
                <a:cs typeface="+mn-cs"/>
              </a:rPr>
              <a:t>porte</a:t>
            </a:r>
            <a:r>
              <a:rPr lang="it-IT" sz="1200" b="0" i="0" u="none" strike="noStrike" kern="1200" baseline="0" dirty="0">
                <a:solidFill>
                  <a:schemeClr val="tx1"/>
                </a:solidFill>
                <a:latin typeface="+mn-lt"/>
                <a:ea typeface="+mn-ea"/>
                <a:cs typeface="+mn-cs"/>
              </a:rPr>
              <a:t>. Una </a:t>
            </a:r>
            <a:r>
              <a:rPr lang="it-IT" sz="1200" b="1" i="0" u="none" strike="noStrike" kern="1200" baseline="0" dirty="0">
                <a:solidFill>
                  <a:schemeClr val="tx1"/>
                </a:solidFill>
                <a:latin typeface="+mn-lt"/>
                <a:ea typeface="+mn-ea"/>
                <a:cs typeface="+mn-cs"/>
              </a:rPr>
              <a:t>porta </a:t>
            </a:r>
            <a:r>
              <a:rPr lang="it-IT" sz="1200" b="0" i="0" u="none" strike="noStrike" kern="1200" baseline="0" dirty="0">
                <a:solidFill>
                  <a:schemeClr val="tx1"/>
                </a:solidFill>
                <a:latin typeface="+mn-lt"/>
                <a:ea typeface="+mn-ea"/>
                <a:cs typeface="+mn-cs"/>
              </a:rPr>
              <a:t>è un meccanismo utilizzato per identificare una specifica applicazione di rete su un computer. Le porte sono identificate con numeri da 0 a 65.535 e le porte da 0 a 1023, dette </a:t>
            </a:r>
            <a:r>
              <a:rPr lang="it-IT" sz="1200" b="0" i="1" u="none" strike="noStrike" kern="1200" baseline="0" dirty="0" err="1">
                <a:solidFill>
                  <a:schemeClr val="tx1"/>
                </a:solidFill>
                <a:latin typeface="+mn-lt"/>
                <a:ea typeface="+mn-ea"/>
                <a:cs typeface="+mn-cs"/>
              </a:rPr>
              <a:t>well</a:t>
            </a:r>
            <a:r>
              <a:rPr lang="it-IT" sz="1200" b="0" i="1" u="none" strike="noStrike" kern="1200" baseline="0" dirty="0">
                <a:solidFill>
                  <a:schemeClr val="tx1"/>
                </a:solidFill>
                <a:latin typeface="+mn-lt"/>
                <a:ea typeface="+mn-ea"/>
                <a:cs typeface="+mn-cs"/>
              </a:rPr>
              <a:t> </a:t>
            </a:r>
            <a:r>
              <a:rPr lang="it-IT" sz="1200" b="0" i="1" u="none" strike="noStrike" kern="1200" baseline="0" dirty="0" err="1">
                <a:solidFill>
                  <a:schemeClr val="tx1"/>
                </a:solidFill>
                <a:latin typeface="+mn-lt"/>
                <a:ea typeface="+mn-ea"/>
                <a:cs typeface="+mn-cs"/>
              </a:rPr>
              <a:t>known</a:t>
            </a:r>
            <a:r>
              <a:rPr lang="it-IT" sz="1200" b="0" i="1" u="none" strike="noStrike" kern="1200" baseline="0" dirty="0">
                <a:solidFill>
                  <a:schemeClr val="tx1"/>
                </a:solidFill>
                <a:latin typeface="+mn-lt"/>
                <a:ea typeface="+mn-ea"/>
                <a:cs typeface="+mn-cs"/>
              </a:rPr>
              <a:t> </a:t>
            </a:r>
            <a:r>
              <a:rPr lang="it-IT" sz="1200" b="0" i="1" u="none" strike="noStrike" kern="1200" baseline="0" dirty="0" err="1">
                <a:solidFill>
                  <a:schemeClr val="tx1"/>
                </a:solidFill>
                <a:latin typeface="+mn-lt"/>
                <a:ea typeface="+mn-ea"/>
                <a:cs typeface="+mn-cs"/>
              </a:rPr>
              <a:t>ports</a:t>
            </a:r>
            <a:r>
              <a:rPr lang="it-IT" sz="1200" b="0" i="0" u="none" strike="noStrike" kern="1200" baseline="0" dirty="0">
                <a:solidFill>
                  <a:schemeClr val="tx1"/>
                </a:solidFill>
                <a:latin typeface="+mn-lt"/>
                <a:ea typeface="+mn-ea"/>
                <a:cs typeface="+mn-cs"/>
              </a:rPr>
              <a:t>, sono riservate per protocolli predefiniti e pertanto non possono essere utilizzate dalle applicazioni di rete ( ad esempio HTTP=80; FTP=21; SMTP=25, etc.).</a:t>
            </a:r>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5</a:t>
            </a:fld>
            <a:endParaRPr lang="it-IT"/>
          </a:p>
        </p:txBody>
      </p:sp>
    </p:spTree>
    <p:extLst>
      <p:ext uri="{BB962C8B-B14F-4D97-AF65-F5344CB8AC3E}">
        <p14:creationId xmlns:p14="http://schemas.microsoft.com/office/powerpoint/2010/main" val="184453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Tale interfaccia è stata esportata anche in Windows (WinSock).</a:t>
            </a:r>
          </a:p>
          <a:p>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6</a:t>
            </a:fld>
            <a:endParaRPr lang="it-IT"/>
          </a:p>
        </p:txBody>
      </p:sp>
    </p:spTree>
    <p:extLst>
      <p:ext uri="{BB962C8B-B14F-4D97-AF65-F5344CB8AC3E}">
        <p14:creationId xmlns:p14="http://schemas.microsoft.com/office/powerpoint/2010/main" val="123749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Ecco l’elenco delle varie chiamate effettuate dalle diverse primitive</a:t>
            </a:r>
          </a:p>
        </p:txBody>
      </p:sp>
      <p:sp>
        <p:nvSpPr>
          <p:cNvPr id="4" name="Segnaposto numero diapositiva 3"/>
          <p:cNvSpPr>
            <a:spLocks noGrp="1"/>
          </p:cNvSpPr>
          <p:nvPr>
            <p:ph type="sldNum" sz="quarter" idx="10"/>
          </p:nvPr>
        </p:nvSpPr>
        <p:spPr/>
        <p:txBody>
          <a:bodyPr/>
          <a:lstStyle/>
          <a:p>
            <a:fld id="{9750906B-F29E-4AAC-AC40-C1AB3F93A9DF}" type="slidenum">
              <a:rPr lang="it-IT" smtClean="0"/>
              <a:t>7</a:t>
            </a:fld>
            <a:endParaRPr lang="it-IT"/>
          </a:p>
        </p:txBody>
      </p:sp>
    </p:spTree>
    <p:extLst>
      <p:ext uri="{BB962C8B-B14F-4D97-AF65-F5344CB8AC3E}">
        <p14:creationId xmlns:p14="http://schemas.microsoft.com/office/powerpoint/2010/main" val="3305766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Esempi di applicazioni sono: il WEB SERVER in cui il Client è il browser (HTTP client), mentre il server è un software «HTTP Server» con Apache; altro esempio è  il servizio di posta elettronica con SMTP client e SMTP server.</a:t>
            </a:r>
          </a:p>
          <a:p>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8</a:t>
            </a:fld>
            <a:endParaRPr lang="it-IT"/>
          </a:p>
        </p:txBody>
      </p:sp>
    </p:spTree>
    <p:extLst>
      <p:ext uri="{BB962C8B-B14F-4D97-AF65-F5344CB8AC3E}">
        <p14:creationId xmlns:p14="http://schemas.microsoft.com/office/powerpoint/2010/main" val="140267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AutoNum type="arabicPeriod"/>
            </a:pPr>
            <a:r>
              <a:rPr lang="it-IT" dirty="0"/>
              <a:t>Abbiamo un processo client e un processo server che devono comunicare tra loro.</a:t>
            </a:r>
          </a:p>
          <a:p>
            <a:pPr marL="228600" indent="-228600">
              <a:buFont typeface="+mj-lt"/>
              <a:buAutoNum type="arabicPeriod"/>
            </a:pPr>
            <a:r>
              <a:rPr lang="it-IT" dirty="0"/>
              <a:t>Il processo server inizializzerà il suo </a:t>
            </a:r>
            <a:r>
              <a:rPr lang="it-IT" b="1" dirty="0"/>
              <a:t>socket</a:t>
            </a:r>
            <a:r>
              <a:rPr lang="it-IT" dirty="0"/>
              <a:t> assegnandogli un certo indirizzo X visibile dalla rete (</a:t>
            </a:r>
            <a:r>
              <a:rPr lang="it-IT" b="1" dirty="0"/>
              <a:t>bind</a:t>
            </a:r>
            <a:r>
              <a:rPr lang="it-IT" dirty="0"/>
              <a:t>).</a:t>
            </a:r>
          </a:p>
          <a:p>
            <a:pPr marL="228600" indent="-228600">
              <a:buFont typeface="+mj-lt"/>
              <a:buAutoNum type="arabicPeriod"/>
            </a:pPr>
            <a:r>
              <a:rPr lang="it-IT" dirty="0"/>
              <a:t>Successivamente il server eseguirà la primitiva </a:t>
            </a:r>
            <a:r>
              <a:rPr lang="it-IT" b="1" dirty="0"/>
              <a:t>listen</a:t>
            </a:r>
            <a:r>
              <a:rPr lang="it-IT" dirty="0"/>
              <a:t> e la primitiva </a:t>
            </a:r>
            <a:r>
              <a:rPr lang="it-IT" b="1" dirty="0"/>
              <a:t>accept</a:t>
            </a:r>
            <a:r>
              <a:rPr lang="it-IT" b="0" dirty="0"/>
              <a:t> in modo da essere pronto a ricevere le connessioni e bloccato in attesa che un client lo interpelli dalla rete.</a:t>
            </a:r>
          </a:p>
          <a:p>
            <a:pPr marL="228600" indent="-228600">
              <a:buFont typeface="+mj-lt"/>
              <a:buAutoNum type="arabicPeriod"/>
            </a:pPr>
            <a:r>
              <a:rPr lang="it-IT" b="0" dirty="0"/>
              <a:t>Parallelamente il client avrà anch’esso eseguito una primitiva </a:t>
            </a:r>
            <a:r>
              <a:rPr lang="it-IT" b="1" dirty="0"/>
              <a:t>socket </a:t>
            </a:r>
            <a:r>
              <a:rPr lang="it-IT" b="0" dirty="0"/>
              <a:t>(e non mettendo a disposizione dei servizi non esegue ne la bind, ne la listen e ne tantomeno la accept).</a:t>
            </a:r>
          </a:p>
          <a:p>
            <a:pPr marL="228600" indent="-228600">
              <a:buFont typeface="+mj-lt"/>
              <a:buAutoNum type="arabicPeriod"/>
            </a:pPr>
            <a:r>
              <a:rPr lang="it-IT" b="0" dirty="0"/>
              <a:t>Il client esegue una </a:t>
            </a:r>
            <a:r>
              <a:rPr lang="it-IT" b="1" dirty="0"/>
              <a:t>connect</a:t>
            </a:r>
            <a:r>
              <a:rPr lang="it-IT" b="0" dirty="0"/>
              <a:t> allo stesso indirizzo X che è stato reso disponibile, come punto di accesso, dal server e che risulta essere noto al client.</a:t>
            </a:r>
          </a:p>
          <a:p>
            <a:pPr marL="228600" indent="-228600">
              <a:buFont typeface="+mj-lt"/>
              <a:buAutoNum type="arabicPeriod"/>
            </a:pPr>
            <a:r>
              <a:rPr lang="it-IT" b="0" dirty="0"/>
              <a:t>Il protocollo TCP invierà un messaggio di richiesta di connessione, la quale sarà stabilita.</a:t>
            </a:r>
          </a:p>
          <a:p>
            <a:pPr marL="228600" indent="-228600">
              <a:buFont typeface="+mj-lt"/>
              <a:buAutoNum type="arabicPeriod"/>
            </a:pPr>
            <a:r>
              <a:rPr lang="it-IT" b="0" dirty="0"/>
              <a:t>Saranno disponibili le procedure </a:t>
            </a:r>
            <a:r>
              <a:rPr lang="it-IT" b="1" dirty="0"/>
              <a:t>send</a:t>
            </a:r>
            <a:r>
              <a:rPr lang="it-IT" b="0" dirty="0"/>
              <a:t> e </a:t>
            </a:r>
            <a:r>
              <a:rPr lang="it-IT" b="1" dirty="0"/>
              <a:t>receive</a:t>
            </a:r>
            <a:r>
              <a:rPr lang="it-IT" b="0" dirty="0"/>
              <a:t> per scambiare i dati.</a:t>
            </a:r>
          </a:p>
          <a:p>
            <a:pPr marL="228600" indent="-228600">
              <a:buFont typeface="+mj-lt"/>
              <a:buAutoNum type="arabicPeriod"/>
            </a:pPr>
            <a:r>
              <a:rPr lang="it-IT" b="0" dirty="0"/>
              <a:t>Infine viene effettuata una </a:t>
            </a:r>
            <a:r>
              <a:rPr lang="it-IT" b="1" dirty="0"/>
              <a:t>close</a:t>
            </a:r>
            <a:r>
              <a:rPr lang="it-IT" b="0" dirty="0"/>
              <a:t> per chiudere la connessione.</a:t>
            </a:r>
            <a:endParaRPr lang="it-IT" b="1" dirty="0"/>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9</a:t>
            </a:fld>
            <a:endParaRPr lang="it-IT"/>
          </a:p>
        </p:txBody>
      </p:sp>
    </p:spTree>
    <p:extLst>
      <p:ext uri="{BB962C8B-B14F-4D97-AF65-F5344CB8AC3E}">
        <p14:creationId xmlns:p14="http://schemas.microsoft.com/office/powerpoint/2010/main" val="279591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endParaRPr lang="it-IT" dirty="0"/>
          </a:p>
        </p:txBody>
      </p:sp>
      <p:sp>
        <p:nvSpPr>
          <p:cNvPr id="4" name="Segnaposto numero diapositiva 3"/>
          <p:cNvSpPr>
            <a:spLocks noGrp="1"/>
          </p:cNvSpPr>
          <p:nvPr>
            <p:ph type="sldNum" sz="quarter" idx="10"/>
          </p:nvPr>
        </p:nvSpPr>
        <p:spPr/>
        <p:txBody>
          <a:bodyPr/>
          <a:lstStyle/>
          <a:p>
            <a:fld id="{9750906B-F29E-4AAC-AC40-C1AB3F93A9DF}" type="slidenum">
              <a:rPr lang="it-IT" smtClean="0"/>
              <a:t>10</a:t>
            </a:fld>
            <a:endParaRPr lang="it-IT"/>
          </a:p>
        </p:txBody>
      </p:sp>
    </p:spTree>
    <p:extLst>
      <p:ext uri="{BB962C8B-B14F-4D97-AF65-F5344CB8AC3E}">
        <p14:creationId xmlns:p14="http://schemas.microsoft.com/office/powerpoint/2010/main" val="2368596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C897B-8E5D-4FD0-B1E7-7938BF43AE4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ED26B72-B571-43B6-AE14-43D34987E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871FF36-3634-4040-A430-CD9321AF1572}"/>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5" name="Segnaposto piè di pagina 4">
            <a:extLst>
              <a:ext uri="{FF2B5EF4-FFF2-40B4-BE49-F238E27FC236}">
                <a16:creationId xmlns:a16="http://schemas.microsoft.com/office/drawing/2014/main" id="{DF8D6D28-8322-410D-9063-A2150971A46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AEAA165-DEF0-4410-9CA6-D6D050EBBA04}"/>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00477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7A930-0DED-42C3-BCC5-9C091D7E4E4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878E7F9-6B6B-41A1-831D-0F9B86E41819}"/>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74B007D-0E33-42DB-AF46-E7998D0C67C5}"/>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5" name="Segnaposto piè di pagina 4">
            <a:extLst>
              <a:ext uri="{FF2B5EF4-FFF2-40B4-BE49-F238E27FC236}">
                <a16:creationId xmlns:a16="http://schemas.microsoft.com/office/drawing/2014/main" id="{E1C15C2B-25CB-45F4-B8E8-75785DD436A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605CFC-52D9-4CB0-B7E0-861C610658ED}"/>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96686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E220CE2-EC96-4C18-BE5D-E84CC778C6C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3333B8-3148-4D1F-8D73-409732518651}"/>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C6BD37-B548-4781-95AB-89D005EF844F}"/>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5" name="Segnaposto piè di pagina 4">
            <a:extLst>
              <a:ext uri="{FF2B5EF4-FFF2-40B4-BE49-F238E27FC236}">
                <a16:creationId xmlns:a16="http://schemas.microsoft.com/office/drawing/2014/main" id="{71EAA8B1-CE18-4401-A3ED-4A708D49990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D4F93D-EFBF-4308-9EED-6BCC95D1A1C5}"/>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627037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64" b="0" i="0">
                <a:solidFill>
                  <a:srgbClr val="FF9A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51" b="0" i="0">
                <a:solidFill>
                  <a:schemeClr val="bg1"/>
                </a:solidFill>
                <a:latin typeface="Arial"/>
                <a:cs typeface="Arial"/>
              </a:defRPr>
            </a:lvl1pPr>
          </a:lstStyle>
          <a:p>
            <a:pPr marL="11516">
              <a:lnSpc>
                <a:spcPts val="1696"/>
              </a:lnSpc>
            </a:pPr>
            <a:r>
              <a:rPr lang="it-IT"/>
              <a:t>© </a:t>
            </a:r>
            <a:r>
              <a:rPr lang="it-IT" spc="-5"/>
              <a:t>2001-2007 Pier Luca Montessoro (si veda la nota </a:t>
            </a:r>
            <a:r>
              <a:rPr lang="it-IT"/>
              <a:t>a </a:t>
            </a:r>
            <a:r>
              <a:rPr lang="it-IT" spc="-5"/>
              <a:t>pagina 2)</a:t>
            </a:r>
            <a:endParaRPr lang="it-IT"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11/17/2018</a:t>
            </a:fld>
            <a:endParaRPr lang="en-US"/>
          </a:p>
        </p:txBody>
      </p:sp>
      <p:sp>
        <p:nvSpPr>
          <p:cNvPr id="5" name="Holder 5"/>
          <p:cNvSpPr>
            <a:spLocks noGrp="1"/>
          </p:cNvSpPr>
          <p:nvPr>
            <p:ph type="sldNum" sz="quarter" idx="7"/>
          </p:nvPr>
        </p:nvSpPr>
        <p:spPr/>
        <p:txBody>
          <a:bodyPr lIns="0" tIns="0" rIns="0" bIns="0"/>
          <a:lstStyle>
            <a:lvl1pPr>
              <a:defRPr sz="1451" b="0" i="0">
                <a:solidFill>
                  <a:schemeClr val="bg1"/>
                </a:solidFill>
                <a:latin typeface="Arial"/>
                <a:cs typeface="Arial"/>
              </a:defRPr>
            </a:lvl1pPr>
          </a:lstStyle>
          <a:p>
            <a:pPr marL="125528">
              <a:lnSpc>
                <a:spcPts val="1696"/>
              </a:lnSpc>
            </a:pPr>
            <a:fld id="{81D60167-4931-47E6-BA6A-407CBD079E47}" type="slidenum">
              <a:rPr lang="it-IT" smtClean="0"/>
              <a:pPr marL="125528">
                <a:lnSpc>
                  <a:spcPts val="1696"/>
                </a:lnSpc>
              </a:pPr>
              <a:t>‹N›</a:t>
            </a:fld>
            <a:endParaRPr lang="it-IT" dirty="0"/>
          </a:p>
        </p:txBody>
      </p:sp>
    </p:spTree>
    <p:extLst>
      <p:ext uri="{BB962C8B-B14F-4D97-AF65-F5344CB8AC3E}">
        <p14:creationId xmlns:p14="http://schemas.microsoft.com/office/powerpoint/2010/main" val="211635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2C7A-B6E5-42A8-BD56-B1EC095C405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710E92E-0D0F-4DFF-A6A8-3536C83F9046}"/>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A83EA60-74E5-490F-A497-94CA462AE005}"/>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5" name="Segnaposto piè di pagina 4">
            <a:extLst>
              <a:ext uri="{FF2B5EF4-FFF2-40B4-BE49-F238E27FC236}">
                <a16:creationId xmlns:a16="http://schemas.microsoft.com/office/drawing/2014/main" id="{E25B64C7-6A23-4BC0-86D6-6E338452A09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DC5BC84-E44B-4FC1-B3E4-2F31A77DFAA2}"/>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65250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D9332-4CE0-4F1B-B137-1AE62CDCBBF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1D10F6B-B9FA-4849-9C0D-FD99F3E61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269BD2C8-0936-4CC6-8A49-DCE60E36FDDC}"/>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5" name="Segnaposto piè di pagina 4">
            <a:extLst>
              <a:ext uri="{FF2B5EF4-FFF2-40B4-BE49-F238E27FC236}">
                <a16:creationId xmlns:a16="http://schemas.microsoft.com/office/drawing/2014/main" id="{8F0BBEB0-C986-47AB-9C2A-2B0595B227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73369FC-9837-4E31-B585-E4511C2A18FA}"/>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93938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652576-0D4A-48F5-83D4-FB2BE26B4A0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3C22B2-CEBD-4B30-974E-8CD0CF58A3FD}"/>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061F824-77AE-4828-9E5A-F1F43DB905F9}"/>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28FC2C6-1D80-4C2D-B58A-E8C1564670F4}"/>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6" name="Segnaposto piè di pagina 5">
            <a:extLst>
              <a:ext uri="{FF2B5EF4-FFF2-40B4-BE49-F238E27FC236}">
                <a16:creationId xmlns:a16="http://schemas.microsoft.com/office/drawing/2014/main" id="{848B8739-3E5C-4B8C-9D5D-2315D84F585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22173CA-6FF0-4323-A2C6-E503414C94E6}"/>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418054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C3CA56-6604-4075-AC36-F8457D74EBB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E39E31F-6893-4A3F-945F-650EE37E7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EF53EE0D-F4CB-437A-8ED5-2120FDCA4344}"/>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B35C74A-CE86-4F83-B919-A8D0CDA17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8127AD0D-A0A9-44DD-B761-1498A04057D5}"/>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13E1EB6-CDE0-47F4-82A2-21ED790EA295}"/>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8" name="Segnaposto piè di pagina 7">
            <a:extLst>
              <a:ext uri="{FF2B5EF4-FFF2-40B4-BE49-F238E27FC236}">
                <a16:creationId xmlns:a16="http://schemas.microsoft.com/office/drawing/2014/main" id="{08B21746-2FEC-4A1F-A6FE-E79F070935E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09C3580-A3DB-4E37-8AA4-90725F521B12}"/>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375695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BEE092-7239-4257-BC50-E36CA40993B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E24B94A-C568-46BF-8A77-A011EF14872B}"/>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4" name="Segnaposto piè di pagina 3">
            <a:extLst>
              <a:ext uri="{FF2B5EF4-FFF2-40B4-BE49-F238E27FC236}">
                <a16:creationId xmlns:a16="http://schemas.microsoft.com/office/drawing/2014/main" id="{6F241E94-662C-4ED2-8F5B-0E5EC3EBB70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6878ECE-3292-480C-BE79-9B8812581F6D}"/>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211446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1DA3AF8-6994-4D74-8965-56FBDF0205F0}"/>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3" name="Segnaposto piè di pagina 2">
            <a:extLst>
              <a:ext uri="{FF2B5EF4-FFF2-40B4-BE49-F238E27FC236}">
                <a16:creationId xmlns:a16="http://schemas.microsoft.com/office/drawing/2014/main" id="{1FB06891-CE76-4DEE-ADD4-4BD3FBFBAD6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EB431B4-833C-42BF-92B2-171D583FE71B}"/>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232176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5D0073-AA08-4510-897B-3F39DF0592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D707FE-F150-407B-81B7-84739B27B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13B5746-3870-49AB-AA3D-D49254476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EC877CF5-3A4A-4F36-8906-BE8A7600743F}"/>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6" name="Segnaposto piè di pagina 5">
            <a:extLst>
              <a:ext uri="{FF2B5EF4-FFF2-40B4-BE49-F238E27FC236}">
                <a16:creationId xmlns:a16="http://schemas.microsoft.com/office/drawing/2014/main" id="{AEB460CF-BCE0-4BBC-B09A-0C21500A22D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82F444C-6E71-476D-902F-4E46A092711C}"/>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204651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7A282C-4C6F-48C5-B3E5-6610B30A2F9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17D8873-7D1B-4DED-8C8C-A538EFB7D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2077092-0293-4C0D-8BF6-1C1921E17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9182FE2E-3843-4BEA-A5A9-D04D317F67D5}"/>
              </a:ext>
            </a:extLst>
          </p:cNvPr>
          <p:cNvSpPr>
            <a:spLocks noGrp="1"/>
          </p:cNvSpPr>
          <p:nvPr>
            <p:ph type="dt" sz="half" idx="10"/>
          </p:nvPr>
        </p:nvSpPr>
        <p:spPr/>
        <p:txBody>
          <a:bodyPr/>
          <a:lstStyle/>
          <a:p>
            <a:fld id="{9E765967-28CF-4C44-9D3B-88259627EF10}" type="datetimeFigureOut">
              <a:rPr lang="it-IT" smtClean="0"/>
              <a:t>17/11/2018</a:t>
            </a:fld>
            <a:endParaRPr lang="it-IT"/>
          </a:p>
        </p:txBody>
      </p:sp>
      <p:sp>
        <p:nvSpPr>
          <p:cNvPr id="6" name="Segnaposto piè di pagina 5">
            <a:extLst>
              <a:ext uri="{FF2B5EF4-FFF2-40B4-BE49-F238E27FC236}">
                <a16:creationId xmlns:a16="http://schemas.microsoft.com/office/drawing/2014/main" id="{23EA5195-68E8-457A-A94F-E2ACB4284F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34162D2-884D-414E-B344-D1E537D87365}"/>
              </a:ext>
            </a:extLst>
          </p:cNvPr>
          <p:cNvSpPr>
            <a:spLocks noGrp="1"/>
          </p:cNvSpPr>
          <p:nvPr>
            <p:ph type="sldNum" sz="quarter" idx="12"/>
          </p:nvPr>
        </p:nvSpPr>
        <p:spPr/>
        <p:txBody>
          <a:bodyPr/>
          <a:lstStyle/>
          <a:p>
            <a:fld id="{DDEA5438-D5E6-45DA-96EE-8B86585BD6F2}" type="slidenum">
              <a:rPr lang="it-IT" smtClean="0"/>
              <a:t>‹N›</a:t>
            </a:fld>
            <a:endParaRPr lang="it-IT"/>
          </a:p>
        </p:txBody>
      </p:sp>
    </p:spTree>
    <p:extLst>
      <p:ext uri="{BB962C8B-B14F-4D97-AF65-F5344CB8AC3E}">
        <p14:creationId xmlns:p14="http://schemas.microsoft.com/office/powerpoint/2010/main" val="189742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246A392-F4A3-4DAF-8995-151645719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DB98472-57EB-4B98-9717-A0AD340A87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4867342-BFAF-4666-9AAB-CE9D474F0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65967-28CF-4C44-9D3B-88259627EF10}" type="datetimeFigureOut">
              <a:rPr lang="it-IT" smtClean="0"/>
              <a:t>17/11/2018</a:t>
            </a:fld>
            <a:endParaRPr lang="it-IT"/>
          </a:p>
        </p:txBody>
      </p:sp>
      <p:sp>
        <p:nvSpPr>
          <p:cNvPr id="5" name="Segnaposto piè di pagina 4">
            <a:extLst>
              <a:ext uri="{FF2B5EF4-FFF2-40B4-BE49-F238E27FC236}">
                <a16:creationId xmlns:a16="http://schemas.microsoft.com/office/drawing/2014/main" id="{AF343032-A26F-4E78-9540-38F1BD705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07AA6CE-D1DD-4BB2-9700-3E1B7E427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A5438-D5E6-45DA-96EE-8B86585BD6F2}" type="slidenum">
              <a:rPr lang="it-IT" smtClean="0"/>
              <a:t>‹N›</a:t>
            </a:fld>
            <a:endParaRPr lang="it-IT"/>
          </a:p>
        </p:txBody>
      </p:sp>
    </p:spTree>
    <p:extLst>
      <p:ext uri="{BB962C8B-B14F-4D97-AF65-F5344CB8AC3E}">
        <p14:creationId xmlns:p14="http://schemas.microsoft.com/office/powerpoint/2010/main" val="131996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6ACC5-9D05-4627-ACEF-488F03163A1B}"/>
              </a:ext>
            </a:extLst>
          </p:cNvPr>
          <p:cNvSpPr>
            <a:spLocks noGrp="1"/>
          </p:cNvSpPr>
          <p:nvPr>
            <p:ph type="ctrTitle"/>
          </p:nvPr>
        </p:nvSpPr>
        <p:spPr>
          <a:xfrm>
            <a:off x="1607127" y="2105891"/>
            <a:ext cx="9144000" cy="1791999"/>
          </a:xfrm>
        </p:spPr>
        <p:txBody>
          <a:bodyPr>
            <a:normAutofit/>
          </a:bodyPr>
          <a:lstStyle/>
          <a:p>
            <a:r>
              <a:rPr lang="it-IT" dirty="0">
                <a:solidFill>
                  <a:srgbClr val="0070C0"/>
                </a:solidFill>
                <a:latin typeface="Comic Sans MS" panose="030F0702030302020204" pitchFamily="66" charset="0"/>
              </a:rPr>
              <a:t>IL LIVELLO DI TRASPORTO</a:t>
            </a:r>
          </a:p>
        </p:txBody>
      </p:sp>
    </p:spTree>
    <p:extLst>
      <p:ext uri="{BB962C8B-B14F-4D97-AF65-F5344CB8AC3E}">
        <p14:creationId xmlns:p14="http://schemas.microsoft.com/office/powerpoint/2010/main" val="305322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Dati per la creazione di un Socket</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821265"/>
            <a:ext cx="11286837" cy="1102179"/>
          </a:xfrm>
        </p:spPr>
        <p:txBody>
          <a:bodyPr>
            <a:normAutofit fontScale="92500"/>
          </a:bodyPr>
          <a:lstStyle/>
          <a:p>
            <a:pPr marL="0" indent="0">
              <a:buNone/>
            </a:pPr>
            <a:r>
              <a:rPr lang="it-IT" dirty="0">
                <a:latin typeface="Comic Sans MS" panose="030F0702030302020204" pitchFamily="66" charset="0"/>
              </a:rPr>
              <a:t>I dati necessari alla creazione di un Socket sono </a:t>
            </a:r>
            <a:r>
              <a:rPr lang="it-IT" b="1" dirty="0">
                <a:solidFill>
                  <a:srgbClr val="FF0000"/>
                </a:solidFill>
                <a:latin typeface="Comic Sans MS" panose="030F0702030302020204" pitchFamily="66" charset="0"/>
              </a:rPr>
              <a:t>l’indirizzo IP </a:t>
            </a:r>
            <a:r>
              <a:rPr lang="it-IT" dirty="0">
                <a:latin typeface="Comic Sans MS" panose="030F0702030302020204" pitchFamily="66" charset="0"/>
              </a:rPr>
              <a:t>dell’host</a:t>
            </a:r>
          </a:p>
          <a:p>
            <a:pPr marL="0" indent="0">
              <a:buNone/>
            </a:pPr>
            <a:r>
              <a:rPr lang="it-IT" dirty="0">
                <a:latin typeface="Comic Sans MS" panose="030F0702030302020204" pitchFamily="66" charset="0"/>
              </a:rPr>
              <a:t>con il quale si vuole comunicare e </a:t>
            </a:r>
            <a:r>
              <a:rPr lang="it-IT" b="1" dirty="0">
                <a:solidFill>
                  <a:srgbClr val="FF0000"/>
                </a:solidFill>
                <a:latin typeface="Comic Sans MS" panose="030F0702030302020204" pitchFamily="66" charset="0"/>
              </a:rPr>
              <a:t>una porta </a:t>
            </a:r>
            <a:r>
              <a:rPr lang="it-IT" dirty="0">
                <a:latin typeface="Comic Sans MS" panose="030F0702030302020204" pitchFamily="66" charset="0"/>
              </a:rPr>
              <a:t>di comunicazione.</a:t>
            </a:r>
          </a:p>
        </p:txBody>
      </p:sp>
      <p:pic>
        <p:nvPicPr>
          <p:cNvPr id="6" name="Immagine 5">
            <a:extLst>
              <a:ext uri="{FF2B5EF4-FFF2-40B4-BE49-F238E27FC236}">
                <a16:creationId xmlns:a16="http://schemas.microsoft.com/office/drawing/2014/main" id="{15648EE1-4353-4C55-9F87-C1C65E52A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071" y="3159084"/>
            <a:ext cx="5941924" cy="2850952"/>
          </a:xfrm>
          <a:prstGeom prst="rect">
            <a:avLst/>
          </a:prstGeom>
        </p:spPr>
      </p:pic>
    </p:spTree>
    <p:extLst>
      <p:ext uri="{BB962C8B-B14F-4D97-AF65-F5344CB8AC3E}">
        <p14:creationId xmlns:p14="http://schemas.microsoft.com/office/powerpoint/2010/main" val="217568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3874" y="3156480"/>
            <a:ext cx="6357037" cy="513945"/>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Indirizzi del livello di</a:t>
            </a:r>
            <a:r>
              <a:rPr b="1" spc="-63" dirty="0">
                <a:solidFill>
                  <a:srgbClr val="00B0F0"/>
                </a:solidFill>
                <a:latin typeface="Comic Sans MS" panose="030F0702030302020204" pitchFamily="66" charset="0"/>
              </a:rPr>
              <a:t> </a:t>
            </a:r>
            <a:r>
              <a:rPr b="1" spc="-5" dirty="0">
                <a:solidFill>
                  <a:srgbClr val="00B0F0"/>
                </a:solidFill>
                <a:latin typeface="Comic Sans MS" panose="030F0702030302020204" pitchFamily="66" charset="0"/>
              </a:rPr>
              <a:t>trasporto</a:t>
            </a:r>
          </a:p>
        </p:txBody>
      </p:sp>
      <p:sp>
        <p:nvSpPr>
          <p:cNvPr id="3" name="object 3"/>
          <p:cNvSpPr txBox="1">
            <a:spLocks noGrp="1"/>
          </p:cNvSpPr>
          <p:nvPr>
            <p:ph type="ftr" sz="quarter" idx="5"/>
          </p:nvPr>
        </p:nvSpPr>
        <p:spPr>
          <a:xfrm>
            <a:off x="4909813" y="5711484"/>
            <a:ext cx="3731305" cy="436017"/>
          </a:xfrm>
          <a:prstGeom prst="rect">
            <a:avLst/>
          </a:prstGeom>
        </p:spPr>
        <p:txBody>
          <a:bodyPr vert="horz" wrap="square" lIns="0" tIns="0" rIns="0" bIns="0" rtlCol="0" anchor="ctr">
            <a:spAutoFit/>
          </a:bodyPr>
          <a:lstStyle/>
          <a:p>
            <a:pPr marL="11516">
              <a:lnSpc>
                <a:spcPts val="1696"/>
              </a:lnSpc>
            </a:pPr>
            <a:r>
              <a:rPr dirty="0"/>
              <a:t>© </a:t>
            </a:r>
            <a:r>
              <a:rPr spc="-5" dirty="0"/>
              <a:t>2001-2007 Pier Luca Montessoro (si veda la nota </a:t>
            </a:r>
            <a:r>
              <a:rPr dirty="0"/>
              <a:t>a </a:t>
            </a:r>
            <a:r>
              <a:rPr spc="-5" dirty="0"/>
              <a:t>pagina 2)</a:t>
            </a:r>
          </a:p>
        </p:txBody>
      </p:sp>
      <p:sp>
        <p:nvSpPr>
          <p:cNvPr id="4" name="object 4"/>
          <p:cNvSpPr txBox="1">
            <a:spLocks noGrp="1"/>
          </p:cNvSpPr>
          <p:nvPr>
            <p:ph type="sldNum" sz="quarter" idx="7"/>
          </p:nvPr>
        </p:nvSpPr>
        <p:spPr>
          <a:xfrm>
            <a:off x="9055708" y="5820488"/>
            <a:ext cx="2487537" cy="218008"/>
          </a:xfrm>
          <a:prstGeom prst="rect">
            <a:avLst/>
          </a:prstGeom>
        </p:spPr>
        <p:txBody>
          <a:bodyPr vert="horz" wrap="square" lIns="0" tIns="0" rIns="0" bIns="0" rtlCol="0" anchor="ctr">
            <a:spAutoFit/>
          </a:bodyPr>
          <a:lstStyle/>
          <a:p>
            <a:pPr marL="23033">
              <a:lnSpc>
                <a:spcPts val="1696"/>
              </a:lnSpc>
            </a:pPr>
            <a:fld id="{81D60167-4931-47E6-BA6A-407CBD079E47}" type="slidenum">
              <a:rPr dirty="0"/>
              <a:pPr marL="23033">
                <a:lnSpc>
                  <a:spcPts val="1696"/>
                </a:lnSpc>
              </a:pPr>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950" y="717834"/>
            <a:ext cx="8739634" cy="688737"/>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Indirizzi del livello di</a:t>
            </a:r>
            <a:r>
              <a:rPr b="1" spc="-63" dirty="0">
                <a:solidFill>
                  <a:srgbClr val="00B0F0"/>
                </a:solidFill>
                <a:latin typeface="Comic Sans MS" panose="030F0702030302020204" pitchFamily="66" charset="0"/>
              </a:rPr>
              <a:t> </a:t>
            </a:r>
            <a:r>
              <a:rPr b="1" spc="-5" dirty="0">
                <a:solidFill>
                  <a:srgbClr val="00B0F0"/>
                </a:solidFill>
                <a:latin typeface="Comic Sans MS" panose="030F0702030302020204" pitchFamily="66" charset="0"/>
              </a:rPr>
              <a:t>trasporto</a:t>
            </a:r>
          </a:p>
        </p:txBody>
      </p:sp>
      <p:sp>
        <p:nvSpPr>
          <p:cNvPr id="3" name="object 3"/>
          <p:cNvSpPr txBox="1"/>
          <p:nvPr/>
        </p:nvSpPr>
        <p:spPr>
          <a:xfrm>
            <a:off x="2583397" y="1746775"/>
            <a:ext cx="6902338" cy="2566769"/>
          </a:xfrm>
          <a:prstGeom prst="rect">
            <a:avLst/>
          </a:prstGeom>
        </p:spPr>
        <p:txBody>
          <a:bodyPr vert="horz" wrap="square" lIns="0" tIns="98465" rIns="0" bIns="0" rtlCol="0">
            <a:spAutoFit/>
          </a:bodyPr>
          <a:lstStyle/>
          <a:p>
            <a:pPr marL="264876" indent="-253360">
              <a:spcBef>
                <a:spcPts val="775"/>
              </a:spcBef>
              <a:buChar char="•"/>
              <a:tabLst>
                <a:tab pos="265452" algn="l"/>
              </a:tabLst>
            </a:pPr>
            <a:r>
              <a:rPr sz="2902" spc="-5" dirty="0">
                <a:latin typeface="Comic Sans MS" panose="030F0702030302020204" pitchFamily="66" charset="0"/>
                <a:cs typeface="Arial"/>
              </a:rPr>
              <a:t>TSAP: </a:t>
            </a:r>
            <a:r>
              <a:rPr sz="2902" spc="-9" dirty="0">
                <a:latin typeface="Comic Sans MS" panose="030F0702030302020204" pitchFamily="66" charset="0"/>
                <a:cs typeface="Arial"/>
              </a:rPr>
              <a:t>Transport Service Access</a:t>
            </a:r>
            <a:r>
              <a:rPr sz="2902" spc="14" dirty="0">
                <a:latin typeface="Comic Sans MS" panose="030F0702030302020204" pitchFamily="66" charset="0"/>
                <a:cs typeface="Arial"/>
              </a:rPr>
              <a:t> </a:t>
            </a:r>
            <a:r>
              <a:rPr sz="2902" spc="-9" dirty="0">
                <a:latin typeface="Comic Sans MS" panose="030F0702030302020204" pitchFamily="66" charset="0"/>
                <a:cs typeface="Arial"/>
              </a:rPr>
              <a:t>Point</a:t>
            </a:r>
            <a:endParaRPr sz="2902" dirty="0">
              <a:latin typeface="Comic Sans MS" panose="030F0702030302020204" pitchFamily="66" charset="0"/>
              <a:cs typeface="Arial"/>
            </a:endParaRPr>
          </a:p>
          <a:p>
            <a:pPr marL="264876" indent="-253360">
              <a:spcBef>
                <a:spcPts val="685"/>
              </a:spcBef>
              <a:buChar char="•"/>
              <a:tabLst>
                <a:tab pos="265452" algn="l"/>
              </a:tabLst>
            </a:pPr>
            <a:r>
              <a:rPr sz="2902" spc="-5" dirty="0">
                <a:latin typeface="Comic Sans MS" panose="030F0702030302020204" pitchFamily="66" charset="0"/>
                <a:cs typeface="Arial"/>
              </a:rPr>
              <a:t>In</a:t>
            </a:r>
            <a:r>
              <a:rPr sz="2902" spc="-9" dirty="0">
                <a:latin typeface="Comic Sans MS" panose="030F0702030302020204" pitchFamily="66" charset="0"/>
                <a:cs typeface="Arial"/>
              </a:rPr>
              <a:t> Internet</a:t>
            </a:r>
            <a:r>
              <a:rPr lang="it-IT" sz="2902" spc="-9" dirty="0">
                <a:latin typeface="Comic Sans MS" panose="030F0702030302020204" pitchFamily="66" charset="0"/>
                <a:cs typeface="Arial"/>
              </a:rPr>
              <a:t> (TCP/IP)</a:t>
            </a:r>
            <a:r>
              <a:rPr sz="2902" spc="-9" dirty="0">
                <a:latin typeface="Comic Sans MS" panose="030F0702030302020204" pitchFamily="66" charset="0"/>
                <a:cs typeface="Arial"/>
              </a:rPr>
              <a:t>:</a:t>
            </a:r>
            <a:endParaRPr sz="2902" dirty="0">
              <a:latin typeface="Comic Sans MS" panose="030F0702030302020204" pitchFamily="66" charset="0"/>
              <a:cs typeface="Arial"/>
            </a:endParaRPr>
          </a:p>
          <a:p>
            <a:pPr marL="632824" lvl="1" indent="-264300">
              <a:spcBef>
                <a:spcPts val="657"/>
              </a:spcBef>
              <a:buChar char="•"/>
              <a:tabLst>
                <a:tab pos="633400" algn="l"/>
              </a:tabLst>
            </a:pPr>
            <a:r>
              <a:rPr sz="2720" spc="-5" dirty="0">
                <a:latin typeface="Comic Sans MS" panose="030F0702030302020204" pitchFamily="66" charset="0"/>
                <a:cs typeface="Arial"/>
              </a:rPr>
              <a:t>coppie &lt;indirizzo IP, porta</a:t>
            </a:r>
            <a:r>
              <a:rPr sz="2720" spc="-23" dirty="0">
                <a:latin typeface="Comic Sans MS" panose="030F0702030302020204" pitchFamily="66" charset="0"/>
                <a:cs typeface="Arial"/>
              </a:rPr>
              <a:t> </a:t>
            </a:r>
            <a:r>
              <a:rPr sz="2720" spc="-9" dirty="0">
                <a:latin typeface="Comic Sans MS" panose="030F0702030302020204" pitchFamily="66" charset="0"/>
                <a:cs typeface="Arial"/>
              </a:rPr>
              <a:t>locale&gt;</a:t>
            </a:r>
            <a:endParaRPr sz="2720" dirty="0">
              <a:latin typeface="Comic Sans MS" panose="030F0702030302020204" pitchFamily="66" charset="0"/>
              <a:cs typeface="Arial"/>
            </a:endParaRPr>
          </a:p>
          <a:p>
            <a:pPr marL="632824" lvl="1" indent="-264300">
              <a:spcBef>
                <a:spcPts val="657"/>
              </a:spcBef>
              <a:buChar char="•"/>
              <a:tabLst>
                <a:tab pos="633400" algn="l"/>
              </a:tabLst>
            </a:pPr>
            <a:r>
              <a:rPr sz="2720" spc="-9" dirty="0">
                <a:latin typeface="Comic Sans MS" panose="030F0702030302020204" pitchFamily="66" charset="0"/>
                <a:cs typeface="Arial"/>
              </a:rPr>
              <a:t>esempio:</a:t>
            </a:r>
            <a:endParaRPr sz="2720" dirty="0">
              <a:latin typeface="Comic Sans MS" panose="030F0702030302020204" pitchFamily="66" charset="0"/>
              <a:cs typeface="Arial"/>
            </a:endParaRPr>
          </a:p>
          <a:p>
            <a:pPr marL="1001348" lvl="2" indent="-264300">
              <a:spcBef>
                <a:spcPts val="626"/>
              </a:spcBef>
              <a:buChar char="•"/>
              <a:tabLst>
                <a:tab pos="1001348" algn="l"/>
                <a:tab pos="1001923" algn="l"/>
                <a:tab pos="4806929" algn="l"/>
              </a:tabLst>
            </a:pPr>
            <a:r>
              <a:rPr sz="2539" dirty="0">
                <a:latin typeface="Comic Sans MS" panose="030F0702030302020204" pitchFamily="66" charset="0"/>
                <a:cs typeface="Arial"/>
              </a:rPr>
              <a:t>158.110.1.2:2</a:t>
            </a:r>
            <a:r>
              <a:rPr lang="it-IT" sz="2539" dirty="0">
                <a:latin typeface="Comic Sans MS" panose="030F0702030302020204" pitchFamily="66" charset="0"/>
                <a:cs typeface="Arial"/>
              </a:rPr>
              <a:t>5</a:t>
            </a:r>
            <a:r>
              <a:rPr sz="2539" spc="5" dirty="0">
                <a:latin typeface="Comic Sans MS" panose="030F0702030302020204" pitchFamily="66" charset="0"/>
                <a:cs typeface="Arial"/>
              </a:rPr>
              <a:t> </a:t>
            </a:r>
            <a:r>
              <a:rPr sz="2539" dirty="0">
                <a:latin typeface="Comic Sans MS" panose="030F0702030302020204" pitchFamily="66" charset="0"/>
                <a:cs typeface="Arial"/>
              </a:rPr>
              <a:t>(porta</a:t>
            </a:r>
            <a:r>
              <a:rPr sz="2539" spc="9" dirty="0">
                <a:latin typeface="Comic Sans MS" panose="030F0702030302020204" pitchFamily="66" charset="0"/>
                <a:cs typeface="Arial"/>
              </a:rPr>
              <a:t> </a:t>
            </a:r>
            <a:r>
              <a:rPr sz="2539" dirty="0">
                <a:latin typeface="Comic Sans MS" panose="030F0702030302020204" pitchFamily="66" charset="0"/>
                <a:cs typeface="Arial"/>
              </a:rPr>
              <a:t>2</a:t>
            </a:r>
            <a:r>
              <a:rPr lang="it-IT" sz="2539" dirty="0">
                <a:latin typeface="Comic Sans MS" panose="030F0702030302020204" pitchFamily="66" charset="0"/>
                <a:cs typeface="Arial"/>
              </a:rPr>
              <a:t>5</a:t>
            </a:r>
            <a:r>
              <a:rPr sz="2539" dirty="0">
                <a:latin typeface="Comic Sans MS" panose="030F0702030302020204" pitchFamily="66" charset="0"/>
                <a:cs typeface="Arial"/>
              </a:rPr>
              <a:t>:	</a:t>
            </a:r>
            <a:r>
              <a:rPr lang="it-IT" sz="2539" dirty="0">
                <a:latin typeface="Comic Sans MS" panose="030F0702030302020204" pitchFamily="66" charset="0"/>
                <a:cs typeface="Arial"/>
              </a:rPr>
              <a:t>SMTP</a:t>
            </a:r>
            <a:r>
              <a:rPr sz="2539" dirty="0">
                <a:latin typeface="Comic Sans MS" panose="030F0702030302020204" pitchFamily="66" charset="0"/>
                <a:cs typeface="Aria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7697" y="527162"/>
            <a:ext cx="8834824" cy="688737"/>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Indirizzi del livello di</a:t>
            </a:r>
            <a:r>
              <a:rPr b="1" spc="-63" dirty="0">
                <a:solidFill>
                  <a:srgbClr val="00B0F0"/>
                </a:solidFill>
                <a:latin typeface="Comic Sans MS" panose="030F0702030302020204" pitchFamily="66" charset="0"/>
              </a:rPr>
              <a:t> </a:t>
            </a:r>
            <a:r>
              <a:rPr b="1" spc="-5" dirty="0">
                <a:solidFill>
                  <a:srgbClr val="00B0F0"/>
                </a:solidFill>
                <a:latin typeface="Comic Sans MS" panose="030F0702030302020204" pitchFamily="66" charset="0"/>
              </a:rPr>
              <a:t>trasporto</a:t>
            </a:r>
          </a:p>
        </p:txBody>
      </p:sp>
      <p:sp>
        <p:nvSpPr>
          <p:cNvPr id="3" name="object 3"/>
          <p:cNvSpPr/>
          <p:nvPr/>
        </p:nvSpPr>
        <p:spPr>
          <a:xfrm>
            <a:off x="4036308" y="1618972"/>
            <a:ext cx="2530723" cy="2590032"/>
          </a:xfrm>
          <a:custGeom>
            <a:avLst/>
            <a:gdLst/>
            <a:ahLst/>
            <a:cxnLst/>
            <a:rect l="l" t="t" r="r" b="b"/>
            <a:pathLst>
              <a:path w="2790825" h="2856229">
                <a:moveTo>
                  <a:pt x="0" y="0"/>
                </a:moveTo>
                <a:lnTo>
                  <a:pt x="0" y="2855976"/>
                </a:lnTo>
                <a:lnTo>
                  <a:pt x="2790443" y="2855976"/>
                </a:lnTo>
                <a:lnTo>
                  <a:pt x="2790443" y="0"/>
                </a:lnTo>
                <a:lnTo>
                  <a:pt x="0" y="0"/>
                </a:lnTo>
                <a:close/>
              </a:path>
            </a:pathLst>
          </a:custGeom>
          <a:solidFill>
            <a:srgbClr val="FFFF01"/>
          </a:solidFill>
        </p:spPr>
        <p:txBody>
          <a:bodyPr wrap="square" lIns="0" tIns="0" rIns="0" bIns="0" rtlCol="0"/>
          <a:lstStyle/>
          <a:p>
            <a:endParaRPr sz="1632"/>
          </a:p>
        </p:txBody>
      </p:sp>
      <p:sp>
        <p:nvSpPr>
          <p:cNvPr id="4" name="object 4"/>
          <p:cNvSpPr/>
          <p:nvPr/>
        </p:nvSpPr>
        <p:spPr>
          <a:xfrm>
            <a:off x="4036308" y="1618972"/>
            <a:ext cx="2530723" cy="2590032"/>
          </a:xfrm>
          <a:custGeom>
            <a:avLst/>
            <a:gdLst/>
            <a:ahLst/>
            <a:cxnLst/>
            <a:rect l="l" t="t" r="r" b="b"/>
            <a:pathLst>
              <a:path w="2790825" h="2856229">
                <a:moveTo>
                  <a:pt x="0" y="0"/>
                </a:moveTo>
                <a:lnTo>
                  <a:pt x="0" y="2855976"/>
                </a:lnTo>
                <a:lnTo>
                  <a:pt x="2790443" y="2855976"/>
                </a:lnTo>
                <a:lnTo>
                  <a:pt x="2790443" y="0"/>
                </a:lnTo>
                <a:lnTo>
                  <a:pt x="0" y="0"/>
                </a:lnTo>
                <a:close/>
              </a:path>
            </a:pathLst>
          </a:custGeom>
          <a:ln w="25400">
            <a:solidFill>
              <a:srgbClr val="000000"/>
            </a:solidFill>
          </a:ln>
        </p:spPr>
        <p:txBody>
          <a:bodyPr wrap="square" lIns="0" tIns="0" rIns="0" bIns="0" rtlCol="0"/>
          <a:lstStyle/>
          <a:p>
            <a:endParaRPr sz="1632"/>
          </a:p>
        </p:txBody>
      </p:sp>
      <p:sp>
        <p:nvSpPr>
          <p:cNvPr id="5" name="object 5"/>
          <p:cNvSpPr txBox="1"/>
          <p:nvPr/>
        </p:nvSpPr>
        <p:spPr>
          <a:xfrm>
            <a:off x="2439673" y="2908574"/>
            <a:ext cx="1470641" cy="346464"/>
          </a:xfrm>
          <a:prstGeom prst="rect">
            <a:avLst/>
          </a:prstGeom>
        </p:spPr>
        <p:txBody>
          <a:bodyPr vert="horz" wrap="square" lIns="0" tIns="11516" rIns="0" bIns="0" rtlCol="0">
            <a:spAutoFit/>
          </a:bodyPr>
          <a:lstStyle/>
          <a:p>
            <a:pPr marL="11516">
              <a:spcBef>
                <a:spcPts val="91"/>
              </a:spcBef>
            </a:pPr>
            <a:r>
              <a:rPr sz="2176" spc="-5" dirty="0">
                <a:latin typeface="Arial"/>
                <a:cs typeface="Arial"/>
              </a:rPr>
              <a:t>applicazioni</a:t>
            </a:r>
            <a:endParaRPr sz="2176" dirty="0">
              <a:latin typeface="Arial"/>
              <a:cs typeface="Arial"/>
            </a:endParaRPr>
          </a:p>
        </p:txBody>
      </p:sp>
      <p:sp>
        <p:nvSpPr>
          <p:cNvPr id="6" name="object 6"/>
          <p:cNvSpPr/>
          <p:nvPr/>
        </p:nvSpPr>
        <p:spPr>
          <a:xfrm>
            <a:off x="4036308" y="4192880"/>
            <a:ext cx="2530723" cy="829179"/>
          </a:xfrm>
          <a:custGeom>
            <a:avLst/>
            <a:gdLst/>
            <a:ahLst/>
            <a:cxnLst/>
            <a:rect l="l" t="t" r="r" b="b"/>
            <a:pathLst>
              <a:path w="2790825" h="914400">
                <a:moveTo>
                  <a:pt x="0" y="914400"/>
                </a:moveTo>
                <a:lnTo>
                  <a:pt x="2790443" y="914400"/>
                </a:lnTo>
                <a:lnTo>
                  <a:pt x="2790443" y="0"/>
                </a:lnTo>
                <a:lnTo>
                  <a:pt x="0" y="0"/>
                </a:lnTo>
                <a:lnTo>
                  <a:pt x="0" y="914400"/>
                </a:lnTo>
                <a:close/>
              </a:path>
            </a:pathLst>
          </a:custGeom>
          <a:solidFill>
            <a:srgbClr val="FF9801"/>
          </a:solidFill>
        </p:spPr>
        <p:txBody>
          <a:bodyPr wrap="square" lIns="0" tIns="0" rIns="0" bIns="0" rtlCol="0"/>
          <a:lstStyle/>
          <a:p>
            <a:endParaRPr sz="1632"/>
          </a:p>
        </p:txBody>
      </p:sp>
      <p:sp>
        <p:nvSpPr>
          <p:cNvPr id="7" name="object 7"/>
          <p:cNvSpPr/>
          <p:nvPr/>
        </p:nvSpPr>
        <p:spPr>
          <a:xfrm>
            <a:off x="4036308" y="4192880"/>
            <a:ext cx="2530723" cy="845302"/>
          </a:xfrm>
          <a:custGeom>
            <a:avLst/>
            <a:gdLst/>
            <a:ahLst/>
            <a:cxnLst/>
            <a:rect l="l" t="t" r="r" b="b"/>
            <a:pathLst>
              <a:path w="2790825" h="932179">
                <a:moveTo>
                  <a:pt x="0" y="0"/>
                </a:moveTo>
                <a:lnTo>
                  <a:pt x="0" y="931926"/>
                </a:lnTo>
                <a:lnTo>
                  <a:pt x="2790443" y="931926"/>
                </a:lnTo>
                <a:lnTo>
                  <a:pt x="2790443" y="0"/>
                </a:lnTo>
                <a:lnTo>
                  <a:pt x="0" y="0"/>
                </a:lnTo>
                <a:close/>
              </a:path>
            </a:pathLst>
          </a:custGeom>
          <a:ln w="25400">
            <a:solidFill>
              <a:srgbClr val="000000"/>
            </a:solidFill>
          </a:ln>
        </p:spPr>
        <p:txBody>
          <a:bodyPr wrap="square" lIns="0" tIns="0" rIns="0" bIns="0" rtlCol="0"/>
          <a:lstStyle/>
          <a:p>
            <a:endParaRPr sz="1632"/>
          </a:p>
        </p:txBody>
      </p:sp>
      <p:sp>
        <p:nvSpPr>
          <p:cNvPr id="8" name="object 8"/>
          <p:cNvSpPr/>
          <p:nvPr/>
        </p:nvSpPr>
        <p:spPr>
          <a:xfrm>
            <a:off x="4036308" y="5022059"/>
            <a:ext cx="2530723" cy="845302"/>
          </a:xfrm>
          <a:custGeom>
            <a:avLst/>
            <a:gdLst/>
            <a:ahLst/>
            <a:cxnLst/>
            <a:rect l="l" t="t" r="r" b="b"/>
            <a:pathLst>
              <a:path w="2790825" h="932179">
                <a:moveTo>
                  <a:pt x="0" y="0"/>
                </a:moveTo>
                <a:lnTo>
                  <a:pt x="0" y="931926"/>
                </a:lnTo>
                <a:lnTo>
                  <a:pt x="2790444" y="931926"/>
                </a:lnTo>
                <a:lnTo>
                  <a:pt x="2790443" y="0"/>
                </a:lnTo>
                <a:lnTo>
                  <a:pt x="0" y="0"/>
                </a:lnTo>
                <a:close/>
              </a:path>
            </a:pathLst>
          </a:custGeom>
          <a:solidFill>
            <a:srgbClr val="C0C0C0"/>
          </a:solidFill>
        </p:spPr>
        <p:txBody>
          <a:bodyPr wrap="square" lIns="0" tIns="0" rIns="0" bIns="0" rtlCol="0"/>
          <a:lstStyle/>
          <a:p>
            <a:endParaRPr sz="1632"/>
          </a:p>
        </p:txBody>
      </p:sp>
      <p:sp>
        <p:nvSpPr>
          <p:cNvPr id="9" name="object 9"/>
          <p:cNvSpPr/>
          <p:nvPr/>
        </p:nvSpPr>
        <p:spPr>
          <a:xfrm>
            <a:off x="4036308" y="5022059"/>
            <a:ext cx="2530723" cy="845302"/>
          </a:xfrm>
          <a:custGeom>
            <a:avLst/>
            <a:gdLst/>
            <a:ahLst/>
            <a:cxnLst/>
            <a:rect l="l" t="t" r="r" b="b"/>
            <a:pathLst>
              <a:path w="2790825" h="932179">
                <a:moveTo>
                  <a:pt x="0" y="0"/>
                </a:moveTo>
                <a:lnTo>
                  <a:pt x="0" y="931926"/>
                </a:lnTo>
                <a:lnTo>
                  <a:pt x="2790444" y="931926"/>
                </a:lnTo>
                <a:lnTo>
                  <a:pt x="2790443" y="0"/>
                </a:lnTo>
                <a:lnTo>
                  <a:pt x="0" y="0"/>
                </a:lnTo>
                <a:close/>
              </a:path>
            </a:pathLst>
          </a:custGeom>
          <a:ln w="25400">
            <a:solidFill>
              <a:srgbClr val="000000"/>
            </a:solidFill>
          </a:ln>
        </p:spPr>
        <p:txBody>
          <a:bodyPr wrap="square" lIns="0" tIns="0" rIns="0" bIns="0" rtlCol="0"/>
          <a:lstStyle/>
          <a:p>
            <a:endParaRPr sz="1632"/>
          </a:p>
        </p:txBody>
      </p:sp>
      <p:sp>
        <p:nvSpPr>
          <p:cNvPr id="10" name="object 10"/>
          <p:cNvSpPr txBox="1"/>
          <p:nvPr/>
        </p:nvSpPr>
        <p:spPr>
          <a:xfrm>
            <a:off x="2617947" y="4226278"/>
            <a:ext cx="1114785" cy="1556154"/>
          </a:xfrm>
          <a:prstGeom prst="rect">
            <a:avLst/>
          </a:prstGeom>
        </p:spPr>
        <p:txBody>
          <a:bodyPr vert="horz" wrap="square" lIns="0" tIns="11516" rIns="0" bIns="0" rtlCol="0">
            <a:spAutoFit/>
          </a:bodyPr>
          <a:lstStyle/>
          <a:p>
            <a:pPr marL="11516" marR="4607" indent="51824">
              <a:spcBef>
                <a:spcPts val="91"/>
              </a:spcBef>
            </a:pPr>
            <a:r>
              <a:rPr sz="2176" spc="-5" dirty="0">
                <a:latin typeface="Arial"/>
                <a:cs typeface="Arial"/>
              </a:rPr>
              <a:t>livello di  trasporto</a:t>
            </a:r>
            <a:endParaRPr sz="2176" dirty="0">
              <a:latin typeface="Arial"/>
              <a:cs typeface="Arial"/>
            </a:endParaRPr>
          </a:p>
          <a:p>
            <a:pPr marL="92131" marR="93283" indent="159502">
              <a:spcBef>
                <a:spcPts val="1578"/>
              </a:spcBef>
            </a:pPr>
            <a:r>
              <a:rPr sz="2176" spc="-5" dirty="0">
                <a:latin typeface="Arial"/>
                <a:cs typeface="Arial"/>
              </a:rPr>
              <a:t>livelli  1, 2 e</a:t>
            </a:r>
            <a:r>
              <a:rPr sz="2176" spc="-77" dirty="0">
                <a:latin typeface="Arial"/>
                <a:cs typeface="Arial"/>
              </a:rPr>
              <a:t> </a:t>
            </a:r>
            <a:r>
              <a:rPr sz="2176" spc="-5" dirty="0">
                <a:latin typeface="Arial"/>
                <a:cs typeface="Arial"/>
              </a:rPr>
              <a:t>3</a:t>
            </a:r>
            <a:endParaRPr sz="2176" dirty="0">
              <a:latin typeface="Arial"/>
              <a:cs typeface="Arial"/>
            </a:endParaRPr>
          </a:p>
        </p:txBody>
      </p:sp>
      <p:sp>
        <p:nvSpPr>
          <p:cNvPr id="11" name="object 11"/>
          <p:cNvSpPr/>
          <p:nvPr/>
        </p:nvSpPr>
        <p:spPr>
          <a:xfrm>
            <a:off x="7163003" y="1618972"/>
            <a:ext cx="2530723" cy="2590032"/>
          </a:xfrm>
          <a:custGeom>
            <a:avLst/>
            <a:gdLst/>
            <a:ahLst/>
            <a:cxnLst/>
            <a:rect l="l" t="t" r="r" b="b"/>
            <a:pathLst>
              <a:path w="2790825" h="2856229">
                <a:moveTo>
                  <a:pt x="0" y="0"/>
                </a:moveTo>
                <a:lnTo>
                  <a:pt x="0" y="2855976"/>
                </a:lnTo>
                <a:lnTo>
                  <a:pt x="2790444" y="2855976"/>
                </a:lnTo>
                <a:lnTo>
                  <a:pt x="2790444" y="0"/>
                </a:lnTo>
                <a:lnTo>
                  <a:pt x="0" y="0"/>
                </a:lnTo>
                <a:close/>
              </a:path>
            </a:pathLst>
          </a:custGeom>
          <a:solidFill>
            <a:srgbClr val="FFFF01"/>
          </a:solidFill>
        </p:spPr>
        <p:txBody>
          <a:bodyPr wrap="square" lIns="0" tIns="0" rIns="0" bIns="0" rtlCol="0"/>
          <a:lstStyle/>
          <a:p>
            <a:endParaRPr sz="1632"/>
          </a:p>
        </p:txBody>
      </p:sp>
      <p:sp>
        <p:nvSpPr>
          <p:cNvPr id="12" name="object 12"/>
          <p:cNvSpPr/>
          <p:nvPr/>
        </p:nvSpPr>
        <p:spPr>
          <a:xfrm>
            <a:off x="7163003" y="1618972"/>
            <a:ext cx="2530723" cy="2590032"/>
          </a:xfrm>
          <a:custGeom>
            <a:avLst/>
            <a:gdLst/>
            <a:ahLst/>
            <a:cxnLst/>
            <a:rect l="l" t="t" r="r" b="b"/>
            <a:pathLst>
              <a:path w="2790825" h="2856229">
                <a:moveTo>
                  <a:pt x="0" y="0"/>
                </a:moveTo>
                <a:lnTo>
                  <a:pt x="0" y="2855976"/>
                </a:lnTo>
                <a:lnTo>
                  <a:pt x="2790444" y="2855976"/>
                </a:lnTo>
                <a:lnTo>
                  <a:pt x="2790444" y="0"/>
                </a:lnTo>
                <a:lnTo>
                  <a:pt x="0" y="0"/>
                </a:lnTo>
                <a:close/>
              </a:path>
            </a:pathLst>
          </a:custGeom>
          <a:ln w="25400">
            <a:solidFill>
              <a:srgbClr val="000000"/>
            </a:solidFill>
          </a:ln>
        </p:spPr>
        <p:txBody>
          <a:bodyPr wrap="square" lIns="0" tIns="0" rIns="0" bIns="0" rtlCol="0"/>
          <a:lstStyle/>
          <a:p>
            <a:endParaRPr sz="1632"/>
          </a:p>
        </p:txBody>
      </p:sp>
      <p:sp>
        <p:nvSpPr>
          <p:cNvPr id="13" name="object 13"/>
          <p:cNvSpPr/>
          <p:nvPr/>
        </p:nvSpPr>
        <p:spPr>
          <a:xfrm>
            <a:off x="7163003" y="4192880"/>
            <a:ext cx="2530723" cy="829179"/>
          </a:xfrm>
          <a:custGeom>
            <a:avLst/>
            <a:gdLst/>
            <a:ahLst/>
            <a:cxnLst/>
            <a:rect l="l" t="t" r="r" b="b"/>
            <a:pathLst>
              <a:path w="2790825" h="914400">
                <a:moveTo>
                  <a:pt x="0" y="914400"/>
                </a:moveTo>
                <a:lnTo>
                  <a:pt x="2790444" y="914400"/>
                </a:lnTo>
                <a:lnTo>
                  <a:pt x="2790444" y="0"/>
                </a:lnTo>
                <a:lnTo>
                  <a:pt x="0" y="0"/>
                </a:lnTo>
                <a:lnTo>
                  <a:pt x="0" y="914400"/>
                </a:lnTo>
                <a:close/>
              </a:path>
            </a:pathLst>
          </a:custGeom>
          <a:solidFill>
            <a:srgbClr val="FF9801"/>
          </a:solidFill>
        </p:spPr>
        <p:txBody>
          <a:bodyPr wrap="square" lIns="0" tIns="0" rIns="0" bIns="0" rtlCol="0"/>
          <a:lstStyle/>
          <a:p>
            <a:endParaRPr sz="1632"/>
          </a:p>
        </p:txBody>
      </p:sp>
      <p:sp>
        <p:nvSpPr>
          <p:cNvPr id="14" name="object 14"/>
          <p:cNvSpPr/>
          <p:nvPr/>
        </p:nvSpPr>
        <p:spPr>
          <a:xfrm>
            <a:off x="7163003" y="4192880"/>
            <a:ext cx="2530723" cy="845302"/>
          </a:xfrm>
          <a:custGeom>
            <a:avLst/>
            <a:gdLst/>
            <a:ahLst/>
            <a:cxnLst/>
            <a:rect l="l" t="t" r="r" b="b"/>
            <a:pathLst>
              <a:path w="2790825" h="932179">
                <a:moveTo>
                  <a:pt x="0" y="0"/>
                </a:moveTo>
                <a:lnTo>
                  <a:pt x="0" y="931926"/>
                </a:lnTo>
                <a:lnTo>
                  <a:pt x="2790444" y="931926"/>
                </a:lnTo>
                <a:lnTo>
                  <a:pt x="2790444" y="0"/>
                </a:lnTo>
                <a:lnTo>
                  <a:pt x="0" y="0"/>
                </a:lnTo>
                <a:close/>
              </a:path>
            </a:pathLst>
          </a:custGeom>
          <a:ln w="25400">
            <a:solidFill>
              <a:srgbClr val="000000"/>
            </a:solidFill>
          </a:ln>
        </p:spPr>
        <p:txBody>
          <a:bodyPr wrap="square" lIns="0" tIns="0" rIns="0" bIns="0" rtlCol="0"/>
          <a:lstStyle/>
          <a:p>
            <a:endParaRPr sz="1632"/>
          </a:p>
        </p:txBody>
      </p:sp>
      <p:sp>
        <p:nvSpPr>
          <p:cNvPr id="15" name="object 15"/>
          <p:cNvSpPr/>
          <p:nvPr/>
        </p:nvSpPr>
        <p:spPr>
          <a:xfrm>
            <a:off x="7163003" y="5022059"/>
            <a:ext cx="2530723" cy="845302"/>
          </a:xfrm>
          <a:custGeom>
            <a:avLst/>
            <a:gdLst/>
            <a:ahLst/>
            <a:cxnLst/>
            <a:rect l="l" t="t" r="r" b="b"/>
            <a:pathLst>
              <a:path w="2790825" h="932179">
                <a:moveTo>
                  <a:pt x="0" y="0"/>
                </a:moveTo>
                <a:lnTo>
                  <a:pt x="0" y="931926"/>
                </a:lnTo>
                <a:lnTo>
                  <a:pt x="2790444" y="931926"/>
                </a:lnTo>
                <a:lnTo>
                  <a:pt x="2790444" y="0"/>
                </a:lnTo>
                <a:lnTo>
                  <a:pt x="0" y="0"/>
                </a:lnTo>
                <a:close/>
              </a:path>
            </a:pathLst>
          </a:custGeom>
          <a:solidFill>
            <a:srgbClr val="C0C0C0"/>
          </a:solidFill>
        </p:spPr>
        <p:txBody>
          <a:bodyPr wrap="square" lIns="0" tIns="0" rIns="0" bIns="0" rtlCol="0"/>
          <a:lstStyle/>
          <a:p>
            <a:endParaRPr sz="1632"/>
          </a:p>
        </p:txBody>
      </p:sp>
      <p:sp>
        <p:nvSpPr>
          <p:cNvPr id="16" name="object 16"/>
          <p:cNvSpPr/>
          <p:nvPr/>
        </p:nvSpPr>
        <p:spPr>
          <a:xfrm>
            <a:off x="7163003" y="5022059"/>
            <a:ext cx="2530723" cy="845302"/>
          </a:xfrm>
          <a:custGeom>
            <a:avLst/>
            <a:gdLst/>
            <a:ahLst/>
            <a:cxnLst/>
            <a:rect l="l" t="t" r="r" b="b"/>
            <a:pathLst>
              <a:path w="2790825" h="932179">
                <a:moveTo>
                  <a:pt x="0" y="0"/>
                </a:moveTo>
                <a:lnTo>
                  <a:pt x="0" y="931926"/>
                </a:lnTo>
                <a:lnTo>
                  <a:pt x="2790444" y="931926"/>
                </a:lnTo>
                <a:lnTo>
                  <a:pt x="2790444" y="0"/>
                </a:lnTo>
                <a:lnTo>
                  <a:pt x="0" y="0"/>
                </a:lnTo>
                <a:close/>
              </a:path>
            </a:pathLst>
          </a:custGeom>
          <a:ln w="25400">
            <a:solidFill>
              <a:srgbClr val="000000"/>
            </a:solidFill>
          </a:ln>
        </p:spPr>
        <p:txBody>
          <a:bodyPr wrap="square" lIns="0" tIns="0" rIns="0" bIns="0" rtlCol="0"/>
          <a:lstStyle/>
          <a:p>
            <a:endParaRPr sz="1632"/>
          </a:p>
        </p:txBody>
      </p:sp>
      <p:sp>
        <p:nvSpPr>
          <p:cNvPr id="17" name="object 17"/>
          <p:cNvSpPr/>
          <p:nvPr/>
        </p:nvSpPr>
        <p:spPr>
          <a:xfrm>
            <a:off x="4904181" y="4168697"/>
            <a:ext cx="3524010" cy="1952025"/>
          </a:xfrm>
          <a:custGeom>
            <a:avLst/>
            <a:gdLst/>
            <a:ahLst/>
            <a:cxnLst/>
            <a:rect l="l" t="t" r="r" b="b"/>
            <a:pathLst>
              <a:path w="3886200" h="2152650">
                <a:moveTo>
                  <a:pt x="0" y="0"/>
                </a:moveTo>
                <a:lnTo>
                  <a:pt x="0" y="0"/>
                </a:lnTo>
                <a:lnTo>
                  <a:pt x="0" y="1283272"/>
                </a:lnTo>
                <a:lnTo>
                  <a:pt x="0" y="1344055"/>
                </a:lnTo>
                <a:lnTo>
                  <a:pt x="0" y="1847850"/>
                </a:lnTo>
                <a:lnTo>
                  <a:pt x="3001" y="1897867"/>
                </a:lnTo>
                <a:lnTo>
                  <a:pt x="11821" y="1943188"/>
                </a:lnTo>
                <a:lnTo>
                  <a:pt x="26181" y="1983878"/>
                </a:lnTo>
                <a:lnTo>
                  <a:pt x="45804" y="2020005"/>
                </a:lnTo>
                <a:lnTo>
                  <a:pt x="70412" y="2051634"/>
                </a:lnTo>
                <a:lnTo>
                  <a:pt x="99726" y="2078831"/>
                </a:lnTo>
                <a:lnTo>
                  <a:pt x="133470" y="2101662"/>
                </a:lnTo>
                <a:lnTo>
                  <a:pt x="171365" y="2120194"/>
                </a:lnTo>
                <a:lnTo>
                  <a:pt x="213133" y="2134492"/>
                </a:lnTo>
                <a:lnTo>
                  <a:pt x="258497" y="2144624"/>
                </a:lnTo>
                <a:lnTo>
                  <a:pt x="307179" y="2150654"/>
                </a:lnTo>
                <a:lnTo>
                  <a:pt x="358902" y="2152650"/>
                </a:lnTo>
                <a:lnTo>
                  <a:pt x="371139" y="2152650"/>
                </a:lnTo>
                <a:lnTo>
                  <a:pt x="387192" y="2152650"/>
                </a:lnTo>
                <a:lnTo>
                  <a:pt x="3524237" y="2152650"/>
                </a:lnTo>
                <a:lnTo>
                  <a:pt x="3580929" y="2150288"/>
                </a:lnTo>
                <a:lnTo>
                  <a:pt x="3633966" y="2143203"/>
                </a:lnTo>
                <a:lnTo>
                  <a:pt x="3682981" y="2131395"/>
                </a:lnTo>
                <a:lnTo>
                  <a:pt x="3727605" y="2114864"/>
                </a:lnTo>
                <a:lnTo>
                  <a:pt x="3767473" y="2093610"/>
                </a:lnTo>
                <a:lnTo>
                  <a:pt x="3802215" y="2067633"/>
                </a:lnTo>
                <a:lnTo>
                  <a:pt x="3831465" y="2036933"/>
                </a:lnTo>
                <a:lnTo>
                  <a:pt x="3854854" y="2001509"/>
                </a:lnTo>
                <a:lnTo>
                  <a:pt x="3872016" y="1961362"/>
                </a:lnTo>
                <a:lnTo>
                  <a:pt x="3882583" y="1916492"/>
                </a:lnTo>
                <a:lnTo>
                  <a:pt x="3886187" y="1866899"/>
                </a:lnTo>
                <a:lnTo>
                  <a:pt x="3886187" y="1848560"/>
                </a:lnTo>
                <a:lnTo>
                  <a:pt x="3886187" y="1825462"/>
                </a:lnTo>
                <a:lnTo>
                  <a:pt x="3886187" y="53070"/>
                </a:lnTo>
                <a:lnTo>
                  <a:pt x="3886187" y="19049"/>
                </a:lnTo>
              </a:path>
            </a:pathLst>
          </a:custGeom>
          <a:ln w="76200">
            <a:solidFill>
              <a:srgbClr val="66FF33"/>
            </a:solidFill>
          </a:ln>
        </p:spPr>
        <p:txBody>
          <a:bodyPr wrap="square" lIns="0" tIns="0" rIns="0" bIns="0" rtlCol="0"/>
          <a:lstStyle/>
          <a:p>
            <a:endParaRPr sz="1632"/>
          </a:p>
        </p:txBody>
      </p:sp>
      <p:sp>
        <p:nvSpPr>
          <p:cNvPr id="18" name="object 18"/>
          <p:cNvSpPr txBox="1"/>
          <p:nvPr/>
        </p:nvSpPr>
        <p:spPr>
          <a:xfrm>
            <a:off x="7214821" y="4658142"/>
            <a:ext cx="732441" cy="346464"/>
          </a:xfrm>
          <a:prstGeom prst="rect">
            <a:avLst/>
          </a:prstGeom>
        </p:spPr>
        <p:txBody>
          <a:bodyPr vert="horz" wrap="square" lIns="0" tIns="11516" rIns="0" bIns="0" rtlCol="0">
            <a:spAutoFit/>
          </a:bodyPr>
          <a:lstStyle/>
          <a:p>
            <a:pPr>
              <a:spcBef>
                <a:spcPts val="91"/>
              </a:spcBef>
            </a:pPr>
            <a:r>
              <a:rPr sz="2176" spc="-5" dirty="0">
                <a:latin typeface="Arial"/>
                <a:cs typeface="Arial"/>
              </a:rPr>
              <a:t>TSAP</a:t>
            </a:r>
            <a:endParaRPr sz="2176">
              <a:latin typeface="Arial"/>
              <a:cs typeface="Arial"/>
            </a:endParaRPr>
          </a:p>
        </p:txBody>
      </p:sp>
      <p:sp>
        <p:nvSpPr>
          <p:cNvPr id="19" name="object 19"/>
          <p:cNvSpPr/>
          <p:nvPr/>
        </p:nvSpPr>
        <p:spPr>
          <a:xfrm>
            <a:off x="8428181" y="2717633"/>
            <a:ext cx="0" cy="1451063"/>
          </a:xfrm>
          <a:custGeom>
            <a:avLst/>
            <a:gdLst/>
            <a:ahLst/>
            <a:cxnLst/>
            <a:rect l="l" t="t" r="r" b="b"/>
            <a:pathLst>
              <a:path h="1600200">
                <a:moveTo>
                  <a:pt x="0" y="1600200"/>
                </a:moveTo>
                <a:lnTo>
                  <a:pt x="0" y="0"/>
                </a:lnTo>
              </a:path>
            </a:pathLst>
          </a:custGeom>
          <a:ln w="38100">
            <a:solidFill>
              <a:srgbClr val="6666FF"/>
            </a:solidFill>
          </a:ln>
        </p:spPr>
        <p:txBody>
          <a:bodyPr wrap="square" lIns="0" tIns="0" rIns="0" bIns="0" rtlCol="0"/>
          <a:lstStyle/>
          <a:p>
            <a:endParaRPr sz="1632"/>
          </a:p>
        </p:txBody>
      </p:sp>
      <p:sp>
        <p:nvSpPr>
          <p:cNvPr id="20" name="object 20"/>
          <p:cNvSpPr/>
          <p:nvPr/>
        </p:nvSpPr>
        <p:spPr>
          <a:xfrm>
            <a:off x="7668100" y="1698434"/>
            <a:ext cx="1502887" cy="1261043"/>
          </a:xfrm>
          <a:custGeom>
            <a:avLst/>
            <a:gdLst/>
            <a:ahLst/>
            <a:cxnLst/>
            <a:rect l="l" t="t" r="r" b="b"/>
            <a:pathLst>
              <a:path w="1657350" h="1390650">
                <a:moveTo>
                  <a:pt x="1657350" y="694944"/>
                </a:moveTo>
                <a:lnTo>
                  <a:pt x="1655719" y="650968"/>
                </a:lnTo>
                <a:lnTo>
                  <a:pt x="1650892" y="607724"/>
                </a:lnTo>
                <a:lnTo>
                  <a:pt x="1642965" y="565291"/>
                </a:lnTo>
                <a:lnTo>
                  <a:pt x="1632035" y="523751"/>
                </a:lnTo>
                <a:lnTo>
                  <a:pt x="1618200" y="483184"/>
                </a:lnTo>
                <a:lnTo>
                  <a:pt x="1601557" y="443673"/>
                </a:lnTo>
                <a:lnTo>
                  <a:pt x="1582202" y="405298"/>
                </a:lnTo>
                <a:lnTo>
                  <a:pt x="1560232" y="368140"/>
                </a:lnTo>
                <a:lnTo>
                  <a:pt x="1535745" y="332281"/>
                </a:lnTo>
                <a:lnTo>
                  <a:pt x="1508838" y="297802"/>
                </a:lnTo>
                <a:lnTo>
                  <a:pt x="1479606" y="264783"/>
                </a:lnTo>
                <a:lnTo>
                  <a:pt x="1448149" y="233307"/>
                </a:lnTo>
                <a:lnTo>
                  <a:pt x="1414562" y="203453"/>
                </a:lnTo>
                <a:lnTo>
                  <a:pt x="1378943" y="175305"/>
                </a:lnTo>
                <a:lnTo>
                  <a:pt x="1341388" y="148941"/>
                </a:lnTo>
                <a:lnTo>
                  <a:pt x="1301995" y="124444"/>
                </a:lnTo>
                <a:lnTo>
                  <a:pt x="1260860" y="101896"/>
                </a:lnTo>
                <a:lnTo>
                  <a:pt x="1218081" y="81376"/>
                </a:lnTo>
                <a:lnTo>
                  <a:pt x="1173755" y="62966"/>
                </a:lnTo>
                <a:lnTo>
                  <a:pt x="1127978" y="46748"/>
                </a:lnTo>
                <a:lnTo>
                  <a:pt x="1080848" y="32802"/>
                </a:lnTo>
                <a:lnTo>
                  <a:pt x="1032462" y="21209"/>
                </a:lnTo>
                <a:lnTo>
                  <a:pt x="982916" y="12052"/>
                </a:lnTo>
                <a:lnTo>
                  <a:pt x="932308" y="5410"/>
                </a:lnTo>
                <a:lnTo>
                  <a:pt x="880735" y="1366"/>
                </a:lnTo>
                <a:lnTo>
                  <a:pt x="828294" y="0"/>
                </a:lnTo>
                <a:lnTo>
                  <a:pt x="775938" y="1366"/>
                </a:lnTo>
                <a:lnTo>
                  <a:pt x="724444" y="5410"/>
                </a:lnTo>
                <a:lnTo>
                  <a:pt x="673909" y="12052"/>
                </a:lnTo>
                <a:lnTo>
                  <a:pt x="624430" y="21209"/>
                </a:lnTo>
                <a:lnTo>
                  <a:pt x="576104" y="32802"/>
                </a:lnTo>
                <a:lnTo>
                  <a:pt x="529029" y="46748"/>
                </a:lnTo>
                <a:lnTo>
                  <a:pt x="483302" y="62966"/>
                </a:lnTo>
                <a:lnTo>
                  <a:pt x="439021" y="81376"/>
                </a:lnTo>
                <a:lnTo>
                  <a:pt x="396282" y="101896"/>
                </a:lnTo>
                <a:lnTo>
                  <a:pt x="355182" y="124444"/>
                </a:lnTo>
                <a:lnTo>
                  <a:pt x="315820" y="148941"/>
                </a:lnTo>
                <a:lnTo>
                  <a:pt x="278293" y="175305"/>
                </a:lnTo>
                <a:lnTo>
                  <a:pt x="242697" y="203454"/>
                </a:lnTo>
                <a:lnTo>
                  <a:pt x="209129" y="233307"/>
                </a:lnTo>
                <a:lnTo>
                  <a:pt x="177689" y="264783"/>
                </a:lnTo>
                <a:lnTo>
                  <a:pt x="148472" y="297802"/>
                </a:lnTo>
                <a:lnTo>
                  <a:pt x="121575" y="332281"/>
                </a:lnTo>
                <a:lnTo>
                  <a:pt x="97097" y="368140"/>
                </a:lnTo>
                <a:lnTo>
                  <a:pt x="75134" y="405298"/>
                </a:lnTo>
                <a:lnTo>
                  <a:pt x="55784" y="443673"/>
                </a:lnTo>
                <a:lnTo>
                  <a:pt x="39144" y="483184"/>
                </a:lnTo>
                <a:lnTo>
                  <a:pt x="25312" y="523751"/>
                </a:lnTo>
                <a:lnTo>
                  <a:pt x="14384" y="565291"/>
                </a:lnTo>
                <a:lnTo>
                  <a:pt x="6457" y="607724"/>
                </a:lnTo>
                <a:lnTo>
                  <a:pt x="1630" y="650968"/>
                </a:lnTo>
                <a:lnTo>
                  <a:pt x="0" y="694944"/>
                </a:lnTo>
                <a:lnTo>
                  <a:pt x="1630" y="738922"/>
                </a:lnTo>
                <a:lnTo>
                  <a:pt x="6457" y="782176"/>
                </a:lnTo>
                <a:lnTo>
                  <a:pt x="14384" y="824624"/>
                </a:lnTo>
                <a:lnTo>
                  <a:pt x="25312" y="866185"/>
                </a:lnTo>
                <a:lnTo>
                  <a:pt x="39144" y="906777"/>
                </a:lnTo>
                <a:lnTo>
                  <a:pt x="55784" y="946317"/>
                </a:lnTo>
                <a:lnTo>
                  <a:pt x="75134" y="984725"/>
                </a:lnTo>
                <a:lnTo>
                  <a:pt x="97097" y="1021919"/>
                </a:lnTo>
                <a:lnTo>
                  <a:pt x="121575" y="1057817"/>
                </a:lnTo>
                <a:lnTo>
                  <a:pt x="148472" y="1092337"/>
                </a:lnTo>
                <a:lnTo>
                  <a:pt x="177689" y="1125398"/>
                </a:lnTo>
                <a:lnTo>
                  <a:pt x="209129" y="1156917"/>
                </a:lnTo>
                <a:lnTo>
                  <a:pt x="242697" y="1186814"/>
                </a:lnTo>
                <a:lnTo>
                  <a:pt x="278293" y="1215007"/>
                </a:lnTo>
                <a:lnTo>
                  <a:pt x="315820" y="1241414"/>
                </a:lnTo>
                <a:lnTo>
                  <a:pt x="355182" y="1265953"/>
                </a:lnTo>
                <a:lnTo>
                  <a:pt x="396282" y="1288543"/>
                </a:lnTo>
                <a:lnTo>
                  <a:pt x="439021" y="1309101"/>
                </a:lnTo>
                <a:lnTo>
                  <a:pt x="483302" y="1327547"/>
                </a:lnTo>
                <a:lnTo>
                  <a:pt x="529029" y="1343798"/>
                </a:lnTo>
                <a:lnTo>
                  <a:pt x="576104" y="1357774"/>
                </a:lnTo>
                <a:lnTo>
                  <a:pt x="624430" y="1369391"/>
                </a:lnTo>
                <a:lnTo>
                  <a:pt x="673909" y="1378569"/>
                </a:lnTo>
                <a:lnTo>
                  <a:pt x="724444" y="1385226"/>
                </a:lnTo>
                <a:lnTo>
                  <a:pt x="775938" y="1389280"/>
                </a:lnTo>
                <a:lnTo>
                  <a:pt x="828294" y="1390650"/>
                </a:lnTo>
                <a:lnTo>
                  <a:pt x="880735" y="1389280"/>
                </a:lnTo>
                <a:lnTo>
                  <a:pt x="932308" y="1385226"/>
                </a:lnTo>
                <a:lnTo>
                  <a:pt x="982916" y="1378569"/>
                </a:lnTo>
                <a:lnTo>
                  <a:pt x="1032462" y="1369391"/>
                </a:lnTo>
                <a:lnTo>
                  <a:pt x="1080848" y="1357774"/>
                </a:lnTo>
                <a:lnTo>
                  <a:pt x="1127978" y="1343798"/>
                </a:lnTo>
                <a:lnTo>
                  <a:pt x="1173755" y="1327547"/>
                </a:lnTo>
                <a:lnTo>
                  <a:pt x="1218081" y="1309101"/>
                </a:lnTo>
                <a:lnTo>
                  <a:pt x="1260860" y="1288543"/>
                </a:lnTo>
                <a:lnTo>
                  <a:pt x="1301995" y="1265953"/>
                </a:lnTo>
                <a:lnTo>
                  <a:pt x="1341388" y="1241414"/>
                </a:lnTo>
                <a:lnTo>
                  <a:pt x="1378943" y="1215007"/>
                </a:lnTo>
                <a:lnTo>
                  <a:pt x="1414562" y="1186815"/>
                </a:lnTo>
                <a:lnTo>
                  <a:pt x="1448149" y="1156917"/>
                </a:lnTo>
                <a:lnTo>
                  <a:pt x="1479606" y="1125398"/>
                </a:lnTo>
                <a:lnTo>
                  <a:pt x="1508838" y="1092337"/>
                </a:lnTo>
                <a:lnTo>
                  <a:pt x="1535745" y="1057817"/>
                </a:lnTo>
                <a:lnTo>
                  <a:pt x="1560232" y="1021919"/>
                </a:lnTo>
                <a:lnTo>
                  <a:pt x="1582202" y="984725"/>
                </a:lnTo>
                <a:lnTo>
                  <a:pt x="1601557" y="946317"/>
                </a:lnTo>
                <a:lnTo>
                  <a:pt x="1618200" y="906777"/>
                </a:lnTo>
                <a:lnTo>
                  <a:pt x="1632035" y="866185"/>
                </a:lnTo>
                <a:lnTo>
                  <a:pt x="1642965" y="824624"/>
                </a:lnTo>
                <a:lnTo>
                  <a:pt x="1650892" y="782176"/>
                </a:lnTo>
                <a:lnTo>
                  <a:pt x="1655719" y="738922"/>
                </a:lnTo>
                <a:lnTo>
                  <a:pt x="1657350" y="694944"/>
                </a:lnTo>
                <a:close/>
              </a:path>
            </a:pathLst>
          </a:custGeom>
          <a:solidFill>
            <a:srgbClr val="6666FF"/>
          </a:solidFill>
        </p:spPr>
        <p:txBody>
          <a:bodyPr wrap="square" lIns="0" tIns="0" rIns="0" bIns="0" rtlCol="0"/>
          <a:lstStyle/>
          <a:p>
            <a:endParaRPr sz="1632"/>
          </a:p>
        </p:txBody>
      </p:sp>
      <p:sp>
        <p:nvSpPr>
          <p:cNvPr id="21" name="object 21"/>
          <p:cNvSpPr txBox="1"/>
          <p:nvPr/>
        </p:nvSpPr>
        <p:spPr>
          <a:xfrm>
            <a:off x="7846610" y="1811985"/>
            <a:ext cx="1145303" cy="1016134"/>
          </a:xfrm>
          <a:prstGeom prst="rect">
            <a:avLst/>
          </a:prstGeom>
        </p:spPr>
        <p:txBody>
          <a:bodyPr vert="horz" wrap="square" lIns="0" tIns="11516" rIns="0" bIns="0" rtlCol="0">
            <a:spAutoFit/>
          </a:bodyPr>
          <a:lstStyle/>
          <a:p>
            <a:pPr marL="11516" marR="4607" algn="ctr">
              <a:spcBef>
                <a:spcPts val="91"/>
              </a:spcBef>
            </a:pPr>
            <a:r>
              <a:rPr sz="2176" spc="-5" dirty="0">
                <a:solidFill>
                  <a:srgbClr val="FFFFFF"/>
                </a:solidFill>
                <a:latin typeface="Arial"/>
                <a:cs typeface="Arial"/>
              </a:rPr>
              <a:t>processo  server  </a:t>
            </a:r>
            <a:r>
              <a:rPr lang="it-IT" sz="2176" spc="-5" dirty="0">
                <a:solidFill>
                  <a:srgbClr val="FFFFFF"/>
                </a:solidFill>
                <a:latin typeface="Arial"/>
                <a:cs typeface="Arial"/>
              </a:rPr>
              <a:t>SMTP</a:t>
            </a:r>
            <a:endParaRPr sz="2176" dirty="0">
              <a:latin typeface="Arial"/>
              <a:cs typeface="Arial"/>
            </a:endParaRPr>
          </a:p>
        </p:txBody>
      </p:sp>
      <p:sp>
        <p:nvSpPr>
          <p:cNvPr id="22" name="object 22"/>
          <p:cNvSpPr/>
          <p:nvPr/>
        </p:nvSpPr>
        <p:spPr>
          <a:xfrm>
            <a:off x="4886907" y="2717633"/>
            <a:ext cx="0" cy="1451063"/>
          </a:xfrm>
          <a:custGeom>
            <a:avLst/>
            <a:gdLst/>
            <a:ahLst/>
            <a:cxnLst/>
            <a:rect l="l" t="t" r="r" b="b"/>
            <a:pathLst>
              <a:path h="1600200">
                <a:moveTo>
                  <a:pt x="0" y="1600200"/>
                </a:moveTo>
                <a:lnTo>
                  <a:pt x="0" y="0"/>
                </a:lnTo>
              </a:path>
            </a:pathLst>
          </a:custGeom>
          <a:ln w="38100">
            <a:solidFill>
              <a:srgbClr val="6666FF"/>
            </a:solidFill>
          </a:ln>
        </p:spPr>
        <p:txBody>
          <a:bodyPr wrap="square" lIns="0" tIns="0" rIns="0" bIns="0" rtlCol="0"/>
          <a:lstStyle/>
          <a:p>
            <a:endParaRPr sz="1632"/>
          </a:p>
        </p:txBody>
      </p:sp>
      <p:sp>
        <p:nvSpPr>
          <p:cNvPr id="23" name="object 23"/>
          <p:cNvSpPr/>
          <p:nvPr/>
        </p:nvSpPr>
        <p:spPr>
          <a:xfrm>
            <a:off x="4144101" y="2303043"/>
            <a:ext cx="1502887" cy="1261043"/>
          </a:xfrm>
          <a:custGeom>
            <a:avLst/>
            <a:gdLst/>
            <a:ahLst/>
            <a:cxnLst/>
            <a:rect l="l" t="t" r="r" b="b"/>
            <a:pathLst>
              <a:path w="1657350" h="1390650">
                <a:moveTo>
                  <a:pt x="1657350" y="694944"/>
                </a:moveTo>
                <a:lnTo>
                  <a:pt x="1655719" y="650968"/>
                </a:lnTo>
                <a:lnTo>
                  <a:pt x="1650891" y="607724"/>
                </a:lnTo>
                <a:lnTo>
                  <a:pt x="1642964" y="565291"/>
                </a:lnTo>
                <a:lnTo>
                  <a:pt x="1632035" y="523751"/>
                </a:lnTo>
                <a:lnTo>
                  <a:pt x="1618199" y="483184"/>
                </a:lnTo>
                <a:lnTo>
                  <a:pt x="1601555" y="443673"/>
                </a:lnTo>
                <a:lnTo>
                  <a:pt x="1582200" y="405298"/>
                </a:lnTo>
                <a:lnTo>
                  <a:pt x="1560230" y="368140"/>
                </a:lnTo>
                <a:lnTo>
                  <a:pt x="1535742" y="332281"/>
                </a:lnTo>
                <a:lnTo>
                  <a:pt x="1508834" y="297802"/>
                </a:lnTo>
                <a:lnTo>
                  <a:pt x="1479603" y="264783"/>
                </a:lnTo>
                <a:lnTo>
                  <a:pt x="1448145" y="233307"/>
                </a:lnTo>
                <a:lnTo>
                  <a:pt x="1414557" y="203453"/>
                </a:lnTo>
                <a:lnTo>
                  <a:pt x="1378938" y="175305"/>
                </a:lnTo>
                <a:lnTo>
                  <a:pt x="1341382" y="148941"/>
                </a:lnTo>
                <a:lnTo>
                  <a:pt x="1301989" y="124444"/>
                </a:lnTo>
                <a:lnTo>
                  <a:pt x="1260854" y="101896"/>
                </a:lnTo>
                <a:lnTo>
                  <a:pt x="1218075" y="81376"/>
                </a:lnTo>
                <a:lnTo>
                  <a:pt x="1173749" y="62966"/>
                </a:lnTo>
                <a:lnTo>
                  <a:pt x="1127973" y="46748"/>
                </a:lnTo>
                <a:lnTo>
                  <a:pt x="1080843" y="32802"/>
                </a:lnTo>
                <a:lnTo>
                  <a:pt x="1032457" y="21209"/>
                </a:lnTo>
                <a:lnTo>
                  <a:pt x="982913" y="12052"/>
                </a:lnTo>
                <a:lnTo>
                  <a:pt x="932306" y="5410"/>
                </a:lnTo>
                <a:lnTo>
                  <a:pt x="880734" y="1366"/>
                </a:lnTo>
                <a:lnTo>
                  <a:pt x="828293" y="0"/>
                </a:lnTo>
                <a:lnTo>
                  <a:pt x="775938" y="1366"/>
                </a:lnTo>
                <a:lnTo>
                  <a:pt x="724444" y="5410"/>
                </a:lnTo>
                <a:lnTo>
                  <a:pt x="673909" y="12052"/>
                </a:lnTo>
                <a:lnTo>
                  <a:pt x="624430" y="21209"/>
                </a:lnTo>
                <a:lnTo>
                  <a:pt x="576104" y="32802"/>
                </a:lnTo>
                <a:lnTo>
                  <a:pt x="529029" y="46748"/>
                </a:lnTo>
                <a:lnTo>
                  <a:pt x="483302" y="62966"/>
                </a:lnTo>
                <a:lnTo>
                  <a:pt x="439021" y="81376"/>
                </a:lnTo>
                <a:lnTo>
                  <a:pt x="396282" y="101896"/>
                </a:lnTo>
                <a:lnTo>
                  <a:pt x="355182" y="124444"/>
                </a:lnTo>
                <a:lnTo>
                  <a:pt x="315820" y="148941"/>
                </a:lnTo>
                <a:lnTo>
                  <a:pt x="278293" y="175305"/>
                </a:lnTo>
                <a:lnTo>
                  <a:pt x="242696" y="203454"/>
                </a:lnTo>
                <a:lnTo>
                  <a:pt x="209129" y="233307"/>
                </a:lnTo>
                <a:lnTo>
                  <a:pt x="177689" y="264783"/>
                </a:lnTo>
                <a:lnTo>
                  <a:pt x="148472" y="297802"/>
                </a:lnTo>
                <a:lnTo>
                  <a:pt x="121575" y="332281"/>
                </a:lnTo>
                <a:lnTo>
                  <a:pt x="97097" y="368140"/>
                </a:lnTo>
                <a:lnTo>
                  <a:pt x="75134" y="405298"/>
                </a:lnTo>
                <a:lnTo>
                  <a:pt x="55784" y="443673"/>
                </a:lnTo>
                <a:lnTo>
                  <a:pt x="39144" y="483184"/>
                </a:lnTo>
                <a:lnTo>
                  <a:pt x="25312" y="523751"/>
                </a:lnTo>
                <a:lnTo>
                  <a:pt x="14384" y="565291"/>
                </a:lnTo>
                <a:lnTo>
                  <a:pt x="6457" y="607724"/>
                </a:lnTo>
                <a:lnTo>
                  <a:pt x="1630" y="650968"/>
                </a:lnTo>
                <a:lnTo>
                  <a:pt x="0" y="694944"/>
                </a:lnTo>
                <a:lnTo>
                  <a:pt x="1630" y="738922"/>
                </a:lnTo>
                <a:lnTo>
                  <a:pt x="6457" y="782176"/>
                </a:lnTo>
                <a:lnTo>
                  <a:pt x="14384" y="824624"/>
                </a:lnTo>
                <a:lnTo>
                  <a:pt x="25312" y="866185"/>
                </a:lnTo>
                <a:lnTo>
                  <a:pt x="39144" y="906777"/>
                </a:lnTo>
                <a:lnTo>
                  <a:pt x="55784" y="946317"/>
                </a:lnTo>
                <a:lnTo>
                  <a:pt x="75134" y="984725"/>
                </a:lnTo>
                <a:lnTo>
                  <a:pt x="97097" y="1021919"/>
                </a:lnTo>
                <a:lnTo>
                  <a:pt x="121575" y="1057817"/>
                </a:lnTo>
                <a:lnTo>
                  <a:pt x="148472" y="1092337"/>
                </a:lnTo>
                <a:lnTo>
                  <a:pt x="177689" y="1125398"/>
                </a:lnTo>
                <a:lnTo>
                  <a:pt x="209129" y="1156917"/>
                </a:lnTo>
                <a:lnTo>
                  <a:pt x="242696" y="1186814"/>
                </a:lnTo>
                <a:lnTo>
                  <a:pt x="278293" y="1215007"/>
                </a:lnTo>
                <a:lnTo>
                  <a:pt x="315820" y="1241414"/>
                </a:lnTo>
                <a:lnTo>
                  <a:pt x="355182" y="1265953"/>
                </a:lnTo>
                <a:lnTo>
                  <a:pt x="396282" y="1288543"/>
                </a:lnTo>
                <a:lnTo>
                  <a:pt x="439021" y="1309101"/>
                </a:lnTo>
                <a:lnTo>
                  <a:pt x="483302" y="1327547"/>
                </a:lnTo>
                <a:lnTo>
                  <a:pt x="529029" y="1343798"/>
                </a:lnTo>
                <a:lnTo>
                  <a:pt x="576104" y="1357774"/>
                </a:lnTo>
                <a:lnTo>
                  <a:pt x="624430" y="1369391"/>
                </a:lnTo>
                <a:lnTo>
                  <a:pt x="673909" y="1378569"/>
                </a:lnTo>
                <a:lnTo>
                  <a:pt x="724444" y="1385226"/>
                </a:lnTo>
                <a:lnTo>
                  <a:pt x="775938" y="1389280"/>
                </a:lnTo>
                <a:lnTo>
                  <a:pt x="828293" y="1390650"/>
                </a:lnTo>
                <a:lnTo>
                  <a:pt x="880734" y="1389280"/>
                </a:lnTo>
                <a:lnTo>
                  <a:pt x="932306" y="1385226"/>
                </a:lnTo>
                <a:lnTo>
                  <a:pt x="982913" y="1378569"/>
                </a:lnTo>
                <a:lnTo>
                  <a:pt x="1032457" y="1369391"/>
                </a:lnTo>
                <a:lnTo>
                  <a:pt x="1080843" y="1357774"/>
                </a:lnTo>
                <a:lnTo>
                  <a:pt x="1127973" y="1343798"/>
                </a:lnTo>
                <a:lnTo>
                  <a:pt x="1173749" y="1327547"/>
                </a:lnTo>
                <a:lnTo>
                  <a:pt x="1218075" y="1309101"/>
                </a:lnTo>
                <a:lnTo>
                  <a:pt x="1260854" y="1288543"/>
                </a:lnTo>
                <a:lnTo>
                  <a:pt x="1301989" y="1265953"/>
                </a:lnTo>
                <a:lnTo>
                  <a:pt x="1341382" y="1241414"/>
                </a:lnTo>
                <a:lnTo>
                  <a:pt x="1378938" y="1215007"/>
                </a:lnTo>
                <a:lnTo>
                  <a:pt x="1414557" y="1186815"/>
                </a:lnTo>
                <a:lnTo>
                  <a:pt x="1448145" y="1156917"/>
                </a:lnTo>
                <a:lnTo>
                  <a:pt x="1479603" y="1125398"/>
                </a:lnTo>
                <a:lnTo>
                  <a:pt x="1508834" y="1092337"/>
                </a:lnTo>
                <a:lnTo>
                  <a:pt x="1535742" y="1057817"/>
                </a:lnTo>
                <a:lnTo>
                  <a:pt x="1560230" y="1021919"/>
                </a:lnTo>
                <a:lnTo>
                  <a:pt x="1582200" y="984725"/>
                </a:lnTo>
                <a:lnTo>
                  <a:pt x="1601555" y="946317"/>
                </a:lnTo>
                <a:lnTo>
                  <a:pt x="1618199" y="906777"/>
                </a:lnTo>
                <a:lnTo>
                  <a:pt x="1632035" y="866185"/>
                </a:lnTo>
                <a:lnTo>
                  <a:pt x="1642964" y="824624"/>
                </a:lnTo>
                <a:lnTo>
                  <a:pt x="1650891" y="782176"/>
                </a:lnTo>
                <a:lnTo>
                  <a:pt x="1655719" y="738922"/>
                </a:lnTo>
                <a:lnTo>
                  <a:pt x="1657350" y="694944"/>
                </a:lnTo>
                <a:close/>
              </a:path>
            </a:pathLst>
          </a:custGeom>
          <a:solidFill>
            <a:srgbClr val="6666FF"/>
          </a:solidFill>
        </p:spPr>
        <p:txBody>
          <a:bodyPr wrap="square" lIns="0" tIns="0" rIns="0" bIns="0" rtlCol="0"/>
          <a:lstStyle/>
          <a:p>
            <a:endParaRPr sz="1632"/>
          </a:p>
        </p:txBody>
      </p:sp>
      <p:sp>
        <p:nvSpPr>
          <p:cNvPr id="24" name="object 24"/>
          <p:cNvSpPr txBox="1"/>
          <p:nvPr/>
        </p:nvSpPr>
        <p:spPr>
          <a:xfrm>
            <a:off x="4322600" y="2416595"/>
            <a:ext cx="1145303" cy="1016134"/>
          </a:xfrm>
          <a:prstGeom prst="rect">
            <a:avLst/>
          </a:prstGeom>
        </p:spPr>
        <p:txBody>
          <a:bodyPr vert="horz" wrap="square" lIns="0" tIns="11516" rIns="0" bIns="0" rtlCol="0">
            <a:spAutoFit/>
          </a:bodyPr>
          <a:lstStyle/>
          <a:p>
            <a:pPr marL="11516" marR="4607" algn="ctr">
              <a:spcBef>
                <a:spcPts val="91"/>
              </a:spcBef>
            </a:pPr>
            <a:r>
              <a:rPr sz="2176" spc="-5" dirty="0">
                <a:solidFill>
                  <a:srgbClr val="FFFFFF"/>
                </a:solidFill>
                <a:latin typeface="Arial"/>
                <a:cs typeface="Arial"/>
              </a:rPr>
              <a:t>processo  client  (</a:t>
            </a:r>
            <a:r>
              <a:rPr lang="it-IT" sz="2176" spc="-5" dirty="0">
                <a:solidFill>
                  <a:srgbClr val="FFFFFF"/>
                </a:solidFill>
                <a:latin typeface="Arial"/>
                <a:cs typeface="Arial"/>
              </a:rPr>
              <a:t>SMTP</a:t>
            </a:r>
            <a:r>
              <a:rPr sz="2176" spc="-5" dirty="0">
                <a:solidFill>
                  <a:srgbClr val="FFFFFF"/>
                </a:solidFill>
                <a:latin typeface="Arial"/>
                <a:cs typeface="Arial"/>
              </a:rPr>
              <a:t>)</a:t>
            </a:r>
            <a:endParaRPr sz="2176" dirty="0">
              <a:latin typeface="Arial"/>
              <a:cs typeface="Arial"/>
            </a:endParaRPr>
          </a:p>
        </p:txBody>
      </p:sp>
      <p:sp>
        <p:nvSpPr>
          <p:cNvPr id="25" name="object 25"/>
          <p:cNvSpPr/>
          <p:nvPr/>
        </p:nvSpPr>
        <p:spPr>
          <a:xfrm>
            <a:off x="4437769" y="4116873"/>
            <a:ext cx="138196" cy="138196"/>
          </a:xfrm>
          <a:prstGeom prst="rect">
            <a:avLst/>
          </a:prstGeom>
          <a:blipFill>
            <a:blip r:embed="rId2" cstate="print"/>
            <a:stretch>
              <a:fillRect/>
            </a:stretch>
          </a:blipFill>
        </p:spPr>
        <p:txBody>
          <a:bodyPr wrap="square" lIns="0" tIns="0" rIns="0" bIns="0" rtlCol="0"/>
          <a:lstStyle/>
          <a:p>
            <a:endParaRPr sz="1632"/>
          </a:p>
        </p:txBody>
      </p:sp>
      <p:sp>
        <p:nvSpPr>
          <p:cNvPr id="26" name="object 26"/>
          <p:cNvSpPr/>
          <p:nvPr/>
        </p:nvSpPr>
        <p:spPr>
          <a:xfrm>
            <a:off x="4835083" y="4116873"/>
            <a:ext cx="138196" cy="138196"/>
          </a:xfrm>
          <a:prstGeom prst="rect">
            <a:avLst/>
          </a:prstGeom>
          <a:blipFill>
            <a:blip r:embed="rId2" cstate="print"/>
            <a:stretch>
              <a:fillRect/>
            </a:stretch>
          </a:blipFill>
        </p:spPr>
        <p:txBody>
          <a:bodyPr wrap="square" lIns="0" tIns="0" rIns="0" bIns="0" rtlCol="0"/>
          <a:lstStyle/>
          <a:p>
            <a:endParaRPr sz="1632"/>
          </a:p>
        </p:txBody>
      </p:sp>
      <p:sp>
        <p:nvSpPr>
          <p:cNvPr id="27" name="object 27"/>
          <p:cNvSpPr/>
          <p:nvPr/>
        </p:nvSpPr>
        <p:spPr>
          <a:xfrm>
            <a:off x="5232398" y="4116873"/>
            <a:ext cx="138196" cy="138196"/>
          </a:xfrm>
          <a:prstGeom prst="rect">
            <a:avLst/>
          </a:prstGeom>
          <a:blipFill>
            <a:blip r:embed="rId2" cstate="print"/>
            <a:stretch>
              <a:fillRect/>
            </a:stretch>
          </a:blipFill>
        </p:spPr>
        <p:txBody>
          <a:bodyPr wrap="square" lIns="0" tIns="0" rIns="0" bIns="0" rtlCol="0"/>
          <a:lstStyle/>
          <a:p>
            <a:endParaRPr sz="1632"/>
          </a:p>
        </p:txBody>
      </p:sp>
      <p:sp>
        <p:nvSpPr>
          <p:cNvPr id="28" name="object 28"/>
          <p:cNvSpPr/>
          <p:nvPr/>
        </p:nvSpPr>
        <p:spPr>
          <a:xfrm>
            <a:off x="5629713" y="4116873"/>
            <a:ext cx="138196" cy="138196"/>
          </a:xfrm>
          <a:prstGeom prst="rect">
            <a:avLst/>
          </a:prstGeom>
          <a:blipFill>
            <a:blip r:embed="rId2" cstate="print"/>
            <a:stretch>
              <a:fillRect/>
            </a:stretch>
          </a:blipFill>
        </p:spPr>
        <p:txBody>
          <a:bodyPr wrap="square" lIns="0" tIns="0" rIns="0" bIns="0" rtlCol="0"/>
          <a:lstStyle/>
          <a:p>
            <a:endParaRPr sz="1632"/>
          </a:p>
        </p:txBody>
      </p:sp>
      <p:sp>
        <p:nvSpPr>
          <p:cNvPr id="29" name="object 29"/>
          <p:cNvSpPr/>
          <p:nvPr/>
        </p:nvSpPr>
        <p:spPr>
          <a:xfrm>
            <a:off x="6027028" y="4116873"/>
            <a:ext cx="138196" cy="138196"/>
          </a:xfrm>
          <a:prstGeom prst="rect">
            <a:avLst/>
          </a:prstGeom>
          <a:blipFill>
            <a:blip r:embed="rId2" cstate="print"/>
            <a:stretch>
              <a:fillRect/>
            </a:stretch>
          </a:blipFill>
        </p:spPr>
        <p:txBody>
          <a:bodyPr wrap="square" lIns="0" tIns="0" rIns="0" bIns="0" rtlCol="0"/>
          <a:lstStyle/>
          <a:p>
            <a:endParaRPr sz="1632"/>
          </a:p>
        </p:txBody>
      </p:sp>
      <p:sp>
        <p:nvSpPr>
          <p:cNvPr id="30" name="object 30"/>
          <p:cNvSpPr/>
          <p:nvPr/>
        </p:nvSpPr>
        <p:spPr>
          <a:xfrm>
            <a:off x="7559627" y="4306893"/>
            <a:ext cx="103647" cy="363917"/>
          </a:xfrm>
          <a:custGeom>
            <a:avLst/>
            <a:gdLst/>
            <a:ahLst/>
            <a:cxnLst/>
            <a:rect l="l" t="t" r="r" b="b"/>
            <a:pathLst>
              <a:path w="114300" h="401320">
                <a:moveTo>
                  <a:pt x="114300" y="116586"/>
                </a:moveTo>
                <a:lnTo>
                  <a:pt x="62471" y="0"/>
                </a:lnTo>
                <a:lnTo>
                  <a:pt x="0" y="111251"/>
                </a:lnTo>
                <a:lnTo>
                  <a:pt x="37980" y="113024"/>
                </a:lnTo>
                <a:lnTo>
                  <a:pt x="38861" y="94487"/>
                </a:lnTo>
                <a:lnTo>
                  <a:pt x="76961" y="96012"/>
                </a:lnTo>
                <a:lnTo>
                  <a:pt x="76961" y="114843"/>
                </a:lnTo>
                <a:lnTo>
                  <a:pt x="114300" y="116586"/>
                </a:lnTo>
                <a:close/>
              </a:path>
              <a:path w="114300" h="401320">
                <a:moveTo>
                  <a:pt x="76068" y="114801"/>
                </a:moveTo>
                <a:lnTo>
                  <a:pt x="37980" y="113024"/>
                </a:lnTo>
                <a:lnTo>
                  <a:pt x="24371" y="399288"/>
                </a:lnTo>
                <a:lnTo>
                  <a:pt x="62471" y="400812"/>
                </a:lnTo>
                <a:lnTo>
                  <a:pt x="76068" y="114801"/>
                </a:lnTo>
                <a:close/>
              </a:path>
              <a:path w="114300" h="401320">
                <a:moveTo>
                  <a:pt x="76961" y="96012"/>
                </a:moveTo>
                <a:lnTo>
                  <a:pt x="38861" y="94487"/>
                </a:lnTo>
                <a:lnTo>
                  <a:pt x="37980" y="113024"/>
                </a:lnTo>
                <a:lnTo>
                  <a:pt x="76068" y="114801"/>
                </a:lnTo>
                <a:lnTo>
                  <a:pt x="76961" y="96012"/>
                </a:lnTo>
                <a:close/>
              </a:path>
              <a:path w="114300" h="401320">
                <a:moveTo>
                  <a:pt x="76961" y="114843"/>
                </a:moveTo>
                <a:lnTo>
                  <a:pt x="76961" y="96012"/>
                </a:lnTo>
                <a:lnTo>
                  <a:pt x="76068" y="114801"/>
                </a:lnTo>
                <a:lnTo>
                  <a:pt x="76961" y="114843"/>
                </a:lnTo>
                <a:close/>
              </a:path>
            </a:pathLst>
          </a:custGeom>
          <a:solidFill>
            <a:srgbClr val="000000"/>
          </a:solidFill>
        </p:spPr>
        <p:txBody>
          <a:bodyPr wrap="square" lIns="0" tIns="0" rIns="0" bIns="0" rtlCol="0"/>
          <a:lstStyle/>
          <a:p>
            <a:endParaRPr sz="1632"/>
          </a:p>
        </p:txBody>
      </p:sp>
      <p:sp>
        <p:nvSpPr>
          <p:cNvPr id="31" name="object 31"/>
          <p:cNvSpPr/>
          <p:nvPr/>
        </p:nvSpPr>
        <p:spPr>
          <a:xfrm>
            <a:off x="9205536" y="3477714"/>
            <a:ext cx="0" cy="690982"/>
          </a:xfrm>
          <a:custGeom>
            <a:avLst/>
            <a:gdLst/>
            <a:ahLst/>
            <a:cxnLst/>
            <a:rect l="l" t="t" r="r" b="b"/>
            <a:pathLst>
              <a:path h="762000">
                <a:moveTo>
                  <a:pt x="0" y="762000"/>
                </a:moveTo>
                <a:lnTo>
                  <a:pt x="0" y="0"/>
                </a:lnTo>
              </a:path>
            </a:pathLst>
          </a:custGeom>
          <a:ln w="38100">
            <a:solidFill>
              <a:srgbClr val="6666FF"/>
            </a:solidFill>
          </a:ln>
        </p:spPr>
        <p:txBody>
          <a:bodyPr wrap="square" lIns="0" tIns="0" rIns="0" bIns="0" rtlCol="0"/>
          <a:lstStyle/>
          <a:p>
            <a:endParaRPr sz="1632"/>
          </a:p>
        </p:txBody>
      </p:sp>
      <p:sp>
        <p:nvSpPr>
          <p:cNvPr id="32" name="object 32"/>
          <p:cNvSpPr/>
          <p:nvPr/>
        </p:nvSpPr>
        <p:spPr>
          <a:xfrm>
            <a:off x="7564453" y="4116873"/>
            <a:ext cx="138196" cy="138196"/>
          </a:xfrm>
          <a:prstGeom prst="rect">
            <a:avLst/>
          </a:prstGeom>
          <a:blipFill>
            <a:blip r:embed="rId2" cstate="print"/>
            <a:stretch>
              <a:fillRect/>
            </a:stretch>
          </a:blipFill>
        </p:spPr>
        <p:txBody>
          <a:bodyPr wrap="square" lIns="0" tIns="0" rIns="0" bIns="0" rtlCol="0"/>
          <a:lstStyle/>
          <a:p>
            <a:endParaRPr sz="1632"/>
          </a:p>
        </p:txBody>
      </p:sp>
      <p:sp>
        <p:nvSpPr>
          <p:cNvPr id="33" name="object 33"/>
          <p:cNvSpPr/>
          <p:nvPr/>
        </p:nvSpPr>
        <p:spPr>
          <a:xfrm>
            <a:off x="7961768" y="4116873"/>
            <a:ext cx="138196" cy="138196"/>
          </a:xfrm>
          <a:prstGeom prst="rect">
            <a:avLst/>
          </a:prstGeom>
          <a:blipFill>
            <a:blip r:embed="rId2" cstate="print"/>
            <a:stretch>
              <a:fillRect/>
            </a:stretch>
          </a:blipFill>
        </p:spPr>
        <p:txBody>
          <a:bodyPr wrap="square" lIns="0" tIns="0" rIns="0" bIns="0" rtlCol="0"/>
          <a:lstStyle/>
          <a:p>
            <a:endParaRPr sz="1632"/>
          </a:p>
        </p:txBody>
      </p:sp>
      <p:sp>
        <p:nvSpPr>
          <p:cNvPr id="34" name="object 34"/>
          <p:cNvSpPr/>
          <p:nvPr/>
        </p:nvSpPr>
        <p:spPr>
          <a:xfrm>
            <a:off x="8359083" y="4116873"/>
            <a:ext cx="138196" cy="138196"/>
          </a:xfrm>
          <a:prstGeom prst="rect">
            <a:avLst/>
          </a:prstGeom>
          <a:blipFill>
            <a:blip r:embed="rId2" cstate="print"/>
            <a:stretch>
              <a:fillRect/>
            </a:stretch>
          </a:blipFill>
        </p:spPr>
        <p:txBody>
          <a:bodyPr wrap="square" lIns="0" tIns="0" rIns="0" bIns="0" rtlCol="0"/>
          <a:lstStyle/>
          <a:p>
            <a:endParaRPr sz="1632"/>
          </a:p>
        </p:txBody>
      </p:sp>
      <p:sp>
        <p:nvSpPr>
          <p:cNvPr id="35" name="object 35"/>
          <p:cNvSpPr/>
          <p:nvPr/>
        </p:nvSpPr>
        <p:spPr>
          <a:xfrm>
            <a:off x="8756398" y="4116873"/>
            <a:ext cx="138196" cy="138196"/>
          </a:xfrm>
          <a:prstGeom prst="rect">
            <a:avLst/>
          </a:prstGeom>
          <a:blipFill>
            <a:blip r:embed="rId2" cstate="print"/>
            <a:stretch>
              <a:fillRect/>
            </a:stretch>
          </a:blipFill>
        </p:spPr>
        <p:txBody>
          <a:bodyPr wrap="square" lIns="0" tIns="0" rIns="0" bIns="0" rtlCol="0"/>
          <a:lstStyle/>
          <a:p>
            <a:endParaRPr sz="1632"/>
          </a:p>
        </p:txBody>
      </p:sp>
      <p:sp>
        <p:nvSpPr>
          <p:cNvPr id="36" name="object 36"/>
          <p:cNvSpPr/>
          <p:nvPr/>
        </p:nvSpPr>
        <p:spPr>
          <a:xfrm>
            <a:off x="9153712"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37" name="object 37"/>
          <p:cNvSpPr/>
          <p:nvPr/>
        </p:nvSpPr>
        <p:spPr>
          <a:xfrm>
            <a:off x="8721848" y="2855829"/>
            <a:ext cx="967375" cy="967375"/>
          </a:xfrm>
          <a:custGeom>
            <a:avLst/>
            <a:gdLst/>
            <a:ahLst/>
            <a:cxnLst/>
            <a:rect l="l" t="t" r="r" b="b"/>
            <a:pathLst>
              <a:path w="1066800" h="1066800">
                <a:moveTo>
                  <a:pt x="1066800" y="533400"/>
                </a:moveTo>
                <a:lnTo>
                  <a:pt x="1064622" y="484804"/>
                </a:lnTo>
                <a:lnTo>
                  <a:pt x="1058216" y="437440"/>
                </a:lnTo>
                <a:lnTo>
                  <a:pt x="1047767" y="391495"/>
                </a:lnTo>
                <a:lnTo>
                  <a:pt x="1033464" y="347156"/>
                </a:lnTo>
                <a:lnTo>
                  <a:pt x="1015493" y="304611"/>
                </a:lnTo>
                <a:lnTo>
                  <a:pt x="994043" y="264047"/>
                </a:lnTo>
                <a:lnTo>
                  <a:pt x="969299" y="225651"/>
                </a:lnTo>
                <a:lnTo>
                  <a:pt x="941451" y="189611"/>
                </a:lnTo>
                <a:lnTo>
                  <a:pt x="910685" y="156114"/>
                </a:lnTo>
                <a:lnTo>
                  <a:pt x="877188" y="125348"/>
                </a:lnTo>
                <a:lnTo>
                  <a:pt x="841148" y="97500"/>
                </a:lnTo>
                <a:lnTo>
                  <a:pt x="802752" y="72756"/>
                </a:lnTo>
                <a:lnTo>
                  <a:pt x="762188" y="51306"/>
                </a:lnTo>
                <a:lnTo>
                  <a:pt x="719643" y="33335"/>
                </a:lnTo>
                <a:lnTo>
                  <a:pt x="675304" y="19032"/>
                </a:lnTo>
                <a:lnTo>
                  <a:pt x="629359" y="8583"/>
                </a:lnTo>
                <a:lnTo>
                  <a:pt x="581995" y="2177"/>
                </a:lnTo>
                <a:lnTo>
                  <a:pt x="533400" y="0"/>
                </a:lnTo>
                <a:lnTo>
                  <a:pt x="484806" y="2177"/>
                </a:lnTo>
                <a:lnTo>
                  <a:pt x="437443" y="8583"/>
                </a:lnTo>
                <a:lnTo>
                  <a:pt x="391499" y="19032"/>
                </a:lnTo>
                <a:lnTo>
                  <a:pt x="347161" y="33335"/>
                </a:lnTo>
                <a:lnTo>
                  <a:pt x="304616" y="51306"/>
                </a:lnTo>
                <a:lnTo>
                  <a:pt x="264052" y="72756"/>
                </a:lnTo>
                <a:lnTo>
                  <a:pt x="225656" y="97500"/>
                </a:lnTo>
                <a:lnTo>
                  <a:pt x="189616" y="125348"/>
                </a:lnTo>
                <a:lnTo>
                  <a:pt x="156119" y="156114"/>
                </a:lnTo>
                <a:lnTo>
                  <a:pt x="125352" y="189611"/>
                </a:lnTo>
                <a:lnTo>
                  <a:pt x="97503" y="225651"/>
                </a:lnTo>
                <a:lnTo>
                  <a:pt x="72759" y="264047"/>
                </a:lnTo>
                <a:lnTo>
                  <a:pt x="51308" y="304611"/>
                </a:lnTo>
                <a:lnTo>
                  <a:pt x="33337" y="347156"/>
                </a:lnTo>
                <a:lnTo>
                  <a:pt x="19033" y="391495"/>
                </a:lnTo>
                <a:lnTo>
                  <a:pt x="8584" y="437440"/>
                </a:lnTo>
                <a:lnTo>
                  <a:pt x="2177" y="484804"/>
                </a:lnTo>
                <a:lnTo>
                  <a:pt x="0" y="533400"/>
                </a:lnTo>
                <a:lnTo>
                  <a:pt x="2177" y="581995"/>
                </a:lnTo>
                <a:lnTo>
                  <a:pt x="8584" y="629359"/>
                </a:lnTo>
                <a:lnTo>
                  <a:pt x="19033" y="675304"/>
                </a:lnTo>
                <a:lnTo>
                  <a:pt x="33337" y="719643"/>
                </a:lnTo>
                <a:lnTo>
                  <a:pt x="51308" y="762188"/>
                </a:lnTo>
                <a:lnTo>
                  <a:pt x="72759" y="802752"/>
                </a:lnTo>
                <a:lnTo>
                  <a:pt x="97503" y="841148"/>
                </a:lnTo>
                <a:lnTo>
                  <a:pt x="125352" y="877188"/>
                </a:lnTo>
                <a:lnTo>
                  <a:pt x="156119" y="910685"/>
                </a:lnTo>
                <a:lnTo>
                  <a:pt x="189616" y="941451"/>
                </a:lnTo>
                <a:lnTo>
                  <a:pt x="225656" y="969299"/>
                </a:lnTo>
                <a:lnTo>
                  <a:pt x="264052" y="994043"/>
                </a:lnTo>
                <a:lnTo>
                  <a:pt x="304616" y="1015493"/>
                </a:lnTo>
                <a:lnTo>
                  <a:pt x="347161" y="1033464"/>
                </a:lnTo>
                <a:lnTo>
                  <a:pt x="391499" y="1047767"/>
                </a:lnTo>
                <a:lnTo>
                  <a:pt x="437443" y="1058216"/>
                </a:lnTo>
                <a:lnTo>
                  <a:pt x="484806" y="1064622"/>
                </a:lnTo>
                <a:lnTo>
                  <a:pt x="533400" y="1066800"/>
                </a:lnTo>
                <a:lnTo>
                  <a:pt x="581995" y="1064622"/>
                </a:lnTo>
                <a:lnTo>
                  <a:pt x="629359" y="1058216"/>
                </a:lnTo>
                <a:lnTo>
                  <a:pt x="675304" y="1047767"/>
                </a:lnTo>
                <a:lnTo>
                  <a:pt x="719643" y="1033464"/>
                </a:lnTo>
                <a:lnTo>
                  <a:pt x="762188" y="1015493"/>
                </a:lnTo>
                <a:lnTo>
                  <a:pt x="802752" y="994043"/>
                </a:lnTo>
                <a:lnTo>
                  <a:pt x="841148" y="969299"/>
                </a:lnTo>
                <a:lnTo>
                  <a:pt x="877188" y="941451"/>
                </a:lnTo>
                <a:lnTo>
                  <a:pt x="910685" y="910685"/>
                </a:lnTo>
                <a:lnTo>
                  <a:pt x="941451" y="877188"/>
                </a:lnTo>
                <a:lnTo>
                  <a:pt x="969299" y="841148"/>
                </a:lnTo>
                <a:lnTo>
                  <a:pt x="994043" y="802752"/>
                </a:lnTo>
                <a:lnTo>
                  <a:pt x="1015493" y="762188"/>
                </a:lnTo>
                <a:lnTo>
                  <a:pt x="1033464" y="719643"/>
                </a:lnTo>
                <a:lnTo>
                  <a:pt x="1047767" y="675304"/>
                </a:lnTo>
                <a:lnTo>
                  <a:pt x="1058216" y="629359"/>
                </a:lnTo>
                <a:lnTo>
                  <a:pt x="1064622" y="581995"/>
                </a:lnTo>
                <a:lnTo>
                  <a:pt x="1066800" y="533400"/>
                </a:lnTo>
                <a:close/>
              </a:path>
            </a:pathLst>
          </a:custGeom>
          <a:solidFill>
            <a:srgbClr val="6666FF"/>
          </a:solidFill>
        </p:spPr>
        <p:txBody>
          <a:bodyPr wrap="square" lIns="0" tIns="0" rIns="0" bIns="0" rtlCol="0"/>
          <a:lstStyle/>
          <a:p>
            <a:endParaRPr sz="1632"/>
          </a:p>
        </p:txBody>
      </p:sp>
      <p:sp>
        <p:nvSpPr>
          <p:cNvPr id="38" name="object 38"/>
          <p:cNvSpPr txBox="1"/>
          <p:nvPr/>
        </p:nvSpPr>
        <p:spPr>
          <a:xfrm>
            <a:off x="8811221" y="2988038"/>
            <a:ext cx="792326" cy="681299"/>
          </a:xfrm>
          <a:prstGeom prst="rect">
            <a:avLst/>
          </a:prstGeom>
        </p:spPr>
        <p:txBody>
          <a:bodyPr vert="horz" wrap="square" lIns="0" tIns="11516" rIns="0" bIns="0" rtlCol="0">
            <a:spAutoFit/>
          </a:bodyPr>
          <a:lstStyle/>
          <a:p>
            <a:pPr marL="133590" marR="4607" indent="-122649">
              <a:spcBef>
                <a:spcPts val="91"/>
              </a:spcBef>
            </a:pPr>
            <a:r>
              <a:rPr sz="2176" spc="-5" dirty="0">
                <a:solidFill>
                  <a:srgbClr val="FFFFFF"/>
                </a:solidFill>
                <a:latin typeface="Arial"/>
                <a:cs typeface="Arial"/>
              </a:rPr>
              <a:t>server  FTP</a:t>
            </a:r>
            <a:endParaRPr sz="2176">
              <a:latin typeface="Arial"/>
              <a:cs typeface="Arial"/>
            </a:endParaRPr>
          </a:p>
        </p:txBody>
      </p:sp>
      <p:sp>
        <p:nvSpPr>
          <p:cNvPr id="39" name="object 39"/>
          <p:cNvSpPr txBox="1"/>
          <p:nvPr/>
        </p:nvSpPr>
        <p:spPr>
          <a:xfrm>
            <a:off x="8234020" y="4209003"/>
            <a:ext cx="1096935" cy="346464"/>
          </a:xfrm>
          <a:prstGeom prst="rect">
            <a:avLst/>
          </a:prstGeom>
        </p:spPr>
        <p:txBody>
          <a:bodyPr vert="horz" wrap="square" lIns="0" tIns="11516" rIns="0" bIns="0" rtlCol="0">
            <a:spAutoFit/>
          </a:bodyPr>
          <a:lstStyle/>
          <a:p>
            <a:pPr>
              <a:spcBef>
                <a:spcPts val="91"/>
              </a:spcBef>
              <a:tabLst>
                <a:tab pos="776778" algn="l"/>
              </a:tabLst>
            </a:pPr>
            <a:r>
              <a:rPr sz="2176" spc="-5" dirty="0">
                <a:latin typeface="Arial"/>
                <a:cs typeface="Arial"/>
              </a:rPr>
              <a:t>2</a:t>
            </a:r>
            <a:r>
              <a:rPr lang="it-IT" sz="2176" spc="-5" dirty="0">
                <a:latin typeface="Arial"/>
                <a:cs typeface="Arial"/>
              </a:rPr>
              <a:t>5</a:t>
            </a:r>
            <a:r>
              <a:rPr sz="2176" spc="-5" dirty="0">
                <a:latin typeface="Arial"/>
                <a:cs typeface="Arial"/>
              </a:rPr>
              <a:t>	21</a:t>
            </a:r>
            <a:endParaRPr sz="2176"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3553" y="614327"/>
            <a:ext cx="4731041" cy="688737"/>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Server</a:t>
            </a:r>
            <a:r>
              <a:rPr b="1" spc="-54" dirty="0">
                <a:solidFill>
                  <a:srgbClr val="00B0F0"/>
                </a:solidFill>
                <a:latin typeface="Comic Sans MS" panose="030F0702030302020204" pitchFamily="66" charset="0"/>
              </a:rPr>
              <a:t> </a:t>
            </a:r>
            <a:r>
              <a:rPr b="1" spc="-9" dirty="0">
                <a:solidFill>
                  <a:srgbClr val="00B0F0"/>
                </a:solidFill>
                <a:latin typeface="Comic Sans MS" panose="030F0702030302020204" pitchFamily="66" charset="0"/>
              </a:rPr>
              <a:t>generico</a:t>
            </a:r>
          </a:p>
        </p:txBody>
      </p:sp>
      <p:sp>
        <p:nvSpPr>
          <p:cNvPr id="3" name="object 3"/>
          <p:cNvSpPr/>
          <p:nvPr/>
        </p:nvSpPr>
        <p:spPr>
          <a:xfrm>
            <a:off x="4036308" y="1618972"/>
            <a:ext cx="2530723" cy="2590032"/>
          </a:xfrm>
          <a:custGeom>
            <a:avLst/>
            <a:gdLst/>
            <a:ahLst/>
            <a:cxnLst/>
            <a:rect l="l" t="t" r="r" b="b"/>
            <a:pathLst>
              <a:path w="2790825" h="2856229">
                <a:moveTo>
                  <a:pt x="0" y="0"/>
                </a:moveTo>
                <a:lnTo>
                  <a:pt x="0" y="2855976"/>
                </a:lnTo>
                <a:lnTo>
                  <a:pt x="2790443" y="2855976"/>
                </a:lnTo>
                <a:lnTo>
                  <a:pt x="2790443" y="0"/>
                </a:lnTo>
                <a:lnTo>
                  <a:pt x="0" y="0"/>
                </a:lnTo>
                <a:close/>
              </a:path>
            </a:pathLst>
          </a:custGeom>
          <a:solidFill>
            <a:srgbClr val="FFFF01"/>
          </a:solidFill>
        </p:spPr>
        <p:txBody>
          <a:bodyPr wrap="square" lIns="0" tIns="0" rIns="0" bIns="0" rtlCol="0"/>
          <a:lstStyle/>
          <a:p>
            <a:endParaRPr sz="1632"/>
          </a:p>
        </p:txBody>
      </p:sp>
      <p:sp>
        <p:nvSpPr>
          <p:cNvPr id="4" name="object 4"/>
          <p:cNvSpPr/>
          <p:nvPr/>
        </p:nvSpPr>
        <p:spPr>
          <a:xfrm>
            <a:off x="4036308" y="1618972"/>
            <a:ext cx="2530723" cy="2590032"/>
          </a:xfrm>
          <a:custGeom>
            <a:avLst/>
            <a:gdLst/>
            <a:ahLst/>
            <a:cxnLst/>
            <a:rect l="l" t="t" r="r" b="b"/>
            <a:pathLst>
              <a:path w="2790825" h="2856229">
                <a:moveTo>
                  <a:pt x="0" y="0"/>
                </a:moveTo>
                <a:lnTo>
                  <a:pt x="0" y="2855976"/>
                </a:lnTo>
                <a:lnTo>
                  <a:pt x="2790443" y="2855976"/>
                </a:lnTo>
                <a:lnTo>
                  <a:pt x="2790443" y="0"/>
                </a:lnTo>
                <a:lnTo>
                  <a:pt x="0" y="0"/>
                </a:lnTo>
                <a:close/>
              </a:path>
            </a:pathLst>
          </a:custGeom>
          <a:ln w="25400">
            <a:solidFill>
              <a:srgbClr val="000000"/>
            </a:solidFill>
          </a:ln>
        </p:spPr>
        <p:txBody>
          <a:bodyPr wrap="square" lIns="0" tIns="0" rIns="0" bIns="0" rtlCol="0"/>
          <a:lstStyle/>
          <a:p>
            <a:endParaRPr sz="1632"/>
          </a:p>
        </p:txBody>
      </p:sp>
      <p:sp>
        <p:nvSpPr>
          <p:cNvPr id="5" name="object 5"/>
          <p:cNvSpPr txBox="1"/>
          <p:nvPr/>
        </p:nvSpPr>
        <p:spPr>
          <a:xfrm>
            <a:off x="2439673" y="2908574"/>
            <a:ext cx="1470641" cy="346464"/>
          </a:xfrm>
          <a:prstGeom prst="rect">
            <a:avLst/>
          </a:prstGeom>
        </p:spPr>
        <p:txBody>
          <a:bodyPr vert="horz" wrap="square" lIns="0" tIns="11516" rIns="0" bIns="0" rtlCol="0">
            <a:spAutoFit/>
          </a:bodyPr>
          <a:lstStyle/>
          <a:p>
            <a:pPr marL="11516">
              <a:spcBef>
                <a:spcPts val="91"/>
              </a:spcBef>
            </a:pPr>
            <a:r>
              <a:rPr sz="2176" spc="-5" dirty="0">
                <a:latin typeface="Arial"/>
                <a:cs typeface="Arial"/>
              </a:rPr>
              <a:t>applicazioni</a:t>
            </a:r>
            <a:endParaRPr sz="2176" dirty="0">
              <a:latin typeface="Arial"/>
              <a:cs typeface="Arial"/>
            </a:endParaRPr>
          </a:p>
        </p:txBody>
      </p:sp>
      <p:sp>
        <p:nvSpPr>
          <p:cNvPr id="6" name="object 6"/>
          <p:cNvSpPr/>
          <p:nvPr/>
        </p:nvSpPr>
        <p:spPr>
          <a:xfrm>
            <a:off x="4036308" y="4192880"/>
            <a:ext cx="2530723" cy="829179"/>
          </a:xfrm>
          <a:custGeom>
            <a:avLst/>
            <a:gdLst/>
            <a:ahLst/>
            <a:cxnLst/>
            <a:rect l="l" t="t" r="r" b="b"/>
            <a:pathLst>
              <a:path w="2790825" h="914400">
                <a:moveTo>
                  <a:pt x="0" y="914400"/>
                </a:moveTo>
                <a:lnTo>
                  <a:pt x="2790443" y="914400"/>
                </a:lnTo>
                <a:lnTo>
                  <a:pt x="2790443" y="0"/>
                </a:lnTo>
                <a:lnTo>
                  <a:pt x="0" y="0"/>
                </a:lnTo>
                <a:lnTo>
                  <a:pt x="0" y="914400"/>
                </a:lnTo>
                <a:close/>
              </a:path>
            </a:pathLst>
          </a:custGeom>
          <a:solidFill>
            <a:srgbClr val="FF9801"/>
          </a:solidFill>
        </p:spPr>
        <p:txBody>
          <a:bodyPr wrap="square" lIns="0" tIns="0" rIns="0" bIns="0" rtlCol="0"/>
          <a:lstStyle/>
          <a:p>
            <a:endParaRPr sz="1632"/>
          </a:p>
        </p:txBody>
      </p:sp>
      <p:sp>
        <p:nvSpPr>
          <p:cNvPr id="7" name="object 7"/>
          <p:cNvSpPr/>
          <p:nvPr/>
        </p:nvSpPr>
        <p:spPr>
          <a:xfrm>
            <a:off x="4036308" y="4192880"/>
            <a:ext cx="2530723" cy="845302"/>
          </a:xfrm>
          <a:custGeom>
            <a:avLst/>
            <a:gdLst/>
            <a:ahLst/>
            <a:cxnLst/>
            <a:rect l="l" t="t" r="r" b="b"/>
            <a:pathLst>
              <a:path w="2790825" h="932179">
                <a:moveTo>
                  <a:pt x="0" y="0"/>
                </a:moveTo>
                <a:lnTo>
                  <a:pt x="0" y="931926"/>
                </a:lnTo>
                <a:lnTo>
                  <a:pt x="2790443" y="931926"/>
                </a:lnTo>
                <a:lnTo>
                  <a:pt x="2790443" y="0"/>
                </a:lnTo>
                <a:lnTo>
                  <a:pt x="0" y="0"/>
                </a:lnTo>
                <a:close/>
              </a:path>
            </a:pathLst>
          </a:custGeom>
          <a:ln w="25400">
            <a:solidFill>
              <a:srgbClr val="000000"/>
            </a:solidFill>
          </a:ln>
        </p:spPr>
        <p:txBody>
          <a:bodyPr wrap="square" lIns="0" tIns="0" rIns="0" bIns="0" rtlCol="0"/>
          <a:lstStyle/>
          <a:p>
            <a:endParaRPr sz="1632"/>
          </a:p>
        </p:txBody>
      </p:sp>
      <p:sp>
        <p:nvSpPr>
          <p:cNvPr id="8" name="object 8"/>
          <p:cNvSpPr/>
          <p:nvPr/>
        </p:nvSpPr>
        <p:spPr>
          <a:xfrm>
            <a:off x="4036308" y="5022059"/>
            <a:ext cx="2530723" cy="845302"/>
          </a:xfrm>
          <a:custGeom>
            <a:avLst/>
            <a:gdLst/>
            <a:ahLst/>
            <a:cxnLst/>
            <a:rect l="l" t="t" r="r" b="b"/>
            <a:pathLst>
              <a:path w="2790825" h="932179">
                <a:moveTo>
                  <a:pt x="0" y="0"/>
                </a:moveTo>
                <a:lnTo>
                  <a:pt x="0" y="931926"/>
                </a:lnTo>
                <a:lnTo>
                  <a:pt x="2790444" y="931926"/>
                </a:lnTo>
                <a:lnTo>
                  <a:pt x="2790443" y="0"/>
                </a:lnTo>
                <a:lnTo>
                  <a:pt x="0" y="0"/>
                </a:lnTo>
                <a:close/>
              </a:path>
            </a:pathLst>
          </a:custGeom>
          <a:solidFill>
            <a:srgbClr val="C0C0C0"/>
          </a:solidFill>
        </p:spPr>
        <p:txBody>
          <a:bodyPr wrap="square" lIns="0" tIns="0" rIns="0" bIns="0" rtlCol="0"/>
          <a:lstStyle/>
          <a:p>
            <a:endParaRPr sz="1632"/>
          </a:p>
        </p:txBody>
      </p:sp>
      <p:sp>
        <p:nvSpPr>
          <p:cNvPr id="9" name="object 9"/>
          <p:cNvSpPr/>
          <p:nvPr/>
        </p:nvSpPr>
        <p:spPr>
          <a:xfrm>
            <a:off x="4036308" y="5022059"/>
            <a:ext cx="2530723" cy="845302"/>
          </a:xfrm>
          <a:custGeom>
            <a:avLst/>
            <a:gdLst/>
            <a:ahLst/>
            <a:cxnLst/>
            <a:rect l="l" t="t" r="r" b="b"/>
            <a:pathLst>
              <a:path w="2790825" h="932179">
                <a:moveTo>
                  <a:pt x="0" y="0"/>
                </a:moveTo>
                <a:lnTo>
                  <a:pt x="0" y="931926"/>
                </a:lnTo>
                <a:lnTo>
                  <a:pt x="2790444" y="931926"/>
                </a:lnTo>
                <a:lnTo>
                  <a:pt x="2790443" y="0"/>
                </a:lnTo>
                <a:lnTo>
                  <a:pt x="0" y="0"/>
                </a:lnTo>
                <a:close/>
              </a:path>
            </a:pathLst>
          </a:custGeom>
          <a:ln w="25400">
            <a:solidFill>
              <a:srgbClr val="000000"/>
            </a:solidFill>
          </a:ln>
        </p:spPr>
        <p:txBody>
          <a:bodyPr wrap="square" lIns="0" tIns="0" rIns="0" bIns="0" rtlCol="0"/>
          <a:lstStyle/>
          <a:p>
            <a:endParaRPr sz="1632"/>
          </a:p>
        </p:txBody>
      </p:sp>
      <p:sp>
        <p:nvSpPr>
          <p:cNvPr id="10" name="object 10"/>
          <p:cNvSpPr txBox="1"/>
          <p:nvPr/>
        </p:nvSpPr>
        <p:spPr>
          <a:xfrm>
            <a:off x="2617947" y="4226278"/>
            <a:ext cx="1114785" cy="1556154"/>
          </a:xfrm>
          <a:prstGeom prst="rect">
            <a:avLst/>
          </a:prstGeom>
        </p:spPr>
        <p:txBody>
          <a:bodyPr vert="horz" wrap="square" lIns="0" tIns="11516" rIns="0" bIns="0" rtlCol="0">
            <a:spAutoFit/>
          </a:bodyPr>
          <a:lstStyle/>
          <a:p>
            <a:pPr marL="11516" marR="4607" indent="51824">
              <a:spcBef>
                <a:spcPts val="91"/>
              </a:spcBef>
            </a:pPr>
            <a:r>
              <a:rPr sz="2176" spc="-5" dirty="0">
                <a:latin typeface="Arial"/>
                <a:cs typeface="Arial"/>
              </a:rPr>
              <a:t>livello di  trasporto</a:t>
            </a:r>
            <a:endParaRPr sz="2176" dirty="0">
              <a:latin typeface="Arial"/>
              <a:cs typeface="Arial"/>
            </a:endParaRPr>
          </a:p>
          <a:p>
            <a:pPr marL="92131" marR="93283" indent="159502">
              <a:spcBef>
                <a:spcPts val="1578"/>
              </a:spcBef>
            </a:pPr>
            <a:r>
              <a:rPr sz="2176" spc="-5" dirty="0">
                <a:latin typeface="Arial"/>
                <a:cs typeface="Arial"/>
              </a:rPr>
              <a:t>livelli  1, 2 e</a:t>
            </a:r>
            <a:r>
              <a:rPr sz="2176" spc="-77" dirty="0">
                <a:latin typeface="Arial"/>
                <a:cs typeface="Arial"/>
              </a:rPr>
              <a:t> </a:t>
            </a:r>
            <a:r>
              <a:rPr sz="2176" spc="-5" dirty="0">
                <a:latin typeface="Arial"/>
                <a:cs typeface="Arial"/>
              </a:rPr>
              <a:t>3</a:t>
            </a:r>
            <a:endParaRPr sz="2176" dirty="0">
              <a:latin typeface="Arial"/>
              <a:cs typeface="Arial"/>
            </a:endParaRPr>
          </a:p>
        </p:txBody>
      </p:sp>
      <p:sp>
        <p:nvSpPr>
          <p:cNvPr id="11" name="object 11"/>
          <p:cNvSpPr/>
          <p:nvPr/>
        </p:nvSpPr>
        <p:spPr>
          <a:xfrm>
            <a:off x="7163003" y="1618972"/>
            <a:ext cx="2530723" cy="2590032"/>
          </a:xfrm>
          <a:custGeom>
            <a:avLst/>
            <a:gdLst/>
            <a:ahLst/>
            <a:cxnLst/>
            <a:rect l="l" t="t" r="r" b="b"/>
            <a:pathLst>
              <a:path w="2790825" h="2856229">
                <a:moveTo>
                  <a:pt x="0" y="0"/>
                </a:moveTo>
                <a:lnTo>
                  <a:pt x="0" y="2855976"/>
                </a:lnTo>
                <a:lnTo>
                  <a:pt x="2790444" y="2855976"/>
                </a:lnTo>
                <a:lnTo>
                  <a:pt x="2790444" y="0"/>
                </a:lnTo>
                <a:lnTo>
                  <a:pt x="0" y="0"/>
                </a:lnTo>
                <a:close/>
              </a:path>
            </a:pathLst>
          </a:custGeom>
          <a:solidFill>
            <a:srgbClr val="FFFF01"/>
          </a:solidFill>
        </p:spPr>
        <p:txBody>
          <a:bodyPr wrap="square" lIns="0" tIns="0" rIns="0" bIns="0" rtlCol="0"/>
          <a:lstStyle/>
          <a:p>
            <a:endParaRPr sz="1632"/>
          </a:p>
        </p:txBody>
      </p:sp>
      <p:sp>
        <p:nvSpPr>
          <p:cNvPr id="12" name="object 12"/>
          <p:cNvSpPr/>
          <p:nvPr/>
        </p:nvSpPr>
        <p:spPr>
          <a:xfrm>
            <a:off x="7163003" y="4192880"/>
            <a:ext cx="2530723" cy="829179"/>
          </a:xfrm>
          <a:custGeom>
            <a:avLst/>
            <a:gdLst/>
            <a:ahLst/>
            <a:cxnLst/>
            <a:rect l="l" t="t" r="r" b="b"/>
            <a:pathLst>
              <a:path w="2790825" h="914400">
                <a:moveTo>
                  <a:pt x="0" y="914400"/>
                </a:moveTo>
                <a:lnTo>
                  <a:pt x="2790444" y="914400"/>
                </a:lnTo>
                <a:lnTo>
                  <a:pt x="2790444" y="0"/>
                </a:lnTo>
                <a:lnTo>
                  <a:pt x="0" y="0"/>
                </a:lnTo>
                <a:lnTo>
                  <a:pt x="0" y="914400"/>
                </a:lnTo>
                <a:close/>
              </a:path>
            </a:pathLst>
          </a:custGeom>
          <a:solidFill>
            <a:srgbClr val="FF9801"/>
          </a:solidFill>
        </p:spPr>
        <p:txBody>
          <a:bodyPr wrap="square" lIns="0" tIns="0" rIns="0" bIns="0" rtlCol="0"/>
          <a:lstStyle/>
          <a:p>
            <a:endParaRPr sz="1632"/>
          </a:p>
        </p:txBody>
      </p:sp>
      <p:sp>
        <p:nvSpPr>
          <p:cNvPr id="13" name="object 13"/>
          <p:cNvSpPr/>
          <p:nvPr/>
        </p:nvSpPr>
        <p:spPr>
          <a:xfrm>
            <a:off x="7163003" y="5022059"/>
            <a:ext cx="2530723" cy="845302"/>
          </a:xfrm>
          <a:custGeom>
            <a:avLst/>
            <a:gdLst/>
            <a:ahLst/>
            <a:cxnLst/>
            <a:rect l="l" t="t" r="r" b="b"/>
            <a:pathLst>
              <a:path w="2790825" h="932179">
                <a:moveTo>
                  <a:pt x="0" y="0"/>
                </a:moveTo>
                <a:lnTo>
                  <a:pt x="0" y="931926"/>
                </a:lnTo>
                <a:lnTo>
                  <a:pt x="2790444" y="931926"/>
                </a:lnTo>
                <a:lnTo>
                  <a:pt x="2790444" y="0"/>
                </a:lnTo>
                <a:lnTo>
                  <a:pt x="0" y="0"/>
                </a:lnTo>
                <a:close/>
              </a:path>
            </a:pathLst>
          </a:custGeom>
          <a:solidFill>
            <a:srgbClr val="C0C0C0"/>
          </a:solidFill>
        </p:spPr>
        <p:txBody>
          <a:bodyPr wrap="square" lIns="0" tIns="0" rIns="0" bIns="0" rtlCol="0"/>
          <a:lstStyle/>
          <a:p>
            <a:endParaRPr sz="1632"/>
          </a:p>
        </p:txBody>
      </p:sp>
      <p:sp>
        <p:nvSpPr>
          <p:cNvPr id="14" name="object 14"/>
          <p:cNvSpPr/>
          <p:nvPr/>
        </p:nvSpPr>
        <p:spPr>
          <a:xfrm>
            <a:off x="7163003" y="5022059"/>
            <a:ext cx="2530723" cy="845302"/>
          </a:xfrm>
          <a:custGeom>
            <a:avLst/>
            <a:gdLst/>
            <a:ahLst/>
            <a:cxnLst/>
            <a:rect l="l" t="t" r="r" b="b"/>
            <a:pathLst>
              <a:path w="2790825" h="932179">
                <a:moveTo>
                  <a:pt x="0" y="0"/>
                </a:moveTo>
                <a:lnTo>
                  <a:pt x="0" y="931926"/>
                </a:lnTo>
                <a:lnTo>
                  <a:pt x="2790444" y="931926"/>
                </a:lnTo>
                <a:lnTo>
                  <a:pt x="2790444" y="0"/>
                </a:lnTo>
                <a:lnTo>
                  <a:pt x="0" y="0"/>
                </a:lnTo>
                <a:close/>
              </a:path>
            </a:pathLst>
          </a:custGeom>
          <a:ln w="25400">
            <a:solidFill>
              <a:srgbClr val="000000"/>
            </a:solidFill>
          </a:ln>
        </p:spPr>
        <p:txBody>
          <a:bodyPr wrap="square" lIns="0" tIns="0" rIns="0" bIns="0" rtlCol="0"/>
          <a:lstStyle/>
          <a:p>
            <a:endParaRPr sz="1632"/>
          </a:p>
        </p:txBody>
      </p:sp>
      <p:sp>
        <p:nvSpPr>
          <p:cNvPr id="15" name="object 15"/>
          <p:cNvSpPr/>
          <p:nvPr/>
        </p:nvSpPr>
        <p:spPr>
          <a:xfrm>
            <a:off x="4904181" y="4168697"/>
            <a:ext cx="4318640" cy="1952025"/>
          </a:xfrm>
          <a:custGeom>
            <a:avLst/>
            <a:gdLst/>
            <a:ahLst/>
            <a:cxnLst/>
            <a:rect l="l" t="t" r="r" b="b"/>
            <a:pathLst>
              <a:path w="4762500" h="2152650">
                <a:moveTo>
                  <a:pt x="0" y="0"/>
                </a:moveTo>
                <a:lnTo>
                  <a:pt x="0" y="0"/>
                </a:lnTo>
                <a:lnTo>
                  <a:pt x="0" y="1283272"/>
                </a:lnTo>
                <a:lnTo>
                  <a:pt x="0" y="1344055"/>
                </a:lnTo>
                <a:lnTo>
                  <a:pt x="0" y="1847850"/>
                </a:lnTo>
                <a:lnTo>
                  <a:pt x="3134" y="1894187"/>
                </a:lnTo>
                <a:lnTo>
                  <a:pt x="12359" y="1936518"/>
                </a:lnTo>
                <a:lnTo>
                  <a:pt x="27410" y="1974896"/>
                </a:lnTo>
                <a:lnTo>
                  <a:pt x="48018" y="2009371"/>
                </a:lnTo>
                <a:lnTo>
                  <a:pt x="73919" y="2039997"/>
                </a:lnTo>
                <a:lnTo>
                  <a:pt x="104845" y="2066825"/>
                </a:lnTo>
                <a:lnTo>
                  <a:pt x="140531" y="2089907"/>
                </a:lnTo>
                <a:lnTo>
                  <a:pt x="180710" y="2109295"/>
                </a:lnTo>
                <a:lnTo>
                  <a:pt x="225115" y="2125041"/>
                </a:lnTo>
                <a:lnTo>
                  <a:pt x="273480" y="2137198"/>
                </a:lnTo>
                <a:lnTo>
                  <a:pt x="325539" y="2145817"/>
                </a:lnTo>
                <a:lnTo>
                  <a:pt x="381026" y="2150950"/>
                </a:lnTo>
                <a:lnTo>
                  <a:pt x="439674" y="2152650"/>
                </a:lnTo>
                <a:lnTo>
                  <a:pt x="451554" y="2152650"/>
                </a:lnTo>
                <a:lnTo>
                  <a:pt x="466565" y="2152650"/>
                </a:lnTo>
                <a:lnTo>
                  <a:pt x="4319016" y="2152650"/>
                </a:lnTo>
                <a:lnTo>
                  <a:pt x="4378177" y="2150959"/>
                </a:lnTo>
                <a:lnTo>
                  <a:pt x="4434147" y="2145886"/>
                </a:lnTo>
                <a:lnTo>
                  <a:pt x="4486659" y="2137432"/>
                </a:lnTo>
                <a:lnTo>
                  <a:pt x="4535443" y="2125596"/>
                </a:lnTo>
                <a:lnTo>
                  <a:pt x="4580231" y="2110379"/>
                </a:lnTo>
                <a:lnTo>
                  <a:pt x="4620756" y="2091780"/>
                </a:lnTo>
                <a:lnTo>
                  <a:pt x="4656747" y="2069799"/>
                </a:lnTo>
                <a:lnTo>
                  <a:pt x="4687938" y="2044436"/>
                </a:lnTo>
                <a:lnTo>
                  <a:pt x="4714060" y="2015692"/>
                </a:lnTo>
                <a:lnTo>
                  <a:pt x="4734844" y="1983567"/>
                </a:lnTo>
                <a:lnTo>
                  <a:pt x="4750022" y="1948059"/>
                </a:lnTo>
                <a:lnTo>
                  <a:pt x="4759326" y="1909170"/>
                </a:lnTo>
                <a:lnTo>
                  <a:pt x="4762487" y="1866899"/>
                </a:lnTo>
                <a:lnTo>
                  <a:pt x="4762487" y="1848560"/>
                </a:lnTo>
                <a:lnTo>
                  <a:pt x="4762487" y="1825462"/>
                </a:lnTo>
                <a:lnTo>
                  <a:pt x="4762487" y="53070"/>
                </a:lnTo>
                <a:lnTo>
                  <a:pt x="4762487" y="19049"/>
                </a:lnTo>
              </a:path>
            </a:pathLst>
          </a:custGeom>
          <a:ln w="76200">
            <a:solidFill>
              <a:srgbClr val="66FF33"/>
            </a:solidFill>
          </a:ln>
        </p:spPr>
        <p:txBody>
          <a:bodyPr wrap="square" lIns="0" tIns="0" rIns="0" bIns="0" rtlCol="0"/>
          <a:lstStyle/>
          <a:p>
            <a:endParaRPr sz="1632"/>
          </a:p>
        </p:txBody>
      </p:sp>
      <p:sp>
        <p:nvSpPr>
          <p:cNvPr id="16" name="object 16"/>
          <p:cNvSpPr txBox="1"/>
          <p:nvPr/>
        </p:nvSpPr>
        <p:spPr>
          <a:xfrm>
            <a:off x="7163003" y="4192880"/>
            <a:ext cx="2530723" cy="837152"/>
          </a:xfrm>
          <a:prstGeom prst="rect">
            <a:avLst/>
          </a:prstGeom>
          <a:ln w="25400">
            <a:solidFill>
              <a:srgbClr val="000000"/>
            </a:solidFill>
          </a:ln>
        </p:spPr>
        <p:txBody>
          <a:bodyPr vert="horz" wrap="square" lIns="0" tIns="0" rIns="0" bIns="0" rtlCol="0">
            <a:spAutoFit/>
          </a:bodyPr>
          <a:lstStyle/>
          <a:p>
            <a:pPr>
              <a:lnSpc>
                <a:spcPct val="100000"/>
              </a:lnSpc>
            </a:pPr>
            <a:endParaRPr sz="3264">
              <a:latin typeface="Times New Roman"/>
              <a:cs typeface="Times New Roman"/>
            </a:endParaRPr>
          </a:p>
          <a:p>
            <a:pPr marL="51248"/>
            <a:r>
              <a:rPr sz="2176" spc="-5" dirty="0">
                <a:latin typeface="Arial"/>
                <a:cs typeface="Arial"/>
              </a:rPr>
              <a:t>TSAP</a:t>
            </a:r>
            <a:endParaRPr sz="2176">
              <a:latin typeface="Arial"/>
              <a:cs typeface="Arial"/>
            </a:endParaRPr>
          </a:p>
        </p:txBody>
      </p:sp>
      <p:sp>
        <p:nvSpPr>
          <p:cNvPr id="17" name="object 17"/>
          <p:cNvSpPr/>
          <p:nvPr/>
        </p:nvSpPr>
        <p:spPr>
          <a:xfrm>
            <a:off x="4886907" y="2717633"/>
            <a:ext cx="0" cy="1451063"/>
          </a:xfrm>
          <a:custGeom>
            <a:avLst/>
            <a:gdLst/>
            <a:ahLst/>
            <a:cxnLst/>
            <a:rect l="l" t="t" r="r" b="b"/>
            <a:pathLst>
              <a:path h="1600200">
                <a:moveTo>
                  <a:pt x="0" y="1600200"/>
                </a:moveTo>
                <a:lnTo>
                  <a:pt x="0" y="0"/>
                </a:lnTo>
              </a:path>
            </a:pathLst>
          </a:custGeom>
          <a:ln w="38100">
            <a:solidFill>
              <a:srgbClr val="6666FF"/>
            </a:solidFill>
          </a:ln>
        </p:spPr>
        <p:txBody>
          <a:bodyPr wrap="square" lIns="0" tIns="0" rIns="0" bIns="0" rtlCol="0"/>
          <a:lstStyle/>
          <a:p>
            <a:endParaRPr sz="1632"/>
          </a:p>
        </p:txBody>
      </p:sp>
      <p:sp>
        <p:nvSpPr>
          <p:cNvPr id="18" name="object 18"/>
          <p:cNvSpPr/>
          <p:nvPr/>
        </p:nvSpPr>
        <p:spPr>
          <a:xfrm>
            <a:off x="4230463" y="2444005"/>
            <a:ext cx="1330717" cy="1048566"/>
          </a:xfrm>
          <a:custGeom>
            <a:avLst/>
            <a:gdLst/>
            <a:ahLst/>
            <a:cxnLst/>
            <a:rect l="l" t="t" r="r" b="b"/>
            <a:pathLst>
              <a:path w="1467485" h="1156335">
                <a:moveTo>
                  <a:pt x="1466862" y="577596"/>
                </a:moveTo>
                <a:lnTo>
                  <a:pt x="1464850" y="534549"/>
                </a:lnTo>
                <a:lnTo>
                  <a:pt x="1458908" y="492351"/>
                </a:lnTo>
                <a:lnTo>
                  <a:pt x="1449179" y="451115"/>
                </a:lnTo>
                <a:lnTo>
                  <a:pt x="1435803" y="410954"/>
                </a:lnTo>
                <a:lnTo>
                  <a:pt x="1418922" y="371979"/>
                </a:lnTo>
                <a:lnTo>
                  <a:pt x="1398679" y="334304"/>
                </a:lnTo>
                <a:lnTo>
                  <a:pt x="1375214" y="298040"/>
                </a:lnTo>
                <a:lnTo>
                  <a:pt x="1348670" y="263301"/>
                </a:lnTo>
                <a:lnTo>
                  <a:pt x="1319188" y="230199"/>
                </a:lnTo>
                <a:lnTo>
                  <a:pt x="1286911" y="198845"/>
                </a:lnTo>
                <a:lnTo>
                  <a:pt x="1251978" y="169354"/>
                </a:lnTo>
                <a:lnTo>
                  <a:pt x="1214533" y="141837"/>
                </a:lnTo>
                <a:lnTo>
                  <a:pt x="1174717" y="116406"/>
                </a:lnTo>
                <a:lnTo>
                  <a:pt x="1132672" y="93175"/>
                </a:lnTo>
                <a:lnTo>
                  <a:pt x="1088539" y="72256"/>
                </a:lnTo>
                <a:lnTo>
                  <a:pt x="1042460" y="53761"/>
                </a:lnTo>
                <a:lnTo>
                  <a:pt x="994576" y="37803"/>
                </a:lnTo>
                <a:lnTo>
                  <a:pt x="945031" y="24493"/>
                </a:lnTo>
                <a:lnTo>
                  <a:pt x="893964" y="13946"/>
                </a:lnTo>
                <a:lnTo>
                  <a:pt x="841518" y="6273"/>
                </a:lnTo>
                <a:lnTo>
                  <a:pt x="787835" y="1587"/>
                </a:lnTo>
                <a:lnTo>
                  <a:pt x="733056" y="0"/>
                </a:lnTo>
                <a:lnTo>
                  <a:pt x="678376" y="1587"/>
                </a:lnTo>
                <a:lnTo>
                  <a:pt x="624783" y="6273"/>
                </a:lnTo>
                <a:lnTo>
                  <a:pt x="572419" y="13946"/>
                </a:lnTo>
                <a:lnTo>
                  <a:pt x="521425" y="24493"/>
                </a:lnTo>
                <a:lnTo>
                  <a:pt x="471945" y="37803"/>
                </a:lnTo>
                <a:lnTo>
                  <a:pt x="424119" y="53761"/>
                </a:lnTo>
                <a:lnTo>
                  <a:pt x="378091" y="72256"/>
                </a:lnTo>
                <a:lnTo>
                  <a:pt x="334003" y="93175"/>
                </a:lnTo>
                <a:lnTo>
                  <a:pt x="291995" y="116406"/>
                </a:lnTo>
                <a:lnTo>
                  <a:pt x="252212" y="141837"/>
                </a:lnTo>
                <a:lnTo>
                  <a:pt x="214795" y="169354"/>
                </a:lnTo>
                <a:lnTo>
                  <a:pt x="179885" y="198845"/>
                </a:lnTo>
                <a:lnTo>
                  <a:pt x="147626" y="230199"/>
                </a:lnTo>
                <a:lnTo>
                  <a:pt x="118159" y="263301"/>
                </a:lnTo>
                <a:lnTo>
                  <a:pt x="91626" y="298040"/>
                </a:lnTo>
                <a:lnTo>
                  <a:pt x="68170" y="334304"/>
                </a:lnTo>
                <a:lnTo>
                  <a:pt x="47932" y="371979"/>
                </a:lnTo>
                <a:lnTo>
                  <a:pt x="31055" y="410954"/>
                </a:lnTo>
                <a:lnTo>
                  <a:pt x="17682" y="451115"/>
                </a:lnTo>
                <a:lnTo>
                  <a:pt x="7953" y="492351"/>
                </a:lnTo>
                <a:lnTo>
                  <a:pt x="2012" y="534549"/>
                </a:lnTo>
                <a:lnTo>
                  <a:pt x="0" y="577596"/>
                </a:lnTo>
                <a:lnTo>
                  <a:pt x="2012" y="620742"/>
                </a:lnTo>
                <a:lnTo>
                  <a:pt x="7953" y="663029"/>
                </a:lnTo>
                <a:lnTo>
                  <a:pt x="17682" y="704347"/>
                </a:lnTo>
                <a:lnTo>
                  <a:pt x="31055" y="744582"/>
                </a:lnTo>
                <a:lnTo>
                  <a:pt x="47932" y="783622"/>
                </a:lnTo>
                <a:lnTo>
                  <a:pt x="68170" y="821356"/>
                </a:lnTo>
                <a:lnTo>
                  <a:pt x="91626" y="857671"/>
                </a:lnTo>
                <a:lnTo>
                  <a:pt x="118159" y="892456"/>
                </a:lnTo>
                <a:lnTo>
                  <a:pt x="147626" y="925597"/>
                </a:lnTo>
                <a:lnTo>
                  <a:pt x="179885" y="956984"/>
                </a:lnTo>
                <a:lnTo>
                  <a:pt x="214795" y="986504"/>
                </a:lnTo>
                <a:lnTo>
                  <a:pt x="252212" y="1014045"/>
                </a:lnTo>
                <a:lnTo>
                  <a:pt x="291995" y="1039494"/>
                </a:lnTo>
                <a:lnTo>
                  <a:pt x="334003" y="1062741"/>
                </a:lnTo>
                <a:lnTo>
                  <a:pt x="378091" y="1083672"/>
                </a:lnTo>
                <a:lnTo>
                  <a:pt x="424119" y="1102177"/>
                </a:lnTo>
                <a:lnTo>
                  <a:pt x="471945" y="1118142"/>
                </a:lnTo>
                <a:lnTo>
                  <a:pt x="521425" y="1131455"/>
                </a:lnTo>
                <a:lnTo>
                  <a:pt x="572419" y="1142005"/>
                </a:lnTo>
                <a:lnTo>
                  <a:pt x="624783" y="1149679"/>
                </a:lnTo>
                <a:lnTo>
                  <a:pt x="678376" y="1154366"/>
                </a:lnTo>
                <a:lnTo>
                  <a:pt x="733056" y="1155954"/>
                </a:lnTo>
                <a:lnTo>
                  <a:pt x="787835" y="1154366"/>
                </a:lnTo>
                <a:lnTo>
                  <a:pt x="841518" y="1149679"/>
                </a:lnTo>
                <a:lnTo>
                  <a:pt x="893964" y="1142005"/>
                </a:lnTo>
                <a:lnTo>
                  <a:pt x="945031" y="1131455"/>
                </a:lnTo>
                <a:lnTo>
                  <a:pt x="994576" y="1118142"/>
                </a:lnTo>
                <a:lnTo>
                  <a:pt x="1042460" y="1102177"/>
                </a:lnTo>
                <a:lnTo>
                  <a:pt x="1088539" y="1083672"/>
                </a:lnTo>
                <a:lnTo>
                  <a:pt x="1132672" y="1062741"/>
                </a:lnTo>
                <a:lnTo>
                  <a:pt x="1174717" y="1039494"/>
                </a:lnTo>
                <a:lnTo>
                  <a:pt x="1214533" y="1014045"/>
                </a:lnTo>
                <a:lnTo>
                  <a:pt x="1251978" y="986504"/>
                </a:lnTo>
                <a:lnTo>
                  <a:pt x="1286911" y="956984"/>
                </a:lnTo>
                <a:lnTo>
                  <a:pt x="1319188" y="925597"/>
                </a:lnTo>
                <a:lnTo>
                  <a:pt x="1348670" y="892456"/>
                </a:lnTo>
                <a:lnTo>
                  <a:pt x="1375214" y="857671"/>
                </a:lnTo>
                <a:lnTo>
                  <a:pt x="1398679" y="821356"/>
                </a:lnTo>
                <a:lnTo>
                  <a:pt x="1418922" y="783622"/>
                </a:lnTo>
                <a:lnTo>
                  <a:pt x="1435803" y="744582"/>
                </a:lnTo>
                <a:lnTo>
                  <a:pt x="1449179" y="704347"/>
                </a:lnTo>
                <a:lnTo>
                  <a:pt x="1458908" y="663029"/>
                </a:lnTo>
                <a:lnTo>
                  <a:pt x="1464850" y="620742"/>
                </a:lnTo>
                <a:lnTo>
                  <a:pt x="1466862" y="577596"/>
                </a:lnTo>
                <a:close/>
              </a:path>
            </a:pathLst>
          </a:custGeom>
          <a:solidFill>
            <a:srgbClr val="6666FF"/>
          </a:solidFill>
        </p:spPr>
        <p:txBody>
          <a:bodyPr wrap="square" lIns="0" tIns="0" rIns="0" bIns="0" rtlCol="0"/>
          <a:lstStyle/>
          <a:p>
            <a:endParaRPr sz="1632"/>
          </a:p>
        </p:txBody>
      </p:sp>
      <p:sp>
        <p:nvSpPr>
          <p:cNvPr id="19" name="object 19"/>
          <p:cNvSpPr txBox="1"/>
          <p:nvPr/>
        </p:nvSpPr>
        <p:spPr>
          <a:xfrm>
            <a:off x="4323982" y="2616980"/>
            <a:ext cx="1145303" cy="681299"/>
          </a:xfrm>
          <a:prstGeom prst="rect">
            <a:avLst/>
          </a:prstGeom>
        </p:spPr>
        <p:txBody>
          <a:bodyPr vert="horz" wrap="square" lIns="0" tIns="11516" rIns="0" bIns="0" rtlCol="0">
            <a:spAutoFit/>
          </a:bodyPr>
          <a:lstStyle/>
          <a:p>
            <a:pPr marL="248753" marR="4607" indent="-237813">
              <a:spcBef>
                <a:spcPts val="91"/>
              </a:spcBef>
            </a:pPr>
            <a:r>
              <a:rPr sz="2176" spc="-5" dirty="0">
                <a:solidFill>
                  <a:srgbClr val="FFFFFF"/>
                </a:solidFill>
                <a:latin typeface="Arial"/>
                <a:cs typeface="Arial"/>
              </a:rPr>
              <a:t>processo  client</a:t>
            </a:r>
            <a:endParaRPr sz="2176">
              <a:latin typeface="Arial"/>
              <a:cs typeface="Arial"/>
            </a:endParaRPr>
          </a:p>
        </p:txBody>
      </p:sp>
      <p:sp>
        <p:nvSpPr>
          <p:cNvPr id="20" name="object 20"/>
          <p:cNvSpPr/>
          <p:nvPr/>
        </p:nvSpPr>
        <p:spPr>
          <a:xfrm>
            <a:off x="4437769"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1" name="object 21"/>
          <p:cNvSpPr/>
          <p:nvPr/>
        </p:nvSpPr>
        <p:spPr>
          <a:xfrm>
            <a:off x="4835083"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2" name="object 22"/>
          <p:cNvSpPr/>
          <p:nvPr/>
        </p:nvSpPr>
        <p:spPr>
          <a:xfrm>
            <a:off x="5232398"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3" name="object 23"/>
          <p:cNvSpPr/>
          <p:nvPr/>
        </p:nvSpPr>
        <p:spPr>
          <a:xfrm>
            <a:off x="5629713"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4" name="object 24"/>
          <p:cNvSpPr/>
          <p:nvPr/>
        </p:nvSpPr>
        <p:spPr>
          <a:xfrm>
            <a:off x="6027028"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5" name="object 25"/>
          <p:cNvSpPr/>
          <p:nvPr/>
        </p:nvSpPr>
        <p:spPr>
          <a:xfrm>
            <a:off x="8220886" y="3667735"/>
            <a:ext cx="207295" cy="500962"/>
          </a:xfrm>
          <a:custGeom>
            <a:avLst/>
            <a:gdLst/>
            <a:ahLst/>
            <a:cxnLst/>
            <a:rect l="l" t="t" r="r" b="b"/>
            <a:pathLst>
              <a:path w="228600" h="552450">
                <a:moveTo>
                  <a:pt x="228600" y="552450"/>
                </a:moveTo>
                <a:lnTo>
                  <a:pt x="0" y="0"/>
                </a:lnTo>
              </a:path>
            </a:pathLst>
          </a:custGeom>
          <a:ln w="38100">
            <a:solidFill>
              <a:srgbClr val="6666FF"/>
            </a:solidFill>
          </a:ln>
        </p:spPr>
        <p:txBody>
          <a:bodyPr wrap="square" lIns="0" tIns="0" rIns="0" bIns="0" rtlCol="0"/>
          <a:lstStyle/>
          <a:p>
            <a:endParaRPr sz="1632"/>
          </a:p>
        </p:txBody>
      </p:sp>
      <p:sp>
        <p:nvSpPr>
          <p:cNvPr id="26" name="object 26"/>
          <p:cNvSpPr/>
          <p:nvPr/>
        </p:nvSpPr>
        <p:spPr>
          <a:xfrm>
            <a:off x="8013591" y="3304969"/>
            <a:ext cx="34549" cy="863728"/>
          </a:xfrm>
          <a:custGeom>
            <a:avLst/>
            <a:gdLst/>
            <a:ahLst/>
            <a:cxnLst/>
            <a:rect l="l" t="t" r="r" b="b"/>
            <a:pathLst>
              <a:path w="38100" h="952500">
                <a:moveTo>
                  <a:pt x="38100" y="952500"/>
                </a:moveTo>
                <a:lnTo>
                  <a:pt x="0" y="0"/>
                </a:lnTo>
              </a:path>
            </a:pathLst>
          </a:custGeom>
          <a:ln w="38100">
            <a:solidFill>
              <a:srgbClr val="6666FF"/>
            </a:solidFill>
          </a:ln>
        </p:spPr>
        <p:txBody>
          <a:bodyPr wrap="square" lIns="0" tIns="0" rIns="0" bIns="0" rtlCol="0"/>
          <a:lstStyle/>
          <a:p>
            <a:endParaRPr sz="1632"/>
          </a:p>
        </p:txBody>
      </p:sp>
      <p:sp>
        <p:nvSpPr>
          <p:cNvPr id="27" name="object 27"/>
          <p:cNvSpPr/>
          <p:nvPr/>
        </p:nvSpPr>
        <p:spPr>
          <a:xfrm>
            <a:off x="7616276" y="3598636"/>
            <a:ext cx="276393" cy="570060"/>
          </a:xfrm>
          <a:custGeom>
            <a:avLst/>
            <a:gdLst/>
            <a:ahLst/>
            <a:cxnLst/>
            <a:rect l="l" t="t" r="r" b="b"/>
            <a:pathLst>
              <a:path w="304800" h="628650">
                <a:moveTo>
                  <a:pt x="0" y="628650"/>
                </a:moveTo>
                <a:lnTo>
                  <a:pt x="304800" y="0"/>
                </a:lnTo>
              </a:path>
            </a:pathLst>
          </a:custGeom>
          <a:ln w="38100">
            <a:solidFill>
              <a:srgbClr val="6666FF"/>
            </a:solidFill>
          </a:ln>
        </p:spPr>
        <p:txBody>
          <a:bodyPr wrap="square" lIns="0" tIns="0" rIns="0" bIns="0" rtlCol="0"/>
          <a:lstStyle/>
          <a:p>
            <a:endParaRPr sz="1632"/>
          </a:p>
        </p:txBody>
      </p:sp>
      <p:sp>
        <p:nvSpPr>
          <p:cNvPr id="28" name="object 28"/>
          <p:cNvSpPr/>
          <p:nvPr/>
        </p:nvSpPr>
        <p:spPr>
          <a:xfrm>
            <a:off x="8255435" y="3512264"/>
            <a:ext cx="535511" cy="656433"/>
          </a:xfrm>
          <a:custGeom>
            <a:avLst/>
            <a:gdLst/>
            <a:ahLst/>
            <a:cxnLst/>
            <a:rect l="l" t="t" r="r" b="b"/>
            <a:pathLst>
              <a:path w="590550" h="723900">
                <a:moveTo>
                  <a:pt x="590550" y="723900"/>
                </a:moveTo>
                <a:lnTo>
                  <a:pt x="0" y="0"/>
                </a:lnTo>
              </a:path>
            </a:pathLst>
          </a:custGeom>
          <a:ln w="38100">
            <a:solidFill>
              <a:srgbClr val="6666FF"/>
            </a:solidFill>
          </a:ln>
        </p:spPr>
        <p:txBody>
          <a:bodyPr wrap="square" lIns="0" tIns="0" rIns="0" bIns="0" rtlCol="0"/>
          <a:lstStyle/>
          <a:p>
            <a:endParaRPr sz="1632"/>
          </a:p>
        </p:txBody>
      </p:sp>
      <p:sp>
        <p:nvSpPr>
          <p:cNvPr id="29" name="object 29"/>
          <p:cNvSpPr/>
          <p:nvPr/>
        </p:nvSpPr>
        <p:spPr>
          <a:xfrm>
            <a:off x="8393632" y="3460440"/>
            <a:ext cx="846453" cy="708257"/>
          </a:xfrm>
          <a:custGeom>
            <a:avLst/>
            <a:gdLst/>
            <a:ahLst/>
            <a:cxnLst/>
            <a:rect l="l" t="t" r="r" b="b"/>
            <a:pathLst>
              <a:path w="933450" h="781050">
                <a:moveTo>
                  <a:pt x="933450" y="781050"/>
                </a:moveTo>
                <a:lnTo>
                  <a:pt x="0" y="0"/>
                </a:lnTo>
              </a:path>
            </a:pathLst>
          </a:custGeom>
          <a:ln w="38100">
            <a:solidFill>
              <a:srgbClr val="6666FF"/>
            </a:solidFill>
          </a:ln>
        </p:spPr>
        <p:txBody>
          <a:bodyPr wrap="square" lIns="0" tIns="0" rIns="0" bIns="0" rtlCol="0"/>
          <a:lstStyle/>
          <a:p>
            <a:endParaRPr sz="1632"/>
          </a:p>
        </p:txBody>
      </p:sp>
      <p:sp>
        <p:nvSpPr>
          <p:cNvPr id="30" name="object 30"/>
          <p:cNvSpPr/>
          <p:nvPr/>
        </p:nvSpPr>
        <p:spPr>
          <a:xfrm>
            <a:off x="7322609" y="2716252"/>
            <a:ext cx="1502887" cy="1263922"/>
          </a:xfrm>
          <a:custGeom>
            <a:avLst/>
            <a:gdLst/>
            <a:ahLst/>
            <a:cxnLst/>
            <a:rect l="l" t="t" r="r" b="b"/>
            <a:pathLst>
              <a:path w="1657350" h="1393825">
                <a:moveTo>
                  <a:pt x="1657350" y="696467"/>
                </a:moveTo>
                <a:lnTo>
                  <a:pt x="1655719" y="652405"/>
                </a:lnTo>
                <a:lnTo>
                  <a:pt x="1650892" y="609072"/>
                </a:lnTo>
                <a:lnTo>
                  <a:pt x="1642965" y="566552"/>
                </a:lnTo>
                <a:lnTo>
                  <a:pt x="1632035" y="524926"/>
                </a:lnTo>
                <a:lnTo>
                  <a:pt x="1618200" y="484274"/>
                </a:lnTo>
                <a:lnTo>
                  <a:pt x="1601557" y="444679"/>
                </a:lnTo>
                <a:lnTo>
                  <a:pt x="1582202" y="406221"/>
                </a:lnTo>
                <a:lnTo>
                  <a:pt x="1560232" y="368983"/>
                </a:lnTo>
                <a:lnTo>
                  <a:pt x="1535745" y="333045"/>
                </a:lnTo>
                <a:lnTo>
                  <a:pt x="1508838" y="298490"/>
                </a:lnTo>
                <a:lnTo>
                  <a:pt x="1479606" y="265398"/>
                </a:lnTo>
                <a:lnTo>
                  <a:pt x="1448149" y="233851"/>
                </a:lnTo>
                <a:lnTo>
                  <a:pt x="1414562" y="203930"/>
                </a:lnTo>
                <a:lnTo>
                  <a:pt x="1378943" y="175717"/>
                </a:lnTo>
                <a:lnTo>
                  <a:pt x="1341388" y="149293"/>
                </a:lnTo>
                <a:lnTo>
                  <a:pt x="1301995" y="124739"/>
                </a:lnTo>
                <a:lnTo>
                  <a:pt x="1260860" y="102138"/>
                </a:lnTo>
                <a:lnTo>
                  <a:pt x="1218081" y="81570"/>
                </a:lnTo>
                <a:lnTo>
                  <a:pt x="1173755" y="63117"/>
                </a:lnTo>
                <a:lnTo>
                  <a:pt x="1127978" y="46860"/>
                </a:lnTo>
                <a:lnTo>
                  <a:pt x="1080848" y="32881"/>
                </a:lnTo>
                <a:lnTo>
                  <a:pt x="1032462" y="21261"/>
                </a:lnTo>
                <a:lnTo>
                  <a:pt x="982916" y="12081"/>
                </a:lnTo>
                <a:lnTo>
                  <a:pt x="932308" y="5423"/>
                </a:lnTo>
                <a:lnTo>
                  <a:pt x="880735" y="1369"/>
                </a:lnTo>
                <a:lnTo>
                  <a:pt x="828294" y="0"/>
                </a:lnTo>
                <a:lnTo>
                  <a:pt x="775938" y="1369"/>
                </a:lnTo>
                <a:lnTo>
                  <a:pt x="724444" y="5423"/>
                </a:lnTo>
                <a:lnTo>
                  <a:pt x="673909" y="12081"/>
                </a:lnTo>
                <a:lnTo>
                  <a:pt x="624430" y="21261"/>
                </a:lnTo>
                <a:lnTo>
                  <a:pt x="576104" y="32881"/>
                </a:lnTo>
                <a:lnTo>
                  <a:pt x="529029" y="46860"/>
                </a:lnTo>
                <a:lnTo>
                  <a:pt x="483302" y="63117"/>
                </a:lnTo>
                <a:lnTo>
                  <a:pt x="439021" y="81570"/>
                </a:lnTo>
                <a:lnTo>
                  <a:pt x="396282" y="102138"/>
                </a:lnTo>
                <a:lnTo>
                  <a:pt x="355182" y="124739"/>
                </a:lnTo>
                <a:lnTo>
                  <a:pt x="315820" y="149293"/>
                </a:lnTo>
                <a:lnTo>
                  <a:pt x="278293" y="175717"/>
                </a:lnTo>
                <a:lnTo>
                  <a:pt x="242697" y="203930"/>
                </a:lnTo>
                <a:lnTo>
                  <a:pt x="209129" y="233851"/>
                </a:lnTo>
                <a:lnTo>
                  <a:pt x="177689" y="265398"/>
                </a:lnTo>
                <a:lnTo>
                  <a:pt x="148472" y="298490"/>
                </a:lnTo>
                <a:lnTo>
                  <a:pt x="121575" y="333045"/>
                </a:lnTo>
                <a:lnTo>
                  <a:pt x="97097" y="368983"/>
                </a:lnTo>
                <a:lnTo>
                  <a:pt x="75134" y="406221"/>
                </a:lnTo>
                <a:lnTo>
                  <a:pt x="55784" y="444679"/>
                </a:lnTo>
                <a:lnTo>
                  <a:pt x="39144" y="484274"/>
                </a:lnTo>
                <a:lnTo>
                  <a:pt x="25312" y="524926"/>
                </a:lnTo>
                <a:lnTo>
                  <a:pt x="14384" y="566552"/>
                </a:lnTo>
                <a:lnTo>
                  <a:pt x="6457" y="609072"/>
                </a:lnTo>
                <a:lnTo>
                  <a:pt x="1630" y="652405"/>
                </a:lnTo>
                <a:lnTo>
                  <a:pt x="0" y="696467"/>
                </a:lnTo>
                <a:lnTo>
                  <a:pt x="1630" y="740615"/>
                </a:lnTo>
                <a:lnTo>
                  <a:pt x="6457" y="784025"/>
                </a:lnTo>
                <a:lnTo>
                  <a:pt x="14384" y="826617"/>
                </a:lnTo>
                <a:lnTo>
                  <a:pt x="25312" y="868310"/>
                </a:lnTo>
                <a:lnTo>
                  <a:pt x="39144" y="909022"/>
                </a:lnTo>
                <a:lnTo>
                  <a:pt x="55784" y="948671"/>
                </a:lnTo>
                <a:lnTo>
                  <a:pt x="75134" y="987178"/>
                </a:lnTo>
                <a:lnTo>
                  <a:pt x="97097" y="1024461"/>
                </a:lnTo>
                <a:lnTo>
                  <a:pt x="121575" y="1060439"/>
                </a:lnTo>
                <a:lnTo>
                  <a:pt x="148472" y="1095030"/>
                </a:lnTo>
                <a:lnTo>
                  <a:pt x="177689" y="1128153"/>
                </a:lnTo>
                <a:lnTo>
                  <a:pt x="209129" y="1159727"/>
                </a:lnTo>
                <a:lnTo>
                  <a:pt x="242697" y="1189672"/>
                </a:lnTo>
                <a:lnTo>
                  <a:pt x="278293" y="1217905"/>
                </a:lnTo>
                <a:lnTo>
                  <a:pt x="315820" y="1244347"/>
                </a:lnTo>
                <a:lnTo>
                  <a:pt x="355182" y="1268914"/>
                </a:lnTo>
                <a:lnTo>
                  <a:pt x="396282" y="1291528"/>
                </a:lnTo>
                <a:lnTo>
                  <a:pt x="439021" y="1312105"/>
                </a:lnTo>
                <a:lnTo>
                  <a:pt x="483302" y="1330565"/>
                </a:lnTo>
                <a:lnTo>
                  <a:pt x="529029" y="1346828"/>
                </a:lnTo>
                <a:lnTo>
                  <a:pt x="576104" y="1360811"/>
                </a:lnTo>
                <a:lnTo>
                  <a:pt x="624430" y="1372434"/>
                </a:lnTo>
                <a:lnTo>
                  <a:pt x="673909" y="1381615"/>
                </a:lnTo>
                <a:lnTo>
                  <a:pt x="724444" y="1388273"/>
                </a:lnTo>
                <a:lnTo>
                  <a:pt x="775938" y="1392328"/>
                </a:lnTo>
                <a:lnTo>
                  <a:pt x="828294" y="1393697"/>
                </a:lnTo>
                <a:lnTo>
                  <a:pt x="880735" y="1392328"/>
                </a:lnTo>
                <a:lnTo>
                  <a:pt x="932308" y="1388273"/>
                </a:lnTo>
                <a:lnTo>
                  <a:pt x="982916" y="1381615"/>
                </a:lnTo>
                <a:lnTo>
                  <a:pt x="1032462" y="1372434"/>
                </a:lnTo>
                <a:lnTo>
                  <a:pt x="1080848" y="1360811"/>
                </a:lnTo>
                <a:lnTo>
                  <a:pt x="1127978" y="1346828"/>
                </a:lnTo>
                <a:lnTo>
                  <a:pt x="1173755" y="1330565"/>
                </a:lnTo>
                <a:lnTo>
                  <a:pt x="1218081" y="1312105"/>
                </a:lnTo>
                <a:lnTo>
                  <a:pt x="1260860" y="1291528"/>
                </a:lnTo>
                <a:lnTo>
                  <a:pt x="1301995" y="1268914"/>
                </a:lnTo>
                <a:lnTo>
                  <a:pt x="1341388" y="1244347"/>
                </a:lnTo>
                <a:lnTo>
                  <a:pt x="1378943" y="1217905"/>
                </a:lnTo>
                <a:lnTo>
                  <a:pt x="1414562" y="1189672"/>
                </a:lnTo>
                <a:lnTo>
                  <a:pt x="1448149" y="1159727"/>
                </a:lnTo>
                <a:lnTo>
                  <a:pt x="1479606" y="1128153"/>
                </a:lnTo>
                <a:lnTo>
                  <a:pt x="1508838" y="1095030"/>
                </a:lnTo>
                <a:lnTo>
                  <a:pt x="1535745" y="1060439"/>
                </a:lnTo>
                <a:lnTo>
                  <a:pt x="1560232" y="1024461"/>
                </a:lnTo>
                <a:lnTo>
                  <a:pt x="1582202" y="987178"/>
                </a:lnTo>
                <a:lnTo>
                  <a:pt x="1601557" y="948671"/>
                </a:lnTo>
                <a:lnTo>
                  <a:pt x="1618200" y="909022"/>
                </a:lnTo>
                <a:lnTo>
                  <a:pt x="1632035" y="868310"/>
                </a:lnTo>
                <a:lnTo>
                  <a:pt x="1642965" y="826617"/>
                </a:lnTo>
                <a:lnTo>
                  <a:pt x="1650892" y="784025"/>
                </a:lnTo>
                <a:lnTo>
                  <a:pt x="1655719" y="740615"/>
                </a:lnTo>
                <a:lnTo>
                  <a:pt x="1657350" y="696467"/>
                </a:lnTo>
                <a:close/>
              </a:path>
            </a:pathLst>
          </a:custGeom>
          <a:solidFill>
            <a:srgbClr val="6666FF"/>
          </a:solidFill>
        </p:spPr>
        <p:txBody>
          <a:bodyPr wrap="square" lIns="0" tIns="0" rIns="0" bIns="0" rtlCol="0"/>
          <a:lstStyle/>
          <a:p>
            <a:endParaRPr sz="1632"/>
          </a:p>
        </p:txBody>
      </p:sp>
      <p:sp>
        <p:nvSpPr>
          <p:cNvPr id="31" name="object 31"/>
          <p:cNvSpPr txBox="1"/>
          <p:nvPr/>
        </p:nvSpPr>
        <p:spPr>
          <a:xfrm>
            <a:off x="7163003" y="1618972"/>
            <a:ext cx="2530723" cy="2127698"/>
          </a:xfrm>
          <a:prstGeom prst="rect">
            <a:avLst/>
          </a:prstGeom>
          <a:ln w="25400">
            <a:solidFill>
              <a:srgbClr val="000000"/>
            </a:solidFill>
          </a:ln>
        </p:spPr>
        <p:txBody>
          <a:bodyPr vert="horz" wrap="square" lIns="0" tIns="0" rIns="0" bIns="0" rtlCol="0">
            <a:spAutoFit/>
          </a:bodyPr>
          <a:lstStyle/>
          <a:p>
            <a:pPr>
              <a:lnSpc>
                <a:spcPct val="100000"/>
              </a:lnSpc>
            </a:pPr>
            <a:endParaRPr sz="2448">
              <a:latin typeface="Times New Roman"/>
              <a:cs typeface="Times New Roman"/>
            </a:endParaRPr>
          </a:p>
          <a:p>
            <a:pPr>
              <a:lnSpc>
                <a:spcPct val="100000"/>
              </a:lnSpc>
            </a:pPr>
            <a:endParaRPr sz="2448">
              <a:latin typeface="Times New Roman"/>
              <a:cs typeface="Times New Roman"/>
            </a:endParaRPr>
          </a:p>
          <a:p>
            <a:pPr>
              <a:lnSpc>
                <a:spcPct val="100000"/>
              </a:lnSpc>
            </a:pPr>
            <a:endParaRPr sz="2448">
              <a:latin typeface="Times New Roman"/>
              <a:cs typeface="Times New Roman"/>
            </a:endParaRPr>
          </a:p>
          <a:p>
            <a:pPr>
              <a:spcBef>
                <a:spcPts val="41"/>
              </a:spcBef>
            </a:pPr>
            <a:endParaRPr sz="2131">
              <a:latin typeface="Times New Roman"/>
              <a:cs typeface="Times New Roman"/>
            </a:endParaRPr>
          </a:p>
          <a:p>
            <a:pPr marL="379464" marR="1080810" indent="146258">
              <a:spcBef>
                <a:spcPts val="5"/>
              </a:spcBef>
            </a:pPr>
            <a:r>
              <a:rPr sz="2176" spc="-5" dirty="0">
                <a:solidFill>
                  <a:srgbClr val="FFFFFF"/>
                </a:solidFill>
                <a:latin typeface="Arial"/>
                <a:cs typeface="Arial"/>
              </a:rPr>
              <a:t>server generico</a:t>
            </a:r>
            <a:endParaRPr sz="2176">
              <a:latin typeface="Arial"/>
              <a:cs typeface="Arial"/>
            </a:endParaRPr>
          </a:p>
        </p:txBody>
      </p:sp>
      <p:sp>
        <p:nvSpPr>
          <p:cNvPr id="32" name="object 32"/>
          <p:cNvSpPr/>
          <p:nvPr/>
        </p:nvSpPr>
        <p:spPr>
          <a:xfrm>
            <a:off x="7559627" y="4306893"/>
            <a:ext cx="103647" cy="363917"/>
          </a:xfrm>
          <a:custGeom>
            <a:avLst/>
            <a:gdLst/>
            <a:ahLst/>
            <a:cxnLst/>
            <a:rect l="l" t="t" r="r" b="b"/>
            <a:pathLst>
              <a:path w="114300" h="401320">
                <a:moveTo>
                  <a:pt x="114300" y="116586"/>
                </a:moveTo>
                <a:lnTo>
                  <a:pt x="62471" y="0"/>
                </a:lnTo>
                <a:lnTo>
                  <a:pt x="0" y="111251"/>
                </a:lnTo>
                <a:lnTo>
                  <a:pt x="37980" y="113024"/>
                </a:lnTo>
                <a:lnTo>
                  <a:pt x="38861" y="94487"/>
                </a:lnTo>
                <a:lnTo>
                  <a:pt x="76961" y="96012"/>
                </a:lnTo>
                <a:lnTo>
                  <a:pt x="76961" y="114843"/>
                </a:lnTo>
                <a:lnTo>
                  <a:pt x="114300" y="116586"/>
                </a:lnTo>
                <a:close/>
              </a:path>
              <a:path w="114300" h="401320">
                <a:moveTo>
                  <a:pt x="76068" y="114801"/>
                </a:moveTo>
                <a:lnTo>
                  <a:pt x="37980" y="113024"/>
                </a:lnTo>
                <a:lnTo>
                  <a:pt x="24371" y="399288"/>
                </a:lnTo>
                <a:lnTo>
                  <a:pt x="62471" y="400812"/>
                </a:lnTo>
                <a:lnTo>
                  <a:pt x="76068" y="114801"/>
                </a:lnTo>
                <a:close/>
              </a:path>
              <a:path w="114300" h="401320">
                <a:moveTo>
                  <a:pt x="76961" y="96012"/>
                </a:moveTo>
                <a:lnTo>
                  <a:pt x="38861" y="94487"/>
                </a:lnTo>
                <a:lnTo>
                  <a:pt x="37980" y="113024"/>
                </a:lnTo>
                <a:lnTo>
                  <a:pt x="76068" y="114801"/>
                </a:lnTo>
                <a:lnTo>
                  <a:pt x="76961" y="96012"/>
                </a:lnTo>
                <a:close/>
              </a:path>
              <a:path w="114300" h="401320">
                <a:moveTo>
                  <a:pt x="76961" y="114843"/>
                </a:moveTo>
                <a:lnTo>
                  <a:pt x="76961" y="96012"/>
                </a:lnTo>
                <a:lnTo>
                  <a:pt x="76068" y="114801"/>
                </a:lnTo>
                <a:lnTo>
                  <a:pt x="76961" y="114843"/>
                </a:lnTo>
                <a:close/>
              </a:path>
            </a:pathLst>
          </a:custGeom>
          <a:solidFill>
            <a:srgbClr val="000000"/>
          </a:solidFill>
        </p:spPr>
        <p:txBody>
          <a:bodyPr wrap="square" lIns="0" tIns="0" rIns="0" bIns="0" rtlCol="0"/>
          <a:lstStyle/>
          <a:p>
            <a:endParaRPr sz="1632"/>
          </a:p>
        </p:txBody>
      </p:sp>
      <p:sp>
        <p:nvSpPr>
          <p:cNvPr id="33" name="object 33"/>
          <p:cNvSpPr/>
          <p:nvPr/>
        </p:nvSpPr>
        <p:spPr>
          <a:xfrm>
            <a:off x="7564453"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34" name="object 34"/>
          <p:cNvSpPr/>
          <p:nvPr/>
        </p:nvSpPr>
        <p:spPr>
          <a:xfrm>
            <a:off x="7961768"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35" name="object 35"/>
          <p:cNvSpPr/>
          <p:nvPr/>
        </p:nvSpPr>
        <p:spPr>
          <a:xfrm>
            <a:off x="8359083"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36" name="object 36"/>
          <p:cNvSpPr/>
          <p:nvPr/>
        </p:nvSpPr>
        <p:spPr>
          <a:xfrm>
            <a:off x="8756398"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37" name="object 37"/>
          <p:cNvSpPr/>
          <p:nvPr/>
        </p:nvSpPr>
        <p:spPr>
          <a:xfrm>
            <a:off x="9153712" y="4116873"/>
            <a:ext cx="138196" cy="138196"/>
          </a:xfrm>
          <a:prstGeom prst="rect">
            <a:avLst/>
          </a:prstGeom>
          <a:blipFill>
            <a:blip r:embed="rId4" cstate="print"/>
            <a:stretch>
              <a:fillRect/>
            </a:stretch>
          </a:blipFill>
        </p:spPr>
        <p:txBody>
          <a:bodyPr wrap="square" lIns="0" tIns="0" rIns="0" bIns="0" rtlCol="0"/>
          <a:lstStyle/>
          <a:p>
            <a:endParaRPr sz="1632"/>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7541" y="613621"/>
            <a:ext cx="4823993" cy="688737"/>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Server</a:t>
            </a:r>
            <a:r>
              <a:rPr b="1" spc="-54" dirty="0">
                <a:solidFill>
                  <a:srgbClr val="00B0F0"/>
                </a:solidFill>
                <a:latin typeface="Comic Sans MS" panose="030F0702030302020204" pitchFamily="66" charset="0"/>
              </a:rPr>
              <a:t> </a:t>
            </a:r>
            <a:r>
              <a:rPr b="1" spc="-9" dirty="0">
                <a:solidFill>
                  <a:srgbClr val="00B0F0"/>
                </a:solidFill>
                <a:latin typeface="Comic Sans MS" panose="030F0702030302020204" pitchFamily="66" charset="0"/>
              </a:rPr>
              <a:t>generico</a:t>
            </a:r>
          </a:p>
        </p:txBody>
      </p:sp>
      <p:sp>
        <p:nvSpPr>
          <p:cNvPr id="3" name="object 3"/>
          <p:cNvSpPr/>
          <p:nvPr/>
        </p:nvSpPr>
        <p:spPr>
          <a:xfrm>
            <a:off x="4036308" y="1618972"/>
            <a:ext cx="2530723" cy="2590032"/>
          </a:xfrm>
          <a:custGeom>
            <a:avLst/>
            <a:gdLst/>
            <a:ahLst/>
            <a:cxnLst/>
            <a:rect l="l" t="t" r="r" b="b"/>
            <a:pathLst>
              <a:path w="2790825" h="2856229">
                <a:moveTo>
                  <a:pt x="0" y="0"/>
                </a:moveTo>
                <a:lnTo>
                  <a:pt x="0" y="2855976"/>
                </a:lnTo>
                <a:lnTo>
                  <a:pt x="2790443" y="2855976"/>
                </a:lnTo>
                <a:lnTo>
                  <a:pt x="2790443" y="0"/>
                </a:lnTo>
                <a:lnTo>
                  <a:pt x="0" y="0"/>
                </a:lnTo>
                <a:close/>
              </a:path>
            </a:pathLst>
          </a:custGeom>
          <a:solidFill>
            <a:srgbClr val="FFFF01"/>
          </a:solidFill>
        </p:spPr>
        <p:txBody>
          <a:bodyPr wrap="square" lIns="0" tIns="0" rIns="0" bIns="0" rtlCol="0"/>
          <a:lstStyle/>
          <a:p>
            <a:endParaRPr sz="1632"/>
          </a:p>
        </p:txBody>
      </p:sp>
      <p:sp>
        <p:nvSpPr>
          <p:cNvPr id="4" name="object 4"/>
          <p:cNvSpPr/>
          <p:nvPr/>
        </p:nvSpPr>
        <p:spPr>
          <a:xfrm>
            <a:off x="4036308" y="1618972"/>
            <a:ext cx="2530723" cy="2590032"/>
          </a:xfrm>
          <a:custGeom>
            <a:avLst/>
            <a:gdLst/>
            <a:ahLst/>
            <a:cxnLst/>
            <a:rect l="l" t="t" r="r" b="b"/>
            <a:pathLst>
              <a:path w="2790825" h="2856229">
                <a:moveTo>
                  <a:pt x="0" y="0"/>
                </a:moveTo>
                <a:lnTo>
                  <a:pt x="0" y="2855976"/>
                </a:lnTo>
                <a:lnTo>
                  <a:pt x="2790443" y="2855976"/>
                </a:lnTo>
                <a:lnTo>
                  <a:pt x="2790443" y="0"/>
                </a:lnTo>
                <a:lnTo>
                  <a:pt x="0" y="0"/>
                </a:lnTo>
                <a:close/>
              </a:path>
            </a:pathLst>
          </a:custGeom>
          <a:ln w="25400">
            <a:solidFill>
              <a:srgbClr val="000000"/>
            </a:solidFill>
          </a:ln>
        </p:spPr>
        <p:txBody>
          <a:bodyPr wrap="square" lIns="0" tIns="0" rIns="0" bIns="0" rtlCol="0"/>
          <a:lstStyle/>
          <a:p>
            <a:endParaRPr sz="1632"/>
          </a:p>
        </p:txBody>
      </p:sp>
      <p:sp>
        <p:nvSpPr>
          <p:cNvPr id="5" name="object 5"/>
          <p:cNvSpPr txBox="1"/>
          <p:nvPr/>
        </p:nvSpPr>
        <p:spPr>
          <a:xfrm>
            <a:off x="2439673" y="2908574"/>
            <a:ext cx="1470641" cy="346464"/>
          </a:xfrm>
          <a:prstGeom prst="rect">
            <a:avLst/>
          </a:prstGeom>
        </p:spPr>
        <p:txBody>
          <a:bodyPr vert="horz" wrap="square" lIns="0" tIns="11516" rIns="0" bIns="0" rtlCol="0">
            <a:spAutoFit/>
          </a:bodyPr>
          <a:lstStyle/>
          <a:p>
            <a:pPr marL="11516">
              <a:spcBef>
                <a:spcPts val="91"/>
              </a:spcBef>
            </a:pPr>
            <a:r>
              <a:rPr sz="2176" spc="-5" dirty="0">
                <a:latin typeface="Arial"/>
                <a:cs typeface="Arial"/>
              </a:rPr>
              <a:t>applicazioni</a:t>
            </a:r>
            <a:endParaRPr sz="2176" dirty="0">
              <a:latin typeface="Arial"/>
              <a:cs typeface="Arial"/>
            </a:endParaRPr>
          </a:p>
        </p:txBody>
      </p:sp>
      <p:sp>
        <p:nvSpPr>
          <p:cNvPr id="6" name="object 6"/>
          <p:cNvSpPr/>
          <p:nvPr/>
        </p:nvSpPr>
        <p:spPr>
          <a:xfrm>
            <a:off x="4036308" y="4192880"/>
            <a:ext cx="2530723" cy="829179"/>
          </a:xfrm>
          <a:custGeom>
            <a:avLst/>
            <a:gdLst/>
            <a:ahLst/>
            <a:cxnLst/>
            <a:rect l="l" t="t" r="r" b="b"/>
            <a:pathLst>
              <a:path w="2790825" h="914400">
                <a:moveTo>
                  <a:pt x="0" y="914400"/>
                </a:moveTo>
                <a:lnTo>
                  <a:pt x="2790443" y="914400"/>
                </a:lnTo>
                <a:lnTo>
                  <a:pt x="2790443" y="0"/>
                </a:lnTo>
                <a:lnTo>
                  <a:pt x="0" y="0"/>
                </a:lnTo>
                <a:lnTo>
                  <a:pt x="0" y="914400"/>
                </a:lnTo>
                <a:close/>
              </a:path>
            </a:pathLst>
          </a:custGeom>
          <a:solidFill>
            <a:srgbClr val="FF9801"/>
          </a:solidFill>
        </p:spPr>
        <p:txBody>
          <a:bodyPr wrap="square" lIns="0" tIns="0" rIns="0" bIns="0" rtlCol="0"/>
          <a:lstStyle/>
          <a:p>
            <a:endParaRPr sz="1632"/>
          </a:p>
        </p:txBody>
      </p:sp>
      <p:sp>
        <p:nvSpPr>
          <p:cNvPr id="7" name="object 7"/>
          <p:cNvSpPr/>
          <p:nvPr/>
        </p:nvSpPr>
        <p:spPr>
          <a:xfrm>
            <a:off x="4036308" y="4192880"/>
            <a:ext cx="2530723" cy="845302"/>
          </a:xfrm>
          <a:custGeom>
            <a:avLst/>
            <a:gdLst/>
            <a:ahLst/>
            <a:cxnLst/>
            <a:rect l="l" t="t" r="r" b="b"/>
            <a:pathLst>
              <a:path w="2790825" h="932179">
                <a:moveTo>
                  <a:pt x="0" y="0"/>
                </a:moveTo>
                <a:lnTo>
                  <a:pt x="0" y="931926"/>
                </a:lnTo>
                <a:lnTo>
                  <a:pt x="2790443" y="931926"/>
                </a:lnTo>
                <a:lnTo>
                  <a:pt x="2790443" y="0"/>
                </a:lnTo>
                <a:lnTo>
                  <a:pt x="0" y="0"/>
                </a:lnTo>
                <a:close/>
              </a:path>
            </a:pathLst>
          </a:custGeom>
          <a:ln w="25400">
            <a:solidFill>
              <a:srgbClr val="000000"/>
            </a:solidFill>
          </a:ln>
        </p:spPr>
        <p:txBody>
          <a:bodyPr wrap="square" lIns="0" tIns="0" rIns="0" bIns="0" rtlCol="0"/>
          <a:lstStyle/>
          <a:p>
            <a:endParaRPr sz="1632"/>
          </a:p>
        </p:txBody>
      </p:sp>
      <p:sp>
        <p:nvSpPr>
          <p:cNvPr id="8" name="object 8"/>
          <p:cNvSpPr/>
          <p:nvPr/>
        </p:nvSpPr>
        <p:spPr>
          <a:xfrm>
            <a:off x="4036308" y="5022059"/>
            <a:ext cx="2530723" cy="845302"/>
          </a:xfrm>
          <a:custGeom>
            <a:avLst/>
            <a:gdLst/>
            <a:ahLst/>
            <a:cxnLst/>
            <a:rect l="l" t="t" r="r" b="b"/>
            <a:pathLst>
              <a:path w="2790825" h="932179">
                <a:moveTo>
                  <a:pt x="0" y="0"/>
                </a:moveTo>
                <a:lnTo>
                  <a:pt x="0" y="931926"/>
                </a:lnTo>
                <a:lnTo>
                  <a:pt x="2790444" y="931926"/>
                </a:lnTo>
                <a:lnTo>
                  <a:pt x="2790443" y="0"/>
                </a:lnTo>
                <a:lnTo>
                  <a:pt x="0" y="0"/>
                </a:lnTo>
                <a:close/>
              </a:path>
            </a:pathLst>
          </a:custGeom>
          <a:solidFill>
            <a:srgbClr val="C0C0C0"/>
          </a:solidFill>
        </p:spPr>
        <p:txBody>
          <a:bodyPr wrap="square" lIns="0" tIns="0" rIns="0" bIns="0" rtlCol="0"/>
          <a:lstStyle/>
          <a:p>
            <a:endParaRPr sz="1632"/>
          </a:p>
        </p:txBody>
      </p:sp>
      <p:sp>
        <p:nvSpPr>
          <p:cNvPr id="9" name="object 9"/>
          <p:cNvSpPr/>
          <p:nvPr/>
        </p:nvSpPr>
        <p:spPr>
          <a:xfrm>
            <a:off x="4036308" y="5022059"/>
            <a:ext cx="2530723" cy="845302"/>
          </a:xfrm>
          <a:custGeom>
            <a:avLst/>
            <a:gdLst/>
            <a:ahLst/>
            <a:cxnLst/>
            <a:rect l="l" t="t" r="r" b="b"/>
            <a:pathLst>
              <a:path w="2790825" h="932179">
                <a:moveTo>
                  <a:pt x="0" y="0"/>
                </a:moveTo>
                <a:lnTo>
                  <a:pt x="0" y="931926"/>
                </a:lnTo>
                <a:lnTo>
                  <a:pt x="2790444" y="931926"/>
                </a:lnTo>
                <a:lnTo>
                  <a:pt x="2790443" y="0"/>
                </a:lnTo>
                <a:lnTo>
                  <a:pt x="0" y="0"/>
                </a:lnTo>
                <a:close/>
              </a:path>
            </a:pathLst>
          </a:custGeom>
          <a:ln w="25400">
            <a:solidFill>
              <a:srgbClr val="000000"/>
            </a:solidFill>
          </a:ln>
        </p:spPr>
        <p:txBody>
          <a:bodyPr wrap="square" lIns="0" tIns="0" rIns="0" bIns="0" rtlCol="0"/>
          <a:lstStyle/>
          <a:p>
            <a:endParaRPr sz="1632"/>
          </a:p>
        </p:txBody>
      </p:sp>
      <p:sp>
        <p:nvSpPr>
          <p:cNvPr id="10" name="object 10"/>
          <p:cNvSpPr txBox="1"/>
          <p:nvPr/>
        </p:nvSpPr>
        <p:spPr>
          <a:xfrm>
            <a:off x="2617947" y="4226278"/>
            <a:ext cx="1114785" cy="1556154"/>
          </a:xfrm>
          <a:prstGeom prst="rect">
            <a:avLst/>
          </a:prstGeom>
        </p:spPr>
        <p:txBody>
          <a:bodyPr vert="horz" wrap="square" lIns="0" tIns="11516" rIns="0" bIns="0" rtlCol="0">
            <a:spAutoFit/>
          </a:bodyPr>
          <a:lstStyle/>
          <a:p>
            <a:pPr marL="11516" marR="4607" indent="51824">
              <a:spcBef>
                <a:spcPts val="91"/>
              </a:spcBef>
            </a:pPr>
            <a:r>
              <a:rPr sz="2176" spc="-5" dirty="0">
                <a:latin typeface="Arial"/>
                <a:cs typeface="Arial"/>
              </a:rPr>
              <a:t>livello di  trasporto</a:t>
            </a:r>
            <a:endParaRPr sz="2176" dirty="0">
              <a:latin typeface="Arial"/>
              <a:cs typeface="Arial"/>
            </a:endParaRPr>
          </a:p>
          <a:p>
            <a:pPr marL="92131" marR="93283" indent="159502">
              <a:spcBef>
                <a:spcPts val="1578"/>
              </a:spcBef>
            </a:pPr>
            <a:r>
              <a:rPr sz="2176" spc="-5" dirty="0">
                <a:latin typeface="Arial"/>
                <a:cs typeface="Arial"/>
              </a:rPr>
              <a:t>livelli  1, 2 e</a:t>
            </a:r>
            <a:r>
              <a:rPr sz="2176" spc="-77" dirty="0">
                <a:latin typeface="Arial"/>
                <a:cs typeface="Arial"/>
              </a:rPr>
              <a:t> </a:t>
            </a:r>
            <a:r>
              <a:rPr sz="2176" spc="-5" dirty="0">
                <a:latin typeface="Arial"/>
                <a:cs typeface="Arial"/>
              </a:rPr>
              <a:t>3</a:t>
            </a:r>
            <a:endParaRPr sz="2176" dirty="0">
              <a:latin typeface="Arial"/>
              <a:cs typeface="Arial"/>
            </a:endParaRPr>
          </a:p>
        </p:txBody>
      </p:sp>
      <p:sp>
        <p:nvSpPr>
          <p:cNvPr id="11" name="object 11"/>
          <p:cNvSpPr/>
          <p:nvPr/>
        </p:nvSpPr>
        <p:spPr>
          <a:xfrm>
            <a:off x="7163003" y="1618972"/>
            <a:ext cx="2530723" cy="2590032"/>
          </a:xfrm>
          <a:custGeom>
            <a:avLst/>
            <a:gdLst/>
            <a:ahLst/>
            <a:cxnLst/>
            <a:rect l="l" t="t" r="r" b="b"/>
            <a:pathLst>
              <a:path w="2790825" h="2856229">
                <a:moveTo>
                  <a:pt x="0" y="0"/>
                </a:moveTo>
                <a:lnTo>
                  <a:pt x="0" y="2855976"/>
                </a:lnTo>
                <a:lnTo>
                  <a:pt x="2790444" y="2855976"/>
                </a:lnTo>
                <a:lnTo>
                  <a:pt x="2790444" y="0"/>
                </a:lnTo>
                <a:lnTo>
                  <a:pt x="0" y="0"/>
                </a:lnTo>
                <a:close/>
              </a:path>
            </a:pathLst>
          </a:custGeom>
          <a:solidFill>
            <a:srgbClr val="FFFF01"/>
          </a:solidFill>
        </p:spPr>
        <p:txBody>
          <a:bodyPr wrap="square" lIns="0" tIns="0" rIns="0" bIns="0" rtlCol="0"/>
          <a:lstStyle/>
          <a:p>
            <a:endParaRPr sz="1632"/>
          </a:p>
        </p:txBody>
      </p:sp>
      <p:sp>
        <p:nvSpPr>
          <p:cNvPr id="12" name="object 12"/>
          <p:cNvSpPr/>
          <p:nvPr/>
        </p:nvSpPr>
        <p:spPr>
          <a:xfrm>
            <a:off x="7163003" y="1618972"/>
            <a:ext cx="2530723" cy="2590032"/>
          </a:xfrm>
          <a:custGeom>
            <a:avLst/>
            <a:gdLst/>
            <a:ahLst/>
            <a:cxnLst/>
            <a:rect l="l" t="t" r="r" b="b"/>
            <a:pathLst>
              <a:path w="2790825" h="2856229">
                <a:moveTo>
                  <a:pt x="0" y="0"/>
                </a:moveTo>
                <a:lnTo>
                  <a:pt x="0" y="2855976"/>
                </a:lnTo>
                <a:lnTo>
                  <a:pt x="2790444" y="2855976"/>
                </a:lnTo>
                <a:lnTo>
                  <a:pt x="2790444" y="0"/>
                </a:lnTo>
                <a:lnTo>
                  <a:pt x="0" y="0"/>
                </a:lnTo>
                <a:close/>
              </a:path>
            </a:pathLst>
          </a:custGeom>
          <a:ln w="25400">
            <a:solidFill>
              <a:srgbClr val="000000"/>
            </a:solidFill>
          </a:ln>
        </p:spPr>
        <p:txBody>
          <a:bodyPr wrap="square" lIns="0" tIns="0" rIns="0" bIns="0" rtlCol="0"/>
          <a:lstStyle/>
          <a:p>
            <a:endParaRPr sz="1632"/>
          </a:p>
        </p:txBody>
      </p:sp>
      <p:sp>
        <p:nvSpPr>
          <p:cNvPr id="13" name="object 13"/>
          <p:cNvSpPr/>
          <p:nvPr/>
        </p:nvSpPr>
        <p:spPr>
          <a:xfrm>
            <a:off x="7163003" y="4192880"/>
            <a:ext cx="2530723" cy="829179"/>
          </a:xfrm>
          <a:custGeom>
            <a:avLst/>
            <a:gdLst/>
            <a:ahLst/>
            <a:cxnLst/>
            <a:rect l="l" t="t" r="r" b="b"/>
            <a:pathLst>
              <a:path w="2790825" h="914400">
                <a:moveTo>
                  <a:pt x="0" y="914400"/>
                </a:moveTo>
                <a:lnTo>
                  <a:pt x="2790444" y="914400"/>
                </a:lnTo>
                <a:lnTo>
                  <a:pt x="2790444" y="0"/>
                </a:lnTo>
                <a:lnTo>
                  <a:pt x="0" y="0"/>
                </a:lnTo>
                <a:lnTo>
                  <a:pt x="0" y="914400"/>
                </a:lnTo>
                <a:close/>
              </a:path>
            </a:pathLst>
          </a:custGeom>
          <a:solidFill>
            <a:srgbClr val="FF9801"/>
          </a:solidFill>
        </p:spPr>
        <p:txBody>
          <a:bodyPr wrap="square" lIns="0" tIns="0" rIns="0" bIns="0" rtlCol="0"/>
          <a:lstStyle/>
          <a:p>
            <a:endParaRPr sz="1632"/>
          </a:p>
        </p:txBody>
      </p:sp>
      <p:sp>
        <p:nvSpPr>
          <p:cNvPr id="14" name="object 14"/>
          <p:cNvSpPr/>
          <p:nvPr/>
        </p:nvSpPr>
        <p:spPr>
          <a:xfrm>
            <a:off x="7163003" y="5022059"/>
            <a:ext cx="2530723" cy="845302"/>
          </a:xfrm>
          <a:custGeom>
            <a:avLst/>
            <a:gdLst/>
            <a:ahLst/>
            <a:cxnLst/>
            <a:rect l="l" t="t" r="r" b="b"/>
            <a:pathLst>
              <a:path w="2790825" h="932179">
                <a:moveTo>
                  <a:pt x="0" y="0"/>
                </a:moveTo>
                <a:lnTo>
                  <a:pt x="0" y="931926"/>
                </a:lnTo>
                <a:lnTo>
                  <a:pt x="2790444" y="931926"/>
                </a:lnTo>
                <a:lnTo>
                  <a:pt x="2790444" y="0"/>
                </a:lnTo>
                <a:lnTo>
                  <a:pt x="0" y="0"/>
                </a:lnTo>
                <a:close/>
              </a:path>
            </a:pathLst>
          </a:custGeom>
          <a:solidFill>
            <a:srgbClr val="C0C0C0"/>
          </a:solidFill>
        </p:spPr>
        <p:txBody>
          <a:bodyPr wrap="square" lIns="0" tIns="0" rIns="0" bIns="0" rtlCol="0"/>
          <a:lstStyle/>
          <a:p>
            <a:endParaRPr sz="1632"/>
          </a:p>
        </p:txBody>
      </p:sp>
      <p:sp>
        <p:nvSpPr>
          <p:cNvPr id="15" name="object 15"/>
          <p:cNvSpPr/>
          <p:nvPr/>
        </p:nvSpPr>
        <p:spPr>
          <a:xfrm>
            <a:off x="7163003" y="5022059"/>
            <a:ext cx="2530723" cy="845302"/>
          </a:xfrm>
          <a:custGeom>
            <a:avLst/>
            <a:gdLst/>
            <a:ahLst/>
            <a:cxnLst/>
            <a:rect l="l" t="t" r="r" b="b"/>
            <a:pathLst>
              <a:path w="2790825" h="932179">
                <a:moveTo>
                  <a:pt x="0" y="0"/>
                </a:moveTo>
                <a:lnTo>
                  <a:pt x="0" y="931926"/>
                </a:lnTo>
                <a:lnTo>
                  <a:pt x="2790444" y="931926"/>
                </a:lnTo>
                <a:lnTo>
                  <a:pt x="2790444" y="0"/>
                </a:lnTo>
                <a:lnTo>
                  <a:pt x="0" y="0"/>
                </a:lnTo>
                <a:close/>
              </a:path>
            </a:pathLst>
          </a:custGeom>
          <a:ln w="25400">
            <a:solidFill>
              <a:srgbClr val="000000"/>
            </a:solidFill>
          </a:ln>
        </p:spPr>
        <p:txBody>
          <a:bodyPr wrap="square" lIns="0" tIns="0" rIns="0" bIns="0" rtlCol="0"/>
          <a:lstStyle/>
          <a:p>
            <a:endParaRPr sz="1632"/>
          </a:p>
        </p:txBody>
      </p:sp>
      <p:sp>
        <p:nvSpPr>
          <p:cNvPr id="16" name="object 16"/>
          <p:cNvSpPr/>
          <p:nvPr/>
        </p:nvSpPr>
        <p:spPr>
          <a:xfrm>
            <a:off x="4904181" y="4168697"/>
            <a:ext cx="4318640" cy="1952025"/>
          </a:xfrm>
          <a:custGeom>
            <a:avLst/>
            <a:gdLst/>
            <a:ahLst/>
            <a:cxnLst/>
            <a:rect l="l" t="t" r="r" b="b"/>
            <a:pathLst>
              <a:path w="4762500" h="2152650">
                <a:moveTo>
                  <a:pt x="0" y="0"/>
                </a:moveTo>
                <a:lnTo>
                  <a:pt x="0" y="0"/>
                </a:lnTo>
                <a:lnTo>
                  <a:pt x="0" y="1283272"/>
                </a:lnTo>
                <a:lnTo>
                  <a:pt x="0" y="1344055"/>
                </a:lnTo>
                <a:lnTo>
                  <a:pt x="0" y="1847850"/>
                </a:lnTo>
                <a:lnTo>
                  <a:pt x="3134" y="1894187"/>
                </a:lnTo>
                <a:lnTo>
                  <a:pt x="12359" y="1936518"/>
                </a:lnTo>
                <a:lnTo>
                  <a:pt x="27410" y="1974896"/>
                </a:lnTo>
                <a:lnTo>
                  <a:pt x="48018" y="2009371"/>
                </a:lnTo>
                <a:lnTo>
                  <a:pt x="73919" y="2039997"/>
                </a:lnTo>
                <a:lnTo>
                  <a:pt x="104845" y="2066825"/>
                </a:lnTo>
                <a:lnTo>
                  <a:pt x="140531" y="2089907"/>
                </a:lnTo>
                <a:lnTo>
                  <a:pt x="180710" y="2109295"/>
                </a:lnTo>
                <a:lnTo>
                  <a:pt x="225115" y="2125041"/>
                </a:lnTo>
                <a:lnTo>
                  <a:pt x="273480" y="2137198"/>
                </a:lnTo>
                <a:lnTo>
                  <a:pt x="325539" y="2145817"/>
                </a:lnTo>
                <a:lnTo>
                  <a:pt x="381026" y="2150950"/>
                </a:lnTo>
                <a:lnTo>
                  <a:pt x="439674" y="2152650"/>
                </a:lnTo>
                <a:lnTo>
                  <a:pt x="451554" y="2152650"/>
                </a:lnTo>
                <a:lnTo>
                  <a:pt x="466565" y="2152650"/>
                </a:lnTo>
                <a:lnTo>
                  <a:pt x="4319016" y="2152650"/>
                </a:lnTo>
                <a:lnTo>
                  <a:pt x="4378177" y="2150959"/>
                </a:lnTo>
                <a:lnTo>
                  <a:pt x="4434147" y="2145886"/>
                </a:lnTo>
                <a:lnTo>
                  <a:pt x="4486659" y="2137432"/>
                </a:lnTo>
                <a:lnTo>
                  <a:pt x="4535443" y="2125596"/>
                </a:lnTo>
                <a:lnTo>
                  <a:pt x="4580231" y="2110379"/>
                </a:lnTo>
                <a:lnTo>
                  <a:pt x="4620756" y="2091780"/>
                </a:lnTo>
                <a:lnTo>
                  <a:pt x="4656747" y="2069799"/>
                </a:lnTo>
                <a:lnTo>
                  <a:pt x="4687938" y="2044436"/>
                </a:lnTo>
                <a:lnTo>
                  <a:pt x="4714060" y="2015692"/>
                </a:lnTo>
                <a:lnTo>
                  <a:pt x="4734844" y="1983567"/>
                </a:lnTo>
                <a:lnTo>
                  <a:pt x="4750022" y="1948059"/>
                </a:lnTo>
                <a:lnTo>
                  <a:pt x="4759326" y="1909170"/>
                </a:lnTo>
                <a:lnTo>
                  <a:pt x="4762487" y="1866899"/>
                </a:lnTo>
                <a:lnTo>
                  <a:pt x="4762487" y="1848560"/>
                </a:lnTo>
                <a:lnTo>
                  <a:pt x="4762487" y="1825462"/>
                </a:lnTo>
                <a:lnTo>
                  <a:pt x="4762487" y="53070"/>
                </a:lnTo>
                <a:lnTo>
                  <a:pt x="4762487" y="19049"/>
                </a:lnTo>
              </a:path>
            </a:pathLst>
          </a:custGeom>
          <a:ln w="76200">
            <a:solidFill>
              <a:srgbClr val="66FF33"/>
            </a:solidFill>
          </a:ln>
        </p:spPr>
        <p:txBody>
          <a:bodyPr wrap="square" lIns="0" tIns="0" rIns="0" bIns="0" rtlCol="0"/>
          <a:lstStyle/>
          <a:p>
            <a:endParaRPr sz="1632"/>
          </a:p>
        </p:txBody>
      </p:sp>
      <p:sp>
        <p:nvSpPr>
          <p:cNvPr id="17" name="object 17"/>
          <p:cNvSpPr txBox="1"/>
          <p:nvPr/>
        </p:nvSpPr>
        <p:spPr>
          <a:xfrm>
            <a:off x="7163003" y="4192880"/>
            <a:ext cx="2530723" cy="837152"/>
          </a:xfrm>
          <a:prstGeom prst="rect">
            <a:avLst/>
          </a:prstGeom>
          <a:ln w="25400">
            <a:solidFill>
              <a:srgbClr val="000000"/>
            </a:solidFill>
          </a:ln>
        </p:spPr>
        <p:txBody>
          <a:bodyPr vert="horz" wrap="square" lIns="0" tIns="0" rIns="0" bIns="0" rtlCol="0">
            <a:spAutoFit/>
          </a:bodyPr>
          <a:lstStyle/>
          <a:p>
            <a:pPr>
              <a:lnSpc>
                <a:spcPct val="100000"/>
              </a:lnSpc>
            </a:pPr>
            <a:endParaRPr sz="3264">
              <a:latin typeface="Times New Roman"/>
              <a:cs typeface="Times New Roman"/>
            </a:endParaRPr>
          </a:p>
          <a:p>
            <a:pPr marL="51248"/>
            <a:r>
              <a:rPr sz="2176" spc="-5" dirty="0">
                <a:latin typeface="Arial"/>
                <a:cs typeface="Arial"/>
              </a:rPr>
              <a:t>TSAP</a:t>
            </a:r>
            <a:endParaRPr sz="2176">
              <a:latin typeface="Arial"/>
              <a:cs typeface="Arial"/>
            </a:endParaRPr>
          </a:p>
        </p:txBody>
      </p:sp>
      <p:sp>
        <p:nvSpPr>
          <p:cNvPr id="18" name="object 18"/>
          <p:cNvSpPr/>
          <p:nvPr/>
        </p:nvSpPr>
        <p:spPr>
          <a:xfrm>
            <a:off x="8220886" y="3667735"/>
            <a:ext cx="207295" cy="500962"/>
          </a:xfrm>
          <a:custGeom>
            <a:avLst/>
            <a:gdLst/>
            <a:ahLst/>
            <a:cxnLst/>
            <a:rect l="l" t="t" r="r" b="b"/>
            <a:pathLst>
              <a:path w="228600" h="552450">
                <a:moveTo>
                  <a:pt x="228600" y="552450"/>
                </a:moveTo>
                <a:lnTo>
                  <a:pt x="0" y="0"/>
                </a:lnTo>
              </a:path>
            </a:pathLst>
          </a:custGeom>
          <a:ln w="38100">
            <a:solidFill>
              <a:srgbClr val="6666FF"/>
            </a:solidFill>
          </a:ln>
        </p:spPr>
        <p:txBody>
          <a:bodyPr wrap="square" lIns="0" tIns="0" rIns="0" bIns="0" rtlCol="0"/>
          <a:lstStyle/>
          <a:p>
            <a:endParaRPr sz="1632"/>
          </a:p>
        </p:txBody>
      </p:sp>
      <p:sp>
        <p:nvSpPr>
          <p:cNvPr id="19" name="object 19"/>
          <p:cNvSpPr/>
          <p:nvPr/>
        </p:nvSpPr>
        <p:spPr>
          <a:xfrm>
            <a:off x="4886907" y="2717633"/>
            <a:ext cx="0" cy="1451063"/>
          </a:xfrm>
          <a:custGeom>
            <a:avLst/>
            <a:gdLst/>
            <a:ahLst/>
            <a:cxnLst/>
            <a:rect l="l" t="t" r="r" b="b"/>
            <a:pathLst>
              <a:path h="1600200">
                <a:moveTo>
                  <a:pt x="0" y="1600200"/>
                </a:moveTo>
                <a:lnTo>
                  <a:pt x="0" y="0"/>
                </a:lnTo>
              </a:path>
            </a:pathLst>
          </a:custGeom>
          <a:ln w="38100">
            <a:solidFill>
              <a:srgbClr val="6666FF"/>
            </a:solidFill>
          </a:ln>
        </p:spPr>
        <p:txBody>
          <a:bodyPr wrap="square" lIns="0" tIns="0" rIns="0" bIns="0" rtlCol="0"/>
          <a:lstStyle/>
          <a:p>
            <a:endParaRPr sz="1632"/>
          </a:p>
        </p:txBody>
      </p:sp>
      <p:sp>
        <p:nvSpPr>
          <p:cNvPr id="20" name="object 20"/>
          <p:cNvSpPr/>
          <p:nvPr/>
        </p:nvSpPr>
        <p:spPr>
          <a:xfrm>
            <a:off x="4230463" y="2444005"/>
            <a:ext cx="1330717" cy="1048566"/>
          </a:xfrm>
          <a:custGeom>
            <a:avLst/>
            <a:gdLst/>
            <a:ahLst/>
            <a:cxnLst/>
            <a:rect l="l" t="t" r="r" b="b"/>
            <a:pathLst>
              <a:path w="1467485" h="1156335">
                <a:moveTo>
                  <a:pt x="1466862" y="577596"/>
                </a:moveTo>
                <a:lnTo>
                  <a:pt x="1464850" y="534549"/>
                </a:lnTo>
                <a:lnTo>
                  <a:pt x="1458908" y="492351"/>
                </a:lnTo>
                <a:lnTo>
                  <a:pt x="1449179" y="451115"/>
                </a:lnTo>
                <a:lnTo>
                  <a:pt x="1435803" y="410954"/>
                </a:lnTo>
                <a:lnTo>
                  <a:pt x="1418922" y="371979"/>
                </a:lnTo>
                <a:lnTo>
                  <a:pt x="1398679" y="334304"/>
                </a:lnTo>
                <a:lnTo>
                  <a:pt x="1375214" y="298040"/>
                </a:lnTo>
                <a:lnTo>
                  <a:pt x="1348670" y="263301"/>
                </a:lnTo>
                <a:lnTo>
                  <a:pt x="1319188" y="230199"/>
                </a:lnTo>
                <a:lnTo>
                  <a:pt x="1286911" y="198845"/>
                </a:lnTo>
                <a:lnTo>
                  <a:pt x="1251978" y="169354"/>
                </a:lnTo>
                <a:lnTo>
                  <a:pt x="1214533" y="141837"/>
                </a:lnTo>
                <a:lnTo>
                  <a:pt x="1174717" y="116406"/>
                </a:lnTo>
                <a:lnTo>
                  <a:pt x="1132672" y="93175"/>
                </a:lnTo>
                <a:lnTo>
                  <a:pt x="1088539" y="72256"/>
                </a:lnTo>
                <a:lnTo>
                  <a:pt x="1042460" y="53761"/>
                </a:lnTo>
                <a:lnTo>
                  <a:pt x="994576" y="37803"/>
                </a:lnTo>
                <a:lnTo>
                  <a:pt x="945031" y="24493"/>
                </a:lnTo>
                <a:lnTo>
                  <a:pt x="893964" y="13946"/>
                </a:lnTo>
                <a:lnTo>
                  <a:pt x="841518" y="6273"/>
                </a:lnTo>
                <a:lnTo>
                  <a:pt x="787835" y="1587"/>
                </a:lnTo>
                <a:lnTo>
                  <a:pt x="733056" y="0"/>
                </a:lnTo>
                <a:lnTo>
                  <a:pt x="678376" y="1587"/>
                </a:lnTo>
                <a:lnTo>
                  <a:pt x="624783" y="6273"/>
                </a:lnTo>
                <a:lnTo>
                  <a:pt x="572419" y="13946"/>
                </a:lnTo>
                <a:lnTo>
                  <a:pt x="521425" y="24493"/>
                </a:lnTo>
                <a:lnTo>
                  <a:pt x="471945" y="37803"/>
                </a:lnTo>
                <a:lnTo>
                  <a:pt x="424119" y="53761"/>
                </a:lnTo>
                <a:lnTo>
                  <a:pt x="378091" y="72256"/>
                </a:lnTo>
                <a:lnTo>
                  <a:pt x="334003" y="93175"/>
                </a:lnTo>
                <a:lnTo>
                  <a:pt x="291995" y="116406"/>
                </a:lnTo>
                <a:lnTo>
                  <a:pt x="252212" y="141837"/>
                </a:lnTo>
                <a:lnTo>
                  <a:pt x="214795" y="169354"/>
                </a:lnTo>
                <a:lnTo>
                  <a:pt x="179885" y="198845"/>
                </a:lnTo>
                <a:lnTo>
                  <a:pt x="147626" y="230199"/>
                </a:lnTo>
                <a:lnTo>
                  <a:pt x="118159" y="263301"/>
                </a:lnTo>
                <a:lnTo>
                  <a:pt x="91626" y="298040"/>
                </a:lnTo>
                <a:lnTo>
                  <a:pt x="68170" y="334304"/>
                </a:lnTo>
                <a:lnTo>
                  <a:pt x="47932" y="371979"/>
                </a:lnTo>
                <a:lnTo>
                  <a:pt x="31055" y="410954"/>
                </a:lnTo>
                <a:lnTo>
                  <a:pt x="17682" y="451115"/>
                </a:lnTo>
                <a:lnTo>
                  <a:pt x="7953" y="492351"/>
                </a:lnTo>
                <a:lnTo>
                  <a:pt x="2012" y="534549"/>
                </a:lnTo>
                <a:lnTo>
                  <a:pt x="0" y="577596"/>
                </a:lnTo>
                <a:lnTo>
                  <a:pt x="2012" y="620742"/>
                </a:lnTo>
                <a:lnTo>
                  <a:pt x="7953" y="663029"/>
                </a:lnTo>
                <a:lnTo>
                  <a:pt x="17682" y="704347"/>
                </a:lnTo>
                <a:lnTo>
                  <a:pt x="31055" y="744582"/>
                </a:lnTo>
                <a:lnTo>
                  <a:pt x="47932" y="783622"/>
                </a:lnTo>
                <a:lnTo>
                  <a:pt x="68170" y="821356"/>
                </a:lnTo>
                <a:lnTo>
                  <a:pt x="91626" y="857671"/>
                </a:lnTo>
                <a:lnTo>
                  <a:pt x="118159" y="892456"/>
                </a:lnTo>
                <a:lnTo>
                  <a:pt x="147626" y="925597"/>
                </a:lnTo>
                <a:lnTo>
                  <a:pt x="179885" y="956984"/>
                </a:lnTo>
                <a:lnTo>
                  <a:pt x="214795" y="986504"/>
                </a:lnTo>
                <a:lnTo>
                  <a:pt x="252212" y="1014045"/>
                </a:lnTo>
                <a:lnTo>
                  <a:pt x="291995" y="1039494"/>
                </a:lnTo>
                <a:lnTo>
                  <a:pt x="334003" y="1062741"/>
                </a:lnTo>
                <a:lnTo>
                  <a:pt x="378091" y="1083672"/>
                </a:lnTo>
                <a:lnTo>
                  <a:pt x="424119" y="1102177"/>
                </a:lnTo>
                <a:lnTo>
                  <a:pt x="471945" y="1118142"/>
                </a:lnTo>
                <a:lnTo>
                  <a:pt x="521425" y="1131455"/>
                </a:lnTo>
                <a:lnTo>
                  <a:pt x="572419" y="1142005"/>
                </a:lnTo>
                <a:lnTo>
                  <a:pt x="624783" y="1149679"/>
                </a:lnTo>
                <a:lnTo>
                  <a:pt x="678376" y="1154366"/>
                </a:lnTo>
                <a:lnTo>
                  <a:pt x="733056" y="1155954"/>
                </a:lnTo>
                <a:lnTo>
                  <a:pt x="787835" y="1154366"/>
                </a:lnTo>
                <a:lnTo>
                  <a:pt x="841518" y="1149679"/>
                </a:lnTo>
                <a:lnTo>
                  <a:pt x="893964" y="1142005"/>
                </a:lnTo>
                <a:lnTo>
                  <a:pt x="945031" y="1131455"/>
                </a:lnTo>
                <a:lnTo>
                  <a:pt x="994576" y="1118142"/>
                </a:lnTo>
                <a:lnTo>
                  <a:pt x="1042460" y="1102177"/>
                </a:lnTo>
                <a:lnTo>
                  <a:pt x="1088539" y="1083672"/>
                </a:lnTo>
                <a:lnTo>
                  <a:pt x="1132672" y="1062741"/>
                </a:lnTo>
                <a:lnTo>
                  <a:pt x="1174717" y="1039494"/>
                </a:lnTo>
                <a:lnTo>
                  <a:pt x="1214533" y="1014045"/>
                </a:lnTo>
                <a:lnTo>
                  <a:pt x="1251978" y="986504"/>
                </a:lnTo>
                <a:lnTo>
                  <a:pt x="1286911" y="956984"/>
                </a:lnTo>
                <a:lnTo>
                  <a:pt x="1319188" y="925597"/>
                </a:lnTo>
                <a:lnTo>
                  <a:pt x="1348670" y="892456"/>
                </a:lnTo>
                <a:lnTo>
                  <a:pt x="1375214" y="857671"/>
                </a:lnTo>
                <a:lnTo>
                  <a:pt x="1398679" y="821356"/>
                </a:lnTo>
                <a:lnTo>
                  <a:pt x="1418922" y="783622"/>
                </a:lnTo>
                <a:lnTo>
                  <a:pt x="1435803" y="744582"/>
                </a:lnTo>
                <a:lnTo>
                  <a:pt x="1449179" y="704347"/>
                </a:lnTo>
                <a:lnTo>
                  <a:pt x="1458908" y="663029"/>
                </a:lnTo>
                <a:lnTo>
                  <a:pt x="1464850" y="620742"/>
                </a:lnTo>
                <a:lnTo>
                  <a:pt x="1466862" y="577596"/>
                </a:lnTo>
                <a:close/>
              </a:path>
            </a:pathLst>
          </a:custGeom>
          <a:solidFill>
            <a:srgbClr val="6666FF"/>
          </a:solidFill>
        </p:spPr>
        <p:txBody>
          <a:bodyPr wrap="square" lIns="0" tIns="0" rIns="0" bIns="0" rtlCol="0"/>
          <a:lstStyle/>
          <a:p>
            <a:endParaRPr sz="1632"/>
          </a:p>
        </p:txBody>
      </p:sp>
      <p:sp>
        <p:nvSpPr>
          <p:cNvPr id="21" name="object 21"/>
          <p:cNvSpPr txBox="1"/>
          <p:nvPr/>
        </p:nvSpPr>
        <p:spPr>
          <a:xfrm>
            <a:off x="4323982" y="2616980"/>
            <a:ext cx="1145303" cy="681299"/>
          </a:xfrm>
          <a:prstGeom prst="rect">
            <a:avLst/>
          </a:prstGeom>
        </p:spPr>
        <p:txBody>
          <a:bodyPr vert="horz" wrap="square" lIns="0" tIns="11516" rIns="0" bIns="0" rtlCol="0">
            <a:spAutoFit/>
          </a:bodyPr>
          <a:lstStyle/>
          <a:p>
            <a:pPr marL="248753" marR="4607" indent="-237813">
              <a:spcBef>
                <a:spcPts val="91"/>
              </a:spcBef>
            </a:pPr>
            <a:r>
              <a:rPr sz="2176" spc="-5" dirty="0">
                <a:solidFill>
                  <a:srgbClr val="FFFFFF"/>
                </a:solidFill>
                <a:latin typeface="Arial"/>
                <a:cs typeface="Arial"/>
              </a:rPr>
              <a:t>processo  client</a:t>
            </a:r>
            <a:endParaRPr sz="2176">
              <a:latin typeface="Arial"/>
              <a:cs typeface="Arial"/>
            </a:endParaRPr>
          </a:p>
        </p:txBody>
      </p:sp>
      <p:sp>
        <p:nvSpPr>
          <p:cNvPr id="22" name="object 22"/>
          <p:cNvSpPr/>
          <p:nvPr/>
        </p:nvSpPr>
        <p:spPr>
          <a:xfrm>
            <a:off x="4437769"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3" name="object 23"/>
          <p:cNvSpPr/>
          <p:nvPr/>
        </p:nvSpPr>
        <p:spPr>
          <a:xfrm>
            <a:off x="4835083"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4" name="object 24"/>
          <p:cNvSpPr/>
          <p:nvPr/>
        </p:nvSpPr>
        <p:spPr>
          <a:xfrm>
            <a:off x="5232398"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5" name="object 25"/>
          <p:cNvSpPr/>
          <p:nvPr/>
        </p:nvSpPr>
        <p:spPr>
          <a:xfrm>
            <a:off x="5629713"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6" name="object 26"/>
          <p:cNvSpPr/>
          <p:nvPr/>
        </p:nvSpPr>
        <p:spPr>
          <a:xfrm>
            <a:off x="6027028"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27" name="object 27"/>
          <p:cNvSpPr/>
          <p:nvPr/>
        </p:nvSpPr>
        <p:spPr>
          <a:xfrm>
            <a:off x="7559627" y="4306893"/>
            <a:ext cx="103647" cy="363917"/>
          </a:xfrm>
          <a:custGeom>
            <a:avLst/>
            <a:gdLst/>
            <a:ahLst/>
            <a:cxnLst/>
            <a:rect l="l" t="t" r="r" b="b"/>
            <a:pathLst>
              <a:path w="114300" h="401320">
                <a:moveTo>
                  <a:pt x="114300" y="116586"/>
                </a:moveTo>
                <a:lnTo>
                  <a:pt x="62471" y="0"/>
                </a:lnTo>
                <a:lnTo>
                  <a:pt x="0" y="111251"/>
                </a:lnTo>
                <a:lnTo>
                  <a:pt x="37980" y="113024"/>
                </a:lnTo>
                <a:lnTo>
                  <a:pt x="38861" y="94487"/>
                </a:lnTo>
                <a:lnTo>
                  <a:pt x="76961" y="96012"/>
                </a:lnTo>
                <a:lnTo>
                  <a:pt x="76961" y="114843"/>
                </a:lnTo>
                <a:lnTo>
                  <a:pt x="114300" y="116586"/>
                </a:lnTo>
                <a:close/>
              </a:path>
              <a:path w="114300" h="401320">
                <a:moveTo>
                  <a:pt x="76068" y="114801"/>
                </a:moveTo>
                <a:lnTo>
                  <a:pt x="37980" y="113024"/>
                </a:lnTo>
                <a:lnTo>
                  <a:pt x="24371" y="399288"/>
                </a:lnTo>
                <a:lnTo>
                  <a:pt x="62471" y="400812"/>
                </a:lnTo>
                <a:lnTo>
                  <a:pt x="76068" y="114801"/>
                </a:lnTo>
                <a:close/>
              </a:path>
              <a:path w="114300" h="401320">
                <a:moveTo>
                  <a:pt x="76961" y="96012"/>
                </a:moveTo>
                <a:lnTo>
                  <a:pt x="38861" y="94487"/>
                </a:lnTo>
                <a:lnTo>
                  <a:pt x="37980" y="113024"/>
                </a:lnTo>
                <a:lnTo>
                  <a:pt x="76068" y="114801"/>
                </a:lnTo>
                <a:lnTo>
                  <a:pt x="76961" y="96012"/>
                </a:lnTo>
                <a:close/>
              </a:path>
              <a:path w="114300" h="401320">
                <a:moveTo>
                  <a:pt x="76961" y="114843"/>
                </a:moveTo>
                <a:lnTo>
                  <a:pt x="76961" y="96012"/>
                </a:lnTo>
                <a:lnTo>
                  <a:pt x="76068" y="114801"/>
                </a:lnTo>
                <a:lnTo>
                  <a:pt x="76961" y="114843"/>
                </a:lnTo>
                <a:close/>
              </a:path>
            </a:pathLst>
          </a:custGeom>
          <a:solidFill>
            <a:srgbClr val="000000"/>
          </a:solidFill>
        </p:spPr>
        <p:txBody>
          <a:bodyPr wrap="square" lIns="0" tIns="0" rIns="0" bIns="0" rtlCol="0"/>
          <a:lstStyle/>
          <a:p>
            <a:endParaRPr sz="1632"/>
          </a:p>
        </p:txBody>
      </p:sp>
      <p:sp>
        <p:nvSpPr>
          <p:cNvPr id="28" name="object 28"/>
          <p:cNvSpPr/>
          <p:nvPr/>
        </p:nvSpPr>
        <p:spPr>
          <a:xfrm>
            <a:off x="8013591" y="3304969"/>
            <a:ext cx="34549" cy="863728"/>
          </a:xfrm>
          <a:custGeom>
            <a:avLst/>
            <a:gdLst/>
            <a:ahLst/>
            <a:cxnLst/>
            <a:rect l="l" t="t" r="r" b="b"/>
            <a:pathLst>
              <a:path w="38100" h="952500">
                <a:moveTo>
                  <a:pt x="38100" y="952500"/>
                </a:moveTo>
                <a:lnTo>
                  <a:pt x="0" y="0"/>
                </a:lnTo>
              </a:path>
            </a:pathLst>
          </a:custGeom>
          <a:ln w="38100">
            <a:solidFill>
              <a:srgbClr val="6666FF"/>
            </a:solidFill>
          </a:ln>
        </p:spPr>
        <p:txBody>
          <a:bodyPr wrap="square" lIns="0" tIns="0" rIns="0" bIns="0" rtlCol="0"/>
          <a:lstStyle/>
          <a:p>
            <a:endParaRPr sz="1632"/>
          </a:p>
        </p:txBody>
      </p:sp>
      <p:sp>
        <p:nvSpPr>
          <p:cNvPr id="29" name="object 29"/>
          <p:cNvSpPr/>
          <p:nvPr/>
        </p:nvSpPr>
        <p:spPr>
          <a:xfrm>
            <a:off x="7616276" y="3598636"/>
            <a:ext cx="276393" cy="570060"/>
          </a:xfrm>
          <a:custGeom>
            <a:avLst/>
            <a:gdLst/>
            <a:ahLst/>
            <a:cxnLst/>
            <a:rect l="l" t="t" r="r" b="b"/>
            <a:pathLst>
              <a:path w="304800" h="628650">
                <a:moveTo>
                  <a:pt x="0" y="628650"/>
                </a:moveTo>
                <a:lnTo>
                  <a:pt x="304800" y="0"/>
                </a:lnTo>
              </a:path>
            </a:pathLst>
          </a:custGeom>
          <a:ln w="38100">
            <a:solidFill>
              <a:srgbClr val="6666FF"/>
            </a:solidFill>
          </a:ln>
        </p:spPr>
        <p:txBody>
          <a:bodyPr wrap="square" lIns="0" tIns="0" rIns="0" bIns="0" rtlCol="0"/>
          <a:lstStyle/>
          <a:p>
            <a:endParaRPr sz="1632"/>
          </a:p>
        </p:txBody>
      </p:sp>
      <p:sp>
        <p:nvSpPr>
          <p:cNvPr id="30" name="object 30"/>
          <p:cNvSpPr/>
          <p:nvPr/>
        </p:nvSpPr>
        <p:spPr>
          <a:xfrm>
            <a:off x="8255435" y="3512264"/>
            <a:ext cx="535511" cy="656433"/>
          </a:xfrm>
          <a:custGeom>
            <a:avLst/>
            <a:gdLst/>
            <a:ahLst/>
            <a:cxnLst/>
            <a:rect l="l" t="t" r="r" b="b"/>
            <a:pathLst>
              <a:path w="590550" h="723900">
                <a:moveTo>
                  <a:pt x="590550" y="723900"/>
                </a:moveTo>
                <a:lnTo>
                  <a:pt x="0" y="0"/>
                </a:lnTo>
              </a:path>
            </a:pathLst>
          </a:custGeom>
          <a:ln w="38100">
            <a:solidFill>
              <a:srgbClr val="6666FF"/>
            </a:solidFill>
          </a:ln>
        </p:spPr>
        <p:txBody>
          <a:bodyPr wrap="square" lIns="0" tIns="0" rIns="0" bIns="0" rtlCol="0"/>
          <a:lstStyle/>
          <a:p>
            <a:endParaRPr sz="1632"/>
          </a:p>
        </p:txBody>
      </p:sp>
      <p:sp>
        <p:nvSpPr>
          <p:cNvPr id="31" name="object 31"/>
          <p:cNvSpPr/>
          <p:nvPr/>
        </p:nvSpPr>
        <p:spPr>
          <a:xfrm>
            <a:off x="8980967" y="2786731"/>
            <a:ext cx="259118" cy="1381965"/>
          </a:xfrm>
          <a:custGeom>
            <a:avLst/>
            <a:gdLst/>
            <a:ahLst/>
            <a:cxnLst/>
            <a:rect l="l" t="t" r="r" b="b"/>
            <a:pathLst>
              <a:path w="285750" h="1524000">
                <a:moveTo>
                  <a:pt x="285750" y="1524000"/>
                </a:moveTo>
                <a:lnTo>
                  <a:pt x="0" y="0"/>
                </a:lnTo>
              </a:path>
            </a:pathLst>
          </a:custGeom>
          <a:ln w="38100">
            <a:solidFill>
              <a:srgbClr val="6666FF"/>
            </a:solidFill>
          </a:ln>
        </p:spPr>
        <p:txBody>
          <a:bodyPr wrap="square" lIns="0" tIns="0" rIns="0" bIns="0" rtlCol="0"/>
          <a:lstStyle/>
          <a:p>
            <a:endParaRPr sz="1632"/>
          </a:p>
        </p:txBody>
      </p:sp>
      <p:sp>
        <p:nvSpPr>
          <p:cNvPr id="32" name="object 32"/>
          <p:cNvSpPr/>
          <p:nvPr/>
        </p:nvSpPr>
        <p:spPr>
          <a:xfrm>
            <a:off x="7564453"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33" name="object 33"/>
          <p:cNvSpPr/>
          <p:nvPr/>
        </p:nvSpPr>
        <p:spPr>
          <a:xfrm>
            <a:off x="7961768"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34" name="object 34"/>
          <p:cNvSpPr/>
          <p:nvPr/>
        </p:nvSpPr>
        <p:spPr>
          <a:xfrm>
            <a:off x="8359083"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35" name="object 35"/>
          <p:cNvSpPr/>
          <p:nvPr/>
        </p:nvSpPr>
        <p:spPr>
          <a:xfrm>
            <a:off x="8756398" y="4116873"/>
            <a:ext cx="138196" cy="138196"/>
          </a:xfrm>
          <a:prstGeom prst="rect">
            <a:avLst/>
          </a:prstGeom>
          <a:blipFill>
            <a:blip r:embed="rId3" cstate="print"/>
            <a:stretch>
              <a:fillRect/>
            </a:stretch>
          </a:blipFill>
        </p:spPr>
        <p:txBody>
          <a:bodyPr wrap="square" lIns="0" tIns="0" rIns="0" bIns="0" rtlCol="0"/>
          <a:lstStyle/>
          <a:p>
            <a:endParaRPr sz="1632"/>
          </a:p>
        </p:txBody>
      </p:sp>
      <p:sp>
        <p:nvSpPr>
          <p:cNvPr id="36" name="object 36"/>
          <p:cNvSpPr/>
          <p:nvPr/>
        </p:nvSpPr>
        <p:spPr>
          <a:xfrm>
            <a:off x="9153712" y="4116873"/>
            <a:ext cx="138196" cy="138196"/>
          </a:xfrm>
          <a:prstGeom prst="rect">
            <a:avLst/>
          </a:prstGeom>
          <a:blipFill>
            <a:blip r:embed="rId4" cstate="print"/>
            <a:stretch>
              <a:fillRect/>
            </a:stretch>
          </a:blipFill>
        </p:spPr>
        <p:txBody>
          <a:bodyPr wrap="square" lIns="0" tIns="0" rIns="0" bIns="0" rtlCol="0"/>
          <a:lstStyle/>
          <a:p>
            <a:endParaRPr sz="1632"/>
          </a:p>
        </p:txBody>
      </p:sp>
      <p:sp>
        <p:nvSpPr>
          <p:cNvPr id="37" name="object 37"/>
          <p:cNvSpPr/>
          <p:nvPr/>
        </p:nvSpPr>
        <p:spPr>
          <a:xfrm>
            <a:off x="8341808" y="1697053"/>
            <a:ext cx="1295592" cy="1212098"/>
          </a:xfrm>
          <a:custGeom>
            <a:avLst/>
            <a:gdLst/>
            <a:ahLst/>
            <a:cxnLst/>
            <a:rect l="l" t="t" r="r" b="b"/>
            <a:pathLst>
              <a:path w="1428750" h="1336675">
                <a:moveTo>
                  <a:pt x="1428750" y="668273"/>
                </a:moveTo>
                <a:lnTo>
                  <a:pt x="1427100" y="622550"/>
                </a:lnTo>
                <a:lnTo>
                  <a:pt x="1422224" y="577649"/>
                </a:lnTo>
                <a:lnTo>
                  <a:pt x="1414227" y="533670"/>
                </a:lnTo>
                <a:lnTo>
                  <a:pt x="1403216" y="490713"/>
                </a:lnTo>
                <a:lnTo>
                  <a:pt x="1389298" y="448878"/>
                </a:lnTo>
                <a:lnTo>
                  <a:pt x="1372578" y="408265"/>
                </a:lnTo>
                <a:lnTo>
                  <a:pt x="1353163" y="368973"/>
                </a:lnTo>
                <a:lnTo>
                  <a:pt x="1331160" y="331103"/>
                </a:lnTo>
                <a:lnTo>
                  <a:pt x="1306676" y="294754"/>
                </a:lnTo>
                <a:lnTo>
                  <a:pt x="1279816" y="260026"/>
                </a:lnTo>
                <a:lnTo>
                  <a:pt x="1250687" y="227019"/>
                </a:lnTo>
                <a:lnTo>
                  <a:pt x="1219396" y="195833"/>
                </a:lnTo>
                <a:lnTo>
                  <a:pt x="1186050" y="166569"/>
                </a:lnTo>
                <a:lnTo>
                  <a:pt x="1150754" y="139325"/>
                </a:lnTo>
                <a:lnTo>
                  <a:pt x="1113615" y="114201"/>
                </a:lnTo>
                <a:lnTo>
                  <a:pt x="1074739" y="91298"/>
                </a:lnTo>
                <a:lnTo>
                  <a:pt x="1034234" y="70716"/>
                </a:lnTo>
                <a:lnTo>
                  <a:pt x="992206" y="52554"/>
                </a:lnTo>
                <a:lnTo>
                  <a:pt x="948760" y="36912"/>
                </a:lnTo>
                <a:lnTo>
                  <a:pt x="904004" y="23890"/>
                </a:lnTo>
                <a:lnTo>
                  <a:pt x="858044" y="13588"/>
                </a:lnTo>
                <a:lnTo>
                  <a:pt x="810987" y="6105"/>
                </a:lnTo>
                <a:lnTo>
                  <a:pt x="762939" y="1543"/>
                </a:lnTo>
                <a:lnTo>
                  <a:pt x="714006" y="0"/>
                </a:lnTo>
                <a:lnTo>
                  <a:pt x="665165" y="1543"/>
                </a:lnTo>
                <a:lnTo>
                  <a:pt x="617200" y="6105"/>
                </a:lnTo>
                <a:lnTo>
                  <a:pt x="570218" y="13588"/>
                </a:lnTo>
                <a:lnTo>
                  <a:pt x="524327" y="23890"/>
                </a:lnTo>
                <a:lnTo>
                  <a:pt x="479633" y="36912"/>
                </a:lnTo>
                <a:lnTo>
                  <a:pt x="436243" y="52554"/>
                </a:lnTo>
                <a:lnTo>
                  <a:pt x="394264" y="70716"/>
                </a:lnTo>
                <a:lnTo>
                  <a:pt x="353803" y="91298"/>
                </a:lnTo>
                <a:lnTo>
                  <a:pt x="314966" y="114201"/>
                </a:lnTo>
                <a:lnTo>
                  <a:pt x="277860" y="139325"/>
                </a:lnTo>
                <a:lnTo>
                  <a:pt x="242593" y="166569"/>
                </a:lnTo>
                <a:lnTo>
                  <a:pt x="209270" y="195833"/>
                </a:lnTo>
                <a:lnTo>
                  <a:pt x="177999" y="227019"/>
                </a:lnTo>
                <a:lnTo>
                  <a:pt x="148888" y="260026"/>
                </a:lnTo>
                <a:lnTo>
                  <a:pt x="122041" y="294754"/>
                </a:lnTo>
                <a:lnTo>
                  <a:pt x="97567" y="331103"/>
                </a:lnTo>
                <a:lnTo>
                  <a:pt x="75572" y="368973"/>
                </a:lnTo>
                <a:lnTo>
                  <a:pt x="56163" y="408265"/>
                </a:lnTo>
                <a:lnTo>
                  <a:pt x="39447" y="448878"/>
                </a:lnTo>
                <a:lnTo>
                  <a:pt x="25531" y="490713"/>
                </a:lnTo>
                <a:lnTo>
                  <a:pt x="14521" y="533670"/>
                </a:lnTo>
                <a:lnTo>
                  <a:pt x="6525" y="577649"/>
                </a:lnTo>
                <a:lnTo>
                  <a:pt x="1649" y="622550"/>
                </a:lnTo>
                <a:lnTo>
                  <a:pt x="0" y="668273"/>
                </a:lnTo>
                <a:lnTo>
                  <a:pt x="1649" y="713997"/>
                </a:lnTo>
                <a:lnTo>
                  <a:pt x="6525" y="758898"/>
                </a:lnTo>
                <a:lnTo>
                  <a:pt x="14521" y="802877"/>
                </a:lnTo>
                <a:lnTo>
                  <a:pt x="25531" y="845834"/>
                </a:lnTo>
                <a:lnTo>
                  <a:pt x="39447" y="887669"/>
                </a:lnTo>
                <a:lnTo>
                  <a:pt x="56163" y="928282"/>
                </a:lnTo>
                <a:lnTo>
                  <a:pt x="75572" y="967574"/>
                </a:lnTo>
                <a:lnTo>
                  <a:pt x="97567" y="1005444"/>
                </a:lnTo>
                <a:lnTo>
                  <a:pt x="122041" y="1041793"/>
                </a:lnTo>
                <a:lnTo>
                  <a:pt x="148888" y="1076521"/>
                </a:lnTo>
                <a:lnTo>
                  <a:pt x="177999" y="1109528"/>
                </a:lnTo>
                <a:lnTo>
                  <a:pt x="209270" y="1140713"/>
                </a:lnTo>
                <a:lnTo>
                  <a:pt x="242593" y="1169978"/>
                </a:lnTo>
                <a:lnTo>
                  <a:pt x="277860" y="1197222"/>
                </a:lnTo>
                <a:lnTo>
                  <a:pt x="314966" y="1222346"/>
                </a:lnTo>
                <a:lnTo>
                  <a:pt x="353803" y="1245249"/>
                </a:lnTo>
                <a:lnTo>
                  <a:pt x="394264" y="1265831"/>
                </a:lnTo>
                <a:lnTo>
                  <a:pt x="436243" y="1283993"/>
                </a:lnTo>
                <a:lnTo>
                  <a:pt x="479633" y="1299635"/>
                </a:lnTo>
                <a:lnTo>
                  <a:pt x="524327" y="1312657"/>
                </a:lnTo>
                <a:lnTo>
                  <a:pt x="570218" y="1322959"/>
                </a:lnTo>
                <a:lnTo>
                  <a:pt x="617200" y="1330442"/>
                </a:lnTo>
                <a:lnTo>
                  <a:pt x="665165" y="1335004"/>
                </a:lnTo>
                <a:lnTo>
                  <a:pt x="714006" y="1336547"/>
                </a:lnTo>
                <a:lnTo>
                  <a:pt x="762939" y="1335004"/>
                </a:lnTo>
                <a:lnTo>
                  <a:pt x="810987" y="1330442"/>
                </a:lnTo>
                <a:lnTo>
                  <a:pt x="858044" y="1322959"/>
                </a:lnTo>
                <a:lnTo>
                  <a:pt x="904004" y="1312657"/>
                </a:lnTo>
                <a:lnTo>
                  <a:pt x="948760" y="1299635"/>
                </a:lnTo>
                <a:lnTo>
                  <a:pt x="992206" y="1283993"/>
                </a:lnTo>
                <a:lnTo>
                  <a:pt x="1034234" y="1265831"/>
                </a:lnTo>
                <a:lnTo>
                  <a:pt x="1074739" y="1245249"/>
                </a:lnTo>
                <a:lnTo>
                  <a:pt x="1113615" y="1222346"/>
                </a:lnTo>
                <a:lnTo>
                  <a:pt x="1150754" y="1197222"/>
                </a:lnTo>
                <a:lnTo>
                  <a:pt x="1186050" y="1169978"/>
                </a:lnTo>
                <a:lnTo>
                  <a:pt x="1219396" y="1140714"/>
                </a:lnTo>
                <a:lnTo>
                  <a:pt x="1250687" y="1109528"/>
                </a:lnTo>
                <a:lnTo>
                  <a:pt x="1279816" y="1076521"/>
                </a:lnTo>
                <a:lnTo>
                  <a:pt x="1306676" y="1041793"/>
                </a:lnTo>
                <a:lnTo>
                  <a:pt x="1331160" y="1005444"/>
                </a:lnTo>
                <a:lnTo>
                  <a:pt x="1353163" y="967574"/>
                </a:lnTo>
                <a:lnTo>
                  <a:pt x="1372578" y="928282"/>
                </a:lnTo>
                <a:lnTo>
                  <a:pt x="1389298" y="887669"/>
                </a:lnTo>
                <a:lnTo>
                  <a:pt x="1403216" y="845834"/>
                </a:lnTo>
                <a:lnTo>
                  <a:pt x="1414227" y="802877"/>
                </a:lnTo>
                <a:lnTo>
                  <a:pt x="1422224" y="758898"/>
                </a:lnTo>
                <a:lnTo>
                  <a:pt x="1427100" y="713997"/>
                </a:lnTo>
                <a:lnTo>
                  <a:pt x="1428750" y="668273"/>
                </a:lnTo>
                <a:close/>
              </a:path>
            </a:pathLst>
          </a:custGeom>
          <a:solidFill>
            <a:srgbClr val="6666FF"/>
          </a:solidFill>
        </p:spPr>
        <p:txBody>
          <a:bodyPr wrap="square" lIns="0" tIns="0" rIns="0" bIns="0" rtlCol="0"/>
          <a:lstStyle/>
          <a:p>
            <a:endParaRPr sz="1632"/>
          </a:p>
        </p:txBody>
      </p:sp>
      <p:sp>
        <p:nvSpPr>
          <p:cNvPr id="38" name="object 38"/>
          <p:cNvSpPr txBox="1"/>
          <p:nvPr/>
        </p:nvSpPr>
        <p:spPr>
          <a:xfrm>
            <a:off x="8450989" y="1951564"/>
            <a:ext cx="1087721" cy="681299"/>
          </a:xfrm>
          <a:prstGeom prst="rect">
            <a:avLst/>
          </a:prstGeom>
        </p:spPr>
        <p:txBody>
          <a:bodyPr vert="horz" wrap="square" lIns="0" tIns="11516" rIns="0" bIns="0" rtlCol="0">
            <a:spAutoFit/>
          </a:bodyPr>
          <a:lstStyle/>
          <a:p>
            <a:pPr marR="4607" indent="153743">
              <a:spcBef>
                <a:spcPts val="91"/>
              </a:spcBef>
            </a:pPr>
            <a:r>
              <a:rPr sz="2176" spc="-5" dirty="0">
                <a:solidFill>
                  <a:srgbClr val="FFFFFF"/>
                </a:solidFill>
                <a:latin typeface="Arial"/>
                <a:cs typeface="Arial"/>
              </a:rPr>
              <a:t>server  specifico</a:t>
            </a:r>
            <a:endParaRPr sz="2176">
              <a:latin typeface="Arial"/>
              <a:cs typeface="Arial"/>
            </a:endParaRPr>
          </a:p>
        </p:txBody>
      </p:sp>
      <p:sp>
        <p:nvSpPr>
          <p:cNvPr id="39" name="object 39"/>
          <p:cNvSpPr/>
          <p:nvPr/>
        </p:nvSpPr>
        <p:spPr>
          <a:xfrm>
            <a:off x="7322609" y="2716252"/>
            <a:ext cx="1502887" cy="1263922"/>
          </a:xfrm>
          <a:custGeom>
            <a:avLst/>
            <a:gdLst/>
            <a:ahLst/>
            <a:cxnLst/>
            <a:rect l="l" t="t" r="r" b="b"/>
            <a:pathLst>
              <a:path w="1657350" h="1393825">
                <a:moveTo>
                  <a:pt x="1657350" y="696467"/>
                </a:moveTo>
                <a:lnTo>
                  <a:pt x="1655719" y="652405"/>
                </a:lnTo>
                <a:lnTo>
                  <a:pt x="1650892" y="609072"/>
                </a:lnTo>
                <a:lnTo>
                  <a:pt x="1642965" y="566552"/>
                </a:lnTo>
                <a:lnTo>
                  <a:pt x="1632035" y="524926"/>
                </a:lnTo>
                <a:lnTo>
                  <a:pt x="1618200" y="484274"/>
                </a:lnTo>
                <a:lnTo>
                  <a:pt x="1601557" y="444679"/>
                </a:lnTo>
                <a:lnTo>
                  <a:pt x="1582202" y="406221"/>
                </a:lnTo>
                <a:lnTo>
                  <a:pt x="1560232" y="368983"/>
                </a:lnTo>
                <a:lnTo>
                  <a:pt x="1535745" y="333045"/>
                </a:lnTo>
                <a:lnTo>
                  <a:pt x="1508838" y="298490"/>
                </a:lnTo>
                <a:lnTo>
                  <a:pt x="1479606" y="265398"/>
                </a:lnTo>
                <a:lnTo>
                  <a:pt x="1448149" y="233851"/>
                </a:lnTo>
                <a:lnTo>
                  <a:pt x="1414562" y="203930"/>
                </a:lnTo>
                <a:lnTo>
                  <a:pt x="1378943" y="175717"/>
                </a:lnTo>
                <a:lnTo>
                  <a:pt x="1341388" y="149293"/>
                </a:lnTo>
                <a:lnTo>
                  <a:pt x="1301995" y="124739"/>
                </a:lnTo>
                <a:lnTo>
                  <a:pt x="1260860" y="102138"/>
                </a:lnTo>
                <a:lnTo>
                  <a:pt x="1218081" y="81570"/>
                </a:lnTo>
                <a:lnTo>
                  <a:pt x="1173755" y="63117"/>
                </a:lnTo>
                <a:lnTo>
                  <a:pt x="1127978" y="46860"/>
                </a:lnTo>
                <a:lnTo>
                  <a:pt x="1080848" y="32881"/>
                </a:lnTo>
                <a:lnTo>
                  <a:pt x="1032462" y="21261"/>
                </a:lnTo>
                <a:lnTo>
                  <a:pt x="982916" y="12081"/>
                </a:lnTo>
                <a:lnTo>
                  <a:pt x="932308" y="5423"/>
                </a:lnTo>
                <a:lnTo>
                  <a:pt x="880735" y="1369"/>
                </a:lnTo>
                <a:lnTo>
                  <a:pt x="828294" y="0"/>
                </a:lnTo>
                <a:lnTo>
                  <a:pt x="775938" y="1369"/>
                </a:lnTo>
                <a:lnTo>
                  <a:pt x="724444" y="5423"/>
                </a:lnTo>
                <a:lnTo>
                  <a:pt x="673909" y="12081"/>
                </a:lnTo>
                <a:lnTo>
                  <a:pt x="624430" y="21261"/>
                </a:lnTo>
                <a:lnTo>
                  <a:pt x="576104" y="32881"/>
                </a:lnTo>
                <a:lnTo>
                  <a:pt x="529029" y="46860"/>
                </a:lnTo>
                <a:lnTo>
                  <a:pt x="483302" y="63117"/>
                </a:lnTo>
                <a:lnTo>
                  <a:pt x="439021" y="81570"/>
                </a:lnTo>
                <a:lnTo>
                  <a:pt x="396282" y="102138"/>
                </a:lnTo>
                <a:lnTo>
                  <a:pt x="355182" y="124739"/>
                </a:lnTo>
                <a:lnTo>
                  <a:pt x="315820" y="149293"/>
                </a:lnTo>
                <a:lnTo>
                  <a:pt x="278293" y="175717"/>
                </a:lnTo>
                <a:lnTo>
                  <a:pt x="242697" y="203930"/>
                </a:lnTo>
                <a:lnTo>
                  <a:pt x="209129" y="233851"/>
                </a:lnTo>
                <a:lnTo>
                  <a:pt x="177689" y="265398"/>
                </a:lnTo>
                <a:lnTo>
                  <a:pt x="148472" y="298490"/>
                </a:lnTo>
                <a:lnTo>
                  <a:pt x="121575" y="333045"/>
                </a:lnTo>
                <a:lnTo>
                  <a:pt x="97097" y="368983"/>
                </a:lnTo>
                <a:lnTo>
                  <a:pt x="75134" y="406221"/>
                </a:lnTo>
                <a:lnTo>
                  <a:pt x="55784" y="444679"/>
                </a:lnTo>
                <a:lnTo>
                  <a:pt x="39144" y="484274"/>
                </a:lnTo>
                <a:lnTo>
                  <a:pt x="25312" y="524926"/>
                </a:lnTo>
                <a:lnTo>
                  <a:pt x="14384" y="566552"/>
                </a:lnTo>
                <a:lnTo>
                  <a:pt x="6457" y="609072"/>
                </a:lnTo>
                <a:lnTo>
                  <a:pt x="1630" y="652405"/>
                </a:lnTo>
                <a:lnTo>
                  <a:pt x="0" y="696467"/>
                </a:lnTo>
                <a:lnTo>
                  <a:pt x="1630" y="740615"/>
                </a:lnTo>
                <a:lnTo>
                  <a:pt x="6457" y="784025"/>
                </a:lnTo>
                <a:lnTo>
                  <a:pt x="14384" y="826617"/>
                </a:lnTo>
                <a:lnTo>
                  <a:pt x="25312" y="868310"/>
                </a:lnTo>
                <a:lnTo>
                  <a:pt x="39144" y="909022"/>
                </a:lnTo>
                <a:lnTo>
                  <a:pt x="55784" y="948671"/>
                </a:lnTo>
                <a:lnTo>
                  <a:pt x="75134" y="987178"/>
                </a:lnTo>
                <a:lnTo>
                  <a:pt x="97097" y="1024461"/>
                </a:lnTo>
                <a:lnTo>
                  <a:pt x="121575" y="1060439"/>
                </a:lnTo>
                <a:lnTo>
                  <a:pt x="148472" y="1095030"/>
                </a:lnTo>
                <a:lnTo>
                  <a:pt x="177689" y="1128153"/>
                </a:lnTo>
                <a:lnTo>
                  <a:pt x="209129" y="1159727"/>
                </a:lnTo>
                <a:lnTo>
                  <a:pt x="242697" y="1189672"/>
                </a:lnTo>
                <a:lnTo>
                  <a:pt x="278293" y="1217905"/>
                </a:lnTo>
                <a:lnTo>
                  <a:pt x="315820" y="1244347"/>
                </a:lnTo>
                <a:lnTo>
                  <a:pt x="355182" y="1268914"/>
                </a:lnTo>
                <a:lnTo>
                  <a:pt x="396282" y="1291528"/>
                </a:lnTo>
                <a:lnTo>
                  <a:pt x="439021" y="1312105"/>
                </a:lnTo>
                <a:lnTo>
                  <a:pt x="483302" y="1330565"/>
                </a:lnTo>
                <a:lnTo>
                  <a:pt x="529029" y="1346828"/>
                </a:lnTo>
                <a:lnTo>
                  <a:pt x="576104" y="1360811"/>
                </a:lnTo>
                <a:lnTo>
                  <a:pt x="624430" y="1372434"/>
                </a:lnTo>
                <a:lnTo>
                  <a:pt x="673909" y="1381615"/>
                </a:lnTo>
                <a:lnTo>
                  <a:pt x="724444" y="1388273"/>
                </a:lnTo>
                <a:lnTo>
                  <a:pt x="775938" y="1392328"/>
                </a:lnTo>
                <a:lnTo>
                  <a:pt x="828294" y="1393697"/>
                </a:lnTo>
                <a:lnTo>
                  <a:pt x="880735" y="1392328"/>
                </a:lnTo>
                <a:lnTo>
                  <a:pt x="932308" y="1388273"/>
                </a:lnTo>
                <a:lnTo>
                  <a:pt x="982916" y="1381615"/>
                </a:lnTo>
                <a:lnTo>
                  <a:pt x="1032462" y="1372434"/>
                </a:lnTo>
                <a:lnTo>
                  <a:pt x="1080848" y="1360811"/>
                </a:lnTo>
                <a:lnTo>
                  <a:pt x="1127978" y="1346828"/>
                </a:lnTo>
                <a:lnTo>
                  <a:pt x="1173755" y="1330565"/>
                </a:lnTo>
                <a:lnTo>
                  <a:pt x="1218081" y="1312105"/>
                </a:lnTo>
                <a:lnTo>
                  <a:pt x="1260860" y="1291528"/>
                </a:lnTo>
                <a:lnTo>
                  <a:pt x="1301995" y="1268914"/>
                </a:lnTo>
                <a:lnTo>
                  <a:pt x="1341388" y="1244347"/>
                </a:lnTo>
                <a:lnTo>
                  <a:pt x="1378943" y="1217905"/>
                </a:lnTo>
                <a:lnTo>
                  <a:pt x="1414562" y="1189672"/>
                </a:lnTo>
                <a:lnTo>
                  <a:pt x="1448149" y="1159727"/>
                </a:lnTo>
                <a:lnTo>
                  <a:pt x="1479606" y="1128153"/>
                </a:lnTo>
                <a:lnTo>
                  <a:pt x="1508838" y="1095030"/>
                </a:lnTo>
                <a:lnTo>
                  <a:pt x="1535745" y="1060439"/>
                </a:lnTo>
                <a:lnTo>
                  <a:pt x="1560232" y="1024461"/>
                </a:lnTo>
                <a:lnTo>
                  <a:pt x="1582202" y="987178"/>
                </a:lnTo>
                <a:lnTo>
                  <a:pt x="1601557" y="948671"/>
                </a:lnTo>
                <a:lnTo>
                  <a:pt x="1618200" y="909022"/>
                </a:lnTo>
                <a:lnTo>
                  <a:pt x="1632035" y="868310"/>
                </a:lnTo>
                <a:lnTo>
                  <a:pt x="1642965" y="826617"/>
                </a:lnTo>
                <a:lnTo>
                  <a:pt x="1650892" y="784025"/>
                </a:lnTo>
                <a:lnTo>
                  <a:pt x="1655719" y="740615"/>
                </a:lnTo>
                <a:lnTo>
                  <a:pt x="1657350" y="696467"/>
                </a:lnTo>
                <a:close/>
              </a:path>
            </a:pathLst>
          </a:custGeom>
          <a:solidFill>
            <a:srgbClr val="6666FF"/>
          </a:solidFill>
        </p:spPr>
        <p:txBody>
          <a:bodyPr wrap="square" lIns="0" tIns="0" rIns="0" bIns="0" rtlCol="0"/>
          <a:lstStyle/>
          <a:p>
            <a:endParaRPr sz="1632"/>
          </a:p>
        </p:txBody>
      </p:sp>
      <p:sp>
        <p:nvSpPr>
          <p:cNvPr id="40" name="object 40"/>
          <p:cNvSpPr txBox="1"/>
          <p:nvPr/>
        </p:nvSpPr>
        <p:spPr>
          <a:xfrm>
            <a:off x="7543037" y="2997020"/>
            <a:ext cx="1074478" cy="681299"/>
          </a:xfrm>
          <a:prstGeom prst="rect">
            <a:avLst/>
          </a:prstGeom>
        </p:spPr>
        <p:txBody>
          <a:bodyPr vert="horz" wrap="square" lIns="0" tIns="11516" rIns="0" bIns="0" rtlCol="0">
            <a:spAutoFit/>
          </a:bodyPr>
          <a:lstStyle/>
          <a:p>
            <a:pPr marR="4607" indent="146258">
              <a:spcBef>
                <a:spcPts val="91"/>
              </a:spcBef>
            </a:pPr>
            <a:r>
              <a:rPr sz="2176" spc="-5" dirty="0">
                <a:solidFill>
                  <a:srgbClr val="FFFFFF"/>
                </a:solidFill>
                <a:latin typeface="Arial"/>
                <a:cs typeface="Arial"/>
              </a:rPr>
              <a:t>server  generico</a:t>
            </a:r>
            <a:endParaRPr sz="2176">
              <a:latin typeface="Arial"/>
              <a:cs typeface="Arial"/>
            </a:endParaRPr>
          </a:p>
        </p:txBody>
      </p:sp>
      <p:sp>
        <p:nvSpPr>
          <p:cNvPr id="41" name="object 41"/>
          <p:cNvSpPr/>
          <p:nvPr/>
        </p:nvSpPr>
        <p:spPr>
          <a:xfrm>
            <a:off x="7842786" y="2103349"/>
            <a:ext cx="430137" cy="563151"/>
          </a:xfrm>
          <a:custGeom>
            <a:avLst/>
            <a:gdLst/>
            <a:ahLst/>
            <a:cxnLst/>
            <a:rect l="l" t="t" r="r" b="b"/>
            <a:pathLst>
              <a:path w="474345" h="621030">
                <a:moveTo>
                  <a:pt x="250399" y="151942"/>
                </a:moveTo>
                <a:lnTo>
                  <a:pt x="243044" y="76410"/>
                </a:lnTo>
                <a:lnTo>
                  <a:pt x="229023" y="78196"/>
                </a:lnTo>
                <a:lnTo>
                  <a:pt x="180325" y="86693"/>
                </a:lnTo>
                <a:lnTo>
                  <a:pt x="135477" y="98822"/>
                </a:lnTo>
                <a:lnTo>
                  <a:pt x="95479" y="116285"/>
                </a:lnTo>
                <a:lnTo>
                  <a:pt x="61329" y="140788"/>
                </a:lnTo>
                <a:lnTo>
                  <a:pt x="34026" y="174031"/>
                </a:lnTo>
                <a:lnTo>
                  <a:pt x="14569" y="217720"/>
                </a:lnTo>
                <a:lnTo>
                  <a:pt x="3956" y="273557"/>
                </a:lnTo>
                <a:lnTo>
                  <a:pt x="272" y="323511"/>
                </a:lnTo>
                <a:lnTo>
                  <a:pt x="0" y="373164"/>
                </a:lnTo>
                <a:lnTo>
                  <a:pt x="2199" y="422590"/>
                </a:lnTo>
                <a:lnTo>
                  <a:pt x="5931" y="471863"/>
                </a:lnTo>
                <a:lnTo>
                  <a:pt x="14226" y="570247"/>
                </a:lnTo>
                <a:lnTo>
                  <a:pt x="16910" y="619505"/>
                </a:lnTo>
                <a:lnTo>
                  <a:pt x="76357" y="620694"/>
                </a:lnTo>
                <a:lnTo>
                  <a:pt x="76357" y="378738"/>
                </a:lnTo>
                <a:lnTo>
                  <a:pt x="76463" y="330211"/>
                </a:lnTo>
                <a:lnTo>
                  <a:pt x="80156" y="281939"/>
                </a:lnTo>
                <a:lnTo>
                  <a:pt x="92374" y="226414"/>
                </a:lnTo>
                <a:lnTo>
                  <a:pt x="128937" y="185165"/>
                </a:lnTo>
                <a:lnTo>
                  <a:pt x="166562" y="169178"/>
                </a:lnTo>
                <a:lnTo>
                  <a:pt x="206574" y="158786"/>
                </a:lnTo>
                <a:lnTo>
                  <a:pt x="247578" y="152249"/>
                </a:lnTo>
                <a:lnTo>
                  <a:pt x="250399" y="151942"/>
                </a:lnTo>
                <a:close/>
              </a:path>
              <a:path w="474345" h="621030">
                <a:moveTo>
                  <a:pt x="93110" y="621029"/>
                </a:moveTo>
                <a:lnTo>
                  <a:pt x="90934" y="573015"/>
                </a:lnTo>
                <a:lnTo>
                  <a:pt x="78795" y="427401"/>
                </a:lnTo>
                <a:lnTo>
                  <a:pt x="76357" y="378738"/>
                </a:lnTo>
                <a:lnTo>
                  <a:pt x="76357" y="620694"/>
                </a:lnTo>
                <a:lnTo>
                  <a:pt x="93110" y="621029"/>
                </a:lnTo>
                <a:close/>
              </a:path>
              <a:path w="474345" h="621030">
                <a:moveTo>
                  <a:pt x="474110" y="91439"/>
                </a:moveTo>
                <a:lnTo>
                  <a:pt x="235604" y="0"/>
                </a:lnTo>
                <a:lnTo>
                  <a:pt x="243044" y="76410"/>
                </a:lnTo>
                <a:lnTo>
                  <a:pt x="280575" y="71627"/>
                </a:lnTo>
                <a:lnTo>
                  <a:pt x="288182" y="147827"/>
                </a:lnTo>
                <a:lnTo>
                  <a:pt x="288182" y="207979"/>
                </a:lnTo>
                <a:lnTo>
                  <a:pt x="474110" y="91439"/>
                </a:lnTo>
                <a:close/>
              </a:path>
              <a:path w="474345" h="621030">
                <a:moveTo>
                  <a:pt x="288182" y="147827"/>
                </a:moveTo>
                <a:lnTo>
                  <a:pt x="280575" y="71627"/>
                </a:lnTo>
                <a:lnTo>
                  <a:pt x="243044" y="76410"/>
                </a:lnTo>
                <a:lnTo>
                  <a:pt x="250399" y="151942"/>
                </a:lnTo>
                <a:lnTo>
                  <a:pt x="288182" y="147827"/>
                </a:lnTo>
                <a:close/>
              </a:path>
              <a:path w="474345" h="621030">
                <a:moveTo>
                  <a:pt x="288182" y="207979"/>
                </a:moveTo>
                <a:lnTo>
                  <a:pt x="288182" y="147827"/>
                </a:lnTo>
                <a:lnTo>
                  <a:pt x="250399" y="151942"/>
                </a:lnTo>
                <a:lnTo>
                  <a:pt x="257715" y="227075"/>
                </a:lnTo>
                <a:lnTo>
                  <a:pt x="288182" y="207979"/>
                </a:lnTo>
                <a:close/>
              </a:path>
            </a:pathLst>
          </a:custGeom>
          <a:solidFill>
            <a:srgbClr val="FF9801"/>
          </a:solidFill>
        </p:spPr>
        <p:txBody>
          <a:bodyPr wrap="square" lIns="0" tIns="0" rIns="0" bIns="0" rtlCol="0"/>
          <a:lstStyle/>
          <a:p>
            <a:endParaRPr sz="1632"/>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9438" y="3172028"/>
            <a:ext cx="8673124" cy="513945"/>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Creare</a:t>
            </a:r>
            <a:r>
              <a:rPr lang="it-IT" b="1" spc="-5" dirty="0">
                <a:solidFill>
                  <a:srgbClr val="00B0F0"/>
                </a:solidFill>
                <a:latin typeface="Comic Sans MS" panose="030F0702030302020204" pitchFamily="66" charset="0"/>
              </a:rPr>
              <a:t> (o aprire)</a:t>
            </a:r>
            <a:r>
              <a:rPr b="1" spc="-5" dirty="0">
                <a:solidFill>
                  <a:srgbClr val="00B0F0"/>
                </a:solidFill>
                <a:latin typeface="Comic Sans MS" panose="030F0702030302020204" pitchFamily="66" charset="0"/>
              </a:rPr>
              <a:t> e chiudere le</a:t>
            </a:r>
            <a:r>
              <a:rPr b="1" spc="-18" dirty="0">
                <a:solidFill>
                  <a:srgbClr val="00B0F0"/>
                </a:solidFill>
                <a:latin typeface="Comic Sans MS" panose="030F0702030302020204" pitchFamily="66" charset="0"/>
              </a:rPr>
              <a:t> </a:t>
            </a:r>
            <a:r>
              <a:rPr b="1" spc="-9" dirty="0">
                <a:solidFill>
                  <a:srgbClr val="00B0F0"/>
                </a:solidFill>
                <a:latin typeface="Comic Sans MS" panose="030F0702030302020204" pitchFamily="66" charset="0"/>
              </a:rPr>
              <a:t>connessioni</a:t>
            </a:r>
          </a:p>
        </p:txBody>
      </p:sp>
      <p:sp>
        <p:nvSpPr>
          <p:cNvPr id="3" name="object 3"/>
          <p:cNvSpPr txBox="1">
            <a:spLocks noGrp="1"/>
          </p:cNvSpPr>
          <p:nvPr>
            <p:ph type="ftr" sz="quarter" idx="5"/>
          </p:nvPr>
        </p:nvSpPr>
        <p:spPr>
          <a:xfrm>
            <a:off x="4909813" y="5711484"/>
            <a:ext cx="3731305" cy="436017"/>
          </a:xfrm>
          <a:prstGeom prst="rect">
            <a:avLst/>
          </a:prstGeom>
        </p:spPr>
        <p:txBody>
          <a:bodyPr vert="horz" wrap="square" lIns="0" tIns="0" rIns="0" bIns="0" rtlCol="0" anchor="ctr">
            <a:spAutoFit/>
          </a:bodyPr>
          <a:lstStyle/>
          <a:p>
            <a:pPr marL="11516">
              <a:lnSpc>
                <a:spcPts val="1696"/>
              </a:lnSpc>
            </a:pPr>
            <a:r>
              <a:rPr dirty="0"/>
              <a:t>© </a:t>
            </a:r>
            <a:r>
              <a:rPr spc="-5" dirty="0"/>
              <a:t>2001-2007 Pier Luca Montessoro (si veda la nota </a:t>
            </a:r>
            <a:r>
              <a:rPr dirty="0"/>
              <a:t>a </a:t>
            </a:r>
            <a:r>
              <a:rPr spc="-5" dirty="0"/>
              <a:t>pagina 2)</a:t>
            </a:r>
          </a:p>
        </p:txBody>
      </p:sp>
      <p:sp>
        <p:nvSpPr>
          <p:cNvPr id="4" name="object 4"/>
          <p:cNvSpPr txBox="1">
            <a:spLocks noGrp="1"/>
          </p:cNvSpPr>
          <p:nvPr>
            <p:ph type="sldNum" sz="quarter" idx="7"/>
          </p:nvPr>
        </p:nvSpPr>
        <p:spPr>
          <a:xfrm>
            <a:off x="9055708" y="5820488"/>
            <a:ext cx="2487537" cy="218008"/>
          </a:xfrm>
          <a:prstGeom prst="rect">
            <a:avLst/>
          </a:prstGeom>
        </p:spPr>
        <p:txBody>
          <a:bodyPr vert="horz" wrap="square" lIns="0" tIns="0" rIns="0" bIns="0" rtlCol="0" anchor="ctr">
            <a:spAutoFit/>
          </a:bodyPr>
          <a:lstStyle/>
          <a:p>
            <a:pPr marL="23033">
              <a:lnSpc>
                <a:spcPts val="1696"/>
              </a:lnSpc>
            </a:pPr>
            <a:fld id="{81D60167-4931-47E6-BA6A-407CBD079E47}" type="slidenum">
              <a:rPr dirty="0"/>
              <a:pPr marL="23033">
                <a:lnSpc>
                  <a:spcPts val="1696"/>
                </a:lnSpc>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2789" y="659329"/>
            <a:ext cx="6523589" cy="688737"/>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Creare una</a:t>
            </a:r>
            <a:r>
              <a:rPr b="1" spc="-36" dirty="0">
                <a:solidFill>
                  <a:srgbClr val="00B0F0"/>
                </a:solidFill>
                <a:latin typeface="Comic Sans MS" panose="030F0702030302020204" pitchFamily="66" charset="0"/>
              </a:rPr>
              <a:t> </a:t>
            </a:r>
            <a:r>
              <a:rPr b="1" spc="-9" dirty="0">
                <a:solidFill>
                  <a:srgbClr val="00B0F0"/>
                </a:solidFill>
                <a:latin typeface="Comic Sans MS" panose="030F0702030302020204" pitchFamily="66" charset="0"/>
              </a:rPr>
              <a:t>connessione</a:t>
            </a:r>
          </a:p>
        </p:txBody>
      </p:sp>
      <p:sp>
        <p:nvSpPr>
          <p:cNvPr id="3" name="object 3"/>
          <p:cNvSpPr txBox="1"/>
          <p:nvPr/>
        </p:nvSpPr>
        <p:spPr>
          <a:xfrm>
            <a:off x="2409736" y="1923003"/>
            <a:ext cx="3015562" cy="1637304"/>
          </a:xfrm>
          <a:prstGeom prst="rect">
            <a:avLst/>
          </a:prstGeom>
          <a:solidFill>
            <a:srgbClr val="FFFF01"/>
          </a:solidFill>
        </p:spPr>
        <p:txBody>
          <a:bodyPr vert="horz" wrap="square" lIns="0" tIns="33397" rIns="0" bIns="0" rtlCol="0">
            <a:spAutoFit/>
          </a:bodyPr>
          <a:lstStyle/>
          <a:p>
            <a:pPr marL="289636" indent="-206719">
              <a:spcBef>
                <a:spcPts val="263"/>
              </a:spcBef>
              <a:buChar char="•"/>
              <a:tabLst>
                <a:tab pos="290212" algn="l"/>
              </a:tabLst>
            </a:pPr>
            <a:r>
              <a:rPr sz="2539" dirty="0">
                <a:latin typeface="Arial"/>
                <a:cs typeface="Arial"/>
              </a:rPr>
              <a:t>connect.request</a:t>
            </a:r>
          </a:p>
          <a:p>
            <a:pPr>
              <a:lnSpc>
                <a:spcPct val="100000"/>
              </a:lnSpc>
              <a:buFont typeface="Arial"/>
              <a:buChar char="•"/>
            </a:pPr>
            <a:endParaRPr sz="2811" dirty="0">
              <a:latin typeface="Times New Roman"/>
              <a:cs typeface="Times New Roman"/>
            </a:endParaRPr>
          </a:p>
          <a:p>
            <a:pPr>
              <a:spcBef>
                <a:spcPts val="50"/>
              </a:spcBef>
              <a:buFont typeface="Arial"/>
              <a:buChar char="•"/>
            </a:pPr>
            <a:endParaRPr sz="2448" dirty="0">
              <a:latin typeface="Times New Roman"/>
              <a:cs typeface="Times New Roman"/>
            </a:endParaRPr>
          </a:p>
          <a:p>
            <a:pPr marL="289636" indent="-206719">
              <a:buChar char="•"/>
              <a:tabLst>
                <a:tab pos="290212" algn="l"/>
              </a:tabLst>
            </a:pPr>
            <a:r>
              <a:rPr sz="2539" dirty="0">
                <a:latin typeface="Arial"/>
                <a:cs typeface="Arial"/>
              </a:rPr>
              <a:t>connect.confirm</a:t>
            </a:r>
          </a:p>
        </p:txBody>
      </p:sp>
      <p:sp>
        <p:nvSpPr>
          <p:cNvPr id="4" name="object 4"/>
          <p:cNvSpPr txBox="1"/>
          <p:nvPr/>
        </p:nvSpPr>
        <p:spPr>
          <a:xfrm>
            <a:off x="6740813" y="1923003"/>
            <a:ext cx="3016137" cy="1223882"/>
          </a:xfrm>
          <a:prstGeom prst="rect">
            <a:avLst/>
          </a:prstGeom>
          <a:solidFill>
            <a:srgbClr val="FF9999"/>
          </a:solidFill>
        </p:spPr>
        <p:txBody>
          <a:bodyPr vert="horz" wrap="square" lIns="0" tIns="2879" rIns="0" bIns="0" rtlCol="0">
            <a:spAutoFit/>
          </a:bodyPr>
          <a:lstStyle/>
          <a:p>
            <a:pPr>
              <a:spcBef>
                <a:spcPts val="23"/>
              </a:spcBef>
            </a:pPr>
            <a:endParaRPr sz="2856" dirty="0">
              <a:latin typeface="Times New Roman"/>
              <a:cs typeface="Times New Roman"/>
            </a:endParaRPr>
          </a:p>
          <a:p>
            <a:pPr marL="290788" indent="-207294">
              <a:buChar char="•"/>
              <a:tabLst>
                <a:tab pos="291364" algn="l"/>
              </a:tabLst>
            </a:pPr>
            <a:r>
              <a:rPr sz="2539" dirty="0">
                <a:latin typeface="Arial"/>
                <a:cs typeface="Arial"/>
              </a:rPr>
              <a:t>connect.indication</a:t>
            </a:r>
          </a:p>
          <a:p>
            <a:pPr marL="290788" indent="-207294">
              <a:spcBef>
                <a:spcPts val="5"/>
              </a:spcBef>
              <a:buChar char="•"/>
              <a:tabLst>
                <a:tab pos="291364" algn="l"/>
              </a:tabLst>
            </a:pPr>
            <a:r>
              <a:rPr sz="2539" dirty="0">
                <a:latin typeface="Arial"/>
                <a:cs typeface="Arial"/>
              </a:rPr>
              <a:t>connect.response</a:t>
            </a:r>
          </a:p>
        </p:txBody>
      </p:sp>
      <p:sp>
        <p:nvSpPr>
          <p:cNvPr id="5" name="object 5"/>
          <p:cNvSpPr/>
          <p:nvPr/>
        </p:nvSpPr>
        <p:spPr>
          <a:xfrm>
            <a:off x="5517083" y="2218053"/>
            <a:ext cx="1166609" cy="390405"/>
          </a:xfrm>
          <a:custGeom>
            <a:avLst/>
            <a:gdLst/>
            <a:ahLst/>
            <a:cxnLst/>
            <a:rect l="l" t="t" r="r" b="b"/>
            <a:pathLst>
              <a:path w="1286510" h="430530">
                <a:moveTo>
                  <a:pt x="1075148" y="283336"/>
                </a:moveTo>
                <a:lnTo>
                  <a:pt x="19812" y="0"/>
                </a:lnTo>
                <a:lnTo>
                  <a:pt x="0" y="73152"/>
                </a:lnTo>
                <a:lnTo>
                  <a:pt x="1055463" y="356522"/>
                </a:lnTo>
                <a:lnTo>
                  <a:pt x="1075148" y="283336"/>
                </a:lnTo>
                <a:close/>
              </a:path>
              <a:path w="1286510" h="430530">
                <a:moveTo>
                  <a:pt x="1112520" y="414856"/>
                </a:moveTo>
                <a:lnTo>
                  <a:pt x="1112520" y="293369"/>
                </a:lnTo>
                <a:lnTo>
                  <a:pt x="1092708" y="366522"/>
                </a:lnTo>
                <a:lnTo>
                  <a:pt x="1055463" y="356522"/>
                </a:lnTo>
                <a:lnTo>
                  <a:pt x="1035558" y="430530"/>
                </a:lnTo>
                <a:lnTo>
                  <a:pt x="1112520" y="414856"/>
                </a:lnTo>
                <a:close/>
              </a:path>
              <a:path w="1286510" h="430530">
                <a:moveTo>
                  <a:pt x="1112520" y="293369"/>
                </a:moveTo>
                <a:lnTo>
                  <a:pt x="1075148" y="283336"/>
                </a:lnTo>
                <a:lnTo>
                  <a:pt x="1055463" y="356522"/>
                </a:lnTo>
                <a:lnTo>
                  <a:pt x="1092708" y="366522"/>
                </a:lnTo>
                <a:lnTo>
                  <a:pt x="1112520" y="293369"/>
                </a:lnTo>
                <a:close/>
              </a:path>
              <a:path w="1286510" h="430530">
                <a:moveTo>
                  <a:pt x="1286256" y="379475"/>
                </a:moveTo>
                <a:lnTo>
                  <a:pt x="1094994" y="209550"/>
                </a:lnTo>
                <a:lnTo>
                  <a:pt x="1075148" y="283336"/>
                </a:lnTo>
                <a:lnTo>
                  <a:pt x="1112520" y="293369"/>
                </a:lnTo>
                <a:lnTo>
                  <a:pt x="1112520" y="414856"/>
                </a:lnTo>
                <a:lnTo>
                  <a:pt x="1286256" y="379475"/>
                </a:lnTo>
                <a:close/>
              </a:path>
            </a:pathLst>
          </a:custGeom>
          <a:solidFill>
            <a:srgbClr val="67FFFF"/>
          </a:solidFill>
        </p:spPr>
        <p:txBody>
          <a:bodyPr wrap="square" lIns="0" tIns="0" rIns="0" bIns="0" rtlCol="0"/>
          <a:lstStyle/>
          <a:p>
            <a:endParaRPr sz="1632"/>
          </a:p>
        </p:txBody>
      </p:sp>
      <p:sp>
        <p:nvSpPr>
          <p:cNvPr id="6" name="object 6"/>
          <p:cNvSpPr/>
          <p:nvPr/>
        </p:nvSpPr>
        <p:spPr>
          <a:xfrm>
            <a:off x="5526065" y="2943585"/>
            <a:ext cx="1166609" cy="390405"/>
          </a:xfrm>
          <a:custGeom>
            <a:avLst/>
            <a:gdLst/>
            <a:ahLst/>
            <a:cxnLst/>
            <a:rect l="l" t="t" r="r" b="b"/>
            <a:pathLst>
              <a:path w="1286510" h="430529">
                <a:moveTo>
                  <a:pt x="211107" y="283336"/>
                </a:moveTo>
                <a:lnTo>
                  <a:pt x="191262" y="209550"/>
                </a:lnTo>
                <a:lnTo>
                  <a:pt x="0" y="379476"/>
                </a:lnTo>
                <a:lnTo>
                  <a:pt x="173735" y="414856"/>
                </a:lnTo>
                <a:lnTo>
                  <a:pt x="173735" y="293370"/>
                </a:lnTo>
                <a:lnTo>
                  <a:pt x="211107" y="283336"/>
                </a:lnTo>
                <a:close/>
              </a:path>
              <a:path w="1286510" h="430529">
                <a:moveTo>
                  <a:pt x="230792" y="356522"/>
                </a:moveTo>
                <a:lnTo>
                  <a:pt x="211107" y="283336"/>
                </a:lnTo>
                <a:lnTo>
                  <a:pt x="173735" y="293370"/>
                </a:lnTo>
                <a:lnTo>
                  <a:pt x="193547" y="366522"/>
                </a:lnTo>
                <a:lnTo>
                  <a:pt x="230792" y="356522"/>
                </a:lnTo>
                <a:close/>
              </a:path>
              <a:path w="1286510" h="430529">
                <a:moveTo>
                  <a:pt x="250697" y="430530"/>
                </a:moveTo>
                <a:lnTo>
                  <a:pt x="230792" y="356522"/>
                </a:lnTo>
                <a:lnTo>
                  <a:pt x="193547" y="366522"/>
                </a:lnTo>
                <a:lnTo>
                  <a:pt x="173735" y="293370"/>
                </a:lnTo>
                <a:lnTo>
                  <a:pt x="173735" y="414856"/>
                </a:lnTo>
                <a:lnTo>
                  <a:pt x="250697" y="430530"/>
                </a:lnTo>
                <a:close/>
              </a:path>
              <a:path w="1286510" h="430529">
                <a:moveTo>
                  <a:pt x="1286255" y="73151"/>
                </a:moveTo>
                <a:lnTo>
                  <a:pt x="1266443" y="0"/>
                </a:lnTo>
                <a:lnTo>
                  <a:pt x="211107" y="283336"/>
                </a:lnTo>
                <a:lnTo>
                  <a:pt x="230792" y="356522"/>
                </a:lnTo>
                <a:lnTo>
                  <a:pt x="1286255" y="73151"/>
                </a:lnTo>
                <a:close/>
              </a:path>
            </a:pathLst>
          </a:custGeom>
          <a:solidFill>
            <a:srgbClr val="67FFFF"/>
          </a:solidFill>
        </p:spPr>
        <p:txBody>
          <a:bodyPr wrap="square" lIns="0" tIns="0" rIns="0" bIns="0" rtlCol="0"/>
          <a:lstStyle/>
          <a:p>
            <a:endParaRPr sz="1632"/>
          </a:p>
        </p:txBody>
      </p:sp>
      <p:sp>
        <p:nvSpPr>
          <p:cNvPr id="7" name="object 7"/>
          <p:cNvSpPr txBox="1"/>
          <p:nvPr/>
        </p:nvSpPr>
        <p:spPr>
          <a:xfrm>
            <a:off x="5894584" y="1761545"/>
            <a:ext cx="490597" cy="402376"/>
          </a:xfrm>
          <a:prstGeom prst="rect">
            <a:avLst/>
          </a:prstGeom>
        </p:spPr>
        <p:txBody>
          <a:bodyPr vert="horz" wrap="square" lIns="0" tIns="11516" rIns="0" bIns="0" rtlCol="0">
            <a:spAutoFit/>
          </a:bodyPr>
          <a:lstStyle/>
          <a:p>
            <a:pPr marL="11516">
              <a:spcBef>
                <a:spcPts val="91"/>
              </a:spcBef>
            </a:pPr>
            <a:r>
              <a:rPr sz="2539" dirty="0">
                <a:solidFill>
                  <a:srgbClr val="67FFFF"/>
                </a:solidFill>
                <a:latin typeface="Arial"/>
                <a:cs typeface="Arial"/>
              </a:rPr>
              <a:t>req</a:t>
            </a:r>
            <a:endParaRPr sz="2539">
              <a:latin typeface="Arial"/>
              <a:cs typeface="Arial"/>
            </a:endParaRPr>
          </a:p>
        </p:txBody>
      </p:sp>
      <p:sp>
        <p:nvSpPr>
          <p:cNvPr id="8" name="object 8"/>
          <p:cNvSpPr txBox="1"/>
          <p:nvPr/>
        </p:nvSpPr>
        <p:spPr>
          <a:xfrm>
            <a:off x="5894584" y="3298995"/>
            <a:ext cx="526298" cy="402376"/>
          </a:xfrm>
          <a:prstGeom prst="rect">
            <a:avLst/>
          </a:prstGeom>
        </p:spPr>
        <p:txBody>
          <a:bodyPr vert="horz" wrap="square" lIns="0" tIns="11516" rIns="0" bIns="0" rtlCol="0">
            <a:spAutoFit/>
          </a:bodyPr>
          <a:lstStyle/>
          <a:p>
            <a:pPr marL="11516">
              <a:spcBef>
                <a:spcPts val="91"/>
              </a:spcBef>
            </a:pPr>
            <a:r>
              <a:rPr sz="2539" dirty="0">
                <a:solidFill>
                  <a:srgbClr val="67FFFF"/>
                </a:solidFill>
                <a:latin typeface="Arial"/>
                <a:cs typeface="Arial"/>
              </a:rPr>
              <a:t>ack</a:t>
            </a:r>
            <a:endParaRPr sz="2539">
              <a:latin typeface="Arial"/>
              <a:cs typeface="Arial"/>
            </a:endParaRPr>
          </a:p>
        </p:txBody>
      </p:sp>
      <p:sp>
        <p:nvSpPr>
          <p:cNvPr id="9" name="object 9"/>
          <p:cNvSpPr txBox="1"/>
          <p:nvPr/>
        </p:nvSpPr>
        <p:spPr>
          <a:xfrm>
            <a:off x="2583397" y="3904732"/>
            <a:ext cx="6411741" cy="2311260"/>
          </a:xfrm>
          <a:prstGeom prst="rect">
            <a:avLst/>
          </a:prstGeom>
        </p:spPr>
        <p:txBody>
          <a:bodyPr vert="horz" wrap="square" lIns="0" tIns="99617" rIns="0" bIns="0" rtlCol="0">
            <a:spAutoFit/>
          </a:bodyPr>
          <a:lstStyle/>
          <a:p>
            <a:pPr marL="264876" indent="-253360">
              <a:spcBef>
                <a:spcPts val="784"/>
              </a:spcBef>
              <a:buChar char="•"/>
              <a:tabLst>
                <a:tab pos="265452" algn="l"/>
              </a:tabLst>
            </a:pPr>
            <a:r>
              <a:rPr sz="2902" spc="-9" dirty="0">
                <a:latin typeface="Comic Sans MS" panose="030F0702030302020204" pitchFamily="66" charset="0"/>
                <a:cs typeface="Arial"/>
              </a:rPr>
              <a:t>Problema:</a:t>
            </a:r>
            <a:endParaRPr sz="2902" dirty="0">
              <a:latin typeface="Comic Sans MS" panose="030F0702030302020204" pitchFamily="66" charset="0"/>
              <a:cs typeface="Arial"/>
            </a:endParaRPr>
          </a:p>
          <a:p>
            <a:pPr marL="633400" marR="4607" lvl="1" indent="-264876">
              <a:spcBef>
                <a:spcPts val="657"/>
              </a:spcBef>
              <a:buChar char="•"/>
              <a:tabLst>
                <a:tab pos="633400" algn="l"/>
              </a:tabLst>
            </a:pPr>
            <a:r>
              <a:rPr sz="2720" spc="-5" dirty="0">
                <a:latin typeface="Comic Sans MS" panose="030F0702030302020204" pitchFamily="66" charset="0"/>
                <a:cs typeface="Arial"/>
              </a:rPr>
              <a:t>se gli ack non arrivano in tempo, </a:t>
            </a:r>
            <a:r>
              <a:rPr sz="2720" spc="-9" dirty="0">
                <a:latin typeface="Comic Sans MS" panose="030F0702030302020204" pitchFamily="66" charset="0"/>
                <a:cs typeface="Arial"/>
              </a:rPr>
              <a:t>il  </a:t>
            </a:r>
            <a:r>
              <a:rPr sz="2720" spc="-5" dirty="0">
                <a:latin typeface="Comic Sans MS" panose="030F0702030302020204" pitchFamily="66" charset="0"/>
                <a:cs typeface="Arial"/>
              </a:rPr>
              <a:t>mittente rispedisce i pacchetti, </a:t>
            </a:r>
            <a:r>
              <a:rPr sz="2720" spc="-9" dirty="0">
                <a:latin typeface="Comic Sans MS" panose="030F0702030302020204" pitchFamily="66" charset="0"/>
                <a:cs typeface="Arial"/>
              </a:rPr>
              <a:t>che  </a:t>
            </a:r>
            <a:r>
              <a:rPr sz="2720" spc="-5" dirty="0">
                <a:latin typeface="Comic Sans MS" panose="030F0702030302020204" pitchFamily="66" charset="0"/>
                <a:cs typeface="Arial"/>
              </a:rPr>
              <a:t>arrivano duplicati, aprendo una</a:t>
            </a:r>
            <a:r>
              <a:rPr sz="2720" spc="-63" dirty="0">
                <a:latin typeface="Comic Sans MS" panose="030F0702030302020204" pitchFamily="66" charset="0"/>
                <a:cs typeface="Arial"/>
              </a:rPr>
              <a:t> </a:t>
            </a:r>
            <a:r>
              <a:rPr sz="2720" spc="-9" dirty="0">
                <a:latin typeface="Comic Sans MS" panose="030F0702030302020204" pitchFamily="66" charset="0"/>
                <a:cs typeface="Arial"/>
              </a:rPr>
              <a:t>nuova  </a:t>
            </a:r>
            <a:r>
              <a:rPr sz="2720" spc="-5" dirty="0">
                <a:latin typeface="Comic Sans MS" panose="030F0702030302020204" pitchFamily="66" charset="0"/>
                <a:cs typeface="Arial"/>
              </a:rPr>
              <a:t>connessione </a:t>
            </a:r>
            <a:r>
              <a:rPr sz="2720" spc="-9" dirty="0">
                <a:latin typeface="Comic Sans MS" panose="030F0702030302020204" pitchFamily="66" charset="0"/>
                <a:cs typeface="Arial"/>
              </a:rPr>
              <a:t>parallela</a:t>
            </a:r>
            <a:endParaRPr sz="2720" dirty="0">
              <a:latin typeface="Comic Sans MS" panose="030F0702030302020204" pitchFamily="66" charset="0"/>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1677" y="249061"/>
            <a:ext cx="6523450" cy="688737"/>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Creare una</a:t>
            </a:r>
            <a:r>
              <a:rPr b="1" spc="-36" dirty="0">
                <a:solidFill>
                  <a:srgbClr val="00B0F0"/>
                </a:solidFill>
                <a:latin typeface="Comic Sans MS" panose="030F0702030302020204" pitchFamily="66" charset="0"/>
              </a:rPr>
              <a:t> </a:t>
            </a:r>
            <a:r>
              <a:rPr b="1" spc="-9" dirty="0">
                <a:solidFill>
                  <a:srgbClr val="00B0F0"/>
                </a:solidFill>
                <a:latin typeface="Comic Sans MS" panose="030F0702030302020204" pitchFamily="66" charset="0"/>
              </a:rPr>
              <a:t>connessione</a:t>
            </a:r>
          </a:p>
        </p:txBody>
      </p:sp>
      <p:sp>
        <p:nvSpPr>
          <p:cNvPr id="3" name="object 3"/>
          <p:cNvSpPr txBox="1"/>
          <p:nvPr/>
        </p:nvSpPr>
        <p:spPr>
          <a:xfrm>
            <a:off x="2571990" y="1156416"/>
            <a:ext cx="7226524" cy="5313627"/>
          </a:xfrm>
          <a:prstGeom prst="rect">
            <a:avLst/>
          </a:prstGeom>
        </p:spPr>
        <p:txBody>
          <a:bodyPr vert="horz" wrap="square" lIns="0" tIns="32822" rIns="0" bIns="0" rtlCol="0">
            <a:spAutoFit/>
          </a:bodyPr>
          <a:lstStyle/>
          <a:p>
            <a:pPr marL="264876" marR="309790" indent="-253360">
              <a:lnSpc>
                <a:spcPct val="95100"/>
              </a:lnSpc>
              <a:spcBef>
                <a:spcPts val="258"/>
              </a:spcBef>
              <a:buChar char="•"/>
              <a:tabLst>
                <a:tab pos="265452" algn="l"/>
              </a:tabLst>
            </a:pPr>
            <a:r>
              <a:rPr sz="2902" spc="-5" dirty="0">
                <a:latin typeface="Comic Sans MS" panose="030F0702030302020204" pitchFamily="66" charset="0"/>
                <a:cs typeface="Arial"/>
              </a:rPr>
              <a:t>È </a:t>
            </a:r>
            <a:r>
              <a:rPr sz="2902" spc="-9" dirty="0">
                <a:latin typeface="Comic Sans MS" panose="030F0702030302020204" pitchFamily="66" charset="0"/>
                <a:cs typeface="Arial"/>
              </a:rPr>
              <a:t>necessario ridurre </a:t>
            </a:r>
            <a:r>
              <a:rPr sz="2902" spc="-5" dirty="0">
                <a:latin typeface="Comic Sans MS" panose="030F0702030302020204" pitchFamily="66" charset="0"/>
                <a:cs typeface="Arial"/>
              </a:rPr>
              <a:t>il </a:t>
            </a:r>
            <a:r>
              <a:rPr sz="2902" spc="-9" dirty="0">
                <a:latin typeface="Comic Sans MS" panose="030F0702030302020204" pitchFamily="66" charset="0"/>
                <a:cs typeface="Arial"/>
              </a:rPr>
              <a:t>massimo tempo di  </a:t>
            </a:r>
            <a:r>
              <a:rPr sz="2902" spc="-5" dirty="0">
                <a:latin typeface="Comic Sans MS" panose="030F0702030302020204" pitchFamily="66" charset="0"/>
                <a:cs typeface="Arial"/>
              </a:rPr>
              <a:t>vita di un </a:t>
            </a:r>
            <a:r>
              <a:rPr sz="2902" spc="-9" dirty="0">
                <a:latin typeface="Comic Sans MS" panose="030F0702030302020204" pitchFamily="66" charset="0"/>
                <a:cs typeface="Arial"/>
              </a:rPr>
              <a:t>pacchetto (questo richiede un  supporto </a:t>
            </a:r>
            <a:r>
              <a:rPr sz="2902" spc="-5" dirty="0">
                <a:latin typeface="Comic Sans MS" panose="030F0702030302020204" pitchFamily="66" charset="0"/>
                <a:cs typeface="Arial"/>
              </a:rPr>
              <a:t>da </a:t>
            </a:r>
            <a:r>
              <a:rPr sz="2902" spc="-9" dirty="0">
                <a:latin typeface="Comic Sans MS" panose="030F0702030302020204" pitchFamily="66" charset="0"/>
                <a:cs typeface="Arial"/>
              </a:rPr>
              <a:t>parte </a:t>
            </a:r>
            <a:r>
              <a:rPr sz="2902" spc="-5" dirty="0">
                <a:latin typeface="Comic Sans MS" panose="030F0702030302020204" pitchFamily="66" charset="0"/>
                <a:cs typeface="Arial"/>
              </a:rPr>
              <a:t>del </a:t>
            </a:r>
            <a:r>
              <a:rPr sz="2902" spc="-9" dirty="0">
                <a:latin typeface="Comic Sans MS" panose="030F0702030302020204" pitchFamily="66" charset="0"/>
                <a:cs typeface="Arial"/>
              </a:rPr>
              <a:t>livello </a:t>
            </a:r>
            <a:r>
              <a:rPr sz="2902" spc="-5" dirty="0">
                <a:latin typeface="Comic Sans MS" panose="030F0702030302020204" pitchFamily="66" charset="0"/>
                <a:cs typeface="Arial"/>
              </a:rPr>
              <a:t>rete, </a:t>
            </a:r>
            <a:r>
              <a:rPr sz="2902" spc="-9" dirty="0">
                <a:latin typeface="Comic Sans MS" panose="030F0702030302020204" pitchFamily="66" charset="0"/>
                <a:cs typeface="Arial"/>
              </a:rPr>
              <a:t>per  esempio, </a:t>
            </a:r>
            <a:r>
              <a:rPr sz="2902" spc="-5" dirty="0">
                <a:latin typeface="Comic Sans MS" panose="030F0702030302020204" pitchFamily="66" charset="0"/>
                <a:cs typeface="Arial"/>
              </a:rPr>
              <a:t>il “time to </a:t>
            </a:r>
            <a:r>
              <a:rPr sz="2902" spc="-9" dirty="0">
                <a:latin typeface="Comic Sans MS" panose="030F0702030302020204" pitchFamily="66" charset="0"/>
                <a:cs typeface="Arial"/>
              </a:rPr>
              <a:t>live” </a:t>
            </a:r>
            <a:r>
              <a:rPr sz="2902" spc="-5" dirty="0">
                <a:latin typeface="Comic Sans MS" panose="030F0702030302020204" pitchFamily="66" charset="0"/>
                <a:cs typeface="Arial"/>
              </a:rPr>
              <a:t>di</a:t>
            </a:r>
            <a:r>
              <a:rPr sz="2902" spc="5" dirty="0">
                <a:latin typeface="Comic Sans MS" panose="030F0702030302020204" pitchFamily="66" charset="0"/>
                <a:cs typeface="Arial"/>
              </a:rPr>
              <a:t> </a:t>
            </a:r>
            <a:r>
              <a:rPr sz="2902" spc="-9" dirty="0">
                <a:latin typeface="Comic Sans MS" panose="030F0702030302020204" pitchFamily="66" charset="0"/>
                <a:cs typeface="Arial"/>
              </a:rPr>
              <a:t>IP)</a:t>
            </a:r>
            <a:r>
              <a:rPr lang="it-IT" sz="2902" spc="-9" dirty="0">
                <a:latin typeface="Comic Sans MS" panose="030F0702030302020204" pitchFamily="66" charset="0"/>
                <a:cs typeface="Arial"/>
              </a:rPr>
              <a:t>.</a:t>
            </a:r>
            <a:endParaRPr sz="2902" dirty="0">
              <a:latin typeface="Comic Sans MS" panose="030F0702030302020204" pitchFamily="66" charset="0"/>
              <a:cs typeface="Arial"/>
            </a:endParaRPr>
          </a:p>
          <a:p>
            <a:pPr marL="264876" marR="4607" indent="-253360">
              <a:lnSpc>
                <a:spcPct val="95100"/>
              </a:lnSpc>
              <a:spcBef>
                <a:spcPts val="694"/>
              </a:spcBef>
              <a:buChar char="•"/>
              <a:tabLst>
                <a:tab pos="265452" algn="l"/>
              </a:tabLst>
            </a:pPr>
            <a:r>
              <a:rPr sz="2902" spc="-5" dirty="0">
                <a:latin typeface="Comic Sans MS" panose="030F0702030302020204" pitchFamily="66" charset="0"/>
                <a:cs typeface="Arial"/>
              </a:rPr>
              <a:t>A </a:t>
            </a:r>
            <a:r>
              <a:rPr sz="2902" spc="-9" dirty="0">
                <a:latin typeface="Comic Sans MS" panose="030F0702030302020204" pitchFamily="66" charset="0"/>
                <a:cs typeface="Arial"/>
              </a:rPr>
              <a:t>questo punto ogni connessione può  numerare </a:t>
            </a:r>
            <a:r>
              <a:rPr sz="2902" spc="-5" dirty="0">
                <a:latin typeface="Comic Sans MS" panose="030F0702030302020204" pitchFamily="66" charset="0"/>
                <a:cs typeface="Arial"/>
              </a:rPr>
              <a:t>le </a:t>
            </a:r>
            <a:r>
              <a:rPr sz="2902" spc="-9" dirty="0">
                <a:latin typeface="Comic Sans MS" panose="030F0702030302020204" pitchFamily="66" charset="0"/>
                <a:cs typeface="Arial"/>
              </a:rPr>
              <a:t>proprie PDU </a:t>
            </a:r>
            <a:r>
              <a:rPr sz="2902" spc="-5" dirty="0">
                <a:latin typeface="Comic Sans MS" panose="030F0702030302020204" pitchFamily="66" charset="0"/>
                <a:cs typeface="Arial"/>
              </a:rPr>
              <a:t>con </a:t>
            </a:r>
            <a:r>
              <a:rPr sz="2902" spc="-9" dirty="0">
                <a:latin typeface="Comic Sans MS" panose="030F0702030302020204" pitchFamily="66" charset="0"/>
                <a:cs typeface="Arial"/>
              </a:rPr>
              <a:t>numeri di  sequenza differenti </a:t>
            </a:r>
            <a:r>
              <a:rPr sz="2902" spc="-5" dirty="0">
                <a:latin typeface="Comic Sans MS" panose="030F0702030302020204" pitchFamily="66" charset="0"/>
                <a:cs typeface="Arial"/>
              </a:rPr>
              <a:t>(ad </a:t>
            </a:r>
            <a:r>
              <a:rPr sz="2902" spc="-9" dirty="0">
                <a:latin typeface="Comic Sans MS" panose="030F0702030302020204" pitchFamily="66" charset="0"/>
                <a:cs typeface="Arial"/>
              </a:rPr>
              <a:t>esempio estratti da  </a:t>
            </a:r>
            <a:r>
              <a:rPr sz="2902" spc="-5" dirty="0">
                <a:latin typeface="Comic Sans MS" panose="030F0702030302020204" pitchFamily="66" charset="0"/>
                <a:cs typeface="Arial"/>
              </a:rPr>
              <a:t>un</a:t>
            </a:r>
            <a:r>
              <a:rPr sz="2902" spc="-9" dirty="0">
                <a:latin typeface="Comic Sans MS" panose="030F0702030302020204" pitchFamily="66" charset="0"/>
                <a:cs typeface="Arial"/>
              </a:rPr>
              <a:t> orologio)</a:t>
            </a:r>
            <a:r>
              <a:rPr lang="it-IT" sz="2902" spc="-9" dirty="0">
                <a:latin typeface="Comic Sans MS" panose="030F0702030302020204" pitchFamily="66" charset="0"/>
                <a:cs typeface="Arial"/>
              </a:rPr>
              <a:t>.</a:t>
            </a:r>
            <a:endParaRPr sz="2902" dirty="0">
              <a:latin typeface="Comic Sans MS" panose="030F0702030302020204" pitchFamily="66" charset="0"/>
              <a:cs typeface="Arial"/>
            </a:endParaRPr>
          </a:p>
          <a:p>
            <a:pPr marL="264876" marR="408831" indent="-253360">
              <a:lnSpc>
                <a:spcPts val="3310"/>
              </a:lnSpc>
              <a:spcBef>
                <a:spcPts val="771"/>
              </a:spcBef>
              <a:buChar char="•"/>
              <a:tabLst>
                <a:tab pos="265452" algn="l"/>
              </a:tabLst>
            </a:pPr>
            <a:r>
              <a:rPr sz="2902" spc="-5" dirty="0">
                <a:latin typeface="Comic Sans MS" panose="030F0702030302020204" pitchFamily="66" charset="0"/>
                <a:cs typeface="Arial"/>
              </a:rPr>
              <a:t>Quando i </a:t>
            </a:r>
            <a:r>
              <a:rPr sz="2902" spc="-9" dirty="0">
                <a:latin typeface="Comic Sans MS" panose="030F0702030302020204" pitchFamily="66" charset="0"/>
                <a:cs typeface="Arial"/>
              </a:rPr>
              <a:t>numeri </a:t>
            </a:r>
            <a:r>
              <a:rPr sz="2902" spc="-5" dirty="0">
                <a:latin typeface="Comic Sans MS" panose="030F0702030302020204" pitchFamily="66" charset="0"/>
                <a:cs typeface="Arial"/>
              </a:rPr>
              <a:t>di </a:t>
            </a:r>
            <a:r>
              <a:rPr sz="2902" spc="-9" dirty="0">
                <a:latin typeface="Comic Sans MS" panose="030F0702030302020204" pitchFamily="66" charset="0"/>
                <a:cs typeface="Arial"/>
              </a:rPr>
              <a:t>sequenza vengono  riutilizzati, </a:t>
            </a:r>
            <a:r>
              <a:rPr sz="2902" spc="-5" dirty="0">
                <a:latin typeface="Comic Sans MS" panose="030F0702030302020204" pitchFamily="66" charset="0"/>
                <a:cs typeface="Arial"/>
              </a:rPr>
              <a:t>le </a:t>
            </a:r>
            <a:r>
              <a:rPr sz="2902" spc="-9" dirty="0">
                <a:latin typeface="Comic Sans MS" panose="030F0702030302020204" pitchFamily="66" charset="0"/>
                <a:cs typeface="Arial"/>
              </a:rPr>
              <a:t>vecchie PDU sono</a:t>
            </a:r>
            <a:r>
              <a:rPr sz="2902" spc="73" dirty="0">
                <a:latin typeface="Comic Sans MS" panose="030F0702030302020204" pitchFamily="66" charset="0"/>
                <a:cs typeface="Arial"/>
              </a:rPr>
              <a:t> </a:t>
            </a:r>
            <a:r>
              <a:rPr sz="2902" spc="-9" dirty="0">
                <a:latin typeface="Comic Sans MS" panose="030F0702030302020204" pitchFamily="66" charset="0"/>
                <a:cs typeface="Arial"/>
              </a:rPr>
              <a:t>estinte</a:t>
            </a:r>
            <a:r>
              <a:rPr lang="it-IT" sz="2902" spc="-9" dirty="0">
                <a:latin typeface="Comic Sans MS" panose="030F0702030302020204" pitchFamily="66" charset="0"/>
                <a:cs typeface="Arial"/>
              </a:rPr>
              <a:t>.</a:t>
            </a:r>
            <a:endParaRPr sz="2902" dirty="0">
              <a:latin typeface="Comic Sans MS" panose="030F0702030302020204" pitchFamily="66" charset="0"/>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6932" y="305980"/>
            <a:ext cx="7144734" cy="1365845"/>
          </a:xfrm>
          <a:prstGeom prst="rect">
            <a:avLst/>
          </a:prstGeom>
        </p:spPr>
        <p:txBody>
          <a:bodyPr vert="horz" wrap="square" lIns="0" tIns="11516" rIns="0" bIns="0" rtlCol="0" anchor="ctr">
            <a:spAutoFit/>
          </a:bodyPr>
          <a:lstStyle/>
          <a:p>
            <a:pPr marL="11516" algn="ctr">
              <a:lnSpc>
                <a:spcPct val="100000"/>
              </a:lnSpc>
              <a:spcBef>
                <a:spcPts val="91"/>
              </a:spcBef>
            </a:pPr>
            <a:r>
              <a:rPr b="1" spc="-5" dirty="0">
                <a:solidFill>
                  <a:srgbClr val="00B0F0"/>
                </a:solidFill>
                <a:latin typeface="Comic Sans MS" panose="030F0702030302020204" pitchFamily="66" charset="0"/>
              </a:rPr>
              <a:t>Chiudere una</a:t>
            </a:r>
            <a:r>
              <a:rPr b="1" spc="-41" dirty="0">
                <a:solidFill>
                  <a:srgbClr val="00B0F0"/>
                </a:solidFill>
                <a:latin typeface="Comic Sans MS" panose="030F0702030302020204" pitchFamily="66" charset="0"/>
              </a:rPr>
              <a:t> </a:t>
            </a:r>
            <a:r>
              <a:rPr b="1" spc="-9" dirty="0">
                <a:solidFill>
                  <a:srgbClr val="00B0F0"/>
                </a:solidFill>
                <a:latin typeface="Comic Sans MS" panose="030F0702030302020204" pitchFamily="66" charset="0"/>
              </a:rPr>
              <a:t>connessione</a:t>
            </a:r>
            <a:r>
              <a:rPr lang="it-IT" b="1" spc="-9" dirty="0">
                <a:solidFill>
                  <a:srgbClr val="00B0F0"/>
                </a:solidFill>
                <a:latin typeface="Comic Sans MS" panose="030F0702030302020204" pitchFamily="66" charset="0"/>
              </a:rPr>
              <a:t> ‘’tipo telefonata’’</a:t>
            </a:r>
            <a:endParaRPr b="1" spc="-9" dirty="0">
              <a:solidFill>
                <a:srgbClr val="00B0F0"/>
              </a:solidFill>
              <a:latin typeface="Comic Sans MS" panose="030F0702030302020204" pitchFamily="66" charset="0"/>
            </a:endParaRPr>
          </a:p>
        </p:txBody>
      </p:sp>
      <p:sp>
        <p:nvSpPr>
          <p:cNvPr id="3" name="object 3"/>
          <p:cNvSpPr/>
          <p:nvPr/>
        </p:nvSpPr>
        <p:spPr>
          <a:xfrm>
            <a:off x="2487126" y="1767532"/>
            <a:ext cx="4942251" cy="1910566"/>
          </a:xfrm>
          <a:custGeom>
            <a:avLst/>
            <a:gdLst/>
            <a:ahLst/>
            <a:cxnLst/>
            <a:rect l="l" t="t" r="r" b="b"/>
            <a:pathLst>
              <a:path w="5450205" h="2106929">
                <a:moveTo>
                  <a:pt x="1237487" y="1724337"/>
                </a:moveTo>
                <a:lnTo>
                  <a:pt x="1237488" y="1333500"/>
                </a:lnTo>
                <a:lnTo>
                  <a:pt x="0" y="2106930"/>
                </a:lnTo>
                <a:lnTo>
                  <a:pt x="1237487" y="1724337"/>
                </a:lnTo>
                <a:close/>
              </a:path>
              <a:path w="5450205" h="2106929">
                <a:moveTo>
                  <a:pt x="5449811" y="1110996"/>
                </a:moveTo>
                <a:lnTo>
                  <a:pt x="5449811" y="222504"/>
                </a:lnTo>
                <a:lnTo>
                  <a:pt x="5446719" y="203334"/>
                </a:lnTo>
                <a:lnTo>
                  <a:pt x="5422741" y="166404"/>
                </a:lnTo>
                <a:lnTo>
                  <a:pt x="5376726" y="131801"/>
                </a:lnTo>
                <a:lnTo>
                  <a:pt x="5310702" y="100065"/>
                </a:lnTo>
                <a:lnTo>
                  <a:pt x="5270820" y="85440"/>
                </a:lnTo>
                <a:lnTo>
                  <a:pt x="5226694" y="71733"/>
                </a:lnTo>
                <a:lnTo>
                  <a:pt x="5178579" y="59013"/>
                </a:lnTo>
                <a:lnTo>
                  <a:pt x="5126729" y="47345"/>
                </a:lnTo>
                <a:lnTo>
                  <a:pt x="5071395" y="36799"/>
                </a:lnTo>
                <a:lnTo>
                  <a:pt x="5012831" y="27439"/>
                </a:lnTo>
                <a:lnTo>
                  <a:pt x="4951292" y="19336"/>
                </a:lnTo>
                <a:lnTo>
                  <a:pt x="4887029" y="12554"/>
                </a:lnTo>
                <a:lnTo>
                  <a:pt x="4820297" y="7162"/>
                </a:lnTo>
                <a:lnTo>
                  <a:pt x="4751348" y="3228"/>
                </a:lnTo>
                <a:lnTo>
                  <a:pt x="4680436" y="818"/>
                </a:lnTo>
                <a:lnTo>
                  <a:pt x="4607814" y="0"/>
                </a:lnTo>
                <a:lnTo>
                  <a:pt x="1237487" y="0"/>
                </a:lnTo>
                <a:lnTo>
                  <a:pt x="1164865" y="818"/>
                </a:lnTo>
                <a:lnTo>
                  <a:pt x="1093953" y="3228"/>
                </a:lnTo>
                <a:lnTo>
                  <a:pt x="1025003" y="7162"/>
                </a:lnTo>
                <a:lnTo>
                  <a:pt x="958270" y="12554"/>
                </a:lnTo>
                <a:lnTo>
                  <a:pt x="894007" y="19336"/>
                </a:lnTo>
                <a:lnTo>
                  <a:pt x="832467" y="27439"/>
                </a:lnTo>
                <a:lnTo>
                  <a:pt x="773902" y="36799"/>
                </a:lnTo>
                <a:lnTo>
                  <a:pt x="718568" y="47345"/>
                </a:lnTo>
                <a:lnTo>
                  <a:pt x="666716" y="59013"/>
                </a:lnTo>
                <a:lnTo>
                  <a:pt x="618600" y="71733"/>
                </a:lnTo>
                <a:lnTo>
                  <a:pt x="574474" y="85440"/>
                </a:lnTo>
                <a:lnTo>
                  <a:pt x="534590" y="100065"/>
                </a:lnTo>
                <a:lnTo>
                  <a:pt x="499202" y="115541"/>
                </a:lnTo>
                <a:lnTo>
                  <a:pt x="442928" y="148778"/>
                </a:lnTo>
                <a:lnTo>
                  <a:pt x="407678" y="184611"/>
                </a:lnTo>
                <a:lnTo>
                  <a:pt x="395477" y="222504"/>
                </a:lnTo>
                <a:lnTo>
                  <a:pt x="395478" y="1110996"/>
                </a:lnTo>
                <a:lnTo>
                  <a:pt x="407678" y="1148888"/>
                </a:lnTo>
                <a:lnTo>
                  <a:pt x="442928" y="1184721"/>
                </a:lnTo>
                <a:lnTo>
                  <a:pt x="499202" y="1217958"/>
                </a:lnTo>
                <a:lnTo>
                  <a:pt x="534590" y="1233434"/>
                </a:lnTo>
                <a:lnTo>
                  <a:pt x="574474" y="1248059"/>
                </a:lnTo>
                <a:lnTo>
                  <a:pt x="618600" y="1261766"/>
                </a:lnTo>
                <a:lnTo>
                  <a:pt x="666716" y="1274486"/>
                </a:lnTo>
                <a:lnTo>
                  <a:pt x="718568" y="1286154"/>
                </a:lnTo>
                <a:lnTo>
                  <a:pt x="773902" y="1296700"/>
                </a:lnTo>
                <a:lnTo>
                  <a:pt x="832467" y="1306060"/>
                </a:lnTo>
                <a:lnTo>
                  <a:pt x="894007" y="1314163"/>
                </a:lnTo>
                <a:lnTo>
                  <a:pt x="958270" y="1320945"/>
                </a:lnTo>
                <a:lnTo>
                  <a:pt x="1025003" y="1326337"/>
                </a:lnTo>
                <a:lnTo>
                  <a:pt x="1093953" y="1330271"/>
                </a:lnTo>
                <a:lnTo>
                  <a:pt x="1164865" y="1332681"/>
                </a:lnTo>
                <a:lnTo>
                  <a:pt x="1237488" y="1333500"/>
                </a:lnTo>
                <a:lnTo>
                  <a:pt x="1237487" y="1724337"/>
                </a:lnTo>
                <a:lnTo>
                  <a:pt x="2501645" y="1333500"/>
                </a:lnTo>
                <a:lnTo>
                  <a:pt x="4607814" y="1333500"/>
                </a:lnTo>
                <a:lnTo>
                  <a:pt x="4680436" y="1332681"/>
                </a:lnTo>
                <a:lnTo>
                  <a:pt x="4751348" y="1330271"/>
                </a:lnTo>
                <a:lnTo>
                  <a:pt x="4820297" y="1326337"/>
                </a:lnTo>
                <a:lnTo>
                  <a:pt x="4887029" y="1320945"/>
                </a:lnTo>
                <a:lnTo>
                  <a:pt x="4951292" y="1314163"/>
                </a:lnTo>
                <a:lnTo>
                  <a:pt x="5012831" y="1306060"/>
                </a:lnTo>
                <a:lnTo>
                  <a:pt x="5071395" y="1296700"/>
                </a:lnTo>
                <a:lnTo>
                  <a:pt x="5126729" y="1286154"/>
                </a:lnTo>
                <a:lnTo>
                  <a:pt x="5178579" y="1274486"/>
                </a:lnTo>
                <a:lnTo>
                  <a:pt x="5226694" y="1261766"/>
                </a:lnTo>
                <a:lnTo>
                  <a:pt x="5270820" y="1248059"/>
                </a:lnTo>
                <a:lnTo>
                  <a:pt x="5310702" y="1233434"/>
                </a:lnTo>
                <a:lnTo>
                  <a:pt x="5346089" y="1217958"/>
                </a:lnTo>
                <a:lnTo>
                  <a:pt x="5402361" y="1184721"/>
                </a:lnTo>
                <a:lnTo>
                  <a:pt x="5437611" y="1148888"/>
                </a:lnTo>
                <a:lnTo>
                  <a:pt x="5446719" y="1130165"/>
                </a:lnTo>
                <a:lnTo>
                  <a:pt x="5449811" y="1110996"/>
                </a:lnTo>
                <a:close/>
              </a:path>
            </a:pathLst>
          </a:custGeom>
          <a:solidFill>
            <a:srgbClr val="C0C0C0"/>
          </a:solidFill>
        </p:spPr>
        <p:txBody>
          <a:bodyPr wrap="square" lIns="0" tIns="0" rIns="0" bIns="0" rtlCol="0"/>
          <a:lstStyle/>
          <a:p>
            <a:endParaRPr sz="1632"/>
          </a:p>
        </p:txBody>
      </p:sp>
      <p:sp>
        <p:nvSpPr>
          <p:cNvPr id="4" name="object 4"/>
          <p:cNvSpPr/>
          <p:nvPr/>
        </p:nvSpPr>
        <p:spPr>
          <a:xfrm>
            <a:off x="2487126" y="1767532"/>
            <a:ext cx="4942251" cy="1910566"/>
          </a:xfrm>
          <a:custGeom>
            <a:avLst/>
            <a:gdLst/>
            <a:ahLst/>
            <a:cxnLst/>
            <a:rect l="l" t="t" r="r" b="b"/>
            <a:pathLst>
              <a:path w="5450205" h="2106929">
                <a:moveTo>
                  <a:pt x="1237488" y="1333500"/>
                </a:moveTo>
                <a:lnTo>
                  <a:pt x="1164865" y="1332681"/>
                </a:lnTo>
                <a:lnTo>
                  <a:pt x="1093953" y="1330271"/>
                </a:lnTo>
                <a:lnTo>
                  <a:pt x="1025003" y="1326337"/>
                </a:lnTo>
                <a:lnTo>
                  <a:pt x="958270" y="1320945"/>
                </a:lnTo>
                <a:lnTo>
                  <a:pt x="894007" y="1314163"/>
                </a:lnTo>
                <a:lnTo>
                  <a:pt x="832467" y="1306060"/>
                </a:lnTo>
                <a:lnTo>
                  <a:pt x="773902" y="1296700"/>
                </a:lnTo>
                <a:lnTo>
                  <a:pt x="718568" y="1286154"/>
                </a:lnTo>
                <a:lnTo>
                  <a:pt x="666716" y="1274486"/>
                </a:lnTo>
                <a:lnTo>
                  <a:pt x="618600" y="1261766"/>
                </a:lnTo>
                <a:lnTo>
                  <a:pt x="574474" y="1248059"/>
                </a:lnTo>
                <a:lnTo>
                  <a:pt x="534590" y="1233434"/>
                </a:lnTo>
                <a:lnTo>
                  <a:pt x="499202" y="1217958"/>
                </a:lnTo>
                <a:lnTo>
                  <a:pt x="442928" y="1184721"/>
                </a:lnTo>
                <a:lnTo>
                  <a:pt x="407678" y="1148888"/>
                </a:lnTo>
                <a:lnTo>
                  <a:pt x="395478" y="1110996"/>
                </a:lnTo>
                <a:lnTo>
                  <a:pt x="395477" y="222504"/>
                </a:lnTo>
                <a:lnTo>
                  <a:pt x="398570" y="203334"/>
                </a:lnTo>
                <a:lnTo>
                  <a:pt x="422549" y="166404"/>
                </a:lnTo>
                <a:lnTo>
                  <a:pt x="468564" y="131801"/>
                </a:lnTo>
                <a:lnTo>
                  <a:pt x="534590" y="100065"/>
                </a:lnTo>
                <a:lnTo>
                  <a:pt x="574474" y="85440"/>
                </a:lnTo>
                <a:lnTo>
                  <a:pt x="618600" y="71733"/>
                </a:lnTo>
                <a:lnTo>
                  <a:pt x="666716" y="59013"/>
                </a:lnTo>
                <a:lnTo>
                  <a:pt x="718568" y="47345"/>
                </a:lnTo>
                <a:lnTo>
                  <a:pt x="773902" y="36799"/>
                </a:lnTo>
                <a:lnTo>
                  <a:pt x="832467" y="27439"/>
                </a:lnTo>
                <a:lnTo>
                  <a:pt x="894007" y="19336"/>
                </a:lnTo>
                <a:lnTo>
                  <a:pt x="958270" y="12554"/>
                </a:lnTo>
                <a:lnTo>
                  <a:pt x="1025003" y="7162"/>
                </a:lnTo>
                <a:lnTo>
                  <a:pt x="1093953" y="3228"/>
                </a:lnTo>
                <a:lnTo>
                  <a:pt x="1164865" y="818"/>
                </a:lnTo>
                <a:lnTo>
                  <a:pt x="1237487" y="0"/>
                </a:lnTo>
                <a:lnTo>
                  <a:pt x="4607814" y="0"/>
                </a:lnTo>
                <a:lnTo>
                  <a:pt x="4680436" y="818"/>
                </a:lnTo>
                <a:lnTo>
                  <a:pt x="4751348" y="3228"/>
                </a:lnTo>
                <a:lnTo>
                  <a:pt x="4820297" y="7162"/>
                </a:lnTo>
                <a:lnTo>
                  <a:pt x="4887029" y="12554"/>
                </a:lnTo>
                <a:lnTo>
                  <a:pt x="4951292" y="19336"/>
                </a:lnTo>
                <a:lnTo>
                  <a:pt x="5012831" y="27439"/>
                </a:lnTo>
                <a:lnTo>
                  <a:pt x="5071395" y="36799"/>
                </a:lnTo>
                <a:lnTo>
                  <a:pt x="5126729" y="47345"/>
                </a:lnTo>
                <a:lnTo>
                  <a:pt x="5178579" y="59013"/>
                </a:lnTo>
                <a:lnTo>
                  <a:pt x="5226694" y="71733"/>
                </a:lnTo>
                <a:lnTo>
                  <a:pt x="5270820" y="85440"/>
                </a:lnTo>
                <a:lnTo>
                  <a:pt x="5310702" y="100065"/>
                </a:lnTo>
                <a:lnTo>
                  <a:pt x="5346089" y="115541"/>
                </a:lnTo>
                <a:lnTo>
                  <a:pt x="5402361" y="148778"/>
                </a:lnTo>
                <a:lnTo>
                  <a:pt x="5437611" y="184611"/>
                </a:lnTo>
                <a:lnTo>
                  <a:pt x="5449811" y="222504"/>
                </a:lnTo>
                <a:lnTo>
                  <a:pt x="5449811" y="1110996"/>
                </a:lnTo>
                <a:lnTo>
                  <a:pt x="5437611" y="1148888"/>
                </a:lnTo>
                <a:lnTo>
                  <a:pt x="5402361" y="1184721"/>
                </a:lnTo>
                <a:lnTo>
                  <a:pt x="5346089" y="1217958"/>
                </a:lnTo>
                <a:lnTo>
                  <a:pt x="5310702" y="1233434"/>
                </a:lnTo>
                <a:lnTo>
                  <a:pt x="5270820" y="1248059"/>
                </a:lnTo>
                <a:lnTo>
                  <a:pt x="5226694" y="1261766"/>
                </a:lnTo>
                <a:lnTo>
                  <a:pt x="5178579" y="1274486"/>
                </a:lnTo>
                <a:lnTo>
                  <a:pt x="5126729" y="1286154"/>
                </a:lnTo>
                <a:lnTo>
                  <a:pt x="5071395" y="1296700"/>
                </a:lnTo>
                <a:lnTo>
                  <a:pt x="5012831" y="1306060"/>
                </a:lnTo>
                <a:lnTo>
                  <a:pt x="4951292" y="1314163"/>
                </a:lnTo>
                <a:lnTo>
                  <a:pt x="4887029" y="1320945"/>
                </a:lnTo>
                <a:lnTo>
                  <a:pt x="4820297" y="1326337"/>
                </a:lnTo>
                <a:lnTo>
                  <a:pt x="4751348" y="1330271"/>
                </a:lnTo>
                <a:lnTo>
                  <a:pt x="4680436" y="1332681"/>
                </a:lnTo>
                <a:lnTo>
                  <a:pt x="4607814" y="1333500"/>
                </a:lnTo>
                <a:lnTo>
                  <a:pt x="2501645" y="1333500"/>
                </a:lnTo>
                <a:lnTo>
                  <a:pt x="0" y="2106930"/>
                </a:lnTo>
                <a:lnTo>
                  <a:pt x="1237488" y="1333500"/>
                </a:lnTo>
                <a:close/>
              </a:path>
            </a:pathLst>
          </a:custGeom>
          <a:ln w="12700">
            <a:solidFill>
              <a:srgbClr val="C0C0C0"/>
            </a:solidFill>
          </a:ln>
        </p:spPr>
        <p:txBody>
          <a:bodyPr wrap="square" lIns="0" tIns="0" rIns="0" bIns="0" rtlCol="0"/>
          <a:lstStyle/>
          <a:p>
            <a:endParaRPr sz="1632"/>
          </a:p>
        </p:txBody>
      </p:sp>
      <p:sp>
        <p:nvSpPr>
          <p:cNvPr id="5" name="object 5"/>
          <p:cNvSpPr/>
          <p:nvPr/>
        </p:nvSpPr>
        <p:spPr>
          <a:xfrm>
            <a:off x="4953241" y="3080400"/>
            <a:ext cx="4662979" cy="1357780"/>
          </a:xfrm>
          <a:custGeom>
            <a:avLst/>
            <a:gdLst/>
            <a:ahLst/>
            <a:cxnLst/>
            <a:rect l="l" t="t" r="r" b="b"/>
            <a:pathLst>
              <a:path w="5142230" h="1497329">
                <a:moveTo>
                  <a:pt x="5054333" y="857250"/>
                </a:moveTo>
                <a:lnTo>
                  <a:pt x="5054333" y="171450"/>
                </a:lnTo>
                <a:lnTo>
                  <a:pt x="5051241" y="156685"/>
                </a:lnTo>
                <a:lnTo>
                  <a:pt x="5006883" y="114658"/>
                </a:lnTo>
                <a:lnTo>
                  <a:pt x="4950611" y="89050"/>
                </a:lnTo>
                <a:lnTo>
                  <a:pt x="4875342" y="65854"/>
                </a:lnTo>
                <a:lnTo>
                  <a:pt x="4831216" y="55291"/>
                </a:lnTo>
                <a:lnTo>
                  <a:pt x="4783101" y="45488"/>
                </a:lnTo>
                <a:lnTo>
                  <a:pt x="4731251" y="36496"/>
                </a:lnTo>
                <a:lnTo>
                  <a:pt x="4675917" y="28366"/>
                </a:lnTo>
                <a:lnTo>
                  <a:pt x="4617353" y="21152"/>
                </a:lnTo>
                <a:lnTo>
                  <a:pt x="4555814" y="14906"/>
                </a:lnTo>
                <a:lnTo>
                  <a:pt x="4491551" y="9678"/>
                </a:lnTo>
                <a:lnTo>
                  <a:pt x="4424819" y="5522"/>
                </a:lnTo>
                <a:lnTo>
                  <a:pt x="4355870" y="2488"/>
                </a:lnTo>
                <a:lnTo>
                  <a:pt x="4284958" y="630"/>
                </a:lnTo>
                <a:lnTo>
                  <a:pt x="4212336" y="0"/>
                </a:lnTo>
                <a:lnTo>
                  <a:pt x="842010" y="0"/>
                </a:lnTo>
                <a:lnTo>
                  <a:pt x="769387" y="630"/>
                </a:lnTo>
                <a:lnTo>
                  <a:pt x="698475" y="2488"/>
                </a:lnTo>
                <a:lnTo>
                  <a:pt x="629525" y="5522"/>
                </a:lnTo>
                <a:lnTo>
                  <a:pt x="562792" y="9678"/>
                </a:lnTo>
                <a:lnTo>
                  <a:pt x="498529" y="14906"/>
                </a:lnTo>
                <a:lnTo>
                  <a:pt x="436989" y="21152"/>
                </a:lnTo>
                <a:lnTo>
                  <a:pt x="378424" y="28366"/>
                </a:lnTo>
                <a:lnTo>
                  <a:pt x="323090" y="36496"/>
                </a:lnTo>
                <a:lnTo>
                  <a:pt x="271238" y="45488"/>
                </a:lnTo>
                <a:lnTo>
                  <a:pt x="223122" y="55291"/>
                </a:lnTo>
                <a:lnTo>
                  <a:pt x="178996" y="65854"/>
                </a:lnTo>
                <a:lnTo>
                  <a:pt x="139112" y="77124"/>
                </a:lnTo>
                <a:lnTo>
                  <a:pt x="73086" y="101578"/>
                </a:lnTo>
                <a:lnTo>
                  <a:pt x="27071" y="128237"/>
                </a:lnTo>
                <a:lnTo>
                  <a:pt x="0" y="171450"/>
                </a:lnTo>
                <a:lnTo>
                  <a:pt x="0" y="857250"/>
                </a:lnTo>
                <a:lnTo>
                  <a:pt x="27071" y="900462"/>
                </a:lnTo>
                <a:lnTo>
                  <a:pt x="73086" y="927121"/>
                </a:lnTo>
                <a:lnTo>
                  <a:pt x="139112" y="951575"/>
                </a:lnTo>
                <a:lnTo>
                  <a:pt x="178996" y="962845"/>
                </a:lnTo>
                <a:lnTo>
                  <a:pt x="223122" y="973408"/>
                </a:lnTo>
                <a:lnTo>
                  <a:pt x="271238" y="983211"/>
                </a:lnTo>
                <a:lnTo>
                  <a:pt x="323090" y="992203"/>
                </a:lnTo>
                <a:lnTo>
                  <a:pt x="378424" y="1000333"/>
                </a:lnTo>
                <a:lnTo>
                  <a:pt x="436989" y="1007547"/>
                </a:lnTo>
                <a:lnTo>
                  <a:pt x="498529" y="1013793"/>
                </a:lnTo>
                <a:lnTo>
                  <a:pt x="562792" y="1019021"/>
                </a:lnTo>
                <a:lnTo>
                  <a:pt x="629525" y="1023177"/>
                </a:lnTo>
                <a:lnTo>
                  <a:pt x="698475" y="1026211"/>
                </a:lnTo>
                <a:lnTo>
                  <a:pt x="769387" y="1028069"/>
                </a:lnTo>
                <a:lnTo>
                  <a:pt x="842010" y="1028700"/>
                </a:lnTo>
                <a:lnTo>
                  <a:pt x="2948177" y="1028700"/>
                </a:lnTo>
                <a:lnTo>
                  <a:pt x="4212336" y="1298744"/>
                </a:lnTo>
                <a:lnTo>
                  <a:pt x="4212336" y="1028700"/>
                </a:lnTo>
                <a:lnTo>
                  <a:pt x="4284958" y="1028069"/>
                </a:lnTo>
                <a:lnTo>
                  <a:pt x="4355870" y="1026211"/>
                </a:lnTo>
                <a:lnTo>
                  <a:pt x="4424819" y="1023177"/>
                </a:lnTo>
                <a:lnTo>
                  <a:pt x="4491551" y="1019021"/>
                </a:lnTo>
                <a:lnTo>
                  <a:pt x="4555814" y="1013793"/>
                </a:lnTo>
                <a:lnTo>
                  <a:pt x="4617353" y="1007547"/>
                </a:lnTo>
                <a:lnTo>
                  <a:pt x="4675917" y="1000333"/>
                </a:lnTo>
                <a:lnTo>
                  <a:pt x="4731251" y="992203"/>
                </a:lnTo>
                <a:lnTo>
                  <a:pt x="4783101" y="983211"/>
                </a:lnTo>
                <a:lnTo>
                  <a:pt x="4831216" y="973408"/>
                </a:lnTo>
                <a:lnTo>
                  <a:pt x="4875342" y="962845"/>
                </a:lnTo>
                <a:lnTo>
                  <a:pt x="4915224" y="951575"/>
                </a:lnTo>
                <a:lnTo>
                  <a:pt x="4981248" y="927121"/>
                </a:lnTo>
                <a:lnTo>
                  <a:pt x="5027263" y="900462"/>
                </a:lnTo>
                <a:lnTo>
                  <a:pt x="5051241" y="872014"/>
                </a:lnTo>
                <a:lnTo>
                  <a:pt x="5054333" y="857250"/>
                </a:lnTo>
                <a:close/>
              </a:path>
              <a:path w="5142230" h="1497329">
                <a:moveTo>
                  <a:pt x="5141975" y="1497329"/>
                </a:moveTo>
                <a:lnTo>
                  <a:pt x="4212336" y="1028700"/>
                </a:lnTo>
                <a:lnTo>
                  <a:pt x="4212336" y="1298744"/>
                </a:lnTo>
                <a:lnTo>
                  <a:pt x="5141975" y="1497329"/>
                </a:lnTo>
                <a:close/>
              </a:path>
            </a:pathLst>
          </a:custGeom>
          <a:solidFill>
            <a:srgbClr val="C0C0C0"/>
          </a:solidFill>
        </p:spPr>
        <p:txBody>
          <a:bodyPr wrap="square" lIns="0" tIns="0" rIns="0" bIns="0" rtlCol="0"/>
          <a:lstStyle/>
          <a:p>
            <a:endParaRPr sz="1632"/>
          </a:p>
        </p:txBody>
      </p:sp>
      <p:sp>
        <p:nvSpPr>
          <p:cNvPr id="6" name="object 6"/>
          <p:cNvSpPr/>
          <p:nvPr/>
        </p:nvSpPr>
        <p:spPr>
          <a:xfrm>
            <a:off x="4953241" y="3080400"/>
            <a:ext cx="4662979" cy="1357780"/>
          </a:xfrm>
          <a:custGeom>
            <a:avLst/>
            <a:gdLst/>
            <a:ahLst/>
            <a:cxnLst/>
            <a:rect l="l" t="t" r="r" b="b"/>
            <a:pathLst>
              <a:path w="5142230" h="1497329">
                <a:moveTo>
                  <a:pt x="842010" y="1028700"/>
                </a:moveTo>
                <a:lnTo>
                  <a:pt x="769387" y="1028069"/>
                </a:lnTo>
                <a:lnTo>
                  <a:pt x="698475" y="1026211"/>
                </a:lnTo>
                <a:lnTo>
                  <a:pt x="629525" y="1023177"/>
                </a:lnTo>
                <a:lnTo>
                  <a:pt x="562792" y="1019021"/>
                </a:lnTo>
                <a:lnTo>
                  <a:pt x="498529" y="1013793"/>
                </a:lnTo>
                <a:lnTo>
                  <a:pt x="436989" y="1007547"/>
                </a:lnTo>
                <a:lnTo>
                  <a:pt x="378424" y="1000333"/>
                </a:lnTo>
                <a:lnTo>
                  <a:pt x="323090" y="992203"/>
                </a:lnTo>
                <a:lnTo>
                  <a:pt x="271238" y="983211"/>
                </a:lnTo>
                <a:lnTo>
                  <a:pt x="223122" y="973408"/>
                </a:lnTo>
                <a:lnTo>
                  <a:pt x="178996" y="962845"/>
                </a:lnTo>
                <a:lnTo>
                  <a:pt x="139112" y="951575"/>
                </a:lnTo>
                <a:lnTo>
                  <a:pt x="73086" y="927121"/>
                </a:lnTo>
                <a:lnTo>
                  <a:pt x="27071" y="900462"/>
                </a:lnTo>
                <a:lnTo>
                  <a:pt x="0" y="857250"/>
                </a:lnTo>
                <a:lnTo>
                  <a:pt x="0" y="171450"/>
                </a:lnTo>
                <a:lnTo>
                  <a:pt x="27071" y="128237"/>
                </a:lnTo>
                <a:lnTo>
                  <a:pt x="73086" y="101578"/>
                </a:lnTo>
                <a:lnTo>
                  <a:pt x="139112" y="77124"/>
                </a:lnTo>
                <a:lnTo>
                  <a:pt x="178996" y="65854"/>
                </a:lnTo>
                <a:lnTo>
                  <a:pt x="223122" y="55291"/>
                </a:lnTo>
                <a:lnTo>
                  <a:pt x="271238" y="45488"/>
                </a:lnTo>
                <a:lnTo>
                  <a:pt x="323090" y="36496"/>
                </a:lnTo>
                <a:lnTo>
                  <a:pt x="378424" y="28366"/>
                </a:lnTo>
                <a:lnTo>
                  <a:pt x="436989" y="21152"/>
                </a:lnTo>
                <a:lnTo>
                  <a:pt x="498529" y="14906"/>
                </a:lnTo>
                <a:lnTo>
                  <a:pt x="562792" y="9678"/>
                </a:lnTo>
                <a:lnTo>
                  <a:pt x="629525" y="5522"/>
                </a:lnTo>
                <a:lnTo>
                  <a:pt x="698475" y="2488"/>
                </a:lnTo>
                <a:lnTo>
                  <a:pt x="769387" y="630"/>
                </a:lnTo>
                <a:lnTo>
                  <a:pt x="842010" y="0"/>
                </a:lnTo>
                <a:lnTo>
                  <a:pt x="4212336" y="0"/>
                </a:lnTo>
                <a:lnTo>
                  <a:pt x="4284958" y="630"/>
                </a:lnTo>
                <a:lnTo>
                  <a:pt x="4355870" y="2488"/>
                </a:lnTo>
                <a:lnTo>
                  <a:pt x="4424819" y="5522"/>
                </a:lnTo>
                <a:lnTo>
                  <a:pt x="4491551" y="9678"/>
                </a:lnTo>
                <a:lnTo>
                  <a:pt x="4555814" y="14906"/>
                </a:lnTo>
                <a:lnTo>
                  <a:pt x="4617353" y="21152"/>
                </a:lnTo>
                <a:lnTo>
                  <a:pt x="4675917" y="28366"/>
                </a:lnTo>
                <a:lnTo>
                  <a:pt x="4731251" y="36496"/>
                </a:lnTo>
                <a:lnTo>
                  <a:pt x="4783101" y="45488"/>
                </a:lnTo>
                <a:lnTo>
                  <a:pt x="4831216" y="55291"/>
                </a:lnTo>
                <a:lnTo>
                  <a:pt x="4875342" y="65854"/>
                </a:lnTo>
                <a:lnTo>
                  <a:pt x="4915224" y="77124"/>
                </a:lnTo>
                <a:lnTo>
                  <a:pt x="4981248" y="101578"/>
                </a:lnTo>
                <a:lnTo>
                  <a:pt x="5027263" y="128237"/>
                </a:lnTo>
                <a:lnTo>
                  <a:pt x="5054333" y="171450"/>
                </a:lnTo>
                <a:lnTo>
                  <a:pt x="5054333" y="857250"/>
                </a:lnTo>
                <a:lnTo>
                  <a:pt x="5027263" y="900462"/>
                </a:lnTo>
                <a:lnTo>
                  <a:pt x="4981248" y="927121"/>
                </a:lnTo>
                <a:lnTo>
                  <a:pt x="4915224" y="951575"/>
                </a:lnTo>
                <a:lnTo>
                  <a:pt x="4875342" y="962845"/>
                </a:lnTo>
                <a:lnTo>
                  <a:pt x="4831216" y="973408"/>
                </a:lnTo>
                <a:lnTo>
                  <a:pt x="4783101" y="983211"/>
                </a:lnTo>
                <a:lnTo>
                  <a:pt x="4731251" y="992203"/>
                </a:lnTo>
                <a:lnTo>
                  <a:pt x="4675917" y="1000333"/>
                </a:lnTo>
                <a:lnTo>
                  <a:pt x="4617353" y="1007547"/>
                </a:lnTo>
                <a:lnTo>
                  <a:pt x="4555814" y="1013793"/>
                </a:lnTo>
                <a:lnTo>
                  <a:pt x="4491551" y="1019021"/>
                </a:lnTo>
                <a:lnTo>
                  <a:pt x="4424819" y="1023177"/>
                </a:lnTo>
                <a:lnTo>
                  <a:pt x="4355870" y="1026211"/>
                </a:lnTo>
                <a:lnTo>
                  <a:pt x="4284958" y="1028069"/>
                </a:lnTo>
                <a:lnTo>
                  <a:pt x="4212336" y="1028700"/>
                </a:lnTo>
                <a:lnTo>
                  <a:pt x="5141975" y="1497329"/>
                </a:lnTo>
                <a:lnTo>
                  <a:pt x="2948177" y="1028700"/>
                </a:lnTo>
                <a:lnTo>
                  <a:pt x="842010" y="1028700"/>
                </a:lnTo>
                <a:close/>
              </a:path>
            </a:pathLst>
          </a:custGeom>
          <a:ln w="12700">
            <a:solidFill>
              <a:srgbClr val="C0C0C0"/>
            </a:solidFill>
          </a:ln>
        </p:spPr>
        <p:txBody>
          <a:bodyPr wrap="square" lIns="0" tIns="0" rIns="0" bIns="0" rtlCol="0"/>
          <a:lstStyle/>
          <a:p>
            <a:endParaRPr sz="1632"/>
          </a:p>
        </p:txBody>
      </p:sp>
      <p:sp>
        <p:nvSpPr>
          <p:cNvPr id="7" name="object 7"/>
          <p:cNvSpPr txBox="1"/>
          <p:nvPr/>
        </p:nvSpPr>
        <p:spPr>
          <a:xfrm>
            <a:off x="2986930" y="1927379"/>
            <a:ext cx="6137075" cy="1846426"/>
          </a:xfrm>
          <a:prstGeom prst="rect">
            <a:avLst/>
          </a:prstGeom>
        </p:spPr>
        <p:txBody>
          <a:bodyPr vert="horz" wrap="square" lIns="0" tIns="11516" rIns="0" bIns="0" rtlCol="0">
            <a:spAutoFit/>
          </a:bodyPr>
          <a:lstStyle/>
          <a:p>
            <a:pPr marR="1828222" algn="ctr">
              <a:spcBef>
                <a:spcPts val="91"/>
              </a:spcBef>
            </a:pPr>
            <a:r>
              <a:rPr sz="2720" dirty="0">
                <a:latin typeface="Comic Sans MS"/>
                <a:cs typeface="Comic Sans MS"/>
              </a:rPr>
              <a:t>HO</a:t>
            </a:r>
            <a:r>
              <a:rPr sz="2720" spc="-9" dirty="0">
                <a:latin typeface="Comic Sans MS"/>
                <a:cs typeface="Comic Sans MS"/>
              </a:rPr>
              <a:t> </a:t>
            </a:r>
            <a:r>
              <a:rPr sz="2720" dirty="0">
                <a:latin typeface="Comic Sans MS"/>
                <a:cs typeface="Comic Sans MS"/>
              </a:rPr>
              <a:t>FINITO.</a:t>
            </a:r>
            <a:endParaRPr sz="2720">
              <a:latin typeface="Comic Sans MS"/>
              <a:cs typeface="Comic Sans MS"/>
            </a:endParaRPr>
          </a:p>
          <a:p>
            <a:pPr marR="1828222" algn="ctr"/>
            <a:r>
              <a:rPr sz="2720" spc="-5" dirty="0">
                <a:latin typeface="Comic Sans MS"/>
                <a:cs typeface="Comic Sans MS"/>
              </a:rPr>
              <a:t>HAI </a:t>
            </a:r>
            <a:r>
              <a:rPr sz="2720" dirty="0">
                <a:latin typeface="Comic Sans MS"/>
                <a:cs typeface="Comic Sans MS"/>
              </a:rPr>
              <a:t>FINITO </a:t>
            </a:r>
            <a:r>
              <a:rPr sz="2720" spc="-5" dirty="0">
                <a:latin typeface="Comic Sans MS"/>
                <a:cs typeface="Comic Sans MS"/>
              </a:rPr>
              <a:t>ANCHE</a:t>
            </a:r>
            <a:r>
              <a:rPr sz="2720" spc="-77" dirty="0">
                <a:latin typeface="Comic Sans MS"/>
                <a:cs typeface="Comic Sans MS"/>
              </a:rPr>
              <a:t> </a:t>
            </a:r>
            <a:r>
              <a:rPr sz="2720" dirty="0">
                <a:latin typeface="Comic Sans MS"/>
                <a:cs typeface="Comic Sans MS"/>
              </a:rPr>
              <a:t>TU?</a:t>
            </a:r>
            <a:endParaRPr sz="2720">
              <a:latin typeface="Comic Sans MS"/>
              <a:cs typeface="Comic Sans MS"/>
            </a:endParaRPr>
          </a:p>
          <a:p>
            <a:pPr>
              <a:spcBef>
                <a:spcPts val="23"/>
              </a:spcBef>
            </a:pPr>
            <a:endParaRPr sz="3763">
              <a:latin typeface="Times New Roman"/>
              <a:cs typeface="Times New Roman"/>
            </a:endParaRPr>
          </a:p>
          <a:p>
            <a:pPr marL="2389069"/>
            <a:r>
              <a:rPr sz="2720" dirty="0">
                <a:latin typeface="Comic Sans MS"/>
                <a:cs typeface="Comic Sans MS"/>
              </a:rPr>
              <a:t>HO FINITO</a:t>
            </a:r>
            <a:r>
              <a:rPr sz="2720" spc="-82" dirty="0">
                <a:latin typeface="Comic Sans MS"/>
                <a:cs typeface="Comic Sans MS"/>
              </a:rPr>
              <a:t> </a:t>
            </a:r>
            <a:r>
              <a:rPr sz="2720" spc="-5" dirty="0">
                <a:latin typeface="Comic Sans MS"/>
                <a:cs typeface="Comic Sans MS"/>
              </a:rPr>
              <a:t>ANCH’IO.</a:t>
            </a:r>
            <a:endParaRPr sz="2720">
              <a:latin typeface="Comic Sans MS"/>
              <a:cs typeface="Comic Sans MS"/>
            </a:endParaRPr>
          </a:p>
        </p:txBody>
      </p:sp>
      <p:sp>
        <p:nvSpPr>
          <p:cNvPr id="8" name="object 8"/>
          <p:cNvSpPr/>
          <p:nvPr/>
        </p:nvSpPr>
        <p:spPr>
          <a:xfrm>
            <a:off x="2459486" y="4842404"/>
            <a:ext cx="3086964" cy="1185035"/>
          </a:xfrm>
          <a:custGeom>
            <a:avLst/>
            <a:gdLst/>
            <a:ahLst/>
            <a:cxnLst/>
            <a:rect l="l" t="t" r="r" b="b"/>
            <a:pathLst>
              <a:path w="3404235" h="1306829">
                <a:moveTo>
                  <a:pt x="652272" y="1083126"/>
                </a:moveTo>
                <a:lnTo>
                  <a:pt x="652272" y="800100"/>
                </a:lnTo>
                <a:lnTo>
                  <a:pt x="0" y="1306829"/>
                </a:lnTo>
                <a:lnTo>
                  <a:pt x="652272" y="1083126"/>
                </a:lnTo>
                <a:close/>
              </a:path>
              <a:path w="3404235" h="1306829">
                <a:moveTo>
                  <a:pt x="3403854" y="666750"/>
                </a:moveTo>
                <a:lnTo>
                  <a:pt x="3403854" y="133350"/>
                </a:lnTo>
                <a:lnTo>
                  <a:pt x="3398835" y="115199"/>
                </a:lnTo>
                <a:lnTo>
                  <a:pt x="3360646" y="81331"/>
                </a:lnTo>
                <a:lnTo>
                  <a:pt x="3289278" y="51750"/>
                </a:lnTo>
                <a:lnTo>
                  <a:pt x="3242786" y="38957"/>
                </a:lnTo>
                <a:lnTo>
                  <a:pt x="3189959" y="27704"/>
                </a:lnTo>
                <a:lnTo>
                  <a:pt x="3131453" y="18146"/>
                </a:lnTo>
                <a:lnTo>
                  <a:pt x="3067919" y="10441"/>
                </a:lnTo>
                <a:lnTo>
                  <a:pt x="3000011" y="4744"/>
                </a:lnTo>
                <a:lnTo>
                  <a:pt x="2928384" y="1212"/>
                </a:lnTo>
                <a:lnTo>
                  <a:pt x="2853689" y="0"/>
                </a:lnTo>
                <a:lnTo>
                  <a:pt x="652272" y="0"/>
                </a:lnTo>
                <a:lnTo>
                  <a:pt x="577577" y="1212"/>
                </a:lnTo>
                <a:lnTo>
                  <a:pt x="505950" y="4744"/>
                </a:lnTo>
                <a:lnTo>
                  <a:pt x="438042" y="10441"/>
                </a:lnTo>
                <a:lnTo>
                  <a:pt x="374508" y="18146"/>
                </a:lnTo>
                <a:lnTo>
                  <a:pt x="316002" y="27704"/>
                </a:lnTo>
                <a:lnTo>
                  <a:pt x="263175" y="38957"/>
                </a:lnTo>
                <a:lnTo>
                  <a:pt x="216683" y="51750"/>
                </a:lnTo>
                <a:lnTo>
                  <a:pt x="177179" y="65927"/>
                </a:lnTo>
                <a:lnTo>
                  <a:pt x="121747" y="97807"/>
                </a:lnTo>
                <a:lnTo>
                  <a:pt x="102108" y="133350"/>
                </a:lnTo>
                <a:lnTo>
                  <a:pt x="102108" y="666750"/>
                </a:lnTo>
                <a:lnTo>
                  <a:pt x="121747" y="702292"/>
                </a:lnTo>
                <a:lnTo>
                  <a:pt x="177179" y="734172"/>
                </a:lnTo>
                <a:lnTo>
                  <a:pt x="216683" y="748349"/>
                </a:lnTo>
                <a:lnTo>
                  <a:pt x="263175" y="761142"/>
                </a:lnTo>
                <a:lnTo>
                  <a:pt x="316002" y="772395"/>
                </a:lnTo>
                <a:lnTo>
                  <a:pt x="374508" y="781953"/>
                </a:lnTo>
                <a:lnTo>
                  <a:pt x="438042" y="789658"/>
                </a:lnTo>
                <a:lnTo>
                  <a:pt x="505950" y="795355"/>
                </a:lnTo>
                <a:lnTo>
                  <a:pt x="577577" y="798887"/>
                </a:lnTo>
                <a:lnTo>
                  <a:pt x="652272" y="800100"/>
                </a:lnTo>
                <a:lnTo>
                  <a:pt x="652272" y="1083126"/>
                </a:lnTo>
                <a:lnTo>
                  <a:pt x="1477518" y="800100"/>
                </a:lnTo>
                <a:lnTo>
                  <a:pt x="2853690" y="800100"/>
                </a:lnTo>
                <a:lnTo>
                  <a:pt x="2928384" y="798887"/>
                </a:lnTo>
                <a:lnTo>
                  <a:pt x="3000011" y="795355"/>
                </a:lnTo>
                <a:lnTo>
                  <a:pt x="3067919" y="789658"/>
                </a:lnTo>
                <a:lnTo>
                  <a:pt x="3131453" y="781953"/>
                </a:lnTo>
                <a:lnTo>
                  <a:pt x="3189959" y="772395"/>
                </a:lnTo>
                <a:lnTo>
                  <a:pt x="3242786" y="761142"/>
                </a:lnTo>
                <a:lnTo>
                  <a:pt x="3289278" y="748349"/>
                </a:lnTo>
                <a:lnTo>
                  <a:pt x="3328782" y="734172"/>
                </a:lnTo>
                <a:lnTo>
                  <a:pt x="3384214" y="702292"/>
                </a:lnTo>
                <a:lnTo>
                  <a:pt x="3398835" y="684900"/>
                </a:lnTo>
                <a:lnTo>
                  <a:pt x="3403854" y="666750"/>
                </a:lnTo>
                <a:close/>
              </a:path>
            </a:pathLst>
          </a:custGeom>
          <a:solidFill>
            <a:srgbClr val="C0C0C0"/>
          </a:solidFill>
        </p:spPr>
        <p:txBody>
          <a:bodyPr wrap="square" lIns="0" tIns="0" rIns="0" bIns="0" rtlCol="0"/>
          <a:lstStyle/>
          <a:p>
            <a:endParaRPr sz="1632"/>
          </a:p>
        </p:txBody>
      </p:sp>
      <p:sp>
        <p:nvSpPr>
          <p:cNvPr id="9" name="object 9"/>
          <p:cNvSpPr/>
          <p:nvPr/>
        </p:nvSpPr>
        <p:spPr>
          <a:xfrm>
            <a:off x="2459486" y="4842404"/>
            <a:ext cx="3086964" cy="1185035"/>
          </a:xfrm>
          <a:custGeom>
            <a:avLst/>
            <a:gdLst/>
            <a:ahLst/>
            <a:cxnLst/>
            <a:rect l="l" t="t" r="r" b="b"/>
            <a:pathLst>
              <a:path w="3404235" h="1306829">
                <a:moveTo>
                  <a:pt x="652272" y="800100"/>
                </a:moveTo>
                <a:lnTo>
                  <a:pt x="577577" y="798887"/>
                </a:lnTo>
                <a:lnTo>
                  <a:pt x="505950" y="795355"/>
                </a:lnTo>
                <a:lnTo>
                  <a:pt x="438042" y="789658"/>
                </a:lnTo>
                <a:lnTo>
                  <a:pt x="374508" y="781953"/>
                </a:lnTo>
                <a:lnTo>
                  <a:pt x="316002" y="772395"/>
                </a:lnTo>
                <a:lnTo>
                  <a:pt x="263175" y="761142"/>
                </a:lnTo>
                <a:lnTo>
                  <a:pt x="216683" y="748349"/>
                </a:lnTo>
                <a:lnTo>
                  <a:pt x="177179" y="734172"/>
                </a:lnTo>
                <a:lnTo>
                  <a:pt x="121747" y="702292"/>
                </a:lnTo>
                <a:lnTo>
                  <a:pt x="102108" y="666750"/>
                </a:lnTo>
                <a:lnTo>
                  <a:pt x="102108" y="133350"/>
                </a:lnTo>
                <a:lnTo>
                  <a:pt x="121747" y="97807"/>
                </a:lnTo>
                <a:lnTo>
                  <a:pt x="177179" y="65927"/>
                </a:lnTo>
                <a:lnTo>
                  <a:pt x="216683" y="51750"/>
                </a:lnTo>
                <a:lnTo>
                  <a:pt x="263175" y="38957"/>
                </a:lnTo>
                <a:lnTo>
                  <a:pt x="316002" y="27704"/>
                </a:lnTo>
                <a:lnTo>
                  <a:pt x="374508" y="18146"/>
                </a:lnTo>
                <a:lnTo>
                  <a:pt x="438042" y="10441"/>
                </a:lnTo>
                <a:lnTo>
                  <a:pt x="505950" y="4744"/>
                </a:lnTo>
                <a:lnTo>
                  <a:pt x="577577" y="1212"/>
                </a:lnTo>
                <a:lnTo>
                  <a:pt x="652272" y="0"/>
                </a:lnTo>
                <a:lnTo>
                  <a:pt x="2853689" y="0"/>
                </a:lnTo>
                <a:lnTo>
                  <a:pt x="2928384" y="1212"/>
                </a:lnTo>
                <a:lnTo>
                  <a:pt x="3000011" y="4744"/>
                </a:lnTo>
                <a:lnTo>
                  <a:pt x="3067919" y="10441"/>
                </a:lnTo>
                <a:lnTo>
                  <a:pt x="3131453" y="18146"/>
                </a:lnTo>
                <a:lnTo>
                  <a:pt x="3189959" y="27704"/>
                </a:lnTo>
                <a:lnTo>
                  <a:pt x="3242786" y="38957"/>
                </a:lnTo>
                <a:lnTo>
                  <a:pt x="3289278" y="51750"/>
                </a:lnTo>
                <a:lnTo>
                  <a:pt x="3328782" y="65927"/>
                </a:lnTo>
                <a:lnTo>
                  <a:pt x="3384214" y="97807"/>
                </a:lnTo>
                <a:lnTo>
                  <a:pt x="3403854" y="133350"/>
                </a:lnTo>
                <a:lnTo>
                  <a:pt x="3403854" y="666750"/>
                </a:lnTo>
                <a:lnTo>
                  <a:pt x="3384214" y="702292"/>
                </a:lnTo>
                <a:lnTo>
                  <a:pt x="3328782" y="734172"/>
                </a:lnTo>
                <a:lnTo>
                  <a:pt x="3289278" y="748349"/>
                </a:lnTo>
                <a:lnTo>
                  <a:pt x="3242786" y="761142"/>
                </a:lnTo>
                <a:lnTo>
                  <a:pt x="3189959" y="772395"/>
                </a:lnTo>
                <a:lnTo>
                  <a:pt x="3131453" y="781953"/>
                </a:lnTo>
                <a:lnTo>
                  <a:pt x="3067919" y="789658"/>
                </a:lnTo>
                <a:lnTo>
                  <a:pt x="3000011" y="795355"/>
                </a:lnTo>
                <a:lnTo>
                  <a:pt x="2928384" y="798887"/>
                </a:lnTo>
                <a:lnTo>
                  <a:pt x="2853690" y="800100"/>
                </a:lnTo>
                <a:lnTo>
                  <a:pt x="1477518" y="800100"/>
                </a:lnTo>
                <a:lnTo>
                  <a:pt x="0" y="1306829"/>
                </a:lnTo>
                <a:lnTo>
                  <a:pt x="652272" y="800100"/>
                </a:lnTo>
                <a:close/>
              </a:path>
            </a:pathLst>
          </a:custGeom>
          <a:ln w="12699">
            <a:solidFill>
              <a:srgbClr val="C0C0C0"/>
            </a:solidFill>
          </a:ln>
        </p:spPr>
        <p:txBody>
          <a:bodyPr wrap="square" lIns="0" tIns="0" rIns="0" bIns="0" rtlCol="0"/>
          <a:lstStyle/>
          <a:p>
            <a:endParaRPr sz="1632"/>
          </a:p>
        </p:txBody>
      </p:sp>
      <p:sp>
        <p:nvSpPr>
          <p:cNvPr id="10" name="object 10"/>
          <p:cNvSpPr txBox="1"/>
          <p:nvPr/>
        </p:nvSpPr>
        <p:spPr>
          <a:xfrm>
            <a:off x="2798292" y="4969084"/>
            <a:ext cx="2500205" cy="430205"/>
          </a:xfrm>
          <a:prstGeom prst="rect">
            <a:avLst/>
          </a:prstGeom>
        </p:spPr>
        <p:txBody>
          <a:bodyPr vert="horz" wrap="square" lIns="0" tIns="11516" rIns="0" bIns="0" rtlCol="0">
            <a:spAutoFit/>
          </a:bodyPr>
          <a:lstStyle/>
          <a:p>
            <a:pPr marL="11516">
              <a:spcBef>
                <a:spcPts val="91"/>
              </a:spcBef>
            </a:pPr>
            <a:r>
              <a:rPr sz="2720" spc="-5" dirty="0">
                <a:latin typeface="Comic Sans MS"/>
                <a:cs typeface="Comic Sans MS"/>
              </a:rPr>
              <a:t>ARRIVEDERCI!</a:t>
            </a:r>
            <a:endParaRPr sz="2720">
              <a:latin typeface="Comic Sans MS"/>
              <a:cs typeface="Comic Sans MS"/>
            </a:endParaRPr>
          </a:p>
        </p:txBody>
      </p:sp>
      <p:sp>
        <p:nvSpPr>
          <p:cNvPr id="11" name="object 11"/>
          <p:cNvSpPr/>
          <p:nvPr/>
        </p:nvSpPr>
        <p:spPr>
          <a:xfrm>
            <a:off x="6715247" y="4842404"/>
            <a:ext cx="2997136" cy="1185035"/>
          </a:xfrm>
          <a:custGeom>
            <a:avLst/>
            <a:gdLst/>
            <a:ahLst/>
            <a:cxnLst/>
            <a:rect l="l" t="t" r="r" b="b"/>
            <a:pathLst>
              <a:path w="3305175" h="1306829">
                <a:moveTo>
                  <a:pt x="3301733" y="666750"/>
                </a:moveTo>
                <a:lnTo>
                  <a:pt x="3301733" y="133350"/>
                </a:lnTo>
                <a:lnTo>
                  <a:pt x="3296714" y="115199"/>
                </a:lnTo>
                <a:lnTo>
                  <a:pt x="3258525" y="81331"/>
                </a:lnTo>
                <a:lnTo>
                  <a:pt x="3187158" y="51750"/>
                </a:lnTo>
                <a:lnTo>
                  <a:pt x="3140667" y="38957"/>
                </a:lnTo>
                <a:lnTo>
                  <a:pt x="3087841" y="27704"/>
                </a:lnTo>
                <a:lnTo>
                  <a:pt x="3029336" y="18146"/>
                </a:lnTo>
                <a:lnTo>
                  <a:pt x="2965803" y="10441"/>
                </a:lnTo>
                <a:lnTo>
                  <a:pt x="2897898" y="4744"/>
                </a:lnTo>
                <a:lnTo>
                  <a:pt x="2826273" y="1212"/>
                </a:lnTo>
                <a:lnTo>
                  <a:pt x="2751582" y="0"/>
                </a:lnTo>
                <a:lnTo>
                  <a:pt x="550163" y="0"/>
                </a:lnTo>
                <a:lnTo>
                  <a:pt x="475469" y="1212"/>
                </a:lnTo>
                <a:lnTo>
                  <a:pt x="403842" y="4744"/>
                </a:lnTo>
                <a:lnTo>
                  <a:pt x="335934" y="10441"/>
                </a:lnTo>
                <a:lnTo>
                  <a:pt x="272400" y="18146"/>
                </a:lnTo>
                <a:lnTo>
                  <a:pt x="213894" y="27704"/>
                </a:lnTo>
                <a:lnTo>
                  <a:pt x="161067" y="38957"/>
                </a:lnTo>
                <a:lnTo>
                  <a:pt x="114575" y="51750"/>
                </a:lnTo>
                <a:lnTo>
                  <a:pt x="75071" y="65927"/>
                </a:lnTo>
                <a:lnTo>
                  <a:pt x="19639" y="97807"/>
                </a:lnTo>
                <a:lnTo>
                  <a:pt x="0" y="133350"/>
                </a:lnTo>
                <a:lnTo>
                  <a:pt x="0" y="666750"/>
                </a:lnTo>
                <a:lnTo>
                  <a:pt x="19639" y="702292"/>
                </a:lnTo>
                <a:lnTo>
                  <a:pt x="75071" y="734172"/>
                </a:lnTo>
                <a:lnTo>
                  <a:pt x="114575" y="748349"/>
                </a:lnTo>
                <a:lnTo>
                  <a:pt x="161067" y="761142"/>
                </a:lnTo>
                <a:lnTo>
                  <a:pt x="213894" y="772395"/>
                </a:lnTo>
                <a:lnTo>
                  <a:pt x="272400" y="781953"/>
                </a:lnTo>
                <a:lnTo>
                  <a:pt x="335934" y="789658"/>
                </a:lnTo>
                <a:lnTo>
                  <a:pt x="403842" y="795355"/>
                </a:lnTo>
                <a:lnTo>
                  <a:pt x="475469" y="798887"/>
                </a:lnTo>
                <a:lnTo>
                  <a:pt x="550163" y="800100"/>
                </a:lnTo>
                <a:lnTo>
                  <a:pt x="1926336" y="800100"/>
                </a:lnTo>
                <a:lnTo>
                  <a:pt x="2751582" y="1103468"/>
                </a:lnTo>
                <a:lnTo>
                  <a:pt x="2751582" y="800100"/>
                </a:lnTo>
                <a:lnTo>
                  <a:pt x="2826273" y="798887"/>
                </a:lnTo>
                <a:lnTo>
                  <a:pt x="2897898" y="795355"/>
                </a:lnTo>
                <a:lnTo>
                  <a:pt x="2965803" y="789658"/>
                </a:lnTo>
                <a:lnTo>
                  <a:pt x="3029336" y="781953"/>
                </a:lnTo>
                <a:lnTo>
                  <a:pt x="3087841" y="772395"/>
                </a:lnTo>
                <a:lnTo>
                  <a:pt x="3140667" y="761142"/>
                </a:lnTo>
                <a:lnTo>
                  <a:pt x="3187158" y="748349"/>
                </a:lnTo>
                <a:lnTo>
                  <a:pt x="3226662" y="734172"/>
                </a:lnTo>
                <a:lnTo>
                  <a:pt x="3282094" y="702292"/>
                </a:lnTo>
                <a:lnTo>
                  <a:pt x="3296714" y="684900"/>
                </a:lnTo>
                <a:lnTo>
                  <a:pt x="3301733" y="666750"/>
                </a:lnTo>
                <a:close/>
              </a:path>
              <a:path w="3305175" h="1306829">
                <a:moveTo>
                  <a:pt x="3304781" y="1306830"/>
                </a:moveTo>
                <a:lnTo>
                  <a:pt x="2751582" y="800100"/>
                </a:lnTo>
                <a:lnTo>
                  <a:pt x="2751582" y="1103468"/>
                </a:lnTo>
                <a:lnTo>
                  <a:pt x="3304781" y="1306830"/>
                </a:lnTo>
                <a:close/>
              </a:path>
            </a:pathLst>
          </a:custGeom>
          <a:solidFill>
            <a:srgbClr val="C0C0C0"/>
          </a:solidFill>
        </p:spPr>
        <p:txBody>
          <a:bodyPr wrap="square" lIns="0" tIns="0" rIns="0" bIns="0" rtlCol="0"/>
          <a:lstStyle/>
          <a:p>
            <a:endParaRPr sz="1632"/>
          </a:p>
        </p:txBody>
      </p:sp>
      <p:sp>
        <p:nvSpPr>
          <p:cNvPr id="12" name="object 12"/>
          <p:cNvSpPr/>
          <p:nvPr/>
        </p:nvSpPr>
        <p:spPr>
          <a:xfrm>
            <a:off x="6715247" y="4842404"/>
            <a:ext cx="2997136" cy="1185035"/>
          </a:xfrm>
          <a:custGeom>
            <a:avLst/>
            <a:gdLst/>
            <a:ahLst/>
            <a:cxnLst/>
            <a:rect l="l" t="t" r="r" b="b"/>
            <a:pathLst>
              <a:path w="3305175" h="1306829">
                <a:moveTo>
                  <a:pt x="550163" y="800100"/>
                </a:moveTo>
                <a:lnTo>
                  <a:pt x="475469" y="798887"/>
                </a:lnTo>
                <a:lnTo>
                  <a:pt x="403842" y="795355"/>
                </a:lnTo>
                <a:lnTo>
                  <a:pt x="335934" y="789658"/>
                </a:lnTo>
                <a:lnTo>
                  <a:pt x="272400" y="781953"/>
                </a:lnTo>
                <a:lnTo>
                  <a:pt x="213894" y="772395"/>
                </a:lnTo>
                <a:lnTo>
                  <a:pt x="161067" y="761142"/>
                </a:lnTo>
                <a:lnTo>
                  <a:pt x="114575" y="748349"/>
                </a:lnTo>
                <a:lnTo>
                  <a:pt x="75071" y="734172"/>
                </a:lnTo>
                <a:lnTo>
                  <a:pt x="19639" y="702292"/>
                </a:lnTo>
                <a:lnTo>
                  <a:pt x="0" y="666750"/>
                </a:lnTo>
                <a:lnTo>
                  <a:pt x="0" y="133350"/>
                </a:lnTo>
                <a:lnTo>
                  <a:pt x="5018" y="115199"/>
                </a:lnTo>
                <a:lnTo>
                  <a:pt x="43207" y="81331"/>
                </a:lnTo>
                <a:lnTo>
                  <a:pt x="114575" y="51750"/>
                </a:lnTo>
                <a:lnTo>
                  <a:pt x="161067" y="38957"/>
                </a:lnTo>
                <a:lnTo>
                  <a:pt x="213894" y="27704"/>
                </a:lnTo>
                <a:lnTo>
                  <a:pt x="272400" y="18146"/>
                </a:lnTo>
                <a:lnTo>
                  <a:pt x="335934" y="10441"/>
                </a:lnTo>
                <a:lnTo>
                  <a:pt x="403842" y="4744"/>
                </a:lnTo>
                <a:lnTo>
                  <a:pt x="475469" y="1212"/>
                </a:lnTo>
                <a:lnTo>
                  <a:pt x="550163" y="0"/>
                </a:lnTo>
                <a:lnTo>
                  <a:pt x="2751582" y="0"/>
                </a:lnTo>
                <a:lnTo>
                  <a:pt x="2826273" y="1212"/>
                </a:lnTo>
                <a:lnTo>
                  <a:pt x="2897898" y="4744"/>
                </a:lnTo>
                <a:lnTo>
                  <a:pt x="2965803" y="10441"/>
                </a:lnTo>
                <a:lnTo>
                  <a:pt x="3029336" y="18146"/>
                </a:lnTo>
                <a:lnTo>
                  <a:pt x="3087841" y="27704"/>
                </a:lnTo>
                <a:lnTo>
                  <a:pt x="3140667" y="38957"/>
                </a:lnTo>
                <a:lnTo>
                  <a:pt x="3187158" y="51750"/>
                </a:lnTo>
                <a:lnTo>
                  <a:pt x="3226662" y="65927"/>
                </a:lnTo>
                <a:lnTo>
                  <a:pt x="3282094" y="97807"/>
                </a:lnTo>
                <a:lnTo>
                  <a:pt x="3301733" y="133350"/>
                </a:lnTo>
                <a:lnTo>
                  <a:pt x="3301733" y="666750"/>
                </a:lnTo>
                <a:lnTo>
                  <a:pt x="3282094" y="702292"/>
                </a:lnTo>
                <a:lnTo>
                  <a:pt x="3226662" y="734172"/>
                </a:lnTo>
                <a:lnTo>
                  <a:pt x="3187158" y="748349"/>
                </a:lnTo>
                <a:lnTo>
                  <a:pt x="3140667" y="761142"/>
                </a:lnTo>
                <a:lnTo>
                  <a:pt x="3087841" y="772395"/>
                </a:lnTo>
                <a:lnTo>
                  <a:pt x="3029336" y="781953"/>
                </a:lnTo>
                <a:lnTo>
                  <a:pt x="2965803" y="789658"/>
                </a:lnTo>
                <a:lnTo>
                  <a:pt x="2897898" y="795355"/>
                </a:lnTo>
                <a:lnTo>
                  <a:pt x="2826273" y="798887"/>
                </a:lnTo>
                <a:lnTo>
                  <a:pt x="2751582" y="800100"/>
                </a:lnTo>
                <a:lnTo>
                  <a:pt x="3304781" y="1306830"/>
                </a:lnTo>
                <a:lnTo>
                  <a:pt x="1926336" y="800100"/>
                </a:lnTo>
                <a:lnTo>
                  <a:pt x="550163" y="800100"/>
                </a:lnTo>
                <a:close/>
              </a:path>
            </a:pathLst>
          </a:custGeom>
          <a:ln w="12700">
            <a:solidFill>
              <a:srgbClr val="C0C0C0"/>
            </a:solidFill>
          </a:ln>
        </p:spPr>
        <p:txBody>
          <a:bodyPr wrap="square" lIns="0" tIns="0" rIns="0" bIns="0" rtlCol="0"/>
          <a:lstStyle/>
          <a:p>
            <a:endParaRPr sz="1632"/>
          </a:p>
        </p:txBody>
      </p:sp>
      <p:sp>
        <p:nvSpPr>
          <p:cNvPr id="13" name="object 13"/>
          <p:cNvSpPr txBox="1"/>
          <p:nvPr/>
        </p:nvSpPr>
        <p:spPr>
          <a:xfrm>
            <a:off x="6961461" y="4969084"/>
            <a:ext cx="2500205" cy="430205"/>
          </a:xfrm>
          <a:prstGeom prst="rect">
            <a:avLst/>
          </a:prstGeom>
        </p:spPr>
        <p:txBody>
          <a:bodyPr vert="horz" wrap="square" lIns="0" tIns="11516" rIns="0" bIns="0" rtlCol="0">
            <a:spAutoFit/>
          </a:bodyPr>
          <a:lstStyle/>
          <a:p>
            <a:pPr marL="11516">
              <a:spcBef>
                <a:spcPts val="91"/>
              </a:spcBef>
            </a:pPr>
            <a:r>
              <a:rPr sz="2720" spc="-5" dirty="0">
                <a:latin typeface="Comic Sans MS"/>
                <a:cs typeface="Comic Sans MS"/>
              </a:rPr>
              <a:t>ARRIVEDERCI!</a:t>
            </a:r>
            <a:endParaRPr sz="2720">
              <a:latin typeface="Comic Sans MS"/>
              <a:cs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838200" y="134216"/>
            <a:ext cx="10515600" cy="687820"/>
          </a:xfrm>
        </p:spPr>
        <p:txBody>
          <a:bodyPr>
            <a:normAutofit fontScale="90000"/>
          </a:bodyPr>
          <a:lstStyle/>
          <a:p>
            <a:pPr algn="ctr"/>
            <a:r>
              <a:rPr lang="it-IT" dirty="0">
                <a:solidFill>
                  <a:srgbClr val="0070C0"/>
                </a:solidFill>
                <a:latin typeface="Comic Sans MS" panose="030F0702030302020204" pitchFamily="66" charset="0"/>
              </a:rPr>
              <a:t>Schema del livello di trasporto</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378689" y="5406155"/>
            <a:ext cx="11460385" cy="958417"/>
          </a:xfrm>
        </p:spPr>
        <p:txBody>
          <a:bodyPr>
            <a:normAutofit/>
          </a:bodyPr>
          <a:lstStyle/>
          <a:p>
            <a:pPr marL="0" indent="0">
              <a:buNone/>
            </a:pPr>
            <a:r>
              <a:rPr lang="it-IT" sz="2000" dirty="0">
                <a:latin typeface="Comic Sans MS" panose="030F0702030302020204" pitchFamily="66" charset="0"/>
              </a:rPr>
              <a:t>Il livello di trasporto si occupa di una </a:t>
            </a:r>
            <a:r>
              <a:rPr lang="it-IT" sz="2000" b="1" u="sng" dirty="0">
                <a:latin typeface="Comic Sans MS" panose="030F0702030302020204" pitchFamily="66" charset="0"/>
              </a:rPr>
              <a:t>comunicazione</a:t>
            </a:r>
            <a:r>
              <a:rPr lang="it-IT" sz="2000" dirty="0">
                <a:latin typeface="Comic Sans MS" panose="030F0702030302020204" pitchFamily="66" charset="0"/>
              </a:rPr>
              <a:t> ai due estremi di una </a:t>
            </a:r>
            <a:r>
              <a:rPr lang="it-IT" sz="2000" b="1" u="sng" dirty="0">
                <a:solidFill>
                  <a:srgbClr val="FF0000"/>
                </a:solidFill>
                <a:latin typeface="Comic Sans MS" panose="030F0702030302020204" pitchFamily="66" charset="0"/>
              </a:rPr>
              <a:t>connessione</a:t>
            </a:r>
            <a:r>
              <a:rPr lang="it-IT" sz="2000" dirty="0">
                <a:solidFill>
                  <a:srgbClr val="FF0000"/>
                </a:solidFill>
                <a:latin typeface="Comic Sans MS" panose="030F0702030302020204" pitchFamily="66" charset="0"/>
              </a:rPr>
              <a:t> </a:t>
            </a:r>
            <a:r>
              <a:rPr lang="it-IT" sz="2000" dirty="0">
                <a:latin typeface="Comic Sans MS" panose="030F0702030302020204" pitchFamily="66" charset="0"/>
              </a:rPr>
              <a:t>(end- to – end) in maniera affidabile.</a:t>
            </a:r>
            <a:endParaRPr lang="it-IT" sz="2000" b="1" u="sng" dirty="0">
              <a:solidFill>
                <a:srgbClr val="FF0000"/>
              </a:solidFill>
              <a:latin typeface="Comic Sans MS" panose="030F0702030302020204" pitchFamily="66" charset="0"/>
            </a:endParaRPr>
          </a:p>
        </p:txBody>
      </p:sp>
      <p:pic>
        <p:nvPicPr>
          <p:cNvPr id="5" name="Immagine 4">
            <a:extLst>
              <a:ext uri="{FF2B5EF4-FFF2-40B4-BE49-F238E27FC236}">
                <a16:creationId xmlns:a16="http://schemas.microsoft.com/office/drawing/2014/main" id="{2560656D-B039-4E13-8D9E-1573EAFB0478}"/>
              </a:ext>
            </a:extLst>
          </p:cNvPr>
          <p:cNvPicPr>
            <a:picLocks noChangeAspect="1"/>
          </p:cNvPicPr>
          <p:nvPr/>
        </p:nvPicPr>
        <p:blipFill>
          <a:blip r:embed="rId3"/>
          <a:stretch>
            <a:fillRect/>
          </a:stretch>
        </p:blipFill>
        <p:spPr>
          <a:xfrm>
            <a:off x="2798618" y="822036"/>
            <a:ext cx="6446980" cy="4273908"/>
          </a:xfrm>
          <a:prstGeom prst="rect">
            <a:avLst/>
          </a:prstGeom>
        </p:spPr>
      </p:pic>
    </p:spTree>
    <p:extLst>
      <p:ext uri="{BB962C8B-B14F-4D97-AF65-F5344CB8AC3E}">
        <p14:creationId xmlns:p14="http://schemas.microsoft.com/office/powerpoint/2010/main" val="343104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7769" y="1010587"/>
            <a:ext cx="5756462" cy="513945"/>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Il problema dei due</a:t>
            </a:r>
            <a:r>
              <a:rPr b="1" spc="-50" dirty="0">
                <a:solidFill>
                  <a:srgbClr val="00B0F0"/>
                </a:solidFill>
                <a:latin typeface="Comic Sans MS" panose="030F0702030302020204" pitchFamily="66" charset="0"/>
              </a:rPr>
              <a:t> </a:t>
            </a:r>
            <a:r>
              <a:rPr b="1" spc="-9" dirty="0">
                <a:solidFill>
                  <a:srgbClr val="00B0F0"/>
                </a:solidFill>
                <a:latin typeface="Comic Sans MS" panose="030F0702030302020204" pitchFamily="66" charset="0"/>
              </a:rPr>
              <a:t>eserciti</a:t>
            </a:r>
          </a:p>
        </p:txBody>
      </p:sp>
      <p:sp>
        <p:nvSpPr>
          <p:cNvPr id="4" name="object 4"/>
          <p:cNvSpPr txBox="1">
            <a:spLocks noGrp="1"/>
          </p:cNvSpPr>
          <p:nvPr>
            <p:ph type="ftr" sz="quarter" idx="5"/>
          </p:nvPr>
        </p:nvSpPr>
        <p:spPr>
          <a:xfrm>
            <a:off x="4909813" y="5711484"/>
            <a:ext cx="3731305" cy="436017"/>
          </a:xfrm>
          <a:prstGeom prst="rect">
            <a:avLst/>
          </a:prstGeom>
        </p:spPr>
        <p:txBody>
          <a:bodyPr vert="horz" wrap="square" lIns="0" tIns="0" rIns="0" bIns="0" rtlCol="0" anchor="ctr">
            <a:spAutoFit/>
          </a:bodyPr>
          <a:lstStyle/>
          <a:p>
            <a:pPr marL="11516">
              <a:lnSpc>
                <a:spcPts val="1696"/>
              </a:lnSpc>
            </a:pPr>
            <a:r>
              <a:rPr dirty="0"/>
              <a:t>© </a:t>
            </a:r>
            <a:r>
              <a:rPr spc="-5" dirty="0"/>
              <a:t>2001-2007 Pier Luca Montessoro (si veda la nota </a:t>
            </a:r>
            <a:r>
              <a:rPr dirty="0"/>
              <a:t>a </a:t>
            </a:r>
            <a:r>
              <a:rPr spc="-5" dirty="0"/>
              <a:t>pagina 2)</a:t>
            </a:r>
          </a:p>
        </p:txBody>
      </p:sp>
      <p:sp>
        <p:nvSpPr>
          <p:cNvPr id="5" name="object 5"/>
          <p:cNvSpPr txBox="1">
            <a:spLocks noGrp="1"/>
          </p:cNvSpPr>
          <p:nvPr>
            <p:ph type="sldNum" sz="quarter" idx="7"/>
          </p:nvPr>
        </p:nvSpPr>
        <p:spPr>
          <a:xfrm>
            <a:off x="9055708" y="5820488"/>
            <a:ext cx="2487537" cy="218008"/>
          </a:xfrm>
          <a:prstGeom prst="rect">
            <a:avLst/>
          </a:prstGeom>
        </p:spPr>
        <p:txBody>
          <a:bodyPr vert="horz" wrap="square" lIns="0" tIns="0" rIns="0" bIns="0" rtlCol="0" anchor="ctr">
            <a:spAutoFit/>
          </a:bodyPr>
          <a:lstStyle/>
          <a:p>
            <a:pPr marL="23033">
              <a:lnSpc>
                <a:spcPts val="1696"/>
              </a:lnSpc>
            </a:pPr>
            <a:fld id="{81D60167-4931-47E6-BA6A-407CBD079E47}" type="slidenum">
              <a:rPr dirty="0"/>
              <a:pPr marL="23033">
                <a:lnSpc>
                  <a:spcPts val="1696"/>
                </a:lnSpc>
              </a:pPr>
              <a:t>20</a:t>
            </a:fld>
            <a:endParaRPr dirty="0"/>
          </a:p>
        </p:txBody>
      </p:sp>
      <p:sp>
        <p:nvSpPr>
          <p:cNvPr id="3" name="object 3"/>
          <p:cNvSpPr/>
          <p:nvPr/>
        </p:nvSpPr>
        <p:spPr>
          <a:xfrm>
            <a:off x="2393612" y="2506883"/>
            <a:ext cx="7357811" cy="3619596"/>
          </a:xfrm>
          <a:prstGeom prst="rect">
            <a:avLst/>
          </a:prstGeom>
          <a:blipFill>
            <a:blip r:embed="rId3" cstate="print"/>
            <a:stretch>
              <a:fillRect/>
            </a:stretch>
          </a:blipFill>
        </p:spPr>
        <p:txBody>
          <a:bodyPr wrap="square" lIns="0" tIns="0" rIns="0" bIns="0" rtlCol="0"/>
          <a:lstStyle/>
          <a:p>
            <a:endParaRPr sz="1632"/>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4786" y="703477"/>
            <a:ext cx="6289134" cy="504071"/>
          </a:xfrm>
          <a:prstGeom prst="rect">
            <a:avLst/>
          </a:prstGeom>
        </p:spPr>
        <p:txBody>
          <a:bodyPr vert="horz" wrap="square" lIns="0" tIns="11516" rIns="0" bIns="0" rtlCol="0" anchor="ctr">
            <a:spAutoFit/>
          </a:bodyPr>
          <a:lstStyle/>
          <a:p>
            <a:pPr marL="11516">
              <a:lnSpc>
                <a:spcPct val="100000"/>
              </a:lnSpc>
              <a:spcBef>
                <a:spcPts val="91"/>
              </a:spcBef>
            </a:pPr>
            <a:r>
              <a:rPr sz="3200" b="1" spc="-5" dirty="0">
                <a:solidFill>
                  <a:srgbClr val="00B0F0"/>
                </a:solidFill>
                <a:latin typeface="Comic Sans MS" panose="030F0702030302020204" pitchFamily="66" charset="0"/>
              </a:rPr>
              <a:t>Il problema dei due</a:t>
            </a:r>
            <a:r>
              <a:rPr sz="3200" b="1" spc="-50" dirty="0">
                <a:solidFill>
                  <a:srgbClr val="00B0F0"/>
                </a:solidFill>
                <a:latin typeface="Comic Sans MS" panose="030F0702030302020204" pitchFamily="66" charset="0"/>
              </a:rPr>
              <a:t> </a:t>
            </a:r>
            <a:r>
              <a:rPr sz="3200" b="1" spc="-9" dirty="0">
                <a:solidFill>
                  <a:srgbClr val="00B0F0"/>
                </a:solidFill>
                <a:latin typeface="Comic Sans MS" panose="030F0702030302020204" pitchFamily="66" charset="0"/>
              </a:rPr>
              <a:t>eserciti</a:t>
            </a:r>
          </a:p>
        </p:txBody>
      </p:sp>
      <p:sp>
        <p:nvSpPr>
          <p:cNvPr id="3" name="object 3"/>
          <p:cNvSpPr/>
          <p:nvPr/>
        </p:nvSpPr>
        <p:spPr>
          <a:xfrm>
            <a:off x="2393612" y="1623577"/>
            <a:ext cx="7357811" cy="4502902"/>
          </a:xfrm>
          <a:prstGeom prst="rect">
            <a:avLst/>
          </a:prstGeom>
          <a:blipFill>
            <a:blip r:embed="rId3" cstate="print"/>
            <a:stretch>
              <a:fillRect/>
            </a:stretch>
          </a:blipFill>
        </p:spPr>
        <p:txBody>
          <a:bodyPr wrap="square" lIns="0" tIns="0" rIns="0" bIns="0" rtlCol="0"/>
          <a:lstStyle/>
          <a:p>
            <a:endParaRPr sz="1632"/>
          </a:p>
        </p:txBody>
      </p:sp>
      <p:sp>
        <p:nvSpPr>
          <p:cNvPr id="4" name="object 4"/>
          <p:cNvSpPr txBox="1"/>
          <p:nvPr/>
        </p:nvSpPr>
        <p:spPr>
          <a:xfrm>
            <a:off x="4073846" y="1951564"/>
            <a:ext cx="3963360" cy="848781"/>
          </a:xfrm>
          <a:prstGeom prst="rect">
            <a:avLst/>
          </a:prstGeom>
        </p:spPr>
        <p:txBody>
          <a:bodyPr vert="horz" wrap="square" lIns="0" tIns="11516" rIns="0" bIns="0" rtlCol="0">
            <a:spAutoFit/>
          </a:bodyPr>
          <a:lstStyle/>
          <a:p>
            <a:pPr marL="597123" marR="4607" indent="-586183">
              <a:spcBef>
                <a:spcPts val="91"/>
              </a:spcBef>
            </a:pPr>
            <a:r>
              <a:rPr sz="2720" spc="-5" dirty="0">
                <a:latin typeface="Comic Sans MS"/>
                <a:cs typeface="Comic Sans MS"/>
              </a:rPr>
              <a:t>IL </a:t>
            </a:r>
            <a:r>
              <a:rPr sz="2720" dirty="0">
                <a:latin typeface="Comic Sans MS"/>
                <a:cs typeface="Comic Sans MS"/>
              </a:rPr>
              <a:t>TEMPO È</a:t>
            </a:r>
            <a:r>
              <a:rPr sz="2720" spc="-73" dirty="0">
                <a:latin typeface="Comic Sans MS"/>
                <a:cs typeface="Comic Sans MS"/>
              </a:rPr>
              <a:t> </a:t>
            </a:r>
            <a:r>
              <a:rPr sz="2720" dirty="0">
                <a:latin typeface="Comic Sans MS"/>
                <a:cs typeface="Comic Sans MS"/>
              </a:rPr>
              <a:t>SCADUTO:  </a:t>
            </a:r>
            <a:r>
              <a:rPr sz="2720" spc="-5" dirty="0">
                <a:latin typeface="Comic Sans MS"/>
                <a:cs typeface="Comic Sans MS"/>
              </a:rPr>
              <a:t>ATTACCHIAMO!</a:t>
            </a:r>
            <a:endParaRPr sz="2720">
              <a:latin typeface="Comic Sans MS"/>
              <a:cs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1994" y="697689"/>
            <a:ext cx="6278250" cy="688737"/>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Un esempio di</a:t>
            </a:r>
            <a:r>
              <a:rPr b="1" spc="-82" dirty="0">
                <a:solidFill>
                  <a:srgbClr val="00B0F0"/>
                </a:solidFill>
                <a:latin typeface="Comic Sans MS" panose="030F0702030302020204" pitchFamily="66" charset="0"/>
              </a:rPr>
              <a:t> </a:t>
            </a:r>
            <a:r>
              <a:rPr b="1" spc="-5" dirty="0">
                <a:solidFill>
                  <a:srgbClr val="00B0F0"/>
                </a:solidFill>
                <a:latin typeface="Comic Sans MS" panose="030F0702030302020204" pitchFamily="66" charset="0"/>
              </a:rPr>
              <a:t>timeout</a:t>
            </a:r>
          </a:p>
        </p:txBody>
      </p:sp>
      <p:sp>
        <p:nvSpPr>
          <p:cNvPr id="3" name="object 3"/>
          <p:cNvSpPr/>
          <p:nvPr/>
        </p:nvSpPr>
        <p:spPr>
          <a:xfrm>
            <a:off x="2485744" y="1767532"/>
            <a:ext cx="5409816" cy="1910566"/>
          </a:xfrm>
          <a:custGeom>
            <a:avLst/>
            <a:gdLst/>
            <a:ahLst/>
            <a:cxnLst/>
            <a:rect l="l" t="t" r="r" b="b"/>
            <a:pathLst>
              <a:path w="5965825" h="2106929">
                <a:moveTo>
                  <a:pt x="1325118" y="1859817"/>
                </a:moveTo>
                <a:lnTo>
                  <a:pt x="1325118" y="1600200"/>
                </a:lnTo>
                <a:lnTo>
                  <a:pt x="0" y="2106930"/>
                </a:lnTo>
                <a:lnTo>
                  <a:pt x="1325118" y="1859817"/>
                </a:lnTo>
                <a:close/>
              </a:path>
              <a:path w="5965825" h="2106929">
                <a:moveTo>
                  <a:pt x="5965685" y="1333500"/>
                </a:moveTo>
                <a:lnTo>
                  <a:pt x="5965685" y="266700"/>
                </a:lnTo>
                <a:lnTo>
                  <a:pt x="5962894" y="245887"/>
                </a:lnTo>
                <a:lnTo>
                  <a:pt x="5941186" y="205620"/>
                </a:lnTo>
                <a:lnTo>
                  <a:pt x="5899348" y="167562"/>
                </a:lnTo>
                <a:lnTo>
                  <a:pt x="5839027" y="132192"/>
                </a:lnTo>
                <a:lnTo>
                  <a:pt x="5802450" y="115665"/>
                </a:lnTo>
                <a:lnTo>
                  <a:pt x="5761869" y="99988"/>
                </a:lnTo>
                <a:lnTo>
                  <a:pt x="5717491" y="85222"/>
                </a:lnTo>
                <a:lnTo>
                  <a:pt x="5669522" y="71427"/>
                </a:lnTo>
                <a:lnTo>
                  <a:pt x="5618167" y="58662"/>
                </a:lnTo>
                <a:lnTo>
                  <a:pt x="5563632" y="46988"/>
                </a:lnTo>
                <a:lnTo>
                  <a:pt x="5506124" y="36463"/>
                </a:lnTo>
                <a:lnTo>
                  <a:pt x="5445847" y="27147"/>
                </a:lnTo>
                <a:lnTo>
                  <a:pt x="5383007" y="19101"/>
                </a:lnTo>
                <a:lnTo>
                  <a:pt x="5317812" y="12384"/>
                </a:lnTo>
                <a:lnTo>
                  <a:pt x="5250465" y="7055"/>
                </a:lnTo>
                <a:lnTo>
                  <a:pt x="5181174" y="3175"/>
                </a:lnTo>
                <a:lnTo>
                  <a:pt x="5110144" y="803"/>
                </a:lnTo>
                <a:lnTo>
                  <a:pt x="5037582" y="0"/>
                </a:lnTo>
                <a:lnTo>
                  <a:pt x="1325117" y="0"/>
                </a:lnTo>
                <a:lnTo>
                  <a:pt x="1252554" y="803"/>
                </a:lnTo>
                <a:lnTo>
                  <a:pt x="1181524" y="3175"/>
                </a:lnTo>
                <a:lnTo>
                  <a:pt x="1112233" y="7055"/>
                </a:lnTo>
                <a:lnTo>
                  <a:pt x="1044886" y="12384"/>
                </a:lnTo>
                <a:lnTo>
                  <a:pt x="979690" y="19101"/>
                </a:lnTo>
                <a:lnTo>
                  <a:pt x="916850" y="27147"/>
                </a:lnTo>
                <a:lnTo>
                  <a:pt x="856572" y="36463"/>
                </a:lnTo>
                <a:lnTo>
                  <a:pt x="799063" y="46988"/>
                </a:lnTo>
                <a:lnTo>
                  <a:pt x="744527" y="58662"/>
                </a:lnTo>
                <a:lnTo>
                  <a:pt x="693171" y="71427"/>
                </a:lnTo>
                <a:lnTo>
                  <a:pt x="645201" y="85222"/>
                </a:lnTo>
                <a:lnTo>
                  <a:pt x="600822" y="99988"/>
                </a:lnTo>
                <a:lnTo>
                  <a:pt x="560241" y="115665"/>
                </a:lnTo>
                <a:lnTo>
                  <a:pt x="523663" y="132192"/>
                </a:lnTo>
                <a:lnTo>
                  <a:pt x="463340" y="167562"/>
                </a:lnTo>
                <a:lnTo>
                  <a:pt x="421501" y="205620"/>
                </a:lnTo>
                <a:lnTo>
                  <a:pt x="399792" y="245887"/>
                </a:lnTo>
                <a:lnTo>
                  <a:pt x="397001" y="266700"/>
                </a:lnTo>
                <a:lnTo>
                  <a:pt x="397002" y="1333500"/>
                </a:lnTo>
                <a:lnTo>
                  <a:pt x="408027" y="1374692"/>
                </a:lnTo>
                <a:lnTo>
                  <a:pt x="440007" y="1413914"/>
                </a:lnTo>
                <a:lnTo>
                  <a:pt x="491294" y="1450688"/>
                </a:lnTo>
                <a:lnTo>
                  <a:pt x="560241" y="1484534"/>
                </a:lnTo>
                <a:lnTo>
                  <a:pt x="600822" y="1500211"/>
                </a:lnTo>
                <a:lnTo>
                  <a:pt x="645201" y="1514977"/>
                </a:lnTo>
                <a:lnTo>
                  <a:pt x="693171" y="1528772"/>
                </a:lnTo>
                <a:lnTo>
                  <a:pt x="744527" y="1541537"/>
                </a:lnTo>
                <a:lnTo>
                  <a:pt x="799063" y="1553211"/>
                </a:lnTo>
                <a:lnTo>
                  <a:pt x="856572" y="1563736"/>
                </a:lnTo>
                <a:lnTo>
                  <a:pt x="916850" y="1573052"/>
                </a:lnTo>
                <a:lnTo>
                  <a:pt x="979690" y="1581098"/>
                </a:lnTo>
                <a:lnTo>
                  <a:pt x="1044886" y="1587815"/>
                </a:lnTo>
                <a:lnTo>
                  <a:pt x="1112233" y="1593144"/>
                </a:lnTo>
                <a:lnTo>
                  <a:pt x="1181524" y="1597024"/>
                </a:lnTo>
                <a:lnTo>
                  <a:pt x="1252554" y="1599396"/>
                </a:lnTo>
                <a:lnTo>
                  <a:pt x="1325118" y="1600200"/>
                </a:lnTo>
                <a:lnTo>
                  <a:pt x="1325118" y="1859817"/>
                </a:lnTo>
                <a:lnTo>
                  <a:pt x="2717291" y="1600200"/>
                </a:lnTo>
                <a:lnTo>
                  <a:pt x="5037582" y="1600200"/>
                </a:lnTo>
                <a:lnTo>
                  <a:pt x="5110144" y="1599396"/>
                </a:lnTo>
                <a:lnTo>
                  <a:pt x="5181174" y="1597024"/>
                </a:lnTo>
                <a:lnTo>
                  <a:pt x="5250465" y="1593144"/>
                </a:lnTo>
                <a:lnTo>
                  <a:pt x="5317812" y="1587815"/>
                </a:lnTo>
                <a:lnTo>
                  <a:pt x="5383007" y="1581098"/>
                </a:lnTo>
                <a:lnTo>
                  <a:pt x="5445847" y="1573052"/>
                </a:lnTo>
                <a:lnTo>
                  <a:pt x="5506124" y="1563736"/>
                </a:lnTo>
                <a:lnTo>
                  <a:pt x="5563632" y="1553211"/>
                </a:lnTo>
                <a:lnTo>
                  <a:pt x="5618167" y="1541537"/>
                </a:lnTo>
                <a:lnTo>
                  <a:pt x="5669522" y="1528772"/>
                </a:lnTo>
                <a:lnTo>
                  <a:pt x="5717491" y="1514977"/>
                </a:lnTo>
                <a:lnTo>
                  <a:pt x="5761869" y="1500211"/>
                </a:lnTo>
                <a:lnTo>
                  <a:pt x="5802450" y="1484534"/>
                </a:lnTo>
                <a:lnTo>
                  <a:pt x="5839027" y="1468007"/>
                </a:lnTo>
                <a:lnTo>
                  <a:pt x="5899348" y="1432637"/>
                </a:lnTo>
                <a:lnTo>
                  <a:pt x="5941186" y="1394579"/>
                </a:lnTo>
                <a:lnTo>
                  <a:pt x="5962894" y="1354312"/>
                </a:lnTo>
                <a:lnTo>
                  <a:pt x="5965685" y="1333500"/>
                </a:lnTo>
                <a:close/>
              </a:path>
            </a:pathLst>
          </a:custGeom>
          <a:solidFill>
            <a:srgbClr val="C0C0C0"/>
          </a:solidFill>
        </p:spPr>
        <p:txBody>
          <a:bodyPr wrap="square" lIns="0" tIns="0" rIns="0" bIns="0" rtlCol="0"/>
          <a:lstStyle/>
          <a:p>
            <a:endParaRPr sz="1632"/>
          </a:p>
        </p:txBody>
      </p:sp>
      <p:sp>
        <p:nvSpPr>
          <p:cNvPr id="4" name="object 4"/>
          <p:cNvSpPr/>
          <p:nvPr/>
        </p:nvSpPr>
        <p:spPr>
          <a:xfrm>
            <a:off x="2485744" y="1767532"/>
            <a:ext cx="5409816" cy="1910566"/>
          </a:xfrm>
          <a:custGeom>
            <a:avLst/>
            <a:gdLst/>
            <a:ahLst/>
            <a:cxnLst/>
            <a:rect l="l" t="t" r="r" b="b"/>
            <a:pathLst>
              <a:path w="5965825" h="2106929">
                <a:moveTo>
                  <a:pt x="1325118" y="1600200"/>
                </a:moveTo>
                <a:lnTo>
                  <a:pt x="1252554" y="1599396"/>
                </a:lnTo>
                <a:lnTo>
                  <a:pt x="1181524" y="1597024"/>
                </a:lnTo>
                <a:lnTo>
                  <a:pt x="1112233" y="1593144"/>
                </a:lnTo>
                <a:lnTo>
                  <a:pt x="1044886" y="1587815"/>
                </a:lnTo>
                <a:lnTo>
                  <a:pt x="979690" y="1581098"/>
                </a:lnTo>
                <a:lnTo>
                  <a:pt x="916850" y="1573052"/>
                </a:lnTo>
                <a:lnTo>
                  <a:pt x="856572" y="1563736"/>
                </a:lnTo>
                <a:lnTo>
                  <a:pt x="799063" y="1553211"/>
                </a:lnTo>
                <a:lnTo>
                  <a:pt x="744527" y="1541537"/>
                </a:lnTo>
                <a:lnTo>
                  <a:pt x="693171" y="1528772"/>
                </a:lnTo>
                <a:lnTo>
                  <a:pt x="645201" y="1514977"/>
                </a:lnTo>
                <a:lnTo>
                  <a:pt x="600822" y="1500211"/>
                </a:lnTo>
                <a:lnTo>
                  <a:pt x="560241" y="1484534"/>
                </a:lnTo>
                <a:lnTo>
                  <a:pt x="523663" y="1468007"/>
                </a:lnTo>
                <a:lnTo>
                  <a:pt x="463340" y="1432637"/>
                </a:lnTo>
                <a:lnTo>
                  <a:pt x="421501" y="1394579"/>
                </a:lnTo>
                <a:lnTo>
                  <a:pt x="399792" y="1354312"/>
                </a:lnTo>
                <a:lnTo>
                  <a:pt x="397001" y="266700"/>
                </a:lnTo>
                <a:lnTo>
                  <a:pt x="399792" y="245887"/>
                </a:lnTo>
                <a:lnTo>
                  <a:pt x="421501" y="205620"/>
                </a:lnTo>
                <a:lnTo>
                  <a:pt x="463340" y="167562"/>
                </a:lnTo>
                <a:lnTo>
                  <a:pt x="523663" y="132192"/>
                </a:lnTo>
                <a:lnTo>
                  <a:pt x="560241" y="115665"/>
                </a:lnTo>
                <a:lnTo>
                  <a:pt x="600822" y="99988"/>
                </a:lnTo>
                <a:lnTo>
                  <a:pt x="645201" y="85222"/>
                </a:lnTo>
                <a:lnTo>
                  <a:pt x="693171" y="71427"/>
                </a:lnTo>
                <a:lnTo>
                  <a:pt x="744527" y="58662"/>
                </a:lnTo>
                <a:lnTo>
                  <a:pt x="799063" y="46988"/>
                </a:lnTo>
                <a:lnTo>
                  <a:pt x="856572" y="36463"/>
                </a:lnTo>
                <a:lnTo>
                  <a:pt x="916850" y="27147"/>
                </a:lnTo>
                <a:lnTo>
                  <a:pt x="979690" y="19101"/>
                </a:lnTo>
                <a:lnTo>
                  <a:pt x="1044886" y="12384"/>
                </a:lnTo>
                <a:lnTo>
                  <a:pt x="1112233" y="7055"/>
                </a:lnTo>
                <a:lnTo>
                  <a:pt x="1181524" y="3175"/>
                </a:lnTo>
                <a:lnTo>
                  <a:pt x="1252554" y="803"/>
                </a:lnTo>
                <a:lnTo>
                  <a:pt x="1325117" y="0"/>
                </a:lnTo>
                <a:lnTo>
                  <a:pt x="5037582" y="0"/>
                </a:lnTo>
                <a:lnTo>
                  <a:pt x="5110144" y="803"/>
                </a:lnTo>
                <a:lnTo>
                  <a:pt x="5181174" y="3175"/>
                </a:lnTo>
                <a:lnTo>
                  <a:pt x="5250465" y="7055"/>
                </a:lnTo>
                <a:lnTo>
                  <a:pt x="5317812" y="12384"/>
                </a:lnTo>
                <a:lnTo>
                  <a:pt x="5383007" y="19101"/>
                </a:lnTo>
                <a:lnTo>
                  <a:pt x="5445847" y="27147"/>
                </a:lnTo>
                <a:lnTo>
                  <a:pt x="5506124" y="36463"/>
                </a:lnTo>
                <a:lnTo>
                  <a:pt x="5563632" y="46988"/>
                </a:lnTo>
                <a:lnTo>
                  <a:pt x="5618167" y="58662"/>
                </a:lnTo>
                <a:lnTo>
                  <a:pt x="5669522" y="71427"/>
                </a:lnTo>
                <a:lnTo>
                  <a:pt x="5717491" y="85222"/>
                </a:lnTo>
                <a:lnTo>
                  <a:pt x="5761869" y="99988"/>
                </a:lnTo>
                <a:lnTo>
                  <a:pt x="5802450" y="115665"/>
                </a:lnTo>
                <a:lnTo>
                  <a:pt x="5839027" y="132192"/>
                </a:lnTo>
                <a:lnTo>
                  <a:pt x="5899348" y="167562"/>
                </a:lnTo>
                <a:lnTo>
                  <a:pt x="5941186" y="205620"/>
                </a:lnTo>
                <a:lnTo>
                  <a:pt x="5962894" y="245887"/>
                </a:lnTo>
                <a:lnTo>
                  <a:pt x="5965685" y="266700"/>
                </a:lnTo>
                <a:lnTo>
                  <a:pt x="5965685" y="1333500"/>
                </a:lnTo>
                <a:lnTo>
                  <a:pt x="5954659" y="1374692"/>
                </a:lnTo>
                <a:lnTo>
                  <a:pt x="5922680" y="1413914"/>
                </a:lnTo>
                <a:lnTo>
                  <a:pt x="5871395" y="1450688"/>
                </a:lnTo>
                <a:lnTo>
                  <a:pt x="5802450" y="1484534"/>
                </a:lnTo>
                <a:lnTo>
                  <a:pt x="5761869" y="1500211"/>
                </a:lnTo>
                <a:lnTo>
                  <a:pt x="5717491" y="1514977"/>
                </a:lnTo>
                <a:lnTo>
                  <a:pt x="5669522" y="1528772"/>
                </a:lnTo>
                <a:lnTo>
                  <a:pt x="5618167" y="1541537"/>
                </a:lnTo>
                <a:lnTo>
                  <a:pt x="5563632" y="1553211"/>
                </a:lnTo>
                <a:lnTo>
                  <a:pt x="5506124" y="1563736"/>
                </a:lnTo>
                <a:lnTo>
                  <a:pt x="5445847" y="1573052"/>
                </a:lnTo>
                <a:lnTo>
                  <a:pt x="5383007" y="1581098"/>
                </a:lnTo>
                <a:lnTo>
                  <a:pt x="5317812" y="1587815"/>
                </a:lnTo>
                <a:lnTo>
                  <a:pt x="5250465" y="1593144"/>
                </a:lnTo>
                <a:lnTo>
                  <a:pt x="5181174" y="1597024"/>
                </a:lnTo>
                <a:lnTo>
                  <a:pt x="5110144" y="1599396"/>
                </a:lnTo>
                <a:lnTo>
                  <a:pt x="5037582" y="1600200"/>
                </a:lnTo>
                <a:lnTo>
                  <a:pt x="2717291" y="1600200"/>
                </a:lnTo>
                <a:lnTo>
                  <a:pt x="0" y="2106930"/>
                </a:lnTo>
                <a:lnTo>
                  <a:pt x="1325118" y="1600200"/>
                </a:lnTo>
                <a:close/>
              </a:path>
            </a:pathLst>
          </a:custGeom>
          <a:ln w="12700">
            <a:solidFill>
              <a:srgbClr val="C0C0C0"/>
            </a:solidFill>
          </a:ln>
        </p:spPr>
        <p:txBody>
          <a:bodyPr wrap="square" lIns="0" tIns="0" rIns="0" bIns="0" rtlCol="0"/>
          <a:lstStyle/>
          <a:p>
            <a:endParaRPr sz="1632"/>
          </a:p>
        </p:txBody>
      </p:sp>
      <p:sp>
        <p:nvSpPr>
          <p:cNvPr id="5" name="object 5"/>
          <p:cNvSpPr/>
          <p:nvPr/>
        </p:nvSpPr>
        <p:spPr>
          <a:xfrm>
            <a:off x="4970516" y="3374067"/>
            <a:ext cx="4583516" cy="1236858"/>
          </a:xfrm>
          <a:custGeom>
            <a:avLst/>
            <a:gdLst/>
            <a:ahLst/>
            <a:cxnLst/>
            <a:rect l="l" t="t" r="r" b="b"/>
            <a:pathLst>
              <a:path w="5054600" h="1363979">
                <a:moveTo>
                  <a:pt x="5054333" y="682751"/>
                </a:moveTo>
                <a:lnTo>
                  <a:pt x="5054333" y="136398"/>
                </a:lnTo>
                <a:lnTo>
                  <a:pt x="5050890" y="123967"/>
                </a:lnTo>
                <a:lnTo>
                  <a:pt x="5001632" y="88760"/>
                </a:lnTo>
                <a:lnTo>
                  <a:pt x="4939331" y="67507"/>
                </a:lnTo>
                <a:lnTo>
                  <a:pt x="4900235" y="57689"/>
                </a:lnTo>
                <a:lnTo>
                  <a:pt x="4856239" y="48474"/>
                </a:lnTo>
                <a:lnTo>
                  <a:pt x="4807642" y="39909"/>
                </a:lnTo>
                <a:lnTo>
                  <a:pt x="4754740" y="32043"/>
                </a:lnTo>
                <a:lnTo>
                  <a:pt x="4697833" y="24924"/>
                </a:lnTo>
                <a:lnTo>
                  <a:pt x="4637218" y="18598"/>
                </a:lnTo>
                <a:lnTo>
                  <a:pt x="4573192" y="13114"/>
                </a:lnTo>
                <a:lnTo>
                  <a:pt x="4506054" y="8521"/>
                </a:lnTo>
                <a:lnTo>
                  <a:pt x="4436102" y="4864"/>
                </a:lnTo>
                <a:lnTo>
                  <a:pt x="4363632" y="2194"/>
                </a:lnTo>
                <a:lnTo>
                  <a:pt x="4288944" y="556"/>
                </a:lnTo>
                <a:lnTo>
                  <a:pt x="4212336" y="0"/>
                </a:lnTo>
                <a:lnTo>
                  <a:pt x="842010" y="0"/>
                </a:lnTo>
                <a:lnTo>
                  <a:pt x="765401" y="556"/>
                </a:lnTo>
                <a:lnTo>
                  <a:pt x="690712" y="2194"/>
                </a:lnTo>
                <a:lnTo>
                  <a:pt x="618243" y="4864"/>
                </a:lnTo>
                <a:lnTo>
                  <a:pt x="548289" y="8521"/>
                </a:lnTo>
                <a:lnTo>
                  <a:pt x="481150" y="13114"/>
                </a:lnTo>
                <a:lnTo>
                  <a:pt x="417124" y="18598"/>
                </a:lnTo>
                <a:lnTo>
                  <a:pt x="356508" y="24924"/>
                </a:lnTo>
                <a:lnTo>
                  <a:pt x="299599" y="32043"/>
                </a:lnTo>
                <a:lnTo>
                  <a:pt x="246697" y="39909"/>
                </a:lnTo>
                <a:lnTo>
                  <a:pt x="198099" y="48474"/>
                </a:lnTo>
                <a:lnTo>
                  <a:pt x="154102" y="57689"/>
                </a:lnTo>
                <a:lnTo>
                  <a:pt x="115005" y="67507"/>
                </a:lnTo>
                <a:lnTo>
                  <a:pt x="52702" y="88760"/>
                </a:lnTo>
                <a:lnTo>
                  <a:pt x="13572" y="111851"/>
                </a:lnTo>
                <a:lnTo>
                  <a:pt x="0" y="136398"/>
                </a:lnTo>
                <a:lnTo>
                  <a:pt x="0" y="682752"/>
                </a:lnTo>
                <a:lnTo>
                  <a:pt x="30091" y="719049"/>
                </a:lnTo>
                <a:lnTo>
                  <a:pt x="81106" y="741269"/>
                </a:lnTo>
                <a:lnTo>
                  <a:pt x="154102" y="761460"/>
                </a:lnTo>
                <a:lnTo>
                  <a:pt x="198099" y="770675"/>
                </a:lnTo>
                <a:lnTo>
                  <a:pt x="246697" y="779240"/>
                </a:lnTo>
                <a:lnTo>
                  <a:pt x="299599" y="787106"/>
                </a:lnTo>
                <a:lnTo>
                  <a:pt x="356508" y="794225"/>
                </a:lnTo>
                <a:lnTo>
                  <a:pt x="417124" y="800551"/>
                </a:lnTo>
                <a:lnTo>
                  <a:pt x="481150" y="806035"/>
                </a:lnTo>
                <a:lnTo>
                  <a:pt x="548289" y="810628"/>
                </a:lnTo>
                <a:lnTo>
                  <a:pt x="618243" y="814285"/>
                </a:lnTo>
                <a:lnTo>
                  <a:pt x="690712" y="816955"/>
                </a:lnTo>
                <a:lnTo>
                  <a:pt x="765401" y="818593"/>
                </a:lnTo>
                <a:lnTo>
                  <a:pt x="842010" y="819150"/>
                </a:lnTo>
                <a:lnTo>
                  <a:pt x="2948177" y="819150"/>
                </a:lnTo>
                <a:lnTo>
                  <a:pt x="4212336" y="1160622"/>
                </a:lnTo>
                <a:lnTo>
                  <a:pt x="4212336" y="819150"/>
                </a:lnTo>
                <a:lnTo>
                  <a:pt x="4288944" y="818593"/>
                </a:lnTo>
                <a:lnTo>
                  <a:pt x="4363632" y="816955"/>
                </a:lnTo>
                <a:lnTo>
                  <a:pt x="4436102" y="814285"/>
                </a:lnTo>
                <a:lnTo>
                  <a:pt x="4506054" y="810628"/>
                </a:lnTo>
                <a:lnTo>
                  <a:pt x="4573192" y="806035"/>
                </a:lnTo>
                <a:lnTo>
                  <a:pt x="4637218" y="800551"/>
                </a:lnTo>
                <a:lnTo>
                  <a:pt x="4697833" y="794225"/>
                </a:lnTo>
                <a:lnTo>
                  <a:pt x="4754740" y="787106"/>
                </a:lnTo>
                <a:lnTo>
                  <a:pt x="4807642" y="779240"/>
                </a:lnTo>
                <a:lnTo>
                  <a:pt x="4856239" y="770675"/>
                </a:lnTo>
                <a:lnTo>
                  <a:pt x="4900235" y="761460"/>
                </a:lnTo>
                <a:lnTo>
                  <a:pt x="4939331" y="751642"/>
                </a:lnTo>
                <a:lnTo>
                  <a:pt x="5001632" y="730389"/>
                </a:lnTo>
                <a:lnTo>
                  <a:pt x="5040760" y="707298"/>
                </a:lnTo>
                <a:lnTo>
                  <a:pt x="5050890" y="695182"/>
                </a:lnTo>
                <a:lnTo>
                  <a:pt x="5054333" y="682751"/>
                </a:lnTo>
                <a:close/>
              </a:path>
              <a:path w="5054600" h="1363979">
                <a:moveTo>
                  <a:pt x="4965179" y="1363979"/>
                </a:moveTo>
                <a:lnTo>
                  <a:pt x="4212336" y="819150"/>
                </a:lnTo>
                <a:lnTo>
                  <a:pt x="4212336" y="1160622"/>
                </a:lnTo>
                <a:lnTo>
                  <a:pt x="4965179" y="1363979"/>
                </a:lnTo>
                <a:close/>
              </a:path>
            </a:pathLst>
          </a:custGeom>
          <a:solidFill>
            <a:srgbClr val="C0C0C0"/>
          </a:solidFill>
        </p:spPr>
        <p:txBody>
          <a:bodyPr wrap="square" lIns="0" tIns="0" rIns="0" bIns="0" rtlCol="0"/>
          <a:lstStyle/>
          <a:p>
            <a:endParaRPr sz="1632"/>
          </a:p>
        </p:txBody>
      </p:sp>
      <p:sp>
        <p:nvSpPr>
          <p:cNvPr id="6" name="object 6"/>
          <p:cNvSpPr/>
          <p:nvPr/>
        </p:nvSpPr>
        <p:spPr>
          <a:xfrm>
            <a:off x="4970516" y="3374067"/>
            <a:ext cx="4583516" cy="1236858"/>
          </a:xfrm>
          <a:custGeom>
            <a:avLst/>
            <a:gdLst/>
            <a:ahLst/>
            <a:cxnLst/>
            <a:rect l="l" t="t" r="r" b="b"/>
            <a:pathLst>
              <a:path w="5054600" h="1363979">
                <a:moveTo>
                  <a:pt x="842010" y="819150"/>
                </a:moveTo>
                <a:lnTo>
                  <a:pt x="765401" y="818593"/>
                </a:lnTo>
                <a:lnTo>
                  <a:pt x="690712" y="816955"/>
                </a:lnTo>
                <a:lnTo>
                  <a:pt x="618243" y="814285"/>
                </a:lnTo>
                <a:lnTo>
                  <a:pt x="548289" y="810628"/>
                </a:lnTo>
                <a:lnTo>
                  <a:pt x="481150" y="806035"/>
                </a:lnTo>
                <a:lnTo>
                  <a:pt x="417124" y="800551"/>
                </a:lnTo>
                <a:lnTo>
                  <a:pt x="356508" y="794225"/>
                </a:lnTo>
                <a:lnTo>
                  <a:pt x="299599" y="787106"/>
                </a:lnTo>
                <a:lnTo>
                  <a:pt x="246697" y="779240"/>
                </a:lnTo>
                <a:lnTo>
                  <a:pt x="198099" y="770675"/>
                </a:lnTo>
                <a:lnTo>
                  <a:pt x="154102" y="761460"/>
                </a:lnTo>
                <a:lnTo>
                  <a:pt x="115005" y="751642"/>
                </a:lnTo>
                <a:lnTo>
                  <a:pt x="52702" y="730389"/>
                </a:lnTo>
                <a:lnTo>
                  <a:pt x="13572" y="707298"/>
                </a:lnTo>
                <a:lnTo>
                  <a:pt x="0" y="682752"/>
                </a:lnTo>
                <a:lnTo>
                  <a:pt x="0" y="136398"/>
                </a:lnTo>
                <a:lnTo>
                  <a:pt x="30091" y="100100"/>
                </a:lnTo>
                <a:lnTo>
                  <a:pt x="81106" y="77880"/>
                </a:lnTo>
                <a:lnTo>
                  <a:pt x="154102" y="57689"/>
                </a:lnTo>
                <a:lnTo>
                  <a:pt x="198099" y="48474"/>
                </a:lnTo>
                <a:lnTo>
                  <a:pt x="246697" y="39909"/>
                </a:lnTo>
                <a:lnTo>
                  <a:pt x="299599" y="32043"/>
                </a:lnTo>
                <a:lnTo>
                  <a:pt x="356508" y="24924"/>
                </a:lnTo>
                <a:lnTo>
                  <a:pt x="417124" y="18598"/>
                </a:lnTo>
                <a:lnTo>
                  <a:pt x="481150" y="13114"/>
                </a:lnTo>
                <a:lnTo>
                  <a:pt x="548289" y="8521"/>
                </a:lnTo>
                <a:lnTo>
                  <a:pt x="618243" y="4864"/>
                </a:lnTo>
                <a:lnTo>
                  <a:pt x="690712" y="2194"/>
                </a:lnTo>
                <a:lnTo>
                  <a:pt x="765401" y="556"/>
                </a:lnTo>
                <a:lnTo>
                  <a:pt x="842010" y="0"/>
                </a:lnTo>
                <a:lnTo>
                  <a:pt x="4212336" y="0"/>
                </a:lnTo>
                <a:lnTo>
                  <a:pt x="4288944" y="556"/>
                </a:lnTo>
                <a:lnTo>
                  <a:pt x="4363632" y="2194"/>
                </a:lnTo>
                <a:lnTo>
                  <a:pt x="4436102" y="4864"/>
                </a:lnTo>
                <a:lnTo>
                  <a:pt x="4506054" y="8521"/>
                </a:lnTo>
                <a:lnTo>
                  <a:pt x="4573192" y="13114"/>
                </a:lnTo>
                <a:lnTo>
                  <a:pt x="4637218" y="18598"/>
                </a:lnTo>
                <a:lnTo>
                  <a:pt x="4697833" y="24924"/>
                </a:lnTo>
                <a:lnTo>
                  <a:pt x="4754740" y="32043"/>
                </a:lnTo>
                <a:lnTo>
                  <a:pt x="4807642" y="39909"/>
                </a:lnTo>
                <a:lnTo>
                  <a:pt x="4856239" y="48474"/>
                </a:lnTo>
                <a:lnTo>
                  <a:pt x="4900235" y="57689"/>
                </a:lnTo>
                <a:lnTo>
                  <a:pt x="4939331" y="67507"/>
                </a:lnTo>
                <a:lnTo>
                  <a:pt x="5001632" y="88760"/>
                </a:lnTo>
                <a:lnTo>
                  <a:pt x="5040760" y="111851"/>
                </a:lnTo>
                <a:lnTo>
                  <a:pt x="5054333" y="136398"/>
                </a:lnTo>
                <a:lnTo>
                  <a:pt x="5054333" y="682751"/>
                </a:lnTo>
                <a:lnTo>
                  <a:pt x="5024242" y="719049"/>
                </a:lnTo>
                <a:lnTo>
                  <a:pt x="4973229" y="741269"/>
                </a:lnTo>
                <a:lnTo>
                  <a:pt x="4900235" y="761460"/>
                </a:lnTo>
                <a:lnTo>
                  <a:pt x="4856239" y="770675"/>
                </a:lnTo>
                <a:lnTo>
                  <a:pt x="4807642" y="779240"/>
                </a:lnTo>
                <a:lnTo>
                  <a:pt x="4754740" y="787106"/>
                </a:lnTo>
                <a:lnTo>
                  <a:pt x="4697833" y="794225"/>
                </a:lnTo>
                <a:lnTo>
                  <a:pt x="4637218" y="800551"/>
                </a:lnTo>
                <a:lnTo>
                  <a:pt x="4573192" y="806035"/>
                </a:lnTo>
                <a:lnTo>
                  <a:pt x="4506054" y="810628"/>
                </a:lnTo>
                <a:lnTo>
                  <a:pt x="4436102" y="814285"/>
                </a:lnTo>
                <a:lnTo>
                  <a:pt x="4363632" y="816955"/>
                </a:lnTo>
                <a:lnTo>
                  <a:pt x="4288944" y="818593"/>
                </a:lnTo>
                <a:lnTo>
                  <a:pt x="4212336" y="819150"/>
                </a:lnTo>
                <a:lnTo>
                  <a:pt x="4965179" y="1363979"/>
                </a:lnTo>
                <a:lnTo>
                  <a:pt x="2948177" y="819150"/>
                </a:lnTo>
                <a:lnTo>
                  <a:pt x="842010" y="819150"/>
                </a:lnTo>
                <a:close/>
              </a:path>
            </a:pathLst>
          </a:custGeom>
          <a:ln w="12700">
            <a:solidFill>
              <a:srgbClr val="C0C0C0"/>
            </a:solidFill>
          </a:ln>
        </p:spPr>
        <p:txBody>
          <a:bodyPr wrap="square" lIns="0" tIns="0" rIns="0" bIns="0" rtlCol="0"/>
          <a:lstStyle/>
          <a:p>
            <a:endParaRPr sz="1632"/>
          </a:p>
        </p:txBody>
      </p:sp>
      <p:sp>
        <p:nvSpPr>
          <p:cNvPr id="7" name="object 7"/>
          <p:cNvSpPr/>
          <p:nvPr/>
        </p:nvSpPr>
        <p:spPr>
          <a:xfrm>
            <a:off x="2429773" y="4324168"/>
            <a:ext cx="4878336" cy="1373327"/>
          </a:xfrm>
          <a:custGeom>
            <a:avLst/>
            <a:gdLst/>
            <a:ahLst/>
            <a:cxnLst/>
            <a:rect l="l" t="t" r="r" b="b"/>
            <a:pathLst>
              <a:path w="5379720" h="1514475">
                <a:moveTo>
                  <a:pt x="1008888" y="1352738"/>
                </a:moveTo>
                <a:lnTo>
                  <a:pt x="1008888" y="1143000"/>
                </a:lnTo>
                <a:lnTo>
                  <a:pt x="0" y="1514093"/>
                </a:lnTo>
                <a:lnTo>
                  <a:pt x="1008888" y="1352738"/>
                </a:lnTo>
                <a:close/>
              </a:path>
              <a:path w="5379720" h="1514475">
                <a:moveTo>
                  <a:pt x="5379707" y="952499"/>
                </a:moveTo>
                <a:lnTo>
                  <a:pt x="5379707" y="190499"/>
                </a:lnTo>
                <a:lnTo>
                  <a:pt x="5376496" y="174070"/>
                </a:lnTo>
                <a:lnTo>
                  <a:pt x="5351598" y="142429"/>
                </a:lnTo>
                <a:lnTo>
                  <a:pt x="5303821" y="112792"/>
                </a:lnTo>
                <a:lnTo>
                  <a:pt x="5235271" y="85619"/>
                </a:lnTo>
                <a:lnTo>
                  <a:pt x="5193865" y="73100"/>
                </a:lnTo>
                <a:lnTo>
                  <a:pt x="5148055" y="61368"/>
                </a:lnTo>
                <a:lnTo>
                  <a:pt x="5098105" y="50482"/>
                </a:lnTo>
                <a:lnTo>
                  <a:pt x="5044279" y="40498"/>
                </a:lnTo>
                <a:lnTo>
                  <a:pt x="4986839" y="31475"/>
                </a:lnTo>
                <a:lnTo>
                  <a:pt x="4926050" y="23468"/>
                </a:lnTo>
                <a:lnTo>
                  <a:pt x="4862173" y="16536"/>
                </a:lnTo>
                <a:lnTo>
                  <a:pt x="4795473" y="10736"/>
                </a:lnTo>
                <a:lnTo>
                  <a:pt x="4726213" y="6125"/>
                </a:lnTo>
                <a:lnTo>
                  <a:pt x="4654656" y="2760"/>
                </a:lnTo>
                <a:lnTo>
                  <a:pt x="4581066" y="699"/>
                </a:lnTo>
                <a:lnTo>
                  <a:pt x="4505706" y="0"/>
                </a:lnTo>
                <a:lnTo>
                  <a:pt x="1008888" y="0"/>
                </a:lnTo>
                <a:lnTo>
                  <a:pt x="933525" y="699"/>
                </a:lnTo>
                <a:lnTo>
                  <a:pt x="859933" y="2760"/>
                </a:lnTo>
                <a:lnTo>
                  <a:pt x="788375" y="6125"/>
                </a:lnTo>
                <a:lnTo>
                  <a:pt x="719113" y="10736"/>
                </a:lnTo>
                <a:lnTo>
                  <a:pt x="652412" y="16536"/>
                </a:lnTo>
                <a:lnTo>
                  <a:pt x="588535" y="23468"/>
                </a:lnTo>
                <a:lnTo>
                  <a:pt x="527744" y="31475"/>
                </a:lnTo>
                <a:lnTo>
                  <a:pt x="470304" y="40498"/>
                </a:lnTo>
                <a:lnTo>
                  <a:pt x="416477" y="50482"/>
                </a:lnTo>
                <a:lnTo>
                  <a:pt x="366527" y="61368"/>
                </a:lnTo>
                <a:lnTo>
                  <a:pt x="320717" y="73100"/>
                </a:lnTo>
                <a:lnTo>
                  <a:pt x="279310" y="85619"/>
                </a:lnTo>
                <a:lnTo>
                  <a:pt x="242570" y="98869"/>
                </a:lnTo>
                <a:lnTo>
                  <a:pt x="184143" y="127331"/>
                </a:lnTo>
                <a:lnTo>
                  <a:pt x="147542" y="158027"/>
                </a:lnTo>
                <a:lnTo>
                  <a:pt x="134874" y="190500"/>
                </a:lnTo>
                <a:lnTo>
                  <a:pt x="134874" y="952500"/>
                </a:lnTo>
                <a:lnTo>
                  <a:pt x="162982" y="1000570"/>
                </a:lnTo>
                <a:lnTo>
                  <a:pt x="210760" y="1030207"/>
                </a:lnTo>
                <a:lnTo>
                  <a:pt x="279310" y="1057380"/>
                </a:lnTo>
                <a:lnTo>
                  <a:pt x="320717" y="1069899"/>
                </a:lnTo>
                <a:lnTo>
                  <a:pt x="366527" y="1081631"/>
                </a:lnTo>
                <a:lnTo>
                  <a:pt x="416477" y="1092517"/>
                </a:lnTo>
                <a:lnTo>
                  <a:pt x="470304" y="1102501"/>
                </a:lnTo>
                <a:lnTo>
                  <a:pt x="527744" y="1111524"/>
                </a:lnTo>
                <a:lnTo>
                  <a:pt x="588535" y="1119531"/>
                </a:lnTo>
                <a:lnTo>
                  <a:pt x="652412" y="1126463"/>
                </a:lnTo>
                <a:lnTo>
                  <a:pt x="719113" y="1132263"/>
                </a:lnTo>
                <a:lnTo>
                  <a:pt x="788375" y="1136874"/>
                </a:lnTo>
                <a:lnTo>
                  <a:pt x="859933" y="1140239"/>
                </a:lnTo>
                <a:lnTo>
                  <a:pt x="933525" y="1142300"/>
                </a:lnTo>
                <a:lnTo>
                  <a:pt x="1008888" y="1143000"/>
                </a:lnTo>
                <a:lnTo>
                  <a:pt x="1008888" y="1352738"/>
                </a:lnTo>
                <a:lnTo>
                  <a:pt x="2320290" y="1143000"/>
                </a:lnTo>
                <a:lnTo>
                  <a:pt x="4505706" y="1143000"/>
                </a:lnTo>
                <a:lnTo>
                  <a:pt x="4581066" y="1142300"/>
                </a:lnTo>
                <a:lnTo>
                  <a:pt x="4654656" y="1140239"/>
                </a:lnTo>
                <a:lnTo>
                  <a:pt x="4726213" y="1136874"/>
                </a:lnTo>
                <a:lnTo>
                  <a:pt x="4795473" y="1132263"/>
                </a:lnTo>
                <a:lnTo>
                  <a:pt x="4862173" y="1126463"/>
                </a:lnTo>
                <a:lnTo>
                  <a:pt x="4926050" y="1119531"/>
                </a:lnTo>
                <a:lnTo>
                  <a:pt x="4986839" y="1111524"/>
                </a:lnTo>
                <a:lnTo>
                  <a:pt x="5044279" y="1102501"/>
                </a:lnTo>
                <a:lnTo>
                  <a:pt x="5098105" y="1092517"/>
                </a:lnTo>
                <a:lnTo>
                  <a:pt x="5148055" y="1081631"/>
                </a:lnTo>
                <a:lnTo>
                  <a:pt x="5193865" y="1069899"/>
                </a:lnTo>
                <a:lnTo>
                  <a:pt x="5235271" y="1057380"/>
                </a:lnTo>
                <a:lnTo>
                  <a:pt x="5272011" y="1044130"/>
                </a:lnTo>
                <a:lnTo>
                  <a:pt x="5330438" y="1015668"/>
                </a:lnTo>
                <a:lnTo>
                  <a:pt x="5367038" y="984972"/>
                </a:lnTo>
                <a:lnTo>
                  <a:pt x="5376496" y="968929"/>
                </a:lnTo>
                <a:lnTo>
                  <a:pt x="5379707" y="952499"/>
                </a:lnTo>
                <a:close/>
              </a:path>
            </a:pathLst>
          </a:custGeom>
          <a:solidFill>
            <a:srgbClr val="C0C0C0"/>
          </a:solidFill>
        </p:spPr>
        <p:txBody>
          <a:bodyPr wrap="square" lIns="0" tIns="0" rIns="0" bIns="0" rtlCol="0"/>
          <a:lstStyle/>
          <a:p>
            <a:endParaRPr sz="1632"/>
          </a:p>
        </p:txBody>
      </p:sp>
      <p:sp>
        <p:nvSpPr>
          <p:cNvPr id="8" name="object 8"/>
          <p:cNvSpPr/>
          <p:nvPr/>
        </p:nvSpPr>
        <p:spPr>
          <a:xfrm>
            <a:off x="2429773" y="4324168"/>
            <a:ext cx="4878336" cy="1373327"/>
          </a:xfrm>
          <a:custGeom>
            <a:avLst/>
            <a:gdLst/>
            <a:ahLst/>
            <a:cxnLst/>
            <a:rect l="l" t="t" r="r" b="b"/>
            <a:pathLst>
              <a:path w="5379720" h="1514475">
                <a:moveTo>
                  <a:pt x="1008888" y="1143000"/>
                </a:moveTo>
                <a:lnTo>
                  <a:pt x="933525" y="1142300"/>
                </a:lnTo>
                <a:lnTo>
                  <a:pt x="859933" y="1140239"/>
                </a:lnTo>
                <a:lnTo>
                  <a:pt x="788375" y="1136874"/>
                </a:lnTo>
                <a:lnTo>
                  <a:pt x="719113" y="1132263"/>
                </a:lnTo>
                <a:lnTo>
                  <a:pt x="652412" y="1126463"/>
                </a:lnTo>
                <a:lnTo>
                  <a:pt x="588535" y="1119531"/>
                </a:lnTo>
                <a:lnTo>
                  <a:pt x="527744" y="1111524"/>
                </a:lnTo>
                <a:lnTo>
                  <a:pt x="470304" y="1102501"/>
                </a:lnTo>
                <a:lnTo>
                  <a:pt x="416477" y="1092517"/>
                </a:lnTo>
                <a:lnTo>
                  <a:pt x="366527" y="1081631"/>
                </a:lnTo>
                <a:lnTo>
                  <a:pt x="320717" y="1069899"/>
                </a:lnTo>
                <a:lnTo>
                  <a:pt x="279310" y="1057380"/>
                </a:lnTo>
                <a:lnTo>
                  <a:pt x="242570" y="1044130"/>
                </a:lnTo>
                <a:lnTo>
                  <a:pt x="184143" y="1015668"/>
                </a:lnTo>
                <a:lnTo>
                  <a:pt x="147542" y="984972"/>
                </a:lnTo>
                <a:lnTo>
                  <a:pt x="134874" y="952500"/>
                </a:lnTo>
                <a:lnTo>
                  <a:pt x="134874" y="190500"/>
                </a:lnTo>
                <a:lnTo>
                  <a:pt x="162982" y="142429"/>
                </a:lnTo>
                <a:lnTo>
                  <a:pt x="210760" y="112792"/>
                </a:lnTo>
                <a:lnTo>
                  <a:pt x="279310" y="85619"/>
                </a:lnTo>
                <a:lnTo>
                  <a:pt x="320717" y="73100"/>
                </a:lnTo>
                <a:lnTo>
                  <a:pt x="366527" y="61368"/>
                </a:lnTo>
                <a:lnTo>
                  <a:pt x="416477" y="50482"/>
                </a:lnTo>
                <a:lnTo>
                  <a:pt x="470304" y="40498"/>
                </a:lnTo>
                <a:lnTo>
                  <a:pt x="527744" y="31475"/>
                </a:lnTo>
                <a:lnTo>
                  <a:pt x="588535" y="23468"/>
                </a:lnTo>
                <a:lnTo>
                  <a:pt x="652412" y="16536"/>
                </a:lnTo>
                <a:lnTo>
                  <a:pt x="719113" y="10736"/>
                </a:lnTo>
                <a:lnTo>
                  <a:pt x="788375" y="6125"/>
                </a:lnTo>
                <a:lnTo>
                  <a:pt x="859933" y="2760"/>
                </a:lnTo>
                <a:lnTo>
                  <a:pt x="933525" y="699"/>
                </a:lnTo>
                <a:lnTo>
                  <a:pt x="1008888" y="0"/>
                </a:lnTo>
                <a:lnTo>
                  <a:pt x="4505706" y="0"/>
                </a:lnTo>
                <a:lnTo>
                  <a:pt x="4581066" y="699"/>
                </a:lnTo>
                <a:lnTo>
                  <a:pt x="4654656" y="2760"/>
                </a:lnTo>
                <a:lnTo>
                  <a:pt x="4726213" y="6125"/>
                </a:lnTo>
                <a:lnTo>
                  <a:pt x="4795473" y="10736"/>
                </a:lnTo>
                <a:lnTo>
                  <a:pt x="4862173" y="16536"/>
                </a:lnTo>
                <a:lnTo>
                  <a:pt x="4926050" y="23468"/>
                </a:lnTo>
                <a:lnTo>
                  <a:pt x="4986839" y="31475"/>
                </a:lnTo>
                <a:lnTo>
                  <a:pt x="5044279" y="40498"/>
                </a:lnTo>
                <a:lnTo>
                  <a:pt x="5098105" y="50482"/>
                </a:lnTo>
                <a:lnTo>
                  <a:pt x="5148055" y="61368"/>
                </a:lnTo>
                <a:lnTo>
                  <a:pt x="5193865" y="73100"/>
                </a:lnTo>
                <a:lnTo>
                  <a:pt x="5235271" y="85619"/>
                </a:lnTo>
                <a:lnTo>
                  <a:pt x="5272011" y="98869"/>
                </a:lnTo>
                <a:lnTo>
                  <a:pt x="5330438" y="127331"/>
                </a:lnTo>
                <a:lnTo>
                  <a:pt x="5367038" y="158027"/>
                </a:lnTo>
                <a:lnTo>
                  <a:pt x="5379707" y="190499"/>
                </a:lnTo>
                <a:lnTo>
                  <a:pt x="5379707" y="952499"/>
                </a:lnTo>
                <a:lnTo>
                  <a:pt x="5351598" y="1000570"/>
                </a:lnTo>
                <a:lnTo>
                  <a:pt x="5303821" y="1030207"/>
                </a:lnTo>
                <a:lnTo>
                  <a:pt x="5235271" y="1057380"/>
                </a:lnTo>
                <a:lnTo>
                  <a:pt x="5193865" y="1069899"/>
                </a:lnTo>
                <a:lnTo>
                  <a:pt x="5148055" y="1081631"/>
                </a:lnTo>
                <a:lnTo>
                  <a:pt x="5098105" y="1092517"/>
                </a:lnTo>
                <a:lnTo>
                  <a:pt x="5044279" y="1102501"/>
                </a:lnTo>
                <a:lnTo>
                  <a:pt x="4986839" y="1111524"/>
                </a:lnTo>
                <a:lnTo>
                  <a:pt x="4926050" y="1119531"/>
                </a:lnTo>
                <a:lnTo>
                  <a:pt x="4862173" y="1126463"/>
                </a:lnTo>
                <a:lnTo>
                  <a:pt x="4795473" y="1132263"/>
                </a:lnTo>
                <a:lnTo>
                  <a:pt x="4726213" y="1136874"/>
                </a:lnTo>
                <a:lnTo>
                  <a:pt x="4654656" y="1140239"/>
                </a:lnTo>
                <a:lnTo>
                  <a:pt x="4581066" y="1142300"/>
                </a:lnTo>
                <a:lnTo>
                  <a:pt x="4505706" y="1143000"/>
                </a:lnTo>
                <a:lnTo>
                  <a:pt x="2320290" y="1143000"/>
                </a:lnTo>
                <a:lnTo>
                  <a:pt x="0" y="1514093"/>
                </a:lnTo>
                <a:lnTo>
                  <a:pt x="1008888" y="1143000"/>
                </a:lnTo>
                <a:close/>
              </a:path>
            </a:pathLst>
          </a:custGeom>
          <a:ln w="12700">
            <a:solidFill>
              <a:srgbClr val="C0C0C0"/>
            </a:solidFill>
          </a:ln>
        </p:spPr>
        <p:txBody>
          <a:bodyPr wrap="square" lIns="0" tIns="0" rIns="0" bIns="0" rtlCol="0"/>
          <a:lstStyle/>
          <a:p>
            <a:endParaRPr sz="1632"/>
          </a:p>
        </p:txBody>
      </p:sp>
      <p:sp>
        <p:nvSpPr>
          <p:cNvPr id="9" name="object 9"/>
          <p:cNvSpPr/>
          <p:nvPr/>
        </p:nvSpPr>
        <p:spPr>
          <a:xfrm>
            <a:off x="8097211" y="5205170"/>
            <a:ext cx="1611141" cy="822269"/>
          </a:xfrm>
          <a:custGeom>
            <a:avLst/>
            <a:gdLst/>
            <a:ahLst/>
            <a:cxnLst/>
            <a:rect l="l" t="t" r="r" b="b"/>
            <a:pathLst>
              <a:path w="1776729" h="906779">
                <a:moveTo>
                  <a:pt x="1415783" y="492251"/>
                </a:moveTo>
                <a:lnTo>
                  <a:pt x="1415783" y="98298"/>
                </a:lnTo>
                <a:lnTo>
                  <a:pt x="1407335" y="72231"/>
                </a:lnTo>
                <a:lnTo>
                  <a:pt x="1346542" y="28860"/>
                </a:lnTo>
                <a:lnTo>
                  <a:pt x="1298726" y="13461"/>
                </a:lnTo>
                <a:lnTo>
                  <a:pt x="1242316" y="3524"/>
                </a:lnTo>
                <a:lnTo>
                  <a:pt x="1179576" y="0"/>
                </a:lnTo>
                <a:lnTo>
                  <a:pt x="236207" y="0"/>
                </a:lnTo>
                <a:lnTo>
                  <a:pt x="173206" y="3524"/>
                </a:lnTo>
                <a:lnTo>
                  <a:pt x="116723" y="13462"/>
                </a:lnTo>
                <a:lnTo>
                  <a:pt x="68959" y="28860"/>
                </a:lnTo>
                <a:lnTo>
                  <a:pt x="32116" y="48767"/>
                </a:lnTo>
                <a:lnTo>
                  <a:pt x="0" y="98298"/>
                </a:lnTo>
                <a:lnTo>
                  <a:pt x="0" y="492251"/>
                </a:lnTo>
                <a:lnTo>
                  <a:pt x="32116" y="541782"/>
                </a:lnTo>
                <a:lnTo>
                  <a:pt x="68959" y="561689"/>
                </a:lnTo>
                <a:lnTo>
                  <a:pt x="116723" y="577088"/>
                </a:lnTo>
                <a:lnTo>
                  <a:pt x="173206" y="587025"/>
                </a:lnTo>
                <a:lnTo>
                  <a:pt x="236207" y="590550"/>
                </a:lnTo>
                <a:lnTo>
                  <a:pt x="825995" y="590550"/>
                </a:lnTo>
                <a:lnTo>
                  <a:pt x="1179576" y="708221"/>
                </a:lnTo>
                <a:lnTo>
                  <a:pt x="1179576" y="590550"/>
                </a:lnTo>
                <a:lnTo>
                  <a:pt x="1242316" y="587025"/>
                </a:lnTo>
                <a:lnTo>
                  <a:pt x="1298726" y="577088"/>
                </a:lnTo>
                <a:lnTo>
                  <a:pt x="1346542" y="561689"/>
                </a:lnTo>
                <a:lnTo>
                  <a:pt x="1383500" y="541782"/>
                </a:lnTo>
                <a:lnTo>
                  <a:pt x="1407335" y="518318"/>
                </a:lnTo>
                <a:lnTo>
                  <a:pt x="1415783" y="492251"/>
                </a:lnTo>
                <a:close/>
              </a:path>
              <a:path w="1776729" h="906779">
                <a:moveTo>
                  <a:pt x="1776209" y="906780"/>
                </a:moveTo>
                <a:lnTo>
                  <a:pt x="1179576" y="590550"/>
                </a:lnTo>
                <a:lnTo>
                  <a:pt x="1179576" y="708221"/>
                </a:lnTo>
                <a:lnTo>
                  <a:pt x="1776209" y="906780"/>
                </a:lnTo>
                <a:close/>
              </a:path>
            </a:pathLst>
          </a:custGeom>
          <a:solidFill>
            <a:srgbClr val="C0C0C0"/>
          </a:solidFill>
        </p:spPr>
        <p:txBody>
          <a:bodyPr wrap="square" lIns="0" tIns="0" rIns="0" bIns="0" rtlCol="0"/>
          <a:lstStyle/>
          <a:p>
            <a:endParaRPr sz="1632"/>
          </a:p>
        </p:txBody>
      </p:sp>
      <p:sp>
        <p:nvSpPr>
          <p:cNvPr id="10" name="object 10"/>
          <p:cNvSpPr/>
          <p:nvPr/>
        </p:nvSpPr>
        <p:spPr>
          <a:xfrm>
            <a:off x="8097211" y="5205170"/>
            <a:ext cx="1611141" cy="822269"/>
          </a:xfrm>
          <a:custGeom>
            <a:avLst/>
            <a:gdLst/>
            <a:ahLst/>
            <a:cxnLst/>
            <a:rect l="l" t="t" r="r" b="b"/>
            <a:pathLst>
              <a:path w="1776729" h="906779">
                <a:moveTo>
                  <a:pt x="236207" y="590550"/>
                </a:moveTo>
                <a:lnTo>
                  <a:pt x="173206" y="587025"/>
                </a:lnTo>
                <a:lnTo>
                  <a:pt x="116723" y="577088"/>
                </a:lnTo>
                <a:lnTo>
                  <a:pt x="68959" y="561689"/>
                </a:lnTo>
                <a:lnTo>
                  <a:pt x="32116" y="541782"/>
                </a:lnTo>
                <a:lnTo>
                  <a:pt x="0" y="492251"/>
                </a:lnTo>
                <a:lnTo>
                  <a:pt x="0" y="98298"/>
                </a:lnTo>
                <a:lnTo>
                  <a:pt x="32116" y="48767"/>
                </a:lnTo>
                <a:lnTo>
                  <a:pt x="68959" y="28860"/>
                </a:lnTo>
                <a:lnTo>
                  <a:pt x="116723" y="13462"/>
                </a:lnTo>
                <a:lnTo>
                  <a:pt x="173206" y="3524"/>
                </a:lnTo>
                <a:lnTo>
                  <a:pt x="236207" y="0"/>
                </a:lnTo>
                <a:lnTo>
                  <a:pt x="1179576" y="0"/>
                </a:lnTo>
                <a:lnTo>
                  <a:pt x="1242316" y="3524"/>
                </a:lnTo>
                <a:lnTo>
                  <a:pt x="1298726" y="13461"/>
                </a:lnTo>
                <a:lnTo>
                  <a:pt x="1346542" y="28860"/>
                </a:lnTo>
                <a:lnTo>
                  <a:pt x="1383500" y="48767"/>
                </a:lnTo>
                <a:lnTo>
                  <a:pt x="1415783" y="98298"/>
                </a:lnTo>
                <a:lnTo>
                  <a:pt x="1415783" y="492251"/>
                </a:lnTo>
                <a:lnTo>
                  <a:pt x="1383500" y="541782"/>
                </a:lnTo>
                <a:lnTo>
                  <a:pt x="1346542" y="561689"/>
                </a:lnTo>
                <a:lnTo>
                  <a:pt x="1298726" y="577088"/>
                </a:lnTo>
                <a:lnTo>
                  <a:pt x="1242316" y="587025"/>
                </a:lnTo>
                <a:lnTo>
                  <a:pt x="1179576" y="590550"/>
                </a:lnTo>
                <a:lnTo>
                  <a:pt x="1776209" y="906780"/>
                </a:lnTo>
                <a:lnTo>
                  <a:pt x="825995" y="590550"/>
                </a:lnTo>
                <a:lnTo>
                  <a:pt x="236207" y="590550"/>
                </a:lnTo>
                <a:close/>
              </a:path>
            </a:pathLst>
          </a:custGeom>
          <a:ln w="12700">
            <a:solidFill>
              <a:srgbClr val="C0C0C0"/>
            </a:solidFill>
          </a:ln>
        </p:spPr>
        <p:txBody>
          <a:bodyPr wrap="square" lIns="0" tIns="0" rIns="0" bIns="0" rtlCol="0"/>
          <a:lstStyle/>
          <a:p>
            <a:endParaRPr sz="1632"/>
          </a:p>
        </p:txBody>
      </p:sp>
      <p:sp>
        <p:nvSpPr>
          <p:cNvPr id="11" name="object 11"/>
          <p:cNvSpPr txBox="1"/>
          <p:nvPr/>
        </p:nvSpPr>
        <p:spPr>
          <a:xfrm>
            <a:off x="2714684" y="1841007"/>
            <a:ext cx="6425560" cy="3879995"/>
          </a:xfrm>
          <a:prstGeom prst="rect">
            <a:avLst/>
          </a:prstGeom>
        </p:spPr>
        <p:txBody>
          <a:bodyPr vert="horz" wrap="square" lIns="0" tIns="11516" rIns="0" bIns="0" rtlCol="0">
            <a:spAutoFit/>
          </a:bodyPr>
          <a:lstStyle/>
          <a:p>
            <a:pPr marL="346067" marR="1448182" indent="1098661">
              <a:spcBef>
                <a:spcPts val="91"/>
              </a:spcBef>
            </a:pPr>
            <a:r>
              <a:rPr sz="2720" dirty="0">
                <a:latin typeface="Comic Sans MS"/>
                <a:cs typeface="Comic Sans MS"/>
              </a:rPr>
              <a:t>TI TELEFONO  DOMANI MATTINA, COSÌ  CI METTIAMO</a:t>
            </a:r>
            <a:r>
              <a:rPr sz="2720" spc="-82" dirty="0">
                <a:latin typeface="Comic Sans MS"/>
                <a:cs typeface="Comic Sans MS"/>
              </a:rPr>
              <a:t> </a:t>
            </a:r>
            <a:r>
              <a:rPr sz="2720" dirty="0">
                <a:latin typeface="Comic Sans MS"/>
                <a:cs typeface="Comic Sans MS"/>
              </a:rPr>
              <a:t>D’ACCORDO</a:t>
            </a:r>
            <a:endParaRPr sz="2720">
              <a:latin typeface="Comic Sans MS"/>
              <a:cs typeface="Comic Sans MS"/>
            </a:endParaRPr>
          </a:p>
          <a:p>
            <a:pPr marL="2683312">
              <a:spcBef>
                <a:spcPts val="3328"/>
              </a:spcBef>
            </a:pPr>
            <a:r>
              <a:rPr sz="2720" dirty="0">
                <a:latin typeface="Comic Sans MS"/>
                <a:cs typeface="Comic Sans MS"/>
              </a:rPr>
              <a:t>E </a:t>
            </a:r>
            <a:r>
              <a:rPr sz="2720" spc="-5" dirty="0">
                <a:latin typeface="Comic Sans MS"/>
                <a:cs typeface="Comic Sans MS"/>
              </a:rPr>
              <a:t>SE </a:t>
            </a:r>
            <a:r>
              <a:rPr sz="2720" dirty="0">
                <a:latin typeface="Comic Sans MS"/>
                <a:cs typeface="Comic Sans MS"/>
              </a:rPr>
              <a:t>NON MI</a:t>
            </a:r>
            <a:r>
              <a:rPr sz="2720" spc="-77" dirty="0">
                <a:latin typeface="Comic Sans MS"/>
                <a:cs typeface="Comic Sans MS"/>
              </a:rPr>
              <a:t> </a:t>
            </a:r>
            <a:r>
              <a:rPr sz="2720" dirty="0">
                <a:latin typeface="Comic Sans MS"/>
                <a:cs typeface="Comic Sans MS"/>
              </a:rPr>
              <a:t>TROVI?</a:t>
            </a:r>
            <a:endParaRPr sz="2720">
              <a:latin typeface="Comic Sans MS"/>
              <a:cs typeface="Comic Sans MS"/>
            </a:endParaRPr>
          </a:p>
          <a:p>
            <a:pPr>
              <a:lnSpc>
                <a:spcPct val="100000"/>
              </a:lnSpc>
            </a:pPr>
            <a:endParaRPr sz="3264">
              <a:latin typeface="Times New Roman"/>
              <a:cs typeface="Times New Roman"/>
            </a:endParaRPr>
          </a:p>
          <a:p>
            <a:pPr marL="624187" marR="1993482" indent="-613246"/>
            <a:r>
              <a:rPr sz="2720" dirty="0">
                <a:latin typeface="Comic Sans MS"/>
                <a:cs typeface="Comic Sans MS"/>
              </a:rPr>
              <a:t>CI VEDIAMO</a:t>
            </a:r>
            <a:r>
              <a:rPr sz="2720" spc="-82" dirty="0">
                <a:latin typeface="Comic Sans MS"/>
                <a:cs typeface="Comic Sans MS"/>
              </a:rPr>
              <a:t> </a:t>
            </a:r>
            <a:r>
              <a:rPr sz="2720" dirty="0">
                <a:latin typeface="Comic Sans MS"/>
                <a:cs typeface="Comic Sans MS"/>
              </a:rPr>
              <a:t>COMUNQUE  A</a:t>
            </a:r>
            <a:r>
              <a:rPr sz="2720" spc="-18" dirty="0">
                <a:latin typeface="Comic Sans MS"/>
                <a:cs typeface="Comic Sans MS"/>
              </a:rPr>
              <a:t> </a:t>
            </a:r>
            <a:r>
              <a:rPr sz="2720" dirty="0">
                <a:latin typeface="Comic Sans MS"/>
                <a:cs typeface="Comic Sans MS"/>
              </a:rPr>
              <a:t>MEZZOGIORNO!</a:t>
            </a:r>
            <a:endParaRPr sz="2720">
              <a:latin typeface="Comic Sans MS"/>
              <a:cs typeface="Comic Sans MS"/>
            </a:endParaRPr>
          </a:p>
          <a:p>
            <a:pPr marR="109405" algn="r">
              <a:spcBef>
                <a:spcPts val="73"/>
              </a:spcBef>
            </a:pPr>
            <a:r>
              <a:rPr sz="2720" dirty="0">
                <a:latin typeface="Comic Sans MS"/>
                <a:cs typeface="Comic Sans MS"/>
              </a:rPr>
              <a:t>OK!</a:t>
            </a:r>
            <a:endParaRPr sz="2720">
              <a:latin typeface="Comic Sans MS"/>
              <a:cs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6082" y="3172028"/>
            <a:ext cx="4399836" cy="513945"/>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Gestire le</a:t>
            </a:r>
            <a:r>
              <a:rPr b="1" spc="-32" dirty="0">
                <a:solidFill>
                  <a:srgbClr val="00B0F0"/>
                </a:solidFill>
                <a:latin typeface="Comic Sans MS" panose="030F0702030302020204" pitchFamily="66" charset="0"/>
              </a:rPr>
              <a:t> </a:t>
            </a:r>
            <a:r>
              <a:rPr b="1" spc="-9" dirty="0">
                <a:solidFill>
                  <a:srgbClr val="00B0F0"/>
                </a:solidFill>
                <a:latin typeface="Comic Sans MS" panose="030F0702030302020204" pitchFamily="66" charset="0"/>
              </a:rPr>
              <a:t>connessioni</a:t>
            </a:r>
          </a:p>
        </p:txBody>
      </p:sp>
      <p:sp>
        <p:nvSpPr>
          <p:cNvPr id="3" name="object 3"/>
          <p:cNvSpPr txBox="1">
            <a:spLocks noGrp="1"/>
          </p:cNvSpPr>
          <p:nvPr>
            <p:ph type="ftr" sz="quarter" idx="5"/>
          </p:nvPr>
        </p:nvSpPr>
        <p:spPr>
          <a:xfrm>
            <a:off x="4909813" y="5711484"/>
            <a:ext cx="3731305" cy="436017"/>
          </a:xfrm>
          <a:prstGeom prst="rect">
            <a:avLst/>
          </a:prstGeom>
        </p:spPr>
        <p:txBody>
          <a:bodyPr vert="horz" wrap="square" lIns="0" tIns="0" rIns="0" bIns="0" rtlCol="0" anchor="ctr">
            <a:spAutoFit/>
          </a:bodyPr>
          <a:lstStyle/>
          <a:p>
            <a:pPr marL="11516">
              <a:lnSpc>
                <a:spcPts val="1696"/>
              </a:lnSpc>
            </a:pPr>
            <a:r>
              <a:rPr dirty="0"/>
              <a:t>© </a:t>
            </a:r>
            <a:r>
              <a:rPr spc="-5" dirty="0"/>
              <a:t>2001-2007 Pier Luca Montessoro (si veda la nota </a:t>
            </a:r>
            <a:r>
              <a:rPr dirty="0"/>
              <a:t>a </a:t>
            </a:r>
            <a:r>
              <a:rPr spc="-5" dirty="0"/>
              <a:t>pagina 2)</a:t>
            </a:r>
          </a:p>
        </p:txBody>
      </p:sp>
      <p:sp>
        <p:nvSpPr>
          <p:cNvPr id="4" name="object 4"/>
          <p:cNvSpPr txBox="1">
            <a:spLocks noGrp="1"/>
          </p:cNvSpPr>
          <p:nvPr>
            <p:ph type="sldNum" sz="quarter" idx="7"/>
          </p:nvPr>
        </p:nvSpPr>
        <p:spPr>
          <a:xfrm>
            <a:off x="9055708" y="5820488"/>
            <a:ext cx="2487537" cy="218008"/>
          </a:xfrm>
          <a:prstGeom prst="rect">
            <a:avLst/>
          </a:prstGeom>
        </p:spPr>
        <p:txBody>
          <a:bodyPr vert="horz" wrap="square" lIns="0" tIns="0" rIns="0" bIns="0" rtlCol="0" anchor="ctr">
            <a:spAutoFit/>
          </a:bodyPr>
          <a:lstStyle/>
          <a:p>
            <a:pPr marL="23033">
              <a:lnSpc>
                <a:spcPts val="1696"/>
              </a:lnSpc>
            </a:pPr>
            <a:fld id="{81D60167-4931-47E6-BA6A-407CBD079E47}" type="slidenum">
              <a:rPr dirty="0"/>
              <a:pPr marL="23033">
                <a:lnSpc>
                  <a:spcPts val="1696"/>
                </a:lnSpc>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7130" y="767655"/>
            <a:ext cx="4476588" cy="688737"/>
          </a:xfrm>
          <a:prstGeom prst="rect">
            <a:avLst/>
          </a:prstGeom>
        </p:spPr>
        <p:txBody>
          <a:bodyPr vert="horz" wrap="square" lIns="0" tIns="11516" rIns="0" bIns="0" rtlCol="0" anchor="ctr">
            <a:spAutoFit/>
          </a:bodyPr>
          <a:lstStyle/>
          <a:p>
            <a:pPr marL="11516">
              <a:lnSpc>
                <a:spcPct val="100000"/>
              </a:lnSpc>
              <a:spcBef>
                <a:spcPts val="91"/>
              </a:spcBef>
            </a:pPr>
            <a:r>
              <a:rPr b="1" spc="-9" dirty="0">
                <a:solidFill>
                  <a:srgbClr val="00B0F0"/>
                </a:solidFill>
                <a:latin typeface="Comic Sans MS" panose="030F0702030302020204" pitchFamily="66" charset="0"/>
              </a:rPr>
              <a:t>Frammentazione</a:t>
            </a:r>
          </a:p>
        </p:txBody>
      </p:sp>
      <p:sp>
        <p:nvSpPr>
          <p:cNvPr id="3" name="object 3"/>
          <p:cNvSpPr txBox="1"/>
          <p:nvPr/>
        </p:nvSpPr>
        <p:spPr>
          <a:xfrm>
            <a:off x="2583397" y="1834097"/>
            <a:ext cx="6554544" cy="1797434"/>
          </a:xfrm>
          <a:prstGeom prst="rect">
            <a:avLst/>
          </a:prstGeom>
        </p:spPr>
        <p:txBody>
          <a:bodyPr vert="horz" wrap="square" lIns="0" tIns="10941" rIns="0" bIns="0" rtlCol="0">
            <a:spAutoFit/>
          </a:bodyPr>
          <a:lstStyle/>
          <a:p>
            <a:pPr marL="264876" marR="4607" indent="-253360">
              <a:spcBef>
                <a:spcPts val="86"/>
              </a:spcBef>
              <a:buChar char="•"/>
              <a:tabLst>
                <a:tab pos="265452" algn="l"/>
              </a:tabLst>
            </a:pPr>
            <a:r>
              <a:rPr sz="2902" dirty="0">
                <a:latin typeface="Comic Sans MS" panose="030F0702030302020204" pitchFamily="66" charset="0"/>
                <a:cs typeface="Arial"/>
              </a:rPr>
              <a:t>I </a:t>
            </a:r>
            <a:r>
              <a:rPr sz="2902" spc="-5" dirty="0">
                <a:latin typeface="Comic Sans MS" panose="030F0702030302020204" pitchFamily="66" charset="0"/>
                <a:cs typeface="Arial"/>
              </a:rPr>
              <a:t>dati </a:t>
            </a:r>
            <a:r>
              <a:rPr sz="2902" spc="-9" dirty="0">
                <a:latin typeface="Comic Sans MS" panose="030F0702030302020204" pitchFamily="66" charset="0"/>
                <a:cs typeface="Arial"/>
              </a:rPr>
              <a:t>ricevuti dalle applicazioni devono  essere suddivisi </a:t>
            </a:r>
            <a:r>
              <a:rPr sz="2902" spc="-5" dirty="0">
                <a:latin typeface="Comic Sans MS" panose="030F0702030302020204" pitchFamily="66" charset="0"/>
                <a:cs typeface="Arial"/>
              </a:rPr>
              <a:t>in </a:t>
            </a:r>
            <a:r>
              <a:rPr sz="2902" spc="-9" dirty="0">
                <a:latin typeface="Comic Sans MS" panose="030F0702030302020204" pitchFamily="66" charset="0"/>
                <a:cs typeface="Arial"/>
              </a:rPr>
              <a:t>messaggi di  dimensione adeguata </a:t>
            </a:r>
            <a:r>
              <a:rPr sz="2902" spc="-5" dirty="0">
                <a:latin typeface="Comic Sans MS" panose="030F0702030302020204" pitchFamily="66" charset="0"/>
                <a:cs typeface="Arial"/>
              </a:rPr>
              <a:t>alle </a:t>
            </a:r>
            <a:r>
              <a:rPr sz="2902" spc="-9" dirty="0">
                <a:latin typeface="Comic Sans MS" panose="030F0702030302020204" pitchFamily="66" charset="0"/>
                <a:cs typeface="Arial"/>
              </a:rPr>
              <a:t>capacità del  livello network</a:t>
            </a:r>
            <a:endParaRPr sz="2902" dirty="0">
              <a:latin typeface="Comic Sans MS" panose="030F0702030302020204" pitchFamily="66" charset="0"/>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6168" y="717393"/>
            <a:ext cx="4583626" cy="688737"/>
          </a:xfrm>
          <a:prstGeom prst="rect">
            <a:avLst/>
          </a:prstGeom>
        </p:spPr>
        <p:txBody>
          <a:bodyPr vert="horz" wrap="square" lIns="0" tIns="11516" rIns="0" bIns="0" rtlCol="0" anchor="ctr">
            <a:spAutoFit/>
          </a:bodyPr>
          <a:lstStyle/>
          <a:p>
            <a:pPr marL="11516">
              <a:lnSpc>
                <a:spcPct val="100000"/>
              </a:lnSpc>
              <a:spcBef>
                <a:spcPts val="91"/>
              </a:spcBef>
            </a:pPr>
            <a:r>
              <a:rPr b="1" spc="-9" dirty="0">
                <a:solidFill>
                  <a:srgbClr val="00B0F0"/>
                </a:solidFill>
                <a:latin typeface="Comic Sans MS" panose="030F0702030302020204" pitchFamily="66" charset="0"/>
              </a:rPr>
              <a:t>Frammentazione</a:t>
            </a:r>
          </a:p>
        </p:txBody>
      </p:sp>
      <p:sp>
        <p:nvSpPr>
          <p:cNvPr id="3" name="object 3"/>
          <p:cNvSpPr/>
          <p:nvPr/>
        </p:nvSpPr>
        <p:spPr>
          <a:xfrm>
            <a:off x="4796389" y="1774443"/>
            <a:ext cx="2530723" cy="1864501"/>
          </a:xfrm>
          <a:custGeom>
            <a:avLst/>
            <a:gdLst/>
            <a:ahLst/>
            <a:cxnLst/>
            <a:rect l="l" t="t" r="r" b="b"/>
            <a:pathLst>
              <a:path w="2790825" h="2056129">
                <a:moveTo>
                  <a:pt x="0" y="0"/>
                </a:moveTo>
                <a:lnTo>
                  <a:pt x="0" y="2055876"/>
                </a:lnTo>
                <a:lnTo>
                  <a:pt x="2790443" y="2055876"/>
                </a:lnTo>
                <a:lnTo>
                  <a:pt x="2790443" y="0"/>
                </a:lnTo>
                <a:lnTo>
                  <a:pt x="0" y="0"/>
                </a:lnTo>
                <a:close/>
              </a:path>
            </a:pathLst>
          </a:custGeom>
          <a:solidFill>
            <a:srgbClr val="FFFF01"/>
          </a:solidFill>
        </p:spPr>
        <p:txBody>
          <a:bodyPr wrap="square" lIns="0" tIns="0" rIns="0" bIns="0" rtlCol="0"/>
          <a:lstStyle/>
          <a:p>
            <a:endParaRPr sz="1632"/>
          </a:p>
        </p:txBody>
      </p:sp>
      <p:sp>
        <p:nvSpPr>
          <p:cNvPr id="4" name="object 4"/>
          <p:cNvSpPr/>
          <p:nvPr/>
        </p:nvSpPr>
        <p:spPr>
          <a:xfrm>
            <a:off x="4796389" y="1774443"/>
            <a:ext cx="2530723" cy="1864501"/>
          </a:xfrm>
          <a:custGeom>
            <a:avLst/>
            <a:gdLst/>
            <a:ahLst/>
            <a:cxnLst/>
            <a:rect l="l" t="t" r="r" b="b"/>
            <a:pathLst>
              <a:path w="2790825" h="2056129">
                <a:moveTo>
                  <a:pt x="0" y="0"/>
                </a:moveTo>
                <a:lnTo>
                  <a:pt x="0" y="2055876"/>
                </a:lnTo>
                <a:lnTo>
                  <a:pt x="2790443" y="2055876"/>
                </a:lnTo>
                <a:lnTo>
                  <a:pt x="2790443" y="0"/>
                </a:lnTo>
                <a:lnTo>
                  <a:pt x="0" y="0"/>
                </a:lnTo>
                <a:close/>
              </a:path>
            </a:pathLst>
          </a:custGeom>
          <a:ln w="25400">
            <a:solidFill>
              <a:srgbClr val="000000"/>
            </a:solidFill>
          </a:ln>
        </p:spPr>
        <p:txBody>
          <a:bodyPr wrap="square" lIns="0" tIns="0" rIns="0" bIns="0" rtlCol="0"/>
          <a:lstStyle/>
          <a:p>
            <a:endParaRPr sz="1632"/>
          </a:p>
        </p:txBody>
      </p:sp>
      <p:sp>
        <p:nvSpPr>
          <p:cNvPr id="5" name="object 5"/>
          <p:cNvSpPr txBox="1"/>
          <p:nvPr/>
        </p:nvSpPr>
        <p:spPr>
          <a:xfrm>
            <a:off x="3199753" y="2338514"/>
            <a:ext cx="1470641" cy="346464"/>
          </a:xfrm>
          <a:prstGeom prst="rect">
            <a:avLst/>
          </a:prstGeom>
        </p:spPr>
        <p:txBody>
          <a:bodyPr vert="horz" wrap="square" lIns="0" tIns="11516" rIns="0" bIns="0" rtlCol="0">
            <a:spAutoFit/>
          </a:bodyPr>
          <a:lstStyle/>
          <a:p>
            <a:pPr marL="11516">
              <a:spcBef>
                <a:spcPts val="91"/>
              </a:spcBef>
            </a:pPr>
            <a:r>
              <a:rPr sz="2176" spc="-5" dirty="0">
                <a:latin typeface="Arial"/>
                <a:cs typeface="Arial"/>
              </a:rPr>
              <a:t>applicazioni</a:t>
            </a:r>
            <a:endParaRPr sz="2176" dirty="0">
              <a:latin typeface="Arial"/>
              <a:cs typeface="Arial"/>
            </a:endParaRPr>
          </a:p>
        </p:txBody>
      </p:sp>
      <p:sp>
        <p:nvSpPr>
          <p:cNvPr id="6" name="object 6"/>
          <p:cNvSpPr txBox="1"/>
          <p:nvPr/>
        </p:nvSpPr>
        <p:spPr>
          <a:xfrm>
            <a:off x="3378026" y="3984434"/>
            <a:ext cx="1114785" cy="681299"/>
          </a:xfrm>
          <a:prstGeom prst="rect">
            <a:avLst/>
          </a:prstGeom>
        </p:spPr>
        <p:txBody>
          <a:bodyPr vert="horz" wrap="square" lIns="0" tIns="11516" rIns="0" bIns="0" rtlCol="0">
            <a:spAutoFit/>
          </a:bodyPr>
          <a:lstStyle/>
          <a:p>
            <a:pPr marL="11516" marR="4607" indent="51824">
              <a:spcBef>
                <a:spcPts val="91"/>
              </a:spcBef>
            </a:pPr>
            <a:r>
              <a:rPr sz="2176" spc="-5" dirty="0">
                <a:latin typeface="Arial"/>
                <a:cs typeface="Arial"/>
              </a:rPr>
              <a:t>livello di  trasporto</a:t>
            </a:r>
            <a:endParaRPr sz="2176" dirty="0">
              <a:latin typeface="Arial"/>
              <a:cs typeface="Arial"/>
            </a:endParaRPr>
          </a:p>
        </p:txBody>
      </p:sp>
      <p:sp>
        <p:nvSpPr>
          <p:cNvPr id="7" name="object 7"/>
          <p:cNvSpPr/>
          <p:nvPr/>
        </p:nvSpPr>
        <p:spPr>
          <a:xfrm>
            <a:off x="4796389" y="3622820"/>
            <a:ext cx="2530723" cy="1536284"/>
          </a:xfrm>
          <a:custGeom>
            <a:avLst/>
            <a:gdLst/>
            <a:ahLst/>
            <a:cxnLst/>
            <a:rect l="l" t="t" r="r" b="b"/>
            <a:pathLst>
              <a:path w="2790825" h="1694179">
                <a:moveTo>
                  <a:pt x="0" y="0"/>
                </a:moveTo>
                <a:lnTo>
                  <a:pt x="0" y="1693926"/>
                </a:lnTo>
                <a:lnTo>
                  <a:pt x="2790443" y="1693926"/>
                </a:lnTo>
                <a:lnTo>
                  <a:pt x="2790443" y="0"/>
                </a:lnTo>
                <a:lnTo>
                  <a:pt x="0" y="0"/>
                </a:lnTo>
                <a:close/>
              </a:path>
            </a:pathLst>
          </a:custGeom>
          <a:solidFill>
            <a:srgbClr val="FF9801"/>
          </a:solidFill>
        </p:spPr>
        <p:txBody>
          <a:bodyPr wrap="square" lIns="0" tIns="0" rIns="0" bIns="0" rtlCol="0"/>
          <a:lstStyle/>
          <a:p>
            <a:endParaRPr sz="1632"/>
          </a:p>
        </p:txBody>
      </p:sp>
      <p:sp>
        <p:nvSpPr>
          <p:cNvPr id="8" name="object 8"/>
          <p:cNvSpPr/>
          <p:nvPr/>
        </p:nvSpPr>
        <p:spPr>
          <a:xfrm>
            <a:off x="4796389" y="5160255"/>
            <a:ext cx="2530723" cy="845302"/>
          </a:xfrm>
          <a:custGeom>
            <a:avLst/>
            <a:gdLst/>
            <a:ahLst/>
            <a:cxnLst/>
            <a:rect l="l" t="t" r="r" b="b"/>
            <a:pathLst>
              <a:path w="2790825" h="932179">
                <a:moveTo>
                  <a:pt x="0" y="0"/>
                </a:moveTo>
                <a:lnTo>
                  <a:pt x="0" y="931926"/>
                </a:lnTo>
                <a:lnTo>
                  <a:pt x="2790443" y="931926"/>
                </a:lnTo>
                <a:lnTo>
                  <a:pt x="2790443" y="0"/>
                </a:lnTo>
                <a:lnTo>
                  <a:pt x="0" y="0"/>
                </a:lnTo>
                <a:close/>
              </a:path>
            </a:pathLst>
          </a:custGeom>
          <a:solidFill>
            <a:srgbClr val="66FF33"/>
          </a:solidFill>
        </p:spPr>
        <p:txBody>
          <a:bodyPr wrap="square" lIns="0" tIns="0" rIns="0" bIns="0" rtlCol="0"/>
          <a:lstStyle/>
          <a:p>
            <a:endParaRPr sz="1632"/>
          </a:p>
        </p:txBody>
      </p:sp>
      <p:sp>
        <p:nvSpPr>
          <p:cNvPr id="9" name="object 9"/>
          <p:cNvSpPr/>
          <p:nvPr/>
        </p:nvSpPr>
        <p:spPr>
          <a:xfrm>
            <a:off x="4796389" y="5160255"/>
            <a:ext cx="2530723" cy="845302"/>
          </a:xfrm>
          <a:custGeom>
            <a:avLst/>
            <a:gdLst/>
            <a:ahLst/>
            <a:cxnLst/>
            <a:rect l="l" t="t" r="r" b="b"/>
            <a:pathLst>
              <a:path w="2790825" h="932179">
                <a:moveTo>
                  <a:pt x="0" y="0"/>
                </a:moveTo>
                <a:lnTo>
                  <a:pt x="0" y="931926"/>
                </a:lnTo>
                <a:lnTo>
                  <a:pt x="2790443" y="931926"/>
                </a:lnTo>
                <a:lnTo>
                  <a:pt x="2790443" y="0"/>
                </a:lnTo>
                <a:lnTo>
                  <a:pt x="0" y="0"/>
                </a:lnTo>
                <a:close/>
              </a:path>
            </a:pathLst>
          </a:custGeom>
          <a:ln w="25400">
            <a:solidFill>
              <a:srgbClr val="000000"/>
            </a:solidFill>
          </a:ln>
        </p:spPr>
        <p:txBody>
          <a:bodyPr wrap="square" lIns="0" tIns="0" rIns="0" bIns="0" rtlCol="0"/>
          <a:lstStyle/>
          <a:p>
            <a:endParaRPr sz="1632"/>
          </a:p>
        </p:txBody>
      </p:sp>
      <p:sp>
        <p:nvSpPr>
          <p:cNvPr id="10" name="object 10"/>
          <p:cNvSpPr txBox="1"/>
          <p:nvPr/>
        </p:nvSpPr>
        <p:spPr>
          <a:xfrm>
            <a:off x="3534880" y="5228203"/>
            <a:ext cx="792326" cy="681299"/>
          </a:xfrm>
          <a:prstGeom prst="rect">
            <a:avLst/>
          </a:prstGeom>
        </p:spPr>
        <p:txBody>
          <a:bodyPr vert="horz" wrap="square" lIns="0" tIns="11516" rIns="0" bIns="0" rtlCol="0">
            <a:spAutoFit/>
          </a:bodyPr>
          <a:lstStyle/>
          <a:p>
            <a:pPr marL="11516" marR="4607" indent="38004">
              <a:spcBef>
                <a:spcPts val="91"/>
              </a:spcBef>
            </a:pPr>
            <a:r>
              <a:rPr sz="2176" spc="-5" dirty="0">
                <a:latin typeface="Arial"/>
                <a:cs typeface="Arial"/>
              </a:rPr>
              <a:t>livello  di</a:t>
            </a:r>
            <a:r>
              <a:rPr sz="2176" spc="-82" dirty="0">
                <a:latin typeface="Arial"/>
                <a:cs typeface="Arial"/>
              </a:rPr>
              <a:t> </a:t>
            </a:r>
            <a:r>
              <a:rPr sz="2176" dirty="0">
                <a:latin typeface="Arial"/>
                <a:cs typeface="Arial"/>
              </a:rPr>
              <a:t>rete</a:t>
            </a:r>
          </a:p>
        </p:txBody>
      </p:sp>
      <p:sp>
        <p:nvSpPr>
          <p:cNvPr id="11" name="object 11"/>
          <p:cNvSpPr/>
          <p:nvPr/>
        </p:nvSpPr>
        <p:spPr>
          <a:xfrm>
            <a:off x="5664262" y="1940277"/>
            <a:ext cx="0" cy="1658358"/>
          </a:xfrm>
          <a:custGeom>
            <a:avLst/>
            <a:gdLst/>
            <a:ahLst/>
            <a:cxnLst/>
            <a:rect l="l" t="t" r="r" b="b"/>
            <a:pathLst>
              <a:path h="1828800">
                <a:moveTo>
                  <a:pt x="0" y="1828800"/>
                </a:moveTo>
                <a:lnTo>
                  <a:pt x="0" y="0"/>
                </a:lnTo>
              </a:path>
            </a:pathLst>
          </a:custGeom>
          <a:ln w="38100">
            <a:solidFill>
              <a:srgbClr val="6666FF"/>
            </a:solidFill>
          </a:ln>
        </p:spPr>
        <p:txBody>
          <a:bodyPr wrap="square" lIns="0" tIns="0" rIns="0" bIns="0" rtlCol="0"/>
          <a:lstStyle/>
          <a:p>
            <a:endParaRPr sz="1632"/>
          </a:p>
        </p:txBody>
      </p:sp>
      <p:sp>
        <p:nvSpPr>
          <p:cNvPr id="12" name="object 12"/>
          <p:cNvSpPr/>
          <p:nvPr/>
        </p:nvSpPr>
        <p:spPr>
          <a:xfrm>
            <a:off x="5111476" y="1960318"/>
            <a:ext cx="1088297" cy="789447"/>
          </a:xfrm>
          <a:custGeom>
            <a:avLst/>
            <a:gdLst/>
            <a:ahLst/>
            <a:cxnLst/>
            <a:rect l="l" t="t" r="r" b="b"/>
            <a:pathLst>
              <a:path w="1200150" h="870585">
                <a:moveTo>
                  <a:pt x="1200150" y="435101"/>
                </a:moveTo>
                <a:lnTo>
                  <a:pt x="1197694" y="395539"/>
                </a:lnTo>
                <a:lnTo>
                  <a:pt x="1190470" y="356963"/>
                </a:lnTo>
                <a:lnTo>
                  <a:pt x="1178690" y="319528"/>
                </a:lnTo>
                <a:lnTo>
                  <a:pt x="1162566" y="283389"/>
                </a:lnTo>
                <a:lnTo>
                  <a:pt x="1142310" y="248701"/>
                </a:lnTo>
                <a:lnTo>
                  <a:pt x="1118136" y="215617"/>
                </a:lnTo>
                <a:lnTo>
                  <a:pt x="1090255" y="184293"/>
                </a:lnTo>
                <a:lnTo>
                  <a:pt x="1058880" y="154882"/>
                </a:lnTo>
                <a:lnTo>
                  <a:pt x="1024223" y="127539"/>
                </a:lnTo>
                <a:lnTo>
                  <a:pt x="986497" y="102419"/>
                </a:lnTo>
                <a:lnTo>
                  <a:pt x="945914" y="79676"/>
                </a:lnTo>
                <a:lnTo>
                  <a:pt x="902687" y="59464"/>
                </a:lnTo>
                <a:lnTo>
                  <a:pt x="857029" y="41938"/>
                </a:lnTo>
                <a:lnTo>
                  <a:pt x="809150" y="27252"/>
                </a:lnTo>
                <a:lnTo>
                  <a:pt x="759265" y="15561"/>
                </a:lnTo>
                <a:lnTo>
                  <a:pt x="707586" y="7018"/>
                </a:lnTo>
                <a:lnTo>
                  <a:pt x="654325" y="1780"/>
                </a:lnTo>
                <a:lnTo>
                  <a:pt x="599693" y="0"/>
                </a:lnTo>
                <a:lnTo>
                  <a:pt x="545183" y="1780"/>
                </a:lnTo>
                <a:lnTo>
                  <a:pt x="492028" y="7018"/>
                </a:lnTo>
                <a:lnTo>
                  <a:pt x="440443" y="15561"/>
                </a:lnTo>
                <a:lnTo>
                  <a:pt x="390640" y="27252"/>
                </a:lnTo>
                <a:lnTo>
                  <a:pt x="342833" y="41938"/>
                </a:lnTo>
                <a:lnTo>
                  <a:pt x="297236" y="59464"/>
                </a:lnTo>
                <a:lnTo>
                  <a:pt x="254061" y="79676"/>
                </a:lnTo>
                <a:lnTo>
                  <a:pt x="213522" y="102419"/>
                </a:lnTo>
                <a:lnTo>
                  <a:pt x="175831" y="127539"/>
                </a:lnTo>
                <a:lnTo>
                  <a:pt x="141203" y="154882"/>
                </a:lnTo>
                <a:lnTo>
                  <a:pt x="109850" y="184293"/>
                </a:lnTo>
                <a:lnTo>
                  <a:pt x="81985" y="215617"/>
                </a:lnTo>
                <a:lnTo>
                  <a:pt x="57822" y="248701"/>
                </a:lnTo>
                <a:lnTo>
                  <a:pt x="37575" y="283389"/>
                </a:lnTo>
                <a:lnTo>
                  <a:pt x="21455" y="319528"/>
                </a:lnTo>
                <a:lnTo>
                  <a:pt x="9678" y="356963"/>
                </a:lnTo>
                <a:lnTo>
                  <a:pt x="2455" y="395539"/>
                </a:lnTo>
                <a:lnTo>
                  <a:pt x="0" y="435101"/>
                </a:lnTo>
                <a:lnTo>
                  <a:pt x="2455" y="474664"/>
                </a:lnTo>
                <a:lnTo>
                  <a:pt x="9678" y="513240"/>
                </a:lnTo>
                <a:lnTo>
                  <a:pt x="21455" y="550675"/>
                </a:lnTo>
                <a:lnTo>
                  <a:pt x="37575" y="586814"/>
                </a:lnTo>
                <a:lnTo>
                  <a:pt x="57822" y="621502"/>
                </a:lnTo>
                <a:lnTo>
                  <a:pt x="81985" y="654586"/>
                </a:lnTo>
                <a:lnTo>
                  <a:pt x="109850" y="685910"/>
                </a:lnTo>
                <a:lnTo>
                  <a:pt x="141203" y="715321"/>
                </a:lnTo>
                <a:lnTo>
                  <a:pt x="175831" y="742664"/>
                </a:lnTo>
                <a:lnTo>
                  <a:pt x="213522" y="767784"/>
                </a:lnTo>
                <a:lnTo>
                  <a:pt x="254061" y="790527"/>
                </a:lnTo>
                <a:lnTo>
                  <a:pt x="297236" y="810739"/>
                </a:lnTo>
                <a:lnTo>
                  <a:pt x="342833" y="828265"/>
                </a:lnTo>
                <a:lnTo>
                  <a:pt x="390640" y="842951"/>
                </a:lnTo>
                <a:lnTo>
                  <a:pt x="440443" y="854642"/>
                </a:lnTo>
                <a:lnTo>
                  <a:pt x="492028" y="863185"/>
                </a:lnTo>
                <a:lnTo>
                  <a:pt x="545183" y="868423"/>
                </a:lnTo>
                <a:lnTo>
                  <a:pt x="599693" y="870204"/>
                </a:lnTo>
                <a:lnTo>
                  <a:pt x="654325" y="868423"/>
                </a:lnTo>
                <a:lnTo>
                  <a:pt x="707586" y="863185"/>
                </a:lnTo>
                <a:lnTo>
                  <a:pt x="759265" y="854642"/>
                </a:lnTo>
                <a:lnTo>
                  <a:pt x="809150" y="842951"/>
                </a:lnTo>
                <a:lnTo>
                  <a:pt x="857029" y="828265"/>
                </a:lnTo>
                <a:lnTo>
                  <a:pt x="902687" y="810739"/>
                </a:lnTo>
                <a:lnTo>
                  <a:pt x="945914" y="790527"/>
                </a:lnTo>
                <a:lnTo>
                  <a:pt x="986497" y="767784"/>
                </a:lnTo>
                <a:lnTo>
                  <a:pt x="1024223" y="742664"/>
                </a:lnTo>
                <a:lnTo>
                  <a:pt x="1058880" y="715321"/>
                </a:lnTo>
                <a:lnTo>
                  <a:pt x="1090255" y="685910"/>
                </a:lnTo>
                <a:lnTo>
                  <a:pt x="1118136" y="654586"/>
                </a:lnTo>
                <a:lnTo>
                  <a:pt x="1142310" y="621502"/>
                </a:lnTo>
                <a:lnTo>
                  <a:pt x="1162566" y="586814"/>
                </a:lnTo>
                <a:lnTo>
                  <a:pt x="1178690" y="550675"/>
                </a:lnTo>
                <a:lnTo>
                  <a:pt x="1190470" y="513240"/>
                </a:lnTo>
                <a:lnTo>
                  <a:pt x="1197694" y="474664"/>
                </a:lnTo>
                <a:lnTo>
                  <a:pt x="1200150" y="435101"/>
                </a:lnTo>
                <a:close/>
              </a:path>
            </a:pathLst>
          </a:custGeom>
          <a:solidFill>
            <a:srgbClr val="6666FF"/>
          </a:solidFill>
        </p:spPr>
        <p:txBody>
          <a:bodyPr wrap="square" lIns="0" tIns="0" rIns="0" bIns="0" rtlCol="0"/>
          <a:lstStyle/>
          <a:p>
            <a:endParaRPr sz="1632"/>
          </a:p>
        </p:txBody>
      </p:sp>
      <p:sp>
        <p:nvSpPr>
          <p:cNvPr id="13" name="object 13"/>
          <p:cNvSpPr txBox="1"/>
          <p:nvPr/>
        </p:nvSpPr>
        <p:spPr>
          <a:xfrm>
            <a:off x="5383257" y="2169223"/>
            <a:ext cx="544724" cy="346464"/>
          </a:xfrm>
          <a:prstGeom prst="rect">
            <a:avLst/>
          </a:prstGeom>
        </p:spPr>
        <p:txBody>
          <a:bodyPr vert="horz" wrap="square" lIns="0" tIns="11516" rIns="0" bIns="0" rtlCol="0">
            <a:spAutoFit/>
          </a:bodyPr>
          <a:lstStyle/>
          <a:p>
            <a:pPr marL="11516">
              <a:spcBef>
                <a:spcPts val="91"/>
              </a:spcBef>
            </a:pPr>
            <a:r>
              <a:rPr sz="2176" spc="-5" dirty="0">
                <a:solidFill>
                  <a:srgbClr val="FFFFFF"/>
                </a:solidFill>
                <a:latin typeface="Arial"/>
                <a:cs typeface="Arial"/>
              </a:rPr>
              <a:t>FTP</a:t>
            </a:r>
            <a:endParaRPr sz="2176">
              <a:latin typeface="Arial"/>
              <a:cs typeface="Arial"/>
            </a:endParaRPr>
          </a:p>
        </p:txBody>
      </p:sp>
      <p:sp>
        <p:nvSpPr>
          <p:cNvPr id="14" name="object 14"/>
          <p:cNvSpPr/>
          <p:nvPr/>
        </p:nvSpPr>
        <p:spPr>
          <a:xfrm>
            <a:off x="5197849" y="3546813"/>
            <a:ext cx="138196" cy="138196"/>
          </a:xfrm>
          <a:prstGeom prst="rect">
            <a:avLst/>
          </a:prstGeom>
          <a:blipFill>
            <a:blip r:embed="rId3" cstate="print"/>
            <a:stretch>
              <a:fillRect/>
            </a:stretch>
          </a:blipFill>
        </p:spPr>
        <p:txBody>
          <a:bodyPr wrap="square" lIns="0" tIns="0" rIns="0" bIns="0" rtlCol="0"/>
          <a:lstStyle/>
          <a:p>
            <a:endParaRPr sz="1632"/>
          </a:p>
        </p:txBody>
      </p:sp>
      <p:sp>
        <p:nvSpPr>
          <p:cNvPr id="15" name="object 15"/>
          <p:cNvSpPr/>
          <p:nvPr/>
        </p:nvSpPr>
        <p:spPr>
          <a:xfrm>
            <a:off x="5595164" y="3546813"/>
            <a:ext cx="138196" cy="138196"/>
          </a:xfrm>
          <a:prstGeom prst="rect">
            <a:avLst/>
          </a:prstGeom>
          <a:blipFill>
            <a:blip r:embed="rId3" cstate="print"/>
            <a:stretch>
              <a:fillRect/>
            </a:stretch>
          </a:blipFill>
        </p:spPr>
        <p:txBody>
          <a:bodyPr wrap="square" lIns="0" tIns="0" rIns="0" bIns="0" rtlCol="0"/>
          <a:lstStyle/>
          <a:p>
            <a:endParaRPr sz="1632"/>
          </a:p>
        </p:txBody>
      </p:sp>
      <p:sp>
        <p:nvSpPr>
          <p:cNvPr id="16" name="object 16"/>
          <p:cNvSpPr/>
          <p:nvPr/>
        </p:nvSpPr>
        <p:spPr>
          <a:xfrm>
            <a:off x="5992479" y="3546813"/>
            <a:ext cx="138196" cy="138196"/>
          </a:xfrm>
          <a:prstGeom prst="rect">
            <a:avLst/>
          </a:prstGeom>
          <a:blipFill>
            <a:blip r:embed="rId3" cstate="print"/>
            <a:stretch>
              <a:fillRect/>
            </a:stretch>
          </a:blipFill>
        </p:spPr>
        <p:txBody>
          <a:bodyPr wrap="square" lIns="0" tIns="0" rIns="0" bIns="0" rtlCol="0"/>
          <a:lstStyle/>
          <a:p>
            <a:endParaRPr sz="1632"/>
          </a:p>
        </p:txBody>
      </p:sp>
      <p:sp>
        <p:nvSpPr>
          <p:cNvPr id="17" name="object 17"/>
          <p:cNvSpPr/>
          <p:nvPr/>
        </p:nvSpPr>
        <p:spPr>
          <a:xfrm>
            <a:off x="6389794" y="3546813"/>
            <a:ext cx="138196" cy="138196"/>
          </a:xfrm>
          <a:prstGeom prst="rect">
            <a:avLst/>
          </a:prstGeom>
          <a:blipFill>
            <a:blip r:embed="rId3" cstate="print"/>
            <a:stretch>
              <a:fillRect/>
            </a:stretch>
          </a:blipFill>
        </p:spPr>
        <p:txBody>
          <a:bodyPr wrap="square" lIns="0" tIns="0" rIns="0" bIns="0" rtlCol="0"/>
          <a:lstStyle/>
          <a:p>
            <a:endParaRPr sz="1632"/>
          </a:p>
        </p:txBody>
      </p:sp>
      <p:sp>
        <p:nvSpPr>
          <p:cNvPr id="18" name="object 18"/>
          <p:cNvSpPr/>
          <p:nvPr/>
        </p:nvSpPr>
        <p:spPr>
          <a:xfrm>
            <a:off x="6787109" y="3546813"/>
            <a:ext cx="138185" cy="138196"/>
          </a:xfrm>
          <a:prstGeom prst="rect">
            <a:avLst/>
          </a:prstGeom>
          <a:blipFill>
            <a:blip r:embed="rId4" cstate="print"/>
            <a:stretch>
              <a:fillRect/>
            </a:stretch>
          </a:blipFill>
        </p:spPr>
        <p:txBody>
          <a:bodyPr wrap="square" lIns="0" tIns="0" rIns="0" bIns="0" rtlCol="0"/>
          <a:lstStyle/>
          <a:p>
            <a:endParaRPr sz="1632"/>
          </a:p>
        </p:txBody>
      </p:sp>
      <p:sp>
        <p:nvSpPr>
          <p:cNvPr id="19" name="object 19"/>
          <p:cNvSpPr/>
          <p:nvPr/>
        </p:nvSpPr>
        <p:spPr>
          <a:xfrm>
            <a:off x="5767910" y="2873104"/>
            <a:ext cx="103647" cy="621884"/>
          </a:xfrm>
          <a:custGeom>
            <a:avLst/>
            <a:gdLst/>
            <a:ahLst/>
            <a:cxnLst/>
            <a:rect l="l" t="t" r="r" b="b"/>
            <a:pathLst>
              <a:path w="114300" h="685800">
                <a:moveTo>
                  <a:pt x="114300" y="571500"/>
                </a:moveTo>
                <a:lnTo>
                  <a:pt x="0" y="571500"/>
                </a:lnTo>
                <a:lnTo>
                  <a:pt x="38100" y="647700"/>
                </a:lnTo>
                <a:lnTo>
                  <a:pt x="38100" y="590550"/>
                </a:lnTo>
                <a:lnTo>
                  <a:pt x="76200" y="590550"/>
                </a:lnTo>
                <a:lnTo>
                  <a:pt x="76200" y="647700"/>
                </a:lnTo>
                <a:lnTo>
                  <a:pt x="114300" y="571500"/>
                </a:lnTo>
                <a:close/>
              </a:path>
              <a:path w="114300" h="685800">
                <a:moveTo>
                  <a:pt x="76200" y="571500"/>
                </a:moveTo>
                <a:lnTo>
                  <a:pt x="76200" y="0"/>
                </a:lnTo>
                <a:lnTo>
                  <a:pt x="38100" y="0"/>
                </a:lnTo>
                <a:lnTo>
                  <a:pt x="38100" y="571500"/>
                </a:lnTo>
                <a:lnTo>
                  <a:pt x="76200" y="571500"/>
                </a:lnTo>
                <a:close/>
              </a:path>
              <a:path w="114300" h="685800">
                <a:moveTo>
                  <a:pt x="76200" y="647700"/>
                </a:moveTo>
                <a:lnTo>
                  <a:pt x="76200" y="590550"/>
                </a:lnTo>
                <a:lnTo>
                  <a:pt x="38100" y="590550"/>
                </a:lnTo>
                <a:lnTo>
                  <a:pt x="38100" y="647700"/>
                </a:lnTo>
                <a:lnTo>
                  <a:pt x="57150" y="685800"/>
                </a:lnTo>
                <a:lnTo>
                  <a:pt x="76200" y="647700"/>
                </a:lnTo>
                <a:close/>
              </a:path>
            </a:pathLst>
          </a:custGeom>
          <a:solidFill>
            <a:srgbClr val="6666FF"/>
          </a:solidFill>
        </p:spPr>
        <p:txBody>
          <a:bodyPr wrap="square" lIns="0" tIns="0" rIns="0" bIns="0" rtlCol="0"/>
          <a:lstStyle/>
          <a:p>
            <a:endParaRPr sz="1632"/>
          </a:p>
        </p:txBody>
      </p:sp>
      <p:sp>
        <p:nvSpPr>
          <p:cNvPr id="20" name="object 20"/>
          <p:cNvSpPr txBox="1"/>
          <p:nvPr/>
        </p:nvSpPr>
        <p:spPr>
          <a:xfrm>
            <a:off x="6551017" y="2901666"/>
            <a:ext cx="436471" cy="402376"/>
          </a:xfrm>
          <a:prstGeom prst="rect">
            <a:avLst/>
          </a:prstGeom>
        </p:spPr>
        <p:txBody>
          <a:bodyPr vert="horz" wrap="square" lIns="0" tIns="11516" rIns="0" bIns="0" rtlCol="0">
            <a:spAutoFit/>
          </a:bodyPr>
          <a:lstStyle/>
          <a:p>
            <a:pPr marL="11516">
              <a:spcBef>
                <a:spcPts val="91"/>
              </a:spcBef>
            </a:pPr>
            <a:r>
              <a:rPr sz="2539" dirty="0">
                <a:latin typeface="Arial"/>
                <a:cs typeface="Arial"/>
              </a:rPr>
              <a:t>file</a:t>
            </a:r>
            <a:endParaRPr sz="2539">
              <a:latin typeface="Arial"/>
              <a:cs typeface="Arial"/>
            </a:endParaRPr>
          </a:p>
        </p:txBody>
      </p:sp>
      <p:sp>
        <p:nvSpPr>
          <p:cNvPr id="21" name="object 21"/>
          <p:cNvSpPr/>
          <p:nvPr/>
        </p:nvSpPr>
        <p:spPr>
          <a:xfrm>
            <a:off x="5612439" y="3857754"/>
            <a:ext cx="103647" cy="1071023"/>
          </a:xfrm>
          <a:custGeom>
            <a:avLst/>
            <a:gdLst/>
            <a:ahLst/>
            <a:cxnLst/>
            <a:rect l="l" t="t" r="r" b="b"/>
            <a:pathLst>
              <a:path w="114300" h="1181100">
                <a:moveTo>
                  <a:pt x="114300" y="1066800"/>
                </a:moveTo>
                <a:lnTo>
                  <a:pt x="0" y="1066800"/>
                </a:lnTo>
                <a:lnTo>
                  <a:pt x="38100" y="1143000"/>
                </a:lnTo>
                <a:lnTo>
                  <a:pt x="38100" y="1085850"/>
                </a:lnTo>
                <a:lnTo>
                  <a:pt x="76200" y="1085850"/>
                </a:lnTo>
                <a:lnTo>
                  <a:pt x="76200" y="1143000"/>
                </a:lnTo>
                <a:lnTo>
                  <a:pt x="114300" y="1066800"/>
                </a:lnTo>
                <a:close/>
              </a:path>
              <a:path w="114300" h="1181100">
                <a:moveTo>
                  <a:pt x="76200" y="1066800"/>
                </a:moveTo>
                <a:lnTo>
                  <a:pt x="76200" y="0"/>
                </a:lnTo>
                <a:lnTo>
                  <a:pt x="38100" y="0"/>
                </a:lnTo>
                <a:lnTo>
                  <a:pt x="38100" y="1066800"/>
                </a:lnTo>
                <a:lnTo>
                  <a:pt x="76200" y="1066800"/>
                </a:lnTo>
                <a:close/>
              </a:path>
              <a:path w="114300" h="1181100">
                <a:moveTo>
                  <a:pt x="76200" y="1143000"/>
                </a:moveTo>
                <a:lnTo>
                  <a:pt x="76200" y="1085850"/>
                </a:lnTo>
                <a:lnTo>
                  <a:pt x="38100" y="1085850"/>
                </a:lnTo>
                <a:lnTo>
                  <a:pt x="38100" y="1143000"/>
                </a:lnTo>
                <a:lnTo>
                  <a:pt x="57150" y="1181100"/>
                </a:lnTo>
                <a:lnTo>
                  <a:pt x="76200" y="1143000"/>
                </a:lnTo>
                <a:close/>
              </a:path>
            </a:pathLst>
          </a:custGeom>
          <a:solidFill>
            <a:srgbClr val="6666FF"/>
          </a:solidFill>
        </p:spPr>
        <p:txBody>
          <a:bodyPr wrap="square" lIns="0" tIns="0" rIns="0" bIns="0" rtlCol="0"/>
          <a:lstStyle/>
          <a:p>
            <a:endParaRPr sz="1632"/>
          </a:p>
        </p:txBody>
      </p:sp>
      <p:sp>
        <p:nvSpPr>
          <p:cNvPr id="22" name="object 22"/>
          <p:cNvSpPr txBox="1"/>
          <p:nvPr/>
        </p:nvSpPr>
        <p:spPr>
          <a:xfrm>
            <a:off x="4796389" y="3622820"/>
            <a:ext cx="2530723" cy="564018"/>
          </a:xfrm>
          <a:prstGeom prst="rect">
            <a:avLst/>
          </a:prstGeom>
          <a:ln w="25400">
            <a:solidFill>
              <a:srgbClr val="000000"/>
            </a:solidFill>
          </a:ln>
        </p:spPr>
        <p:txBody>
          <a:bodyPr vert="horz" wrap="square" lIns="0" tIns="171594" rIns="0" bIns="0" rtlCol="0">
            <a:spAutoFit/>
          </a:bodyPr>
          <a:lstStyle/>
          <a:p>
            <a:pPr marL="1057778">
              <a:spcBef>
                <a:spcPts val="1351"/>
              </a:spcBef>
            </a:pPr>
            <a:r>
              <a:rPr sz="2539" dirty="0">
                <a:latin typeface="Arial"/>
                <a:cs typeface="Arial"/>
              </a:rPr>
              <a:t>messaggi</a:t>
            </a:r>
            <a:endParaRPr sz="2539">
              <a:latin typeface="Arial"/>
              <a:cs typeface="Arial"/>
            </a:endParaRPr>
          </a:p>
        </p:txBody>
      </p:sp>
      <p:sp>
        <p:nvSpPr>
          <p:cNvPr id="23" name="object 23"/>
          <p:cNvSpPr/>
          <p:nvPr/>
        </p:nvSpPr>
        <p:spPr>
          <a:xfrm>
            <a:off x="5975204" y="2942202"/>
            <a:ext cx="380040" cy="345491"/>
          </a:xfrm>
          <a:custGeom>
            <a:avLst/>
            <a:gdLst/>
            <a:ahLst/>
            <a:cxnLst/>
            <a:rect l="l" t="t" r="r" b="b"/>
            <a:pathLst>
              <a:path w="419100" h="381000">
                <a:moveTo>
                  <a:pt x="419100" y="320802"/>
                </a:moveTo>
                <a:lnTo>
                  <a:pt x="419100" y="59436"/>
                </a:lnTo>
                <a:lnTo>
                  <a:pt x="408425" y="40672"/>
                </a:lnTo>
                <a:lnTo>
                  <a:pt x="378695" y="24359"/>
                </a:lnTo>
                <a:lnTo>
                  <a:pt x="333347" y="11484"/>
                </a:lnTo>
                <a:lnTo>
                  <a:pt x="275819" y="3035"/>
                </a:lnTo>
                <a:lnTo>
                  <a:pt x="209550" y="0"/>
                </a:lnTo>
                <a:lnTo>
                  <a:pt x="143280" y="3035"/>
                </a:lnTo>
                <a:lnTo>
                  <a:pt x="85752" y="11484"/>
                </a:lnTo>
                <a:lnTo>
                  <a:pt x="40404" y="24359"/>
                </a:lnTo>
                <a:lnTo>
                  <a:pt x="10674" y="40672"/>
                </a:lnTo>
                <a:lnTo>
                  <a:pt x="0" y="59436"/>
                </a:lnTo>
                <a:lnTo>
                  <a:pt x="0" y="320802"/>
                </a:lnTo>
                <a:lnTo>
                  <a:pt x="40404" y="356475"/>
                </a:lnTo>
                <a:lnTo>
                  <a:pt x="85752" y="369466"/>
                </a:lnTo>
                <a:lnTo>
                  <a:pt x="143280" y="377958"/>
                </a:lnTo>
                <a:lnTo>
                  <a:pt x="209550" y="381000"/>
                </a:lnTo>
                <a:lnTo>
                  <a:pt x="275819" y="377958"/>
                </a:lnTo>
                <a:lnTo>
                  <a:pt x="333347" y="369466"/>
                </a:lnTo>
                <a:lnTo>
                  <a:pt x="378695" y="356475"/>
                </a:lnTo>
                <a:lnTo>
                  <a:pt x="408425" y="339937"/>
                </a:lnTo>
                <a:lnTo>
                  <a:pt x="419100" y="320802"/>
                </a:lnTo>
                <a:close/>
              </a:path>
            </a:pathLst>
          </a:custGeom>
          <a:solidFill>
            <a:srgbClr val="C0C0C0"/>
          </a:solidFill>
        </p:spPr>
        <p:txBody>
          <a:bodyPr wrap="square" lIns="0" tIns="0" rIns="0" bIns="0" rtlCol="0"/>
          <a:lstStyle/>
          <a:p>
            <a:endParaRPr sz="1632"/>
          </a:p>
        </p:txBody>
      </p:sp>
      <p:sp>
        <p:nvSpPr>
          <p:cNvPr id="24" name="object 24"/>
          <p:cNvSpPr/>
          <p:nvPr/>
        </p:nvSpPr>
        <p:spPr>
          <a:xfrm>
            <a:off x="5975204" y="2942202"/>
            <a:ext cx="380040" cy="345491"/>
          </a:xfrm>
          <a:custGeom>
            <a:avLst/>
            <a:gdLst/>
            <a:ahLst/>
            <a:cxnLst/>
            <a:rect l="l" t="t" r="r" b="b"/>
            <a:pathLst>
              <a:path w="419100" h="381000">
                <a:moveTo>
                  <a:pt x="209550" y="0"/>
                </a:moveTo>
                <a:lnTo>
                  <a:pt x="143280" y="3035"/>
                </a:lnTo>
                <a:lnTo>
                  <a:pt x="85752" y="11484"/>
                </a:lnTo>
                <a:lnTo>
                  <a:pt x="40404" y="24359"/>
                </a:lnTo>
                <a:lnTo>
                  <a:pt x="0" y="59436"/>
                </a:lnTo>
                <a:lnTo>
                  <a:pt x="0" y="320802"/>
                </a:lnTo>
                <a:lnTo>
                  <a:pt x="40404" y="356475"/>
                </a:lnTo>
                <a:lnTo>
                  <a:pt x="85752" y="369466"/>
                </a:lnTo>
                <a:lnTo>
                  <a:pt x="143280" y="377958"/>
                </a:lnTo>
                <a:lnTo>
                  <a:pt x="209550" y="381000"/>
                </a:lnTo>
                <a:lnTo>
                  <a:pt x="275819" y="377958"/>
                </a:lnTo>
                <a:lnTo>
                  <a:pt x="333347" y="369466"/>
                </a:lnTo>
                <a:lnTo>
                  <a:pt x="378695" y="356475"/>
                </a:lnTo>
                <a:lnTo>
                  <a:pt x="408425" y="339937"/>
                </a:lnTo>
                <a:lnTo>
                  <a:pt x="419100" y="320802"/>
                </a:lnTo>
                <a:lnTo>
                  <a:pt x="419100" y="59436"/>
                </a:lnTo>
                <a:lnTo>
                  <a:pt x="378695" y="24359"/>
                </a:lnTo>
                <a:lnTo>
                  <a:pt x="333347" y="11484"/>
                </a:lnTo>
                <a:lnTo>
                  <a:pt x="275819" y="3035"/>
                </a:lnTo>
                <a:lnTo>
                  <a:pt x="209550" y="0"/>
                </a:lnTo>
                <a:close/>
              </a:path>
            </a:pathLst>
          </a:custGeom>
          <a:ln w="12700">
            <a:solidFill>
              <a:srgbClr val="000000"/>
            </a:solidFill>
          </a:ln>
        </p:spPr>
        <p:txBody>
          <a:bodyPr wrap="square" lIns="0" tIns="0" rIns="0" bIns="0" rtlCol="0"/>
          <a:lstStyle/>
          <a:p>
            <a:endParaRPr sz="1632"/>
          </a:p>
        </p:txBody>
      </p:sp>
      <p:sp>
        <p:nvSpPr>
          <p:cNvPr id="25" name="object 25"/>
          <p:cNvSpPr/>
          <p:nvPr/>
        </p:nvSpPr>
        <p:spPr>
          <a:xfrm>
            <a:off x="5975204" y="2996100"/>
            <a:ext cx="380040" cy="54703"/>
          </a:xfrm>
          <a:custGeom>
            <a:avLst/>
            <a:gdLst/>
            <a:ahLst/>
            <a:cxnLst/>
            <a:rect l="l" t="t" r="r" b="b"/>
            <a:pathLst>
              <a:path w="419100" h="60325">
                <a:moveTo>
                  <a:pt x="0" y="0"/>
                </a:moveTo>
                <a:lnTo>
                  <a:pt x="40404" y="35673"/>
                </a:lnTo>
                <a:lnTo>
                  <a:pt x="85752" y="48664"/>
                </a:lnTo>
                <a:lnTo>
                  <a:pt x="143280" y="57156"/>
                </a:lnTo>
                <a:lnTo>
                  <a:pt x="209550" y="60197"/>
                </a:lnTo>
                <a:lnTo>
                  <a:pt x="275819" y="57156"/>
                </a:lnTo>
                <a:lnTo>
                  <a:pt x="333347" y="48664"/>
                </a:lnTo>
                <a:lnTo>
                  <a:pt x="378695" y="35673"/>
                </a:lnTo>
                <a:lnTo>
                  <a:pt x="408425" y="19135"/>
                </a:lnTo>
                <a:lnTo>
                  <a:pt x="419100" y="0"/>
                </a:lnTo>
              </a:path>
            </a:pathLst>
          </a:custGeom>
          <a:ln w="12700">
            <a:solidFill>
              <a:srgbClr val="000000"/>
            </a:solidFill>
          </a:ln>
        </p:spPr>
        <p:txBody>
          <a:bodyPr wrap="square" lIns="0" tIns="0" rIns="0" bIns="0" rtlCol="0"/>
          <a:lstStyle/>
          <a:p>
            <a:endParaRPr sz="1632"/>
          </a:p>
        </p:txBody>
      </p:sp>
      <p:sp>
        <p:nvSpPr>
          <p:cNvPr id="26" name="object 26"/>
          <p:cNvSpPr/>
          <p:nvPr/>
        </p:nvSpPr>
        <p:spPr>
          <a:xfrm>
            <a:off x="5819733" y="4289618"/>
            <a:ext cx="380040" cy="172746"/>
          </a:xfrm>
          <a:custGeom>
            <a:avLst/>
            <a:gdLst/>
            <a:ahLst/>
            <a:cxnLst/>
            <a:rect l="l" t="t" r="r" b="b"/>
            <a:pathLst>
              <a:path w="419100" h="190500">
                <a:moveTo>
                  <a:pt x="0" y="0"/>
                </a:moveTo>
                <a:lnTo>
                  <a:pt x="0" y="190500"/>
                </a:lnTo>
                <a:lnTo>
                  <a:pt x="419100" y="190500"/>
                </a:lnTo>
                <a:lnTo>
                  <a:pt x="419100" y="0"/>
                </a:lnTo>
                <a:lnTo>
                  <a:pt x="0" y="0"/>
                </a:lnTo>
                <a:close/>
              </a:path>
            </a:pathLst>
          </a:custGeom>
          <a:solidFill>
            <a:srgbClr val="C0C0C0"/>
          </a:solidFill>
        </p:spPr>
        <p:txBody>
          <a:bodyPr wrap="square" lIns="0" tIns="0" rIns="0" bIns="0" rtlCol="0"/>
          <a:lstStyle/>
          <a:p>
            <a:endParaRPr sz="1632"/>
          </a:p>
        </p:txBody>
      </p:sp>
      <p:sp>
        <p:nvSpPr>
          <p:cNvPr id="27" name="object 27"/>
          <p:cNvSpPr/>
          <p:nvPr/>
        </p:nvSpPr>
        <p:spPr>
          <a:xfrm>
            <a:off x="5819733" y="4289618"/>
            <a:ext cx="380040" cy="172746"/>
          </a:xfrm>
          <a:custGeom>
            <a:avLst/>
            <a:gdLst/>
            <a:ahLst/>
            <a:cxnLst/>
            <a:rect l="l" t="t" r="r" b="b"/>
            <a:pathLst>
              <a:path w="419100" h="190500">
                <a:moveTo>
                  <a:pt x="0" y="0"/>
                </a:moveTo>
                <a:lnTo>
                  <a:pt x="0" y="190500"/>
                </a:lnTo>
                <a:lnTo>
                  <a:pt x="419100" y="190500"/>
                </a:lnTo>
                <a:lnTo>
                  <a:pt x="419100" y="0"/>
                </a:lnTo>
                <a:lnTo>
                  <a:pt x="0" y="0"/>
                </a:lnTo>
                <a:close/>
              </a:path>
            </a:pathLst>
          </a:custGeom>
          <a:ln w="12700">
            <a:solidFill>
              <a:srgbClr val="000000"/>
            </a:solidFill>
          </a:ln>
        </p:spPr>
        <p:txBody>
          <a:bodyPr wrap="square" lIns="0" tIns="0" rIns="0" bIns="0" rtlCol="0"/>
          <a:lstStyle/>
          <a:p>
            <a:endParaRPr sz="1632"/>
          </a:p>
        </p:txBody>
      </p:sp>
      <p:sp>
        <p:nvSpPr>
          <p:cNvPr id="28" name="object 28"/>
          <p:cNvSpPr/>
          <p:nvPr/>
        </p:nvSpPr>
        <p:spPr>
          <a:xfrm>
            <a:off x="6337970" y="4289618"/>
            <a:ext cx="380040" cy="172746"/>
          </a:xfrm>
          <a:custGeom>
            <a:avLst/>
            <a:gdLst/>
            <a:ahLst/>
            <a:cxnLst/>
            <a:rect l="l" t="t" r="r" b="b"/>
            <a:pathLst>
              <a:path w="419100" h="190500">
                <a:moveTo>
                  <a:pt x="0" y="0"/>
                </a:moveTo>
                <a:lnTo>
                  <a:pt x="0" y="190500"/>
                </a:lnTo>
                <a:lnTo>
                  <a:pt x="419100" y="190500"/>
                </a:lnTo>
                <a:lnTo>
                  <a:pt x="419100" y="0"/>
                </a:lnTo>
                <a:lnTo>
                  <a:pt x="0" y="0"/>
                </a:lnTo>
                <a:close/>
              </a:path>
            </a:pathLst>
          </a:custGeom>
          <a:solidFill>
            <a:srgbClr val="C0C0C0"/>
          </a:solidFill>
        </p:spPr>
        <p:txBody>
          <a:bodyPr wrap="square" lIns="0" tIns="0" rIns="0" bIns="0" rtlCol="0"/>
          <a:lstStyle/>
          <a:p>
            <a:endParaRPr sz="1632"/>
          </a:p>
        </p:txBody>
      </p:sp>
      <p:sp>
        <p:nvSpPr>
          <p:cNvPr id="29" name="object 29"/>
          <p:cNvSpPr/>
          <p:nvPr/>
        </p:nvSpPr>
        <p:spPr>
          <a:xfrm>
            <a:off x="6337970" y="4289618"/>
            <a:ext cx="380040" cy="172746"/>
          </a:xfrm>
          <a:custGeom>
            <a:avLst/>
            <a:gdLst/>
            <a:ahLst/>
            <a:cxnLst/>
            <a:rect l="l" t="t" r="r" b="b"/>
            <a:pathLst>
              <a:path w="419100" h="190500">
                <a:moveTo>
                  <a:pt x="0" y="0"/>
                </a:moveTo>
                <a:lnTo>
                  <a:pt x="0" y="190500"/>
                </a:lnTo>
                <a:lnTo>
                  <a:pt x="419100" y="190500"/>
                </a:lnTo>
                <a:lnTo>
                  <a:pt x="419100" y="0"/>
                </a:lnTo>
                <a:lnTo>
                  <a:pt x="0" y="0"/>
                </a:lnTo>
                <a:close/>
              </a:path>
            </a:pathLst>
          </a:custGeom>
          <a:ln w="12700">
            <a:solidFill>
              <a:srgbClr val="000000"/>
            </a:solidFill>
          </a:ln>
        </p:spPr>
        <p:txBody>
          <a:bodyPr wrap="square" lIns="0" tIns="0" rIns="0" bIns="0" rtlCol="0"/>
          <a:lstStyle/>
          <a:p>
            <a:endParaRPr sz="1632"/>
          </a:p>
        </p:txBody>
      </p:sp>
      <p:sp>
        <p:nvSpPr>
          <p:cNvPr id="30" name="object 30"/>
          <p:cNvSpPr/>
          <p:nvPr/>
        </p:nvSpPr>
        <p:spPr>
          <a:xfrm>
            <a:off x="6856207" y="4289618"/>
            <a:ext cx="380040" cy="172746"/>
          </a:xfrm>
          <a:custGeom>
            <a:avLst/>
            <a:gdLst/>
            <a:ahLst/>
            <a:cxnLst/>
            <a:rect l="l" t="t" r="r" b="b"/>
            <a:pathLst>
              <a:path w="419100" h="190500">
                <a:moveTo>
                  <a:pt x="0" y="0"/>
                </a:moveTo>
                <a:lnTo>
                  <a:pt x="0" y="190500"/>
                </a:lnTo>
                <a:lnTo>
                  <a:pt x="419099" y="190500"/>
                </a:lnTo>
                <a:lnTo>
                  <a:pt x="419099" y="0"/>
                </a:lnTo>
                <a:lnTo>
                  <a:pt x="0" y="0"/>
                </a:lnTo>
                <a:close/>
              </a:path>
            </a:pathLst>
          </a:custGeom>
          <a:solidFill>
            <a:srgbClr val="C0C0C0"/>
          </a:solidFill>
        </p:spPr>
        <p:txBody>
          <a:bodyPr wrap="square" lIns="0" tIns="0" rIns="0" bIns="0" rtlCol="0"/>
          <a:lstStyle/>
          <a:p>
            <a:endParaRPr sz="1632"/>
          </a:p>
        </p:txBody>
      </p:sp>
      <p:sp>
        <p:nvSpPr>
          <p:cNvPr id="31" name="object 31"/>
          <p:cNvSpPr/>
          <p:nvPr/>
        </p:nvSpPr>
        <p:spPr>
          <a:xfrm>
            <a:off x="6856207" y="4289618"/>
            <a:ext cx="380040" cy="172746"/>
          </a:xfrm>
          <a:custGeom>
            <a:avLst/>
            <a:gdLst/>
            <a:ahLst/>
            <a:cxnLst/>
            <a:rect l="l" t="t" r="r" b="b"/>
            <a:pathLst>
              <a:path w="419100" h="190500">
                <a:moveTo>
                  <a:pt x="0" y="0"/>
                </a:moveTo>
                <a:lnTo>
                  <a:pt x="0" y="190500"/>
                </a:lnTo>
                <a:lnTo>
                  <a:pt x="419099" y="190500"/>
                </a:lnTo>
                <a:lnTo>
                  <a:pt x="419099" y="0"/>
                </a:lnTo>
                <a:lnTo>
                  <a:pt x="0" y="0"/>
                </a:lnTo>
                <a:close/>
              </a:path>
            </a:pathLst>
          </a:custGeom>
          <a:ln w="12700">
            <a:solidFill>
              <a:srgbClr val="000000"/>
            </a:solidFill>
          </a:ln>
        </p:spPr>
        <p:txBody>
          <a:bodyPr wrap="square" lIns="0" tIns="0" rIns="0" bIns="0" rtlCol="0"/>
          <a:lstStyle/>
          <a:p>
            <a:endParaRPr sz="1632"/>
          </a:p>
        </p:txBody>
      </p:sp>
      <p:sp>
        <p:nvSpPr>
          <p:cNvPr id="32" name="object 32"/>
          <p:cNvSpPr/>
          <p:nvPr/>
        </p:nvSpPr>
        <p:spPr>
          <a:xfrm>
            <a:off x="5819733" y="4635110"/>
            <a:ext cx="380040" cy="172746"/>
          </a:xfrm>
          <a:custGeom>
            <a:avLst/>
            <a:gdLst/>
            <a:ahLst/>
            <a:cxnLst/>
            <a:rect l="l" t="t" r="r" b="b"/>
            <a:pathLst>
              <a:path w="419100" h="190500">
                <a:moveTo>
                  <a:pt x="0" y="0"/>
                </a:moveTo>
                <a:lnTo>
                  <a:pt x="0" y="190500"/>
                </a:lnTo>
                <a:lnTo>
                  <a:pt x="419100" y="190500"/>
                </a:lnTo>
                <a:lnTo>
                  <a:pt x="419100" y="0"/>
                </a:lnTo>
                <a:lnTo>
                  <a:pt x="0" y="0"/>
                </a:lnTo>
                <a:close/>
              </a:path>
            </a:pathLst>
          </a:custGeom>
          <a:solidFill>
            <a:srgbClr val="C0C0C0"/>
          </a:solidFill>
        </p:spPr>
        <p:txBody>
          <a:bodyPr wrap="square" lIns="0" tIns="0" rIns="0" bIns="0" rtlCol="0"/>
          <a:lstStyle/>
          <a:p>
            <a:endParaRPr sz="1632"/>
          </a:p>
        </p:txBody>
      </p:sp>
      <p:sp>
        <p:nvSpPr>
          <p:cNvPr id="33" name="object 33"/>
          <p:cNvSpPr/>
          <p:nvPr/>
        </p:nvSpPr>
        <p:spPr>
          <a:xfrm>
            <a:off x="5819733" y="4635110"/>
            <a:ext cx="380040" cy="172746"/>
          </a:xfrm>
          <a:custGeom>
            <a:avLst/>
            <a:gdLst/>
            <a:ahLst/>
            <a:cxnLst/>
            <a:rect l="l" t="t" r="r" b="b"/>
            <a:pathLst>
              <a:path w="419100" h="190500">
                <a:moveTo>
                  <a:pt x="0" y="0"/>
                </a:moveTo>
                <a:lnTo>
                  <a:pt x="0" y="190500"/>
                </a:lnTo>
                <a:lnTo>
                  <a:pt x="419100" y="190500"/>
                </a:lnTo>
                <a:lnTo>
                  <a:pt x="419100" y="0"/>
                </a:lnTo>
                <a:lnTo>
                  <a:pt x="0" y="0"/>
                </a:lnTo>
                <a:close/>
              </a:path>
            </a:pathLst>
          </a:custGeom>
          <a:ln w="12700">
            <a:solidFill>
              <a:srgbClr val="000000"/>
            </a:solidFill>
          </a:ln>
        </p:spPr>
        <p:txBody>
          <a:bodyPr wrap="square" lIns="0" tIns="0" rIns="0" bIns="0" rtlCol="0"/>
          <a:lstStyle/>
          <a:p>
            <a:endParaRPr sz="1632"/>
          </a:p>
        </p:txBody>
      </p:sp>
      <p:sp>
        <p:nvSpPr>
          <p:cNvPr id="34" name="object 34"/>
          <p:cNvSpPr/>
          <p:nvPr/>
        </p:nvSpPr>
        <p:spPr>
          <a:xfrm>
            <a:off x="6337970" y="4635110"/>
            <a:ext cx="380040" cy="172746"/>
          </a:xfrm>
          <a:custGeom>
            <a:avLst/>
            <a:gdLst/>
            <a:ahLst/>
            <a:cxnLst/>
            <a:rect l="l" t="t" r="r" b="b"/>
            <a:pathLst>
              <a:path w="419100" h="190500">
                <a:moveTo>
                  <a:pt x="0" y="0"/>
                </a:moveTo>
                <a:lnTo>
                  <a:pt x="0" y="190500"/>
                </a:lnTo>
                <a:lnTo>
                  <a:pt x="419100" y="190500"/>
                </a:lnTo>
                <a:lnTo>
                  <a:pt x="419100" y="0"/>
                </a:lnTo>
                <a:lnTo>
                  <a:pt x="0" y="0"/>
                </a:lnTo>
                <a:close/>
              </a:path>
            </a:pathLst>
          </a:custGeom>
          <a:solidFill>
            <a:srgbClr val="C0C0C0"/>
          </a:solidFill>
        </p:spPr>
        <p:txBody>
          <a:bodyPr wrap="square" lIns="0" tIns="0" rIns="0" bIns="0" rtlCol="0"/>
          <a:lstStyle/>
          <a:p>
            <a:endParaRPr sz="1632"/>
          </a:p>
        </p:txBody>
      </p:sp>
      <p:sp>
        <p:nvSpPr>
          <p:cNvPr id="35" name="object 35"/>
          <p:cNvSpPr/>
          <p:nvPr/>
        </p:nvSpPr>
        <p:spPr>
          <a:xfrm>
            <a:off x="6337970" y="4635110"/>
            <a:ext cx="380040" cy="172746"/>
          </a:xfrm>
          <a:custGeom>
            <a:avLst/>
            <a:gdLst/>
            <a:ahLst/>
            <a:cxnLst/>
            <a:rect l="l" t="t" r="r" b="b"/>
            <a:pathLst>
              <a:path w="419100" h="190500">
                <a:moveTo>
                  <a:pt x="0" y="0"/>
                </a:moveTo>
                <a:lnTo>
                  <a:pt x="0" y="190500"/>
                </a:lnTo>
                <a:lnTo>
                  <a:pt x="419100" y="190500"/>
                </a:lnTo>
                <a:lnTo>
                  <a:pt x="419100" y="0"/>
                </a:lnTo>
                <a:lnTo>
                  <a:pt x="0" y="0"/>
                </a:lnTo>
                <a:close/>
              </a:path>
            </a:pathLst>
          </a:custGeom>
          <a:ln w="12700">
            <a:solidFill>
              <a:srgbClr val="000000"/>
            </a:solidFill>
          </a:ln>
        </p:spPr>
        <p:txBody>
          <a:bodyPr wrap="square" lIns="0" tIns="0" rIns="0" bIns="0" rtlCol="0"/>
          <a:lstStyle/>
          <a:p>
            <a:endParaRPr sz="1632"/>
          </a:p>
        </p:txBody>
      </p:sp>
      <p:sp>
        <p:nvSpPr>
          <p:cNvPr id="36" name="object 36"/>
          <p:cNvSpPr/>
          <p:nvPr/>
        </p:nvSpPr>
        <p:spPr>
          <a:xfrm>
            <a:off x="6856207" y="4635110"/>
            <a:ext cx="380040" cy="172746"/>
          </a:xfrm>
          <a:custGeom>
            <a:avLst/>
            <a:gdLst/>
            <a:ahLst/>
            <a:cxnLst/>
            <a:rect l="l" t="t" r="r" b="b"/>
            <a:pathLst>
              <a:path w="419100" h="190500">
                <a:moveTo>
                  <a:pt x="0" y="0"/>
                </a:moveTo>
                <a:lnTo>
                  <a:pt x="0" y="190500"/>
                </a:lnTo>
                <a:lnTo>
                  <a:pt x="419099" y="190500"/>
                </a:lnTo>
                <a:lnTo>
                  <a:pt x="419099" y="0"/>
                </a:lnTo>
                <a:lnTo>
                  <a:pt x="0" y="0"/>
                </a:lnTo>
                <a:close/>
              </a:path>
            </a:pathLst>
          </a:custGeom>
          <a:solidFill>
            <a:srgbClr val="C0C0C0"/>
          </a:solidFill>
        </p:spPr>
        <p:txBody>
          <a:bodyPr wrap="square" lIns="0" tIns="0" rIns="0" bIns="0" rtlCol="0"/>
          <a:lstStyle/>
          <a:p>
            <a:endParaRPr sz="1632"/>
          </a:p>
        </p:txBody>
      </p:sp>
      <p:sp>
        <p:nvSpPr>
          <p:cNvPr id="37" name="object 37"/>
          <p:cNvSpPr/>
          <p:nvPr/>
        </p:nvSpPr>
        <p:spPr>
          <a:xfrm>
            <a:off x="6856207" y="4635110"/>
            <a:ext cx="380040" cy="172746"/>
          </a:xfrm>
          <a:custGeom>
            <a:avLst/>
            <a:gdLst/>
            <a:ahLst/>
            <a:cxnLst/>
            <a:rect l="l" t="t" r="r" b="b"/>
            <a:pathLst>
              <a:path w="419100" h="190500">
                <a:moveTo>
                  <a:pt x="0" y="0"/>
                </a:moveTo>
                <a:lnTo>
                  <a:pt x="0" y="190500"/>
                </a:lnTo>
                <a:lnTo>
                  <a:pt x="419099" y="190500"/>
                </a:lnTo>
                <a:lnTo>
                  <a:pt x="419099" y="0"/>
                </a:lnTo>
                <a:lnTo>
                  <a:pt x="0" y="0"/>
                </a:lnTo>
                <a:close/>
              </a:path>
            </a:pathLst>
          </a:custGeom>
          <a:ln w="12700">
            <a:solidFill>
              <a:srgbClr val="000000"/>
            </a:solidFill>
          </a:ln>
        </p:spPr>
        <p:txBody>
          <a:bodyPr wrap="square" lIns="0" tIns="0" rIns="0" bIns="0" rtlCol="0"/>
          <a:lstStyle/>
          <a:p>
            <a:endParaRPr sz="1632"/>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1550" y="871827"/>
            <a:ext cx="5111058" cy="688737"/>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Controllo di</a:t>
            </a:r>
            <a:r>
              <a:rPr b="1" spc="-59" dirty="0">
                <a:solidFill>
                  <a:srgbClr val="00B0F0"/>
                </a:solidFill>
                <a:latin typeface="Comic Sans MS" panose="030F0702030302020204" pitchFamily="66" charset="0"/>
              </a:rPr>
              <a:t> </a:t>
            </a:r>
            <a:r>
              <a:rPr b="1" spc="-9" dirty="0">
                <a:solidFill>
                  <a:srgbClr val="00B0F0"/>
                </a:solidFill>
                <a:latin typeface="Comic Sans MS" panose="030F0702030302020204" pitchFamily="66" charset="0"/>
              </a:rPr>
              <a:t>flusso</a:t>
            </a:r>
          </a:p>
        </p:txBody>
      </p:sp>
      <p:sp>
        <p:nvSpPr>
          <p:cNvPr id="3" name="object 3"/>
          <p:cNvSpPr txBox="1"/>
          <p:nvPr/>
        </p:nvSpPr>
        <p:spPr>
          <a:xfrm>
            <a:off x="2583397" y="1746774"/>
            <a:ext cx="6587365" cy="2282075"/>
          </a:xfrm>
          <a:prstGeom prst="rect">
            <a:avLst/>
          </a:prstGeom>
        </p:spPr>
        <p:txBody>
          <a:bodyPr vert="horz" wrap="square" lIns="0" tIns="98465" rIns="0" bIns="0" rtlCol="0">
            <a:spAutoFit/>
          </a:bodyPr>
          <a:lstStyle/>
          <a:p>
            <a:pPr marL="633400" marR="483687" lvl="1" indent="-264876">
              <a:spcBef>
                <a:spcPts val="657"/>
              </a:spcBef>
              <a:buChar char="•"/>
              <a:tabLst>
                <a:tab pos="633400" algn="l"/>
              </a:tabLst>
            </a:pPr>
            <a:r>
              <a:rPr sz="2720" spc="-5" dirty="0">
                <a:latin typeface="Arial"/>
                <a:cs typeface="Arial"/>
              </a:rPr>
              <a:t>il </a:t>
            </a:r>
            <a:r>
              <a:rPr sz="2720" spc="-9" dirty="0">
                <a:latin typeface="Arial"/>
                <a:cs typeface="Arial"/>
              </a:rPr>
              <a:t>livello </a:t>
            </a:r>
            <a:r>
              <a:rPr sz="2720" spc="-5" dirty="0">
                <a:latin typeface="Arial"/>
                <a:cs typeface="Arial"/>
              </a:rPr>
              <a:t>di trasporto </a:t>
            </a:r>
            <a:r>
              <a:rPr sz="2720" spc="-9" dirty="0">
                <a:latin typeface="Arial"/>
                <a:cs typeface="Arial"/>
              </a:rPr>
              <a:t>deve </a:t>
            </a:r>
            <a:r>
              <a:rPr sz="2720" spc="-5" dirty="0">
                <a:latin typeface="Arial"/>
                <a:cs typeface="Arial"/>
              </a:rPr>
              <a:t>gestire </a:t>
            </a:r>
            <a:r>
              <a:rPr sz="2720" spc="-9" dirty="0">
                <a:latin typeface="Arial"/>
                <a:cs typeface="Arial"/>
              </a:rPr>
              <a:t>più  </a:t>
            </a:r>
            <a:r>
              <a:rPr sz="2720" spc="-5" dirty="0">
                <a:latin typeface="Arial"/>
                <a:cs typeface="Arial"/>
              </a:rPr>
              <a:t>connessioni</a:t>
            </a:r>
            <a:r>
              <a:rPr sz="2720" spc="-9" dirty="0">
                <a:latin typeface="Arial"/>
                <a:cs typeface="Arial"/>
              </a:rPr>
              <a:t> contemporanee</a:t>
            </a:r>
            <a:endParaRPr sz="2720" dirty="0">
              <a:latin typeface="Arial"/>
              <a:cs typeface="Arial"/>
            </a:endParaRPr>
          </a:p>
          <a:p>
            <a:pPr marL="633400" marR="4607" lvl="1" indent="-264876">
              <a:spcBef>
                <a:spcPts val="657"/>
              </a:spcBef>
              <a:buChar char="•"/>
              <a:tabLst>
                <a:tab pos="633400" algn="l"/>
              </a:tabLst>
            </a:pPr>
            <a:r>
              <a:rPr sz="2720" spc="-5" dirty="0">
                <a:latin typeface="Arial"/>
                <a:cs typeface="Arial"/>
              </a:rPr>
              <a:t>sono necessarie opportune strategie </a:t>
            </a:r>
            <a:r>
              <a:rPr sz="2720" spc="-9" dirty="0">
                <a:latin typeface="Arial"/>
                <a:cs typeface="Arial"/>
              </a:rPr>
              <a:t>di  </a:t>
            </a:r>
            <a:r>
              <a:rPr sz="2720" spc="-5" dirty="0">
                <a:latin typeface="Arial"/>
                <a:cs typeface="Arial"/>
              </a:rPr>
              <a:t>gestione dei </a:t>
            </a:r>
            <a:r>
              <a:rPr sz="2720" spc="-9" dirty="0">
                <a:latin typeface="Arial"/>
                <a:cs typeface="Arial"/>
              </a:rPr>
              <a:t>buffer </a:t>
            </a:r>
            <a:r>
              <a:rPr sz="2720" spc="-5" dirty="0">
                <a:latin typeface="Arial"/>
                <a:cs typeface="Arial"/>
              </a:rPr>
              <a:t>per memorizzare i  </a:t>
            </a:r>
            <a:r>
              <a:rPr sz="2720" spc="-9" dirty="0">
                <a:latin typeface="Arial"/>
                <a:cs typeface="Arial"/>
              </a:rPr>
              <a:t>messaggi</a:t>
            </a:r>
            <a:endParaRPr sz="272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9338" y="574317"/>
            <a:ext cx="5363890" cy="688737"/>
          </a:xfrm>
          <a:prstGeom prst="rect">
            <a:avLst/>
          </a:prstGeom>
        </p:spPr>
        <p:txBody>
          <a:bodyPr vert="horz" wrap="square" lIns="0" tIns="11516" rIns="0" bIns="0" rtlCol="0" anchor="ctr">
            <a:spAutoFit/>
          </a:bodyPr>
          <a:lstStyle/>
          <a:p>
            <a:pPr marL="11516">
              <a:lnSpc>
                <a:spcPct val="100000"/>
              </a:lnSpc>
              <a:spcBef>
                <a:spcPts val="91"/>
              </a:spcBef>
            </a:pPr>
            <a:r>
              <a:rPr b="1" spc="-5" dirty="0">
                <a:solidFill>
                  <a:srgbClr val="00B0F0"/>
                </a:solidFill>
                <a:latin typeface="Comic Sans MS" panose="030F0702030302020204" pitchFamily="66" charset="0"/>
              </a:rPr>
              <a:t>Gestione dei</a:t>
            </a:r>
            <a:r>
              <a:rPr b="1" spc="-32" dirty="0">
                <a:solidFill>
                  <a:srgbClr val="00B0F0"/>
                </a:solidFill>
                <a:latin typeface="Comic Sans MS" panose="030F0702030302020204" pitchFamily="66" charset="0"/>
              </a:rPr>
              <a:t> </a:t>
            </a:r>
            <a:r>
              <a:rPr b="1" spc="-5" dirty="0">
                <a:solidFill>
                  <a:srgbClr val="00B0F0"/>
                </a:solidFill>
                <a:latin typeface="Comic Sans MS" panose="030F0702030302020204" pitchFamily="66" charset="0"/>
              </a:rPr>
              <a:t>guasti</a:t>
            </a:r>
          </a:p>
        </p:txBody>
      </p:sp>
      <p:sp>
        <p:nvSpPr>
          <p:cNvPr id="3" name="object 3"/>
          <p:cNvSpPr txBox="1"/>
          <p:nvPr/>
        </p:nvSpPr>
        <p:spPr>
          <a:xfrm>
            <a:off x="2584659" y="1425151"/>
            <a:ext cx="7022683" cy="4885260"/>
          </a:xfrm>
          <a:prstGeom prst="rect">
            <a:avLst/>
          </a:prstGeom>
        </p:spPr>
        <p:txBody>
          <a:bodyPr vert="horz" wrap="square" lIns="0" tIns="77736" rIns="0" bIns="0" rtlCol="0">
            <a:spAutoFit/>
          </a:bodyPr>
          <a:lstStyle/>
          <a:p>
            <a:pPr marL="264876" indent="-253360">
              <a:spcBef>
                <a:spcPts val="612"/>
              </a:spcBef>
              <a:buChar char="•"/>
              <a:tabLst>
                <a:tab pos="265452" algn="l"/>
              </a:tabLst>
            </a:pPr>
            <a:r>
              <a:rPr sz="2902" spc="-5" dirty="0">
                <a:solidFill>
                  <a:srgbClr val="FF0000"/>
                </a:solidFill>
                <a:latin typeface="Comic Sans MS" panose="030F0702030302020204" pitchFamily="66" charset="0"/>
                <a:cs typeface="Arial"/>
              </a:rPr>
              <a:t>Perdita di</a:t>
            </a:r>
            <a:r>
              <a:rPr sz="2902" spc="-9" dirty="0">
                <a:solidFill>
                  <a:srgbClr val="FF0000"/>
                </a:solidFill>
                <a:latin typeface="Comic Sans MS" panose="030F0702030302020204" pitchFamily="66" charset="0"/>
                <a:cs typeface="Arial"/>
              </a:rPr>
              <a:t> pacchetti</a:t>
            </a:r>
            <a:endParaRPr sz="2902" dirty="0">
              <a:solidFill>
                <a:srgbClr val="FF0000"/>
              </a:solidFill>
              <a:latin typeface="Comic Sans MS" panose="030F0702030302020204" pitchFamily="66" charset="0"/>
              <a:cs typeface="Arial"/>
            </a:endParaRPr>
          </a:p>
          <a:p>
            <a:pPr marL="633400" marR="589638" lvl="1" indent="-264876">
              <a:lnSpc>
                <a:spcPts val="3109"/>
              </a:lnSpc>
              <a:spcBef>
                <a:spcPts val="725"/>
              </a:spcBef>
              <a:buChar char="•"/>
              <a:tabLst>
                <a:tab pos="633400" algn="l"/>
              </a:tabLst>
            </a:pPr>
            <a:r>
              <a:rPr sz="2720" spc="-9" dirty="0">
                <a:latin typeface="Comic Sans MS" panose="030F0702030302020204" pitchFamily="66" charset="0"/>
                <a:cs typeface="Arial"/>
              </a:rPr>
              <a:t>gestita </a:t>
            </a:r>
            <a:r>
              <a:rPr sz="2720" spc="-5" dirty="0">
                <a:latin typeface="Comic Sans MS" panose="030F0702030302020204" pitchFamily="66" charset="0"/>
                <a:cs typeface="Arial"/>
              </a:rPr>
              <a:t>tramite i messaggi di riscontro,  timeout e</a:t>
            </a:r>
            <a:r>
              <a:rPr sz="2720" spc="-9" dirty="0">
                <a:latin typeface="Comic Sans MS" panose="030F0702030302020204" pitchFamily="66" charset="0"/>
                <a:cs typeface="Arial"/>
              </a:rPr>
              <a:t> ritrasmissioni</a:t>
            </a:r>
            <a:endParaRPr sz="2720" dirty="0">
              <a:latin typeface="Comic Sans MS" panose="030F0702030302020204" pitchFamily="66" charset="0"/>
              <a:cs typeface="Arial"/>
            </a:endParaRPr>
          </a:p>
          <a:p>
            <a:pPr marL="264876" marR="1659507" indent="-253360">
              <a:lnSpc>
                <a:spcPts val="3310"/>
              </a:lnSpc>
              <a:spcBef>
                <a:spcPts val="698"/>
              </a:spcBef>
              <a:buChar char="•"/>
              <a:tabLst>
                <a:tab pos="265452" algn="l"/>
              </a:tabLst>
            </a:pPr>
            <a:r>
              <a:rPr sz="2902" spc="-5" dirty="0">
                <a:solidFill>
                  <a:srgbClr val="FF0000"/>
                </a:solidFill>
                <a:latin typeface="Comic Sans MS" panose="030F0702030302020204" pitchFamily="66" charset="0"/>
                <a:cs typeface="Arial"/>
              </a:rPr>
              <a:t>Guasto </a:t>
            </a:r>
            <a:r>
              <a:rPr sz="2902" spc="-9" dirty="0">
                <a:solidFill>
                  <a:srgbClr val="FF0000"/>
                </a:solidFill>
                <a:latin typeface="Comic Sans MS" panose="030F0702030302020204" pitchFamily="66" charset="0"/>
                <a:cs typeface="Arial"/>
              </a:rPr>
              <a:t>temporaneo dell’host di  destinazione</a:t>
            </a:r>
            <a:endParaRPr sz="2902" dirty="0">
              <a:solidFill>
                <a:srgbClr val="FF0000"/>
              </a:solidFill>
              <a:latin typeface="Comic Sans MS" panose="030F0702030302020204" pitchFamily="66" charset="0"/>
              <a:cs typeface="Arial"/>
            </a:endParaRPr>
          </a:p>
          <a:p>
            <a:pPr marL="633400" marR="4607" lvl="1" indent="-264876">
              <a:lnSpc>
                <a:spcPts val="3109"/>
              </a:lnSpc>
              <a:spcBef>
                <a:spcPts val="639"/>
              </a:spcBef>
              <a:buChar char="•"/>
              <a:tabLst>
                <a:tab pos="633400" algn="l"/>
              </a:tabLst>
            </a:pPr>
            <a:r>
              <a:rPr sz="2720" spc="-5" dirty="0">
                <a:latin typeface="Comic Sans MS" panose="030F0702030302020204" pitchFamily="66" charset="0"/>
                <a:cs typeface="Arial"/>
              </a:rPr>
              <a:t>quando riprende a funzionare </a:t>
            </a:r>
            <a:r>
              <a:rPr sz="2720" spc="-9" dirty="0">
                <a:latin typeface="Comic Sans MS" panose="030F0702030302020204" pitchFamily="66" charset="0"/>
                <a:cs typeface="Arial"/>
              </a:rPr>
              <a:t>reinizializza  </a:t>
            </a:r>
            <a:r>
              <a:rPr sz="2720" spc="-5" dirty="0">
                <a:latin typeface="Comic Sans MS" panose="030F0702030302020204" pitchFamily="66" charset="0"/>
                <a:cs typeface="Arial"/>
              </a:rPr>
              <a:t>le tabelle e perde memoria </a:t>
            </a:r>
            <a:r>
              <a:rPr sz="2720" spc="-9" dirty="0">
                <a:latin typeface="Comic Sans MS" panose="030F0702030302020204" pitchFamily="66" charset="0"/>
                <a:cs typeface="Arial"/>
              </a:rPr>
              <a:t>delle  connessioni</a:t>
            </a:r>
            <a:endParaRPr sz="2720" dirty="0">
              <a:latin typeface="Comic Sans MS" panose="030F0702030302020204" pitchFamily="66" charset="0"/>
              <a:cs typeface="Arial"/>
            </a:endParaRPr>
          </a:p>
          <a:p>
            <a:pPr marL="633400" marR="557392" lvl="1" indent="-264876">
              <a:lnSpc>
                <a:spcPts val="3109"/>
              </a:lnSpc>
              <a:spcBef>
                <a:spcPts val="648"/>
              </a:spcBef>
              <a:buChar char="•"/>
              <a:tabLst>
                <a:tab pos="633400" algn="l"/>
              </a:tabLst>
            </a:pPr>
            <a:r>
              <a:rPr sz="2720" spc="-5" dirty="0">
                <a:latin typeface="Comic Sans MS" panose="030F0702030302020204" pitchFamily="66" charset="0"/>
                <a:cs typeface="Arial"/>
              </a:rPr>
              <a:t>richiede tecniche di logging sofisticate  simili a quelle dei sistemi</a:t>
            </a:r>
            <a:r>
              <a:rPr sz="2720" spc="-77" dirty="0">
                <a:latin typeface="Comic Sans MS" panose="030F0702030302020204" pitchFamily="66" charset="0"/>
                <a:cs typeface="Arial"/>
              </a:rPr>
              <a:t> </a:t>
            </a:r>
            <a:r>
              <a:rPr sz="2720" spc="-5" dirty="0">
                <a:latin typeface="Comic Sans MS" panose="030F0702030302020204" pitchFamily="66" charset="0"/>
                <a:cs typeface="Arial"/>
              </a:rPr>
              <a:t>transazionali</a:t>
            </a:r>
            <a:endParaRPr sz="2720" dirty="0">
              <a:latin typeface="Comic Sans MS" panose="030F0702030302020204" pitchFamily="66" charset="0"/>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Protocollo TCP: caratteristiche</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589703" y="1450731"/>
            <a:ext cx="11286837" cy="4767189"/>
          </a:xfrm>
        </p:spPr>
        <p:txBody>
          <a:bodyPr>
            <a:normAutofit lnSpcReduction="10000"/>
          </a:bodyPr>
          <a:lstStyle/>
          <a:p>
            <a:pPr marL="0" indent="0">
              <a:lnSpc>
                <a:spcPct val="150000"/>
              </a:lnSpc>
              <a:buNone/>
            </a:pPr>
            <a:r>
              <a:rPr lang="it-IT" dirty="0">
                <a:latin typeface="Comic Sans MS" panose="030F0702030302020204" pitchFamily="66" charset="0"/>
              </a:rPr>
              <a:t>Il Trasmission Control Protocol è un protocollo di trasporto </a:t>
            </a:r>
            <a:r>
              <a:rPr lang="it-IT" b="1" u="sng" dirty="0">
                <a:solidFill>
                  <a:srgbClr val="FF0000"/>
                </a:solidFill>
                <a:latin typeface="Comic Sans MS" panose="030F0702030302020204" pitchFamily="66" charset="0"/>
              </a:rPr>
              <a:t>orientato alla connessione</a:t>
            </a:r>
            <a:r>
              <a:rPr lang="it-IT" b="1" dirty="0">
                <a:solidFill>
                  <a:srgbClr val="FF0000"/>
                </a:solidFill>
                <a:latin typeface="Comic Sans MS" panose="030F0702030302020204" pitchFamily="66" charset="0"/>
              </a:rPr>
              <a:t> </a:t>
            </a:r>
            <a:r>
              <a:rPr lang="it-IT" dirty="0">
                <a:latin typeface="Comic Sans MS" panose="030F0702030302020204" pitchFamily="66" charset="0"/>
              </a:rPr>
              <a:t>molto diffuso e che ha le seguenti caratteristiche:</a:t>
            </a:r>
          </a:p>
          <a:p>
            <a:pPr marL="0" indent="0">
              <a:buNone/>
            </a:pPr>
            <a:endParaRPr lang="it-IT" dirty="0">
              <a:latin typeface="Comic Sans MS" panose="030F0702030302020204" pitchFamily="66" charset="0"/>
            </a:endParaRPr>
          </a:p>
          <a:p>
            <a:pPr marL="514350" indent="-514350">
              <a:buFont typeface="+mj-lt"/>
              <a:buAutoNum type="arabicPeriod"/>
            </a:pPr>
            <a:r>
              <a:rPr lang="it-IT" dirty="0">
                <a:latin typeface="Comic Sans MS" panose="030F0702030302020204" pitchFamily="66" charset="0"/>
              </a:rPr>
              <a:t>Gestisce servizi di connessioni </a:t>
            </a:r>
            <a:r>
              <a:rPr lang="it-IT" b="1" dirty="0">
                <a:latin typeface="Comic Sans MS" panose="030F0702030302020204" pitchFamily="66" charset="0"/>
              </a:rPr>
              <a:t>full duplex</a:t>
            </a:r>
          </a:p>
          <a:p>
            <a:pPr marL="514350" indent="-514350">
              <a:buFont typeface="+mj-lt"/>
              <a:buAutoNum type="arabicPeriod"/>
            </a:pPr>
            <a:r>
              <a:rPr lang="it-IT" dirty="0">
                <a:latin typeface="Comic Sans MS" panose="030F0702030302020204" pitchFamily="66" charset="0"/>
              </a:rPr>
              <a:t>La connessione è di tipo </a:t>
            </a:r>
            <a:r>
              <a:rPr lang="it-IT" b="1" dirty="0">
                <a:latin typeface="Comic Sans MS" panose="030F0702030302020204" pitchFamily="66" charset="0"/>
              </a:rPr>
              <a:t>point–to-point (end-to-end)</a:t>
            </a:r>
          </a:p>
          <a:p>
            <a:pPr marL="514350" indent="-514350">
              <a:buFont typeface="+mj-lt"/>
              <a:buAutoNum type="arabicPeriod"/>
            </a:pPr>
            <a:r>
              <a:rPr lang="it-IT" dirty="0">
                <a:latin typeface="Comic Sans MS" panose="030F0702030302020204" pitchFamily="66" charset="0"/>
              </a:rPr>
              <a:t>Fornisce all’applicazione un flusso di dati </a:t>
            </a:r>
            <a:r>
              <a:rPr lang="it-IT" b="1" dirty="0">
                <a:latin typeface="Comic Sans MS" panose="030F0702030302020204" pitchFamily="66" charset="0"/>
              </a:rPr>
              <a:t>affidabile</a:t>
            </a:r>
          </a:p>
          <a:p>
            <a:pPr marL="514350" indent="-514350">
              <a:buFont typeface="+mj-lt"/>
              <a:buAutoNum type="arabicPeriod"/>
            </a:pPr>
            <a:endParaRPr lang="it-IT" b="1" dirty="0">
              <a:latin typeface="Comic Sans MS" panose="030F0702030302020204" pitchFamily="66" charset="0"/>
            </a:endParaRPr>
          </a:p>
          <a:p>
            <a:pPr marL="0" indent="0">
              <a:buNone/>
            </a:pPr>
            <a:r>
              <a:rPr lang="it-IT" dirty="0">
                <a:latin typeface="Comic Sans MS" panose="030F0702030302020204" pitchFamily="66" charset="0"/>
              </a:rPr>
              <a:t>Nel protocollo TCP le PDU si chiamano </a:t>
            </a:r>
            <a:r>
              <a:rPr lang="it-IT" b="1" dirty="0">
                <a:solidFill>
                  <a:srgbClr val="FF0000"/>
                </a:solidFill>
                <a:latin typeface="Comic Sans MS" panose="030F0702030302020204" pitchFamily="66" charset="0"/>
              </a:rPr>
              <a:t>segmenti</a:t>
            </a:r>
            <a:r>
              <a:rPr lang="it-IT" dirty="0">
                <a:latin typeface="Comic Sans MS" panose="030F0702030302020204" pitchFamily="66" charset="0"/>
              </a:rPr>
              <a:t>.</a:t>
            </a:r>
          </a:p>
          <a:p>
            <a:pPr marL="0" indent="0">
              <a:buNone/>
            </a:pPr>
            <a:endParaRPr lang="it-IT" dirty="0">
              <a:latin typeface="Comic Sans MS" panose="030F0702030302020204" pitchFamily="66" charset="0"/>
            </a:endParaRPr>
          </a:p>
        </p:txBody>
      </p:sp>
    </p:spTree>
    <p:extLst>
      <p:ext uri="{BB962C8B-B14F-4D97-AF65-F5344CB8AC3E}">
        <p14:creationId xmlns:p14="http://schemas.microsoft.com/office/powerpoint/2010/main" val="3624003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Protocollo TCP: vantaggi</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589703" y="1450731"/>
            <a:ext cx="11286837" cy="3956537"/>
          </a:xfrm>
        </p:spPr>
        <p:txBody>
          <a:bodyPr>
            <a:normAutofit/>
          </a:bodyPr>
          <a:lstStyle/>
          <a:p>
            <a:pPr marL="0" indent="0">
              <a:buNone/>
            </a:pPr>
            <a:r>
              <a:rPr lang="it-IT" dirty="0">
                <a:latin typeface="Comic Sans MS" panose="030F0702030302020204" pitchFamily="66" charset="0"/>
              </a:rPr>
              <a:t>Il protocollo TCP offre due grossi vantaggi:</a:t>
            </a:r>
          </a:p>
          <a:p>
            <a:pPr marL="0" indent="0">
              <a:buNone/>
            </a:pPr>
            <a:endParaRPr lang="it-IT" dirty="0">
              <a:latin typeface="Comic Sans MS" panose="030F0702030302020204" pitchFamily="66" charset="0"/>
            </a:endParaRPr>
          </a:p>
          <a:p>
            <a:pPr marL="514350" indent="-514350">
              <a:buFont typeface="+mj-lt"/>
              <a:buAutoNum type="arabicPeriod"/>
            </a:pPr>
            <a:r>
              <a:rPr lang="it-IT" dirty="0">
                <a:latin typeface="Comic Sans MS" panose="030F0702030302020204" pitchFamily="66" charset="0"/>
              </a:rPr>
              <a:t>garanzia di consegna</a:t>
            </a:r>
            <a:endParaRPr lang="it-IT" b="1" dirty="0">
              <a:latin typeface="Comic Sans MS" panose="030F0702030302020204" pitchFamily="66" charset="0"/>
            </a:endParaRPr>
          </a:p>
          <a:p>
            <a:pPr marL="514350" indent="-514350">
              <a:buFont typeface="+mj-lt"/>
              <a:buAutoNum type="arabicPeriod"/>
            </a:pPr>
            <a:r>
              <a:rPr lang="it-IT" dirty="0">
                <a:latin typeface="Comic Sans MS" panose="030F0702030302020204" pitchFamily="66" charset="0"/>
              </a:rPr>
              <a:t>ordinamento dei pacchetti</a:t>
            </a:r>
            <a:endParaRPr lang="it-IT" b="1" dirty="0">
              <a:latin typeface="Comic Sans MS" panose="030F0702030302020204" pitchFamily="66" charset="0"/>
            </a:endParaRPr>
          </a:p>
          <a:p>
            <a:pPr marL="0" indent="0">
              <a:buNone/>
            </a:pPr>
            <a:endParaRPr lang="it-IT" dirty="0">
              <a:latin typeface="Comic Sans MS" panose="030F0702030302020204" pitchFamily="66" charset="0"/>
            </a:endParaRPr>
          </a:p>
        </p:txBody>
      </p:sp>
    </p:spTree>
    <p:extLst>
      <p:ext uri="{BB962C8B-B14F-4D97-AF65-F5344CB8AC3E}">
        <p14:creationId xmlns:p14="http://schemas.microsoft.com/office/powerpoint/2010/main" val="392110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764307" y="276752"/>
            <a:ext cx="10515600" cy="901627"/>
          </a:xfrm>
        </p:spPr>
        <p:txBody>
          <a:bodyPr>
            <a:normAutofit fontScale="90000"/>
          </a:bodyPr>
          <a:lstStyle/>
          <a:p>
            <a:pPr algn="ctr"/>
            <a:r>
              <a:rPr lang="it-IT" dirty="0">
                <a:solidFill>
                  <a:srgbClr val="0070C0"/>
                </a:solidFill>
                <a:latin typeface="Comic Sans MS" panose="030F0702030302020204" pitchFamily="66" charset="0"/>
              </a:rPr>
              <a:t>Modello rete e sottorete di comunicazione OSI</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378688" y="5566363"/>
            <a:ext cx="11286837" cy="958417"/>
          </a:xfrm>
        </p:spPr>
        <p:txBody>
          <a:bodyPr>
            <a:normAutofit/>
          </a:bodyPr>
          <a:lstStyle/>
          <a:p>
            <a:pPr marL="0" indent="0">
              <a:buNone/>
            </a:pPr>
            <a:r>
              <a:rPr lang="it-IT" sz="2000" dirty="0">
                <a:latin typeface="Comic Sans MS" panose="030F0702030302020204" pitchFamily="66" charset="0"/>
              </a:rPr>
              <a:t>Osserviamo che nella sottorete di comunicazione entrano in gioco i protocolli di livello rete, data link e fisico, mentre al livello di trasporto abbiamo un </a:t>
            </a:r>
            <a:r>
              <a:rPr lang="it-IT" sz="2000" b="1" u="sng" dirty="0">
                <a:solidFill>
                  <a:srgbClr val="0070C0"/>
                </a:solidFill>
                <a:latin typeface="Comic Sans MS" panose="030F0702030302020204" pitchFamily="66" charset="0"/>
              </a:rPr>
              <a:t>interconnessione diretta </a:t>
            </a:r>
            <a:r>
              <a:rPr lang="it-IT" sz="2000" dirty="0">
                <a:latin typeface="Comic Sans MS" panose="030F0702030302020204" pitchFamily="66" charset="0"/>
              </a:rPr>
              <a:t>tra le due estremità (mittente e destinatario) della comunicazione.</a:t>
            </a:r>
            <a:endParaRPr lang="it-IT" sz="2000" b="1" u="sng" dirty="0">
              <a:solidFill>
                <a:srgbClr val="FF0000"/>
              </a:solidFill>
              <a:latin typeface="Comic Sans MS" panose="030F0702030302020204" pitchFamily="66" charset="0"/>
            </a:endParaRPr>
          </a:p>
        </p:txBody>
      </p:sp>
      <p:pic>
        <p:nvPicPr>
          <p:cNvPr id="4" name="Immagine 3">
            <a:extLst>
              <a:ext uri="{FF2B5EF4-FFF2-40B4-BE49-F238E27FC236}">
                <a16:creationId xmlns:a16="http://schemas.microsoft.com/office/drawing/2014/main" id="{61B2F1AB-D416-44CD-AE10-70A3EC46382F}"/>
              </a:ext>
            </a:extLst>
          </p:cNvPr>
          <p:cNvPicPr>
            <a:picLocks noChangeAspect="1"/>
          </p:cNvPicPr>
          <p:nvPr/>
        </p:nvPicPr>
        <p:blipFill>
          <a:blip r:embed="rId3"/>
          <a:stretch>
            <a:fillRect/>
          </a:stretch>
        </p:blipFill>
        <p:spPr>
          <a:xfrm>
            <a:off x="3269902" y="1365387"/>
            <a:ext cx="5504408" cy="4013968"/>
          </a:xfrm>
          <a:prstGeom prst="rect">
            <a:avLst/>
          </a:prstGeom>
        </p:spPr>
      </p:pic>
    </p:spTree>
    <p:extLst>
      <p:ext uri="{BB962C8B-B14F-4D97-AF65-F5344CB8AC3E}">
        <p14:creationId xmlns:p14="http://schemas.microsoft.com/office/powerpoint/2010/main" val="99392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Protocollo UDP: caratteristiche</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589703" y="1450731"/>
            <a:ext cx="11286837" cy="4751949"/>
          </a:xfrm>
        </p:spPr>
        <p:txBody>
          <a:bodyPr>
            <a:normAutofit fontScale="85000" lnSpcReduction="20000"/>
          </a:bodyPr>
          <a:lstStyle/>
          <a:p>
            <a:pPr marL="0" indent="0">
              <a:lnSpc>
                <a:spcPct val="160000"/>
              </a:lnSpc>
              <a:buNone/>
            </a:pPr>
            <a:r>
              <a:rPr lang="it-IT" dirty="0">
                <a:latin typeface="Comic Sans MS" panose="030F0702030302020204" pitchFamily="66" charset="0"/>
              </a:rPr>
              <a:t>Lo User Datagram Protocol è un protocollo di trasporto </a:t>
            </a:r>
            <a:r>
              <a:rPr lang="it-IT" b="1" u="sng" dirty="0">
                <a:solidFill>
                  <a:srgbClr val="FF0000"/>
                </a:solidFill>
                <a:latin typeface="Comic Sans MS" panose="030F0702030302020204" pitchFamily="66" charset="0"/>
              </a:rPr>
              <a:t>non connesso</a:t>
            </a:r>
            <a:r>
              <a:rPr lang="it-IT" b="1" dirty="0">
                <a:solidFill>
                  <a:srgbClr val="FF0000"/>
                </a:solidFill>
                <a:latin typeface="Comic Sans MS" panose="030F0702030302020204" pitchFamily="66" charset="0"/>
              </a:rPr>
              <a:t> </a:t>
            </a:r>
            <a:r>
              <a:rPr lang="it-IT" dirty="0">
                <a:latin typeface="Comic Sans MS" panose="030F0702030302020204" pitchFamily="66" charset="0"/>
              </a:rPr>
              <a:t>più snello ed efficiente rispetto al TCP e che ha le seguenti caratteristiche:</a:t>
            </a:r>
          </a:p>
          <a:p>
            <a:pPr marL="0" indent="0">
              <a:buNone/>
            </a:pPr>
            <a:endParaRPr lang="it-IT" dirty="0">
              <a:latin typeface="Comic Sans MS" panose="030F0702030302020204" pitchFamily="66" charset="0"/>
            </a:endParaRPr>
          </a:p>
          <a:p>
            <a:pPr marL="514350" indent="-514350">
              <a:buFont typeface="+mj-lt"/>
              <a:buAutoNum type="arabicPeriod"/>
            </a:pPr>
            <a:r>
              <a:rPr lang="it-IT" dirty="0">
                <a:latin typeface="Comic Sans MS" panose="030F0702030302020204" pitchFamily="66" charset="0"/>
              </a:rPr>
              <a:t>è un protocollo orientato allo scambio di messaggi (i datagram)</a:t>
            </a:r>
            <a:endParaRPr lang="it-IT" b="1" dirty="0">
              <a:latin typeface="Comic Sans MS" panose="030F0702030302020204" pitchFamily="66" charset="0"/>
            </a:endParaRPr>
          </a:p>
          <a:p>
            <a:pPr marL="514350" indent="-514350">
              <a:buFont typeface="+mj-lt"/>
              <a:buAutoNum type="arabicPeriod"/>
            </a:pPr>
            <a:r>
              <a:rPr lang="it-IT" dirty="0">
                <a:latin typeface="Comic Sans MS" panose="030F0702030302020204" pitchFamily="66" charset="0"/>
              </a:rPr>
              <a:t>gestisce le porte dedicate a differenti applicazioni</a:t>
            </a:r>
          </a:p>
          <a:p>
            <a:pPr marL="514350" indent="-514350">
              <a:buFont typeface="+mj-lt"/>
              <a:buAutoNum type="arabicPeriod"/>
            </a:pPr>
            <a:r>
              <a:rPr lang="it-IT" dirty="0">
                <a:latin typeface="Comic Sans MS" panose="030F0702030302020204" pitchFamily="66" charset="0"/>
              </a:rPr>
              <a:t>non è affidabile e non preserva l’ordine delle informazioni</a:t>
            </a:r>
          </a:p>
          <a:p>
            <a:pPr marL="514350" indent="-514350">
              <a:buFont typeface="+mj-lt"/>
              <a:buAutoNum type="arabicPeriod"/>
            </a:pPr>
            <a:r>
              <a:rPr lang="it-IT" dirty="0">
                <a:latin typeface="Comic Sans MS" panose="030F0702030302020204" pitchFamily="66" charset="0"/>
              </a:rPr>
              <a:t>il canale di comunicazione </a:t>
            </a:r>
            <a:r>
              <a:rPr lang="it-IT">
                <a:latin typeface="Comic Sans MS" panose="030F0702030302020204" pitchFamily="66" charset="0"/>
              </a:rPr>
              <a:t>(socket) risulta essere </a:t>
            </a:r>
            <a:r>
              <a:rPr lang="it-IT" dirty="0">
                <a:latin typeface="Comic Sans MS" panose="030F0702030302020204" pitchFamily="66" charset="0"/>
              </a:rPr>
              <a:t>condiviso</a:t>
            </a:r>
          </a:p>
          <a:p>
            <a:pPr marL="514350" indent="-514350">
              <a:buFont typeface="+mj-lt"/>
              <a:buAutoNum type="arabicPeriod"/>
            </a:pPr>
            <a:r>
              <a:rPr lang="it-IT" dirty="0">
                <a:latin typeface="Comic Sans MS" panose="030F0702030302020204" pitchFamily="66" charset="0"/>
              </a:rPr>
              <a:t>tramite la procedura di checksum verifica l’integrità dei dati</a:t>
            </a:r>
            <a:endParaRPr lang="it-IT" b="1" dirty="0">
              <a:latin typeface="Comic Sans MS" panose="030F0702030302020204" pitchFamily="66" charset="0"/>
            </a:endParaRPr>
          </a:p>
          <a:p>
            <a:pPr marL="0" indent="0">
              <a:buNone/>
            </a:pPr>
            <a:endParaRPr lang="it-IT" dirty="0">
              <a:latin typeface="Comic Sans MS" panose="030F0702030302020204" pitchFamily="66" charset="0"/>
            </a:endParaRPr>
          </a:p>
          <a:p>
            <a:pPr marL="0" indent="0">
              <a:buNone/>
            </a:pPr>
            <a:endParaRPr lang="it-IT" dirty="0">
              <a:latin typeface="Comic Sans MS" panose="030F0702030302020204" pitchFamily="66" charset="0"/>
            </a:endParaRPr>
          </a:p>
          <a:p>
            <a:pPr marL="0" indent="0">
              <a:buNone/>
            </a:pPr>
            <a:r>
              <a:rPr lang="it-IT" dirty="0">
                <a:latin typeface="Comic Sans MS" panose="030F0702030302020204" pitchFamily="66" charset="0"/>
              </a:rPr>
              <a:t>Nel protocollo UDP le PDU si chiamano </a:t>
            </a:r>
            <a:r>
              <a:rPr lang="it-IT" b="1" dirty="0">
                <a:solidFill>
                  <a:srgbClr val="FF0000"/>
                </a:solidFill>
                <a:latin typeface="Comic Sans MS" panose="030F0702030302020204" pitchFamily="66" charset="0"/>
              </a:rPr>
              <a:t>datagrammi</a:t>
            </a:r>
            <a:r>
              <a:rPr lang="it-IT" dirty="0">
                <a:latin typeface="Comic Sans MS" panose="030F0702030302020204" pitchFamily="66" charset="0"/>
              </a:rPr>
              <a:t>.</a:t>
            </a:r>
          </a:p>
          <a:p>
            <a:pPr marL="0" indent="0">
              <a:buNone/>
            </a:pPr>
            <a:endParaRPr lang="it-IT" dirty="0">
              <a:latin typeface="Comic Sans MS" panose="030F0702030302020204" pitchFamily="66" charset="0"/>
            </a:endParaRPr>
          </a:p>
        </p:txBody>
      </p:sp>
    </p:spTree>
    <p:extLst>
      <p:ext uri="{BB962C8B-B14F-4D97-AF65-F5344CB8AC3E}">
        <p14:creationId xmlns:p14="http://schemas.microsoft.com/office/powerpoint/2010/main" val="1269393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Protocollo UDP: vantaggi</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589703" y="1450731"/>
            <a:ext cx="11286837" cy="4256733"/>
          </a:xfrm>
        </p:spPr>
        <p:txBody>
          <a:bodyPr>
            <a:normAutofit/>
          </a:bodyPr>
          <a:lstStyle/>
          <a:p>
            <a:pPr marL="0" indent="0">
              <a:buNone/>
            </a:pPr>
            <a:r>
              <a:rPr lang="it-IT" dirty="0">
                <a:latin typeface="Comic Sans MS" panose="030F0702030302020204" pitchFamily="66" charset="0"/>
              </a:rPr>
              <a:t>Lo User Datagram Protocol offre i seguenti vantaggi di utilizzo:</a:t>
            </a:r>
          </a:p>
          <a:p>
            <a:pPr marL="0" indent="0">
              <a:buNone/>
            </a:pPr>
            <a:endParaRPr lang="it-IT" dirty="0">
              <a:latin typeface="Comic Sans MS" panose="030F0702030302020204" pitchFamily="66" charset="0"/>
            </a:endParaRPr>
          </a:p>
          <a:p>
            <a:pPr marL="514350" indent="-514350">
              <a:buFont typeface="+mj-lt"/>
              <a:buAutoNum type="arabicPeriod"/>
            </a:pPr>
            <a:r>
              <a:rPr lang="it-IT" dirty="0">
                <a:latin typeface="Comic Sans MS" panose="030F0702030302020204" pitchFamily="66" charset="0"/>
              </a:rPr>
              <a:t>non richiedono di stabilire una connessione</a:t>
            </a:r>
          </a:p>
          <a:p>
            <a:pPr marL="514350" indent="-514350">
              <a:buFont typeface="+mj-lt"/>
              <a:buAutoNum type="arabicPeriod"/>
            </a:pPr>
            <a:r>
              <a:rPr lang="it-IT" dirty="0">
                <a:latin typeface="Comic Sans MS" panose="030F0702030302020204" pitchFamily="66" charset="0"/>
              </a:rPr>
              <a:t>l’applicazione può mettere, se pochi, tutti i dati in un singolo pacchetto</a:t>
            </a:r>
          </a:p>
          <a:p>
            <a:pPr marL="514350" indent="-514350">
              <a:buFont typeface="+mj-lt"/>
              <a:buAutoNum type="arabicPeriod"/>
            </a:pPr>
            <a:r>
              <a:rPr lang="it-IT" dirty="0">
                <a:latin typeface="Comic Sans MS" panose="030F0702030302020204" pitchFamily="66" charset="0"/>
              </a:rPr>
              <a:t>non  è  importante  che  tutti  i  pacchetti  arrivino  a  destinazione</a:t>
            </a:r>
          </a:p>
          <a:p>
            <a:pPr marL="514350" indent="-514350">
              <a:buFont typeface="+mj-lt"/>
              <a:buAutoNum type="arabicPeriod"/>
            </a:pPr>
            <a:r>
              <a:rPr lang="it-IT" dirty="0">
                <a:latin typeface="Comic Sans MS" panose="030F0702030302020204" pitchFamily="66" charset="0"/>
              </a:rPr>
              <a:t>l’applicazione gestisce meccanismi di ritrasmissione</a:t>
            </a:r>
          </a:p>
          <a:p>
            <a:pPr marL="0" indent="0">
              <a:buNone/>
            </a:pPr>
            <a:endParaRPr lang="it-IT" dirty="0">
              <a:latin typeface="Comic Sans MS" panose="030F0702030302020204" pitchFamily="66" charset="0"/>
            </a:endParaRPr>
          </a:p>
          <a:p>
            <a:pPr marL="0" indent="0">
              <a:buNone/>
            </a:pPr>
            <a:endParaRPr lang="it-IT" dirty="0">
              <a:latin typeface="Comic Sans MS" panose="030F0702030302020204" pitchFamily="66" charset="0"/>
            </a:endParaRPr>
          </a:p>
          <a:p>
            <a:pPr marL="0" indent="0">
              <a:buNone/>
            </a:pPr>
            <a:endParaRPr lang="it-IT" dirty="0">
              <a:latin typeface="Comic Sans MS" panose="030F0702030302020204" pitchFamily="66" charset="0"/>
            </a:endParaRPr>
          </a:p>
          <a:p>
            <a:pPr marL="514350" indent="-514350">
              <a:buFont typeface="+mj-lt"/>
              <a:buAutoNum type="arabicPeriod"/>
            </a:pPr>
            <a:endParaRPr lang="it-IT" dirty="0">
              <a:latin typeface="Comic Sans MS" panose="030F0702030302020204" pitchFamily="66" charset="0"/>
            </a:endParaRPr>
          </a:p>
        </p:txBody>
      </p:sp>
    </p:spTree>
    <p:extLst>
      <p:ext uri="{BB962C8B-B14F-4D97-AF65-F5344CB8AC3E}">
        <p14:creationId xmlns:p14="http://schemas.microsoft.com/office/powerpoint/2010/main" val="29629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Protocolli TCP e UDP</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589703" y="1450731"/>
            <a:ext cx="11286837" cy="5231423"/>
          </a:xfrm>
        </p:spPr>
        <p:txBody>
          <a:bodyPr>
            <a:normAutofit/>
          </a:bodyPr>
          <a:lstStyle/>
          <a:p>
            <a:pPr marL="0" indent="0">
              <a:buNone/>
            </a:pPr>
            <a:r>
              <a:rPr lang="it-IT" dirty="0">
                <a:latin typeface="Comic Sans MS" panose="030F0702030302020204" pitchFamily="66" charset="0"/>
              </a:rPr>
              <a:t>Entrambi i protocolli del livello di trasporto fanno il </a:t>
            </a:r>
            <a:r>
              <a:rPr lang="it-IT" b="1" dirty="0">
                <a:latin typeface="Comic Sans MS" panose="030F0702030302020204" pitchFamily="66" charset="0"/>
              </a:rPr>
              <a:t>multiplexing</a:t>
            </a:r>
            <a:r>
              <a:rPr lang="it-IT" dirty="0">
                <a:latin typeface="Comic Sans MS" panose="030F0702030302020204" pitchFamily="66" charset="0"/>
              </a:rPr>
              <a:t> delle applicazioni</a:t>
            </a:r>
          </a:p>
          <a:p>
            <a:pPr marL="0" indent="0">
              <a:buNone/>
            </a:pPr>
            <a:endParaRPr lang="it-IT" dirty="0">
              <a:latin typeface="Comic Sans MS" panose="030F0702030302020204" pitchFamily="66" charset="0"/>
            </a:endParaRPr>
          </a:p>
          <a:p>
            <a:pPr marL="0" indent="0">
              <a:buNone/>
            </a:pPr>
            <a:endParaRPr lang="it-IT" dirty="0">
              <a:latin typeface="Comic Sans MS" panose="030F0702030302020204" pitchFamily="66" charset="0"/>
            </a:endParaRPr>
          </a:p>
          <a:p>
            <a:pPr marL="0" indent="0">
              <a:buNone/>
            </a:pPr>
            <a:endParaRPr lang="it-IT" dirty="0">
              <a:latin typeface="Comic Sans MS" panose="030F0702030302020204" pitchFamily="66" charset="0"/>
            </a:endParaRPr>
          </a:p>
          <a:p>
            <a:pPr marL="0" indent="0">
              <a:buNone/>
            </a:pPr>
            <a:endParaRPr lang="it-IT" dirty="0">
              <a:latin typeface="Comic Sans MS" panose="030F0702030302020204" pitchFamily="66" charset="0"/>
            </a:endParaRPr>
          </a:p>
          <a:p>
            <a:pPr marL="514350" indent="-514350">
              <a:buFont typeface="+mj-lt"/>
              <a:buAutoNum type="arabicPeriod"/>
            </a:pPr>
            <a:endParaRPr lang="it-IT" dirty="0">
              <a:latin typeface="Comic Sans MS" panose="030F0702030302020204" pitchFamily="66" charset="0"/>
            </a:endParaRPr>
          </a:p>
        </p:txBody>
      </p:sp>
      <p:sp>
        <p:nvSpPr>
          <p:cNvPr id="4" name="Rettangolo 3">
            <a:extLst>
              <a:ext uri="{FF2B5EF4-FFF2-40B4-BE49-F238E27FC236}">
                <a16:creationId xmlns:a16="http://schemas.microsoft.com/office/drawing/2014/main" id="{9344F04A-C0B8-4314-B9E7-6609764C2D1A}"/>
              </a:ext>
            </a:extLst>
          </p:cNvPr>
          <p:cNvSpPr/>
          <p:nvPr/>
        </p:nvSpPr>
        <p:spPr>
          <a:xfrm>
            <a:off x="1913374" y="2870886"/>
            <a:ext cx="1145512" cy="64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MAIL</a:t>
            </a:r>
          </a:p>
        </p:txBody>
      </p:sp>
      <p:sp>
        <p:nvSpPr>
          <p:cNvPr id="5" name="Rettangolo 4">
            <a:extLst>
              <a:ext uri="{FF2B5EF4-FFF2-40B4-BE49-F238E27FC236}">
                <a16:creationId xmlns:a16="http://schemas.microsoft.com/office/drawing/2014/main" id="{2077D158-9421-4ADE-B37F-4CFEC183974B}"/>
              </a:ext>
            </a:extLst>
          </p:cNvPr>
          <p:cNvSpPr/>
          <p:nvPr/>
        </p:nvSpPr>
        <p:spPr>
          <a:xfrm>
            <a:off x="1927432" y="3658435"/>
            <a:ext cx="1145512" cy="64560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FIREFOX</a:t>
            </a:r>
          </a:p>
        </p:txBody>
      </p:sp>
      <p:sp>
        <p:nvSpPr>
          <p:cNvPr id="6" name="Rettangolo 5">
            <a:extLst>
              <a:ext uri="{FF2B5EF4-FFF2-40B4-BE49-F238E27FC236}">
                <a16:creationId xmlns:a16="http://schemas.microsoft.com/office/drawing/2014/main" id="{3515947C-370C-4FA4-B6BF-E3FA5EE0C268}"/>
              </a:ext>
            </a:extLst>
          </p:cNvPr>
          <p:cNvSpPr/>
          <p:nvPr/>
        </p:nvSpPr>
        <p:spPr>
          <a:xfrm>
            <a:off x="1909186" y="4736074"/>
            <a:ext cx="1145512" cy="64560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FTP</a:t>
            </a:r>
          </a:p>
        </p:txBody>
      </p:sp>
      <p:cxnSp>
        <p:nvCxnSpPr>
          <p:cNvPr id="8" name="Connettore diritto 7">
            <a:extLst>
              <a:ext uri="{FF2B5EF4-FFF2-40B4-BE49-F238E27FC236}">
                <a16:creationId xmlns:a16="http://schemas.microsoft.com/office/drawing/2014/main" id="{0A292558-385F-4416-8BD9-718DFB75F96C}"/>
              </a:ext>
            </a:extLst>
          </p:cNvPr>
          <p:cNvCxnSpPr>
            <a:cxnSpLocks/>
          </p:cNvCxnSpPr>
          <p:nvPr/>
        </p:nvCxnSpPr>
        <p:spPr>
          <a:xfrm>
            <a:off x="3245617" y="2351314"/>
            <a:ext cx="0" cy="397914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4ED1B1A8-5A11-4A3B-8FE0-19C2226ACFC2}"/>
              </a:ext>
            </a:extLst>
          </p:cNvPr>
          <p:cNvSpPr txBox="1"/>
          <p:nvPr/>
        </p:nvSpPr>
        <p:spPr>
          <a:xfrm>
            <a:off x="3472215" y="5799156"/>
            <a:ext cx="1753767" cy="369332"/>
          </a:xfrm>
          <a:prstGeom prst="rect">
            <a:avLst/>
          </a:prstGeom>
          <a:noFill/>
        </p:spPr>
        <p:txBody>
          <a:bodyPr wrap="square" rtlCol="0">
            <a:spAutoFit/>
          </a:bodyPr>
          <a:lstStyle/>
          <a:p>
            <a:r>
              <a:rPr lang="it-IT" dirty="0"/>
              <a:t>S. O. WINDOWS</a:t>
            </a:r>
          </a:p>
        </p:txBody>
      </p:sp>
      <p:grpSp>
        <p:nvGrpSpPr>
          <p:cNvPr id="23" name="Gruppo 22">
            <a:extLst>
              <a:ext uri="{FF2B5EF4-FFF2-40B4-BE49-F238E27FC236}">
                <a16:creationId xmlns:a16="http://schemas.microsoft.com/office/drawing/2014/main" id="{449C1278-90CA-41CC-8C14-0AD7371A99D5}"/>
              </a:ext>
            </a:extLst>
          </p:cNvPr>
          <p:cNvGrpSpPr/>
          <p:nvPr/>
        </p:nvGrpSpPr>
        <p:grpSpPr>
          <a:xfrm>
            <a:off x="3436535" y="4936650"/>
            <a:ext cx="301452" cy="353367"/>
            <a:chOff x="3436535" y="2903974"/>
            <a:chExt cx="301452" cy="353367"/>
          </a:xfrm>
        </p:grpSpPr>
        <p:cxnSp>
          <p:nvCxnSpPr>
            <p:cNvPr id="14" name="Connettore diritto 13">
              <a:extLst>
                <a:ext uri="{FF2B5EF4-FFF2-40B4-BE49-F238E27FC236}">
                  <a16:creationId xmlns:a16="http://schemas.microsoft.com/office/drawing/2014/main" id="{C01E97FF-EA63-491B-AD9C-CB0C38049972}"/>
                </a:ext>
              </a:extLst>
            </p:cNvPr>
            <p:cNvCxnSpPr>
              <a:cxnSpLocks/>
            </p:cNvCxnSpPr>
            <p:nvPr/>
          </p:nvCxnSpPr>
          <p:spPr>
            <a:xfrm>
              <a:off x="3436536" y="2903974"/>
              <a:ext cx="30145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0CCDB5E0-59D5-4E24-B5B0-AB7993635744}"/>
                </a:ext>
              </a:extLst>
            </p:cNvPr>
            <p:cNvCxnSpPr>
              <a:cxnSpLocks/>
            </p:cNvCxnSpPr>
            <p:nvPr/>
          </p:nvCxnSpPr>
          <p:spPr>
            <a:xfrm>
              <a:off x="3436535" y="3257341"/>
              <a:ext cx="30145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3C4A6B93-18AC-4DD4-B54B-621B1E56B0B3}"/>
                </a:ext>
              </a:extLst>
            </p:cNvPr>
            <p:cNvCxnSpPr>
              <a:cxnSpLocks/>
            </p:cNvCxnSpPr>
            <p:nvPr/>
          </p:nvCxnSpPr>
          <p:spPr>
            <a:xfrm>
              <a:off x="3737986" y="2903974"/>
              <a:ext cx="0" cy="3533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B7F4BE03-609C-4B55-BAFD-9F31DBED87F2}"/>
                </a:ext>
              </a:extLst>
            </p:cNvPr>
            <p:cNvSpPr/>
            <p:nvPr/>
          </p:nvSpPr>
          <p:spPr>
            <a:xfrm>
              <a:off x="3541541" y="2964262"/>
              <a:ext cx="45719" cy="60284"/>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e 21">
              <a:extLst>
                <a:ext uri="{FF2B5EF4-FFF2-40B4-BE49-F238E27FC236}">
                  <a16:creationId xmlns:a16="http://schemas.microsoft.com/office/drawing/2014/main" id="{4D39EA78-CD60-4CC1-A27C-25504CEFD847}"/>
                </a:ext>
              </a:extLst>
            </p:cNvPr>
            <p:cNvSpPr/>
            <p:nvPr/>
          </p:nvSpPr>
          <p:spPr>
            <a:xfrm>
              <a:off x="3533167" y="3146806"/>
              <a:ext cx="45719" cy="60284"/>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4" name="Gruppo 23">
            <a:extLst>
              <a:ext uri="{FF2B5EF4-FFF2-40B4-BE49-F238E27FC236}">
                <a16:creationId xmlns:a16="http://schemas.microsoft.com/office/drawing/2014/main" id="{5BDEC42B-0447-4B31-BA84-36E967A2E181}"/>
              </a:ext>
            </a:extLst>
          </p:cNvPr>
          <p:cNvGrpSpPr/>
          <p:nvPr/>
        </p:nvGrpSpPr>
        <p:grpSpPr>
          <a:xfrm>
            <a:off x="3436535" y="3804556"/>
            <a:ext cx="301452" cy="353367"/>
            <a:chOff x="3436535" y="2903974"/>
            <a:chExt cx="301452" cy="353367"/>
          </a:xfrm>
        </p:grpSpPr>
        <p:cxnSp>
          <p:nvCxnSpPr>
            <p:cNvPr id="25" name="Connettore diritto 24">
              <a:extLst>
                <a:ext uri="{FF2B5EF4-FFF2-40B4-BE49-F238E27FC236}">
                  <a16:creationId xmlns:a16="http://schemas.microsoft.com/office/drawing/2014/main" id="{9592018B-935C-4114-AE24-2D88E5BE2B66}"/>
                </a:ext>
              </a:extLst>
            </p:cNvPr>
            <p:cNvCxnSpPr>
              <a:cxnSpLocks/>
            </p:cNvCxnSpPr>
            <p:nvPr/>
          </p:nvCxnSpPr>
          <p:spPr>
            <a:xfrm>
              <a:off x="3436536" y="2903974"/>
              <a:ext cx="3014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FF3EEB78-BFAB-48C8-9A5E-48B24576BCBD}"/>
                </a:ext>
              </a:extLst>
            </p:cNvPr>
            <p:cNvCxnSpPr>
              <a:cxnSpLocks/>
            </p:cNvCxnSpPr>
            <p:nvPr/>
          </p:nvCxnSpPr>
          <p:spPr>
            <a:xfrm>
              <a:off x="3436535" y="3257341"/>
              <a:ext cx="301451"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14F7DC79-F3C6-4DA9-9E16-57A012E8EAFA}"/>
                </a:ext>
              </a:extLst>
            </p:cNvPr>
            <p:cNvCxnSpPr>
              <a:cxnSpLocks/>
            </p:cNvCxnSpPr>
            <p:nvPr/>
          </p:nvCxnSpPr>
          <p:spPr>
            <a:xfrm>
              <a:off x="3737986" y="2903974"/>
              <a:ext cx="0" cy="35336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e 27">
              <a:extLst>
                <a:ext uri="{FF2B5EF4-FFF2-40B4-BE49-F238E27FC236}">
                  <a16:creationId xmlns:a16="http://schemas.microsoft.com/office/drawing/2014/main" id="{1B5E2AF1-8C6A-44D9-8271-399AF29AD3F6}"/>
                </a:ext>
              </a:extLst>
            </p:cNvPr>
            <p:cNvSpPr/>
            <p:nvPr/>
          </p:nvSpPr>
          <p:spPr>
            <a:xfrm>
              <a:off x="3541541" y="2964262"/>
              <a:ext cx="45719" cy="60284"/>
            </a:xfrm>
            <a:prstGeom prst="ellipse">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Ovale 28">
              <a:extLst>
                <a:ext uri="{FF2B5EF4-FFF2-40B4-BE49-F238E27FC236}">
                  <a16:creationId xmlns:a16="http://schemas.microsoft.com/office/drawing/2014/main" id="{9C54214E-1A5A-4061-932D-FE52D0AD2042}"/>
                </a:ext>
              </a:extLst>
            </p:cNvPr>
            <p:cNvSpPr/>
            <p:nvPr/>
          </p:nvSpPr>
          <p:spPr>
            <a:xfrm>
              <a:off x="3533167" y="3146806"/>
              <a:ext cx="45719" cy="60284"/>
            </a:xfrm>
            <a:prstGeom prst="ellipse">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0" name="Gruppo 29">
            <a:extLst>
              <a:ext uri="{FF2B5EF4-FFF2-40B4-BE49-F238E27FC236}">
                <a16:creationId xmlns:a16="http://schemas.microsoft.com/office/drawing/2014/main" id="{C795BD8B-9746-47B6-BA0B-F20900E6F1A7}"/>
              </a:ext>
            </a:extLst>
          </p:cNvPr>
          <p:cNvGrpSpPr/>
          <p:nvPr/>
        </p:nvGrpSpPr>
        <p:grpSpPr>
          <a:xfrm>
            <a:off x="3436535" y="3017007"/>
            <a:ext cx="301452" cy="353367"/>
            <a:chOff x="3436535" y="2903974"/>
            <a:chExt cx="301452" cy="353367"/>
          </a:xfrm>
        </p:grpSpPr>
        <p:cxnSp>
          <p:nvCxnSpPr>
            <p:cNvPr id="31" name="Connettore diritto 30">
              <a:extLst>
                <a:ext uri="{FF2B5EF4-FFF2-40B4-BE49-F238E27FC236}">
                  <a16:creationId xmlns:a16="http://schemas.microsoft.com/office/drawing/2014/main" id="{7C77C8CA-F228-43EE-A282-5B92526EE4FB}"/>
                </a:ext>
              </a:extLst>
            </p:cNvPr>
            <p:cNvCxnSpPr>
              <a:cxnSpLocks/>
            </p:cNvCxnSpPr>
            <p:nvPr/>
          </p:nvCxnSpPr>
          <p:spPr>
            <a:xfrm>
              <a:off x="3436536" y="2903974"/>
              <a:ext cx="3014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597F7550-EAFC-47D7-92AF-0EDAFCA428D4}"/>
                </a:ext>
              </a:extLst>
            </p:cNvPr>
            <p:cNvCxnSpPr>
              <a:cxnSpLocks/>
            </p:cNvCxnSpPr>
            <p:nvPr/>
          </p:nvCxnSpPr>
          <p:spPr>
            <a:xfrm>
              <a:off x="3436535" y="3257341"/>
              <a:ext cx="3014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0C61A3D8-F1F2-4F85-84E1-CF106E7B46EF}"/>
                </a:ext>
              </a:extLst>
            </p:cNvPr>
            <p:cNvCxnSpPr>
              <a:cxnSpLocks/>
            </p:cNvCxnSpPr>
            <p:nvPr/>
          </p:nvCxnSpPr>
          <p:spPr>
            <a:xfrm>
              <a:off x="3737986" y="2903974"/>
              <a:ext cx="0" cy="353367"/>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e 33">
              <a:extLst>
                <a:ext uri="{FF2B5EF4-FFF2-40B4-BE49-F238E27FC236}">
                  <a16:creationId xmlns:a16="http://schemas.microsoft.com/office/drawing/2014/main" id="{3A843F3C-1314-4A2E-8534-C4D93E8F0BE7}"/>
                </a:ext>
              </a:extLst>
            </p:cNvPr>
            <p:cNvSpPr/>
            <p:nvPr/>
          </p:nvSpPr>
          <p:spPr>
            <a:xfrm>
              <a:off x="3541541" y="2964262"/>
              <a:ext cx="45719" cy="60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e 34">
              <a:extLst>
                <a:ext uri="{FF2B5EF4-FFF2-40B4-BE49-F238E27FC236}">
                  <a16:creationId xmlns:a16="http://schemas.microsoft.com/office/drawing/2014/main" id="{575A3958-2316-47F1-85A1-14E120BDD126}"/>
                </a:ext>
              </a:extLst>
            </p:cNvPr>
            <p:cNvSpPr/>
            <p:nvPr/>
          </p:nvSpPr>
          <p:spPr>
            <a:xfrm>
              <a:off x="3533167" y="3146806"/>
              <a:ext cx="45719" cy="60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36" name="Connettore diritto 35">
            <a:extLst>
              <a:ext uri="{FF2B5EF4-FFF2-40B4-BE49-F238E27FC236}">
                <a16:creationId xmlns:a16="http://schemas.microsoft.com/office/drawing/2014/main" id="{58682D3D-6600-44B3-BFCF-417D5F03FCE5}"/>
              </a:ext>
            </a:extLst>
          </p:cNvPr>
          <p:cNvCxnSpPr>
            <a:cxnSpLocks/>
          </p:cNvCxnSpPr>
          <p:nvPr/>
        </p:nvCxnSpPr>
        <p:spPr>
          <a:xfrm>
            <a:off x="5457929" y="2312795"/>
            <a:ext cx="0" cy="397914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Rettangolo 6">
            <a:extLst>
              <a:ext uri="{FF2B5EF4-FFF2-40B4-BE49-F238E27FC236}">
                <a16:creationId xmlns:a16="http://schemas.microsoft.com/office/drawing/2014/main" id="{F2308D6C-E582-4C91-87FB-2E45010B1A41}"/>
              </a:ext>
            </a:extLst>
          </p:cNvPr>
          <p:cNvSpPr/>
          <p:nvPr/>
        </p:nvSpPr>
        <p:spPr>
          <a:xfrm>
            <a:off x="6461090" y="3617407"/>
            <a:ext cx="1095255" cy="6631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Connettore diritto 9">
            <a:extLst>
              <a:ext uri="{FF2B5EF4-FFF2-40B4-BE49-F238E27FC236}">
                <a16:creationId xmlns:a16="http://schemas.microsoft.com/office/drawing/2014/main" id="{2EFB8D5C-2EBF-4E88-9810-B316D500DC95}"/>
              </a:ext>
            </a:extLst>
          </p:cNvPr>
          <p:cNvCxnSpPr>
            <a:cxnSpLocks/>
          </p:cNvCxnSpPr>
          <p:nvPr/>
        </p:nvCxnSpPr>
        <p:spPr>
          <a:xfrm>
            <a:off x="6461090" y="3621583"/>
            <a:ext cx="487038" cy="3274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547D4425-5ED4-48A7-A915-2C9F59701902}"/>
              </a:ext>
            </a:extLst>
          </p:cNvPr>
          <p:cNvCxnSpPr>
            <a:cxnSpLocks/>
          </p:cNvCxnSpPr>
          <p:nvPr/>
        </p:nvCxnSpPr>
        <p:spPr>
          <a:xfrm flipH="1">
            <a:off x="6948128" y="3617407"/>
            <a:ext cx="608219" cy="331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6FF5E2E4-A678-49F3-BBDC-6C5C05C5828F}"/>
              </a:ext>
            </a:extLst>
          </p:cNvPr>
          <p:cNvSpPr txBox="1"/>
          <p:nvPr/>
        </p:nvSpPr>
        <p:spPr>
          <a:xfrm>
            <a:off x="3758926" y="2584426"/>
            <a:ext cx="1467056" cy="369332"/>
          </a:xfrm>
          <a:prstGeom prst="rect">
            <a:avLst/>
          </a:prstGeom>
          <a:noFill/>
        </p:spPr>
        <p:txBody>
          <a:bodyPr wrap="square" rtlCol="0">
            <a:spAutoFit/>
          </a:bodyPr>
          <a:lstStyle/>
          <a:p>
            <a:r>
              <a:rPr lang="it-IT" dirty="0">
                <a:solidFill>
                  <a:srgbClr val="0070C0"/>
                </a:solidFill>
              </a:rPr>
              <a:t>SOCKET 5000</a:t>
            </a:r>
          </a:p>
        </p:txBody>
      </p:sp>
      <p:sp>
        <p:nvSpPr>
          <p:cNvPr id="39" name="CasellaDiTesto 38">
            <a:extLst>
              <a:ext uri="{FF2B5EF4-FFF2-40B4-BE49-F238E27FC236}">
                <a16:creationId xmlns:a16="http://schemas.microsoft.com/office/drawing/2014/main" id="{A4DAE9A7-8871-4D8C-BA18-3A833E7F5FCC}"/>
              </a:ext>
            </a:extLst>
          </p:cNvPr>
          <p:cNvSpPr txBox="1"/>
          <p:nvPr/>
        </p:nvSpPr>
        <p:spPr>
          <a:xfrm>
            <a:off x="3589117" y="3435223"/>
            <a:ext cx="1467056" cy="369332"/>
          </a:xfrm>
          <a:prstGeom prst="rect">
            <a:avLst/>
          </a:prstGeom>
          <a:noFill/>
        </p:spPr>
        <p:txBody>
          <a:bodyPr wrap="square" rtlCol="0">
            <a:spAutoFit/>
          </a:bodyPr>
          <a:lstStyle/>
          <a:p>
            <a:r>
              <a:rPr lang="it-IT" dirty="0">
                <a:solidFill>
                  <a:schemeClr val="accent2">
                    <a:lumMod val="75000"/>
                  </a:schemeClr>
                </a:solidFill>
              </a:rPr>
              <a:t>SOCKET 4000</a:t>
            </a:r>
          </a:p>
        </p:txBody>
      </p:sp>
      <p:sp>
        <p:nvSpPr>
          <p:cNvPr id="40" name="CasellaDiTesto 39">
            <a:extLst>
              <a:ext uri="{FF2B5EF4-FFF2-40B4-BE49-F238E27FC236}">
                <a16:creationId xmlns:a16="http://schemas.microsoft.com/office/drawing/2014/main" id="{9C5FFE22-AE6D-41BB-869C-82C2A1D94BFA}"/>
              </a:ext>
            </a:extLst>
          </p:cNvPr>
          <p:cNvSpPr txBox="1"/>
          <p:nvPr/>
        </p:nvSpPr>
        <p:spPr>
          <a:xfrm>
            <a:off x="3721241" y="4583284"/>
            <a:ext cx="1467056" cy="369332"/>
          </a:xfrm>
          <a:prstGeom prst="rect">
            <a:avLst/>
          </a:prstGeom>
          <a:noFill/>
        </p:spPr>
        <p:txBody>
          <a:bodyPr wrap="square" rtlCol="0">
            <a:spAutoFit/>
          </a:bodyPr>
          <a:lstStyle/>
          <a:p>
            <a:r>
              <a:rPr lang="it-IT" dirty="0">
                <a:solidFill>
                  <a:srgbClr val="00B050"/>
                </a:solidFill>
              </a:rPr>
              <a:t>SOCKET 3000</a:t>
            </a:r>
          </a:p>
        </p:txBody>
      </p:sp>
      <p:sp>
        <p:nvSpPr>
          <p:cNvPr id="42" name="CasellaDiTesto 41">
            <a:extLst>
              <a:ext uri="{FF2B5EF4-FFF2-40B4-BE49-F238E27FC236}">
                <a16:creationId xmlns:a16="http://schemas.microsoft.com/office/drawing/2014/main" id="{16B0779D-F3B3-4589-963D-9122D6BA7FB5}"/>
              </a:ext>
            </a:extLst>
          </p:cNvPr>
          <p:cNvSpPr txBox="1"/>
          <p:nvPr/>
        </p:nvSpPr>
        <p:spPr>
          <a:xfrm>
            <a:off x="6355277" y="4551408"/>
            <a:ext cx="1467056" cy="369332"/>
          </a:xfrm>
          <a:prstGeom prst="rect">
            <a:avLst/>
          </a:prstGeom>
          <a:noFill/>
        </p:spPr>
        <p:txBody>
          <a:bodyPr wrap="square" rtlCol="0">
            <a:spAutoFit/>
          </a:bodyPr>
          <a:lstStyle/>
          <a:p>
            <a:r>
              <a:rPr lang="it-IT" dirty="0"/>
              <a:t>192.168.1.1</a:t>
            </a:r>
          </a:p>
        </p:txBody>
      </p:sp>
      <p:sp>
        <p:nvSpPr>
          <p:cNvPr id="43" name="CasellaDiTesto 42">
            <a:extLst>
              <a:ext uri="{FF2B5EF4-FFF2-40B4-BE49-F238E27FC236}">
                <a16:creationId xmlns:a16="http://schemas.microsoft.com/office/drawing/2014/main" id="{16AE79EB-DED7-4DEF-9AA0-232452D3EE84}"/>
              </a:ext>
            </a:extLst>
          </p:cNvPr>
          <p:cNvSpPr txBox="1"/>
          <p:nvPr/>
        </p:nvSpPr>
        <p:spPr>
          <a:xfrm>
            <a:off x="6444343" y="3034640"/>
            <a:ext cx="1245994" cy="369332"/>
          </a:xfrm>
          <a:prstGeom prst="rect">
            <a:avLst/>
          </a:prstGeom>
          <a:noFill/>
        </p:spPr>
        <p:txBody>
          <a:bodyPr wrap="square" rtlCol="0">
            <a:spAutoFit/>
          </a:bodyPr>
          <a:lstStyle/>
          <a:p>
            <a:r>
              <a:rPr lang="it-IT" dirty="0"/>
              <a:t>IP + PORTA</a:t>
            </a:r>
          </a:p>
        </p:txBody>
      </p:sp>
      <p:sp>
        <p:nvSpPr>
          <p:cNvPr id="44" name="Figura a mano libera: forma 43">
            <a:extLst>
              <a:ext uri="{FF2B5EF4-FFF2-40B4-BE49-F238E27FC236}">
                <a16:creationId xmlns:a16="http://schemas.microsoft.com/office/drawing/2014/main" id="{DD076262-D4F6-4A46-8F6E-7A24622276C5}"/>
              </a:ext>
            </a:extLst>
          </p:cNvPr>
          <p:cNvSpPr/>
          <p:nvPr/>
        </p:nvSpPr>
        <p:spPr>
          <a:xfrm>
            <a:off x="3647374" y="3898760"/>
            <a:ext cx="2793619" cy="1355375"/>
          </a:xfrm>
          <a:custGeom>
            <a:avLst/>
            <a:gdLst>
              <a:gd name="connsiteX0" fmla="*/ 2793619 w 2793619"/>
              <a:gd name="connsiteY0" fmla="*/ 0 h 1355375"/>
              <a:gd name="connsiteX1" fmla="*/ 2180670 w 2793619"/>
              <a:gd name="connsiteY1" fmla="*/ 633047 h 1355375"/>
              <a:gd name="connsiteX2" fmla="*/ 2070138 w 2793619"/>
              <a:gd name="connsiteY2" fmla="*/ 1326383 h 1355375"/>
              <a:gd name="connsiteX3" fmla="*/ 110710 w 2793619"/>
              <a:gd name="connsiteY3" fmla="*/ 1225899 h 1355375"/>
              <a:gd name="connsiteX4" fmla="*/ 231290 w 2793619"/>
              <a:gd name="connsiteY4" fmla="*/ 1235948 h 1355375"/>
              <a:gd name="connsiteX5" fmla="*/ 110710 w 2793619"/>
              <a:gd name="connsiteY5" fmla="*/ 1225899 h 135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3619" h="1355375">
                <a:moveTo>
                  <a:pt x="2793619" y="0"/>
                </a:moveTo>
                <a:cubicBezTo>
                  <a:pt x="2547434" y="205991"/>
                  <a:pt x="2301250" y="411983"/>
                  <a:pt x="2180670" y="633047"/>
                </a:cubicBezTo>
                <a:cubicBezTo>
                  <a:pt x="2060090" y="854111"/>
                  <a:pt x="2415131" y="1227574"/>
                  <a:pt x="2070138" y="1326383"/>
                </a:cubicBezTo>
                <a:cubicBezTo>
                  <a:pt x="1725145" y="1425192"/>
                  <a:pt x="417185" y="1240972"/>
                  <a:pt x="110710" y="1225899"/>
                </a:cubicBezTo>
                <a:cubicBezTo>
                  <a:pt x="-195765" y="1210827"/>
                  <a:pt x="231290" y="1235948"/>
                  <a:pt x="231290" y="1235948"/>
                </a:cubicBezTo>
                <a:lnTo>
                  <a:pt x="110710" y="1225899"/>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Figura a mano libera: forma 44">
            <a:extLst>
              <a:ext uri="{FF2B5EF4-FFF2-40B4-BE49-F238E27FC236}">
                <a16:creationId xmlns:a16="http://schemas.microsoft.com/office/drawing/2014/main" id="{C1B1511F-8D8B-4026-98ED-C15BC09D89F0}"/>
              </a:ext>
            </a:extLst>
          </p:cNvPr>
          <p:cNvSpPr/>
          <p:nvPr/>
        </p:nvSpPr>
        <p:spPr>
          <a:xfrm>
            <a:off x="3748035" y="3334447"/>
            <a:ext cx="2682910" cy="746552"/>
          </a:xfrm>
          <a:custGeom>
            <a:avLst/>
            <a:gdLst>
              <a:gd name="connsiteX0" fmla="*/ 2682910 w 2682910"/>
              <a:gd name="connsiteY0" fmla="*/ 524120 h 746552"/>
              <a:gd name="connsiteX1" fmla="*/ 2130251 w 2682910"/>
              <a:gd name="connsiteY1" fmla="*/ 1606 h 746552"/>
              <a:gd name="connsiteX2" fmla="*/ 432079 w 2682910"/>
              <a:gd name="connsiteY2" fmla="*/ 674845 h 746552"/>
              <a:gd name="connsiteX3" fmla="*/ 0 w 2682910"/>
              <a:gd name="connsiteY3" fmla="*/ 694942 h 746552"/>
            </a:gdLst>
            <a:ahLst/>
            <a:cxnLst>
              <a:cxn ang="0">
                <a:pos x="connsiteX0" y="connsiteY0"/>
              </a:cxn>
              <a:cxn ang="0">
                <a:pos x="connsiteX1" y="connsiteY1"/>
              </a:cxn>
              <a:cxn ang="0">
                <a:pos x="connsiteX2" y="connsiteY2"/>
              </a:cxn>
              <a:cxn ang="0">
                <a:pos x="connsiteX3" y="connsiteY3"/>
              </a:cxn>
            </a:cxnLst>
            <a:rect l="l" t="t" r="r" b="b"/>
            <a:pathLst>
              <a:path w="2682910" h="746552">
                <a:moveTo>
                  <a:pt x="2682910" y="524120"/>
                </a:moveTo>
                <a:cubicBezTo>
                  <a:pt x="2594149" y="250302"/>
                  <a:pt x="2505389" y="-23515"/>
                  <a:pt x="2130251" y="1606"/>
                </a:cubicBezTo>
                <a:cubicBezTo>
                  <a:pt x="1755113" y="26727"/>
                  <a:pt x="787121" y="559289"/>
                  <a:pt x="432079" y="674845"/>
                </a:cubicBezTo>
                <a:cubicBezTo>
                  <a:pt x="77037" y="790401"/>
                  <a:pt x="38518" y="742671"/>
                  <a:pt x="0" y="694942"/>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Figura a mano libera: forma 45">
            <a:extLst>
              <a:ext uri="{FF2B5EF4-FFF2-40B4-BE49-F238E27FC236}">
                <a16:creationId xmlns:a16="http://schemas.microsoft.com/office/drawing/2014/main" id="{598DF9C9-0087-444F-8AE0-5A39BED2D168}"/>
              </a:ext>
            </a:extLst>
          </p:cNvPr>
          <p:cNvSpPr/>
          <p:nvPr/>
        </p:nvSpPr>
        <p:spPr>
          <a:xfrm>
            <a:off x="3758084" y="2882838"/>
            <a:ext cx="2652764" cy="1016535"/>
          </a:xfrm>
          <a:custGeom>
            <a:avLst/>
            <a:gdLst>
              <a:gd name="connsiteX0" fmla="*/ 2652764 w 2652764"/>
              <a:gd name="connsiteY0" fmla="*/ 1015922 h 1016535"/>
              <a:gd name="connsiteX1" fmla="*/ 1899138 w 2652764"/>
              <a:gd name="connsiteY1" fmla="*/ 855149 h 1016535"/>
              <a:gd name="connsiteX2" fmla="*/ 2190540 w 2652764"/>
              <a:gd name="connsiteY2" fmla="*/ 21136 h 1016535"/>
              <a:gd name="connsiteX3" fmla="*/ 1075173 w 2652764"/>
              <a:gd name="connsiteY3" fmla="*/ 252248 h 1016535"/>
              <a:gd name="connsiteX4" fmla="*/ 0 w 2652764"/>
              <a:gd name="connsiteY4" fmla="*/ 282393 h 1016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2764" h="1016535">
                <a:moveTo>
                  <a:pt x="2652764" y="1015922"/>
                </a:moveTo>
                <a:cubicBezTo>
                  <a:pt x="2314469" y="1018434"/>
                  <a:pt x="1976175" y="1020947"/>
                  <a:pt x="1899138" y="855149"/>
                </a:cubicBezTo>
                <a:cubicBezTo>
                  <a:pt x="1822101" y="689351"/>
                  <a:pt x="2327867" y="121619"/>
                  <a:pt x="2190540" y="21136"/>
                </a:cubicBezTo>
                <a:cubicBezTo>
                  <a:pt x="2053213" y="-79347"/>
                  <a:pt x="1440263" y="208705"/>
                  <a:pt x="1075173" y="252248"/>
                </a:cubicBezTo>
                <a:cubicBezTo>
                  <a:pt x="710083" y="295791"/>
                  <a:pt x="355041" y="289092"/>
                  <a:pt x="0" y="282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CasellaDiTesto 46">
            <a:extLst>
              <a:ext uri="{FF2B5EF4-FFF2-40B4-BE49-F238E27FC236}">
                <a16:creationId xmlns:a16="http://schemas.microsoft.com/office/drawing/2014/main" id="{EFBCA5B2-6CD6-4829-A0D7-FC68DD538910}"/>
              </a:ext>
            </a:extLst>
          </p:cNvPr>
          <p:cNvSpPr txBox="1"/>
          <p:nvPr/>
        </p:nvSpPr>
        <p:spPr>
          <a:xfrm>
            <a:off x="7670241" y="3766754"/>
            <a:ext cx="1467056" cy="369332"/>
          </a:xfrm>
          <a:prstGeom prst="rect">
            <a:avLst/>
          </a:prstGeom>
          <a:noFill/>
        </p:spPr>
        <p:txBody>
          <a:bodyPr wrap="square" rtlCol="0">
            <a:spAutoFit/>
          </a:bodyPr>
          <a:lstStyle/>
          <a:p>
            <a:r>
              <a:rPr lang="it-IT" dirty="0"/>
              <a:t>PACCHETTO</a:t>
            </a:r>
          </a:p>
        </p:txBody>
      </p:sp>
      <p:sp>
        <p:nvSpPr>
          <p:cNvPr id="48" name="CasellaDiTesto 47">
            <a:extLst>
              <a:ext uri="{FF2B5EF4-FFF2-40B4-BE49-F238E27FC236}">
                <a16:creationId xmlns:a16="http://schemas.microsoft.com/office/drawing/2014/main" id="{4FF53646-8610-4E65-86FE-E579A347C5DA}"/>
              </a:ext>
            </a:extLst>
          </p:cNvPr>
          <p:cNvSpPr txBox="1"/>
          <p:nvPr/>
        </p:nvSpPr>
        <p:spPr>
          <a:xfrm>
            <a:off x="619848" y="5961130"/>
            <a:ext cx="2434850" cy="646331"/>
          </a:xfrm>
          <a:prstGeom prst="rect">
            <a:avLst/>
          </a:prstGeom>
          <a:noFill/>
        </p:spPr>
        <p:txBody>
          <a:bodyPr wrap="square" rtlCol="0">
            <a:spAutoFit/>
          </a:bodyPr>
          <a:lstStyle/>
          <a:p>
            <a:r>
              <a:rPr lang="it-IT" dirty="0"/>
              <a:t>UNA MACCHINA</a:t>
            </a:r>
            <a:br>
              <a:rPr lang="it-IT" dirty="0"/>
            </a:br>
            <a:r>
              <a:rPr lang="it-IT" dirty="0"/>
              <a:t>(con il suo indirizzo IP)</a:t>
            </a:r>
          </a:p>
        </p:txBody>
      </p:sp>
    </p:spTree>
    <p:extLst>
      <p:ext uri="{BB962C8B-B14F-4D97-AF65-F5344CB8AC3E}">
        <p14:creationId xmlns:p14="http://schemas.microsoft.com/office/powerpoint/2010/main" val="20748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764307" y="76200"/>
            <a:ext cx="10515600" cy="1102179"/>
          </a:xfrm>
        </p:spPr>
        <p:txBody>
          <a:bodyPr>
            <a:normAutofit fontScale="90000"/>
          </a:bodyPr>
          <a:lstStyle/>
          <a:p>
            <a:pPr algn="ctr"/>
            <a:r>
              <a:rPr lang="it-IT" dirty="0">
                <a:solidFill>
                  <a:srgbClr val="0070C0"/>
                </a:solidFill>
                <a:latin typeface="Comic Sans MS" panose="030F0702030302020204" pitchFamily="66" charset="0"/>
              </a:rPr>
              <a:t>Problemi generali del livello di trasporto</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378688" y="5566363"/>
            <a:ext cx="11286837" cy="958417"/>
          </a:xfrm>
        </p:spPr>
        <p:txBody>
          <a:bodyPr>
            <a:normAutofit/>
          </a:bodyPr>
          <a:lstStyle/>
          <a:p>
            <a:pPr marL="0" indent="0">
              <a:buNone/>
            </a:pPr>
            <a:r>
              <a:rPr lang="it-IT" sz="2000" dirty="0">
                <a:latin typeface="Comic Sans MS" panose="030F0702030302020204" pitchFamily="66" charset="0"/>
              </a:rPr>
              <a:t>I problemi affrontati a livello quattro sono simili a quelli del livello data link, ma il canale fisico, nel caso che stiamo trattando, risulta essere l’intera sottorete di comunicazione</a:t>
            </a:r>
            <a:endParaRPr lang="it-IT" sz="2000" b="1" u="sng" dirty="0">
              <a:solidFill>
                <a:srgbClr val="FF0000"/>
              </a:solidFill>
              <a:latin typeface="Comic Sans MS" panose="030F0702030302020204" pitchFamily="66" charset="0"/>
            </a:endParaRPr>
          </a:p>
        </p:txBody>
      </p:sp>
      <p:pic>
        <p:nvPicPr>
          <p:cNvPr id="5" name="Immagine 4">
            <a:extLst>
              <a:ext uri="{FF2B5EF4-FFF2-40B4-BE49-F238E27FC236}">
                <a16:creationId xmlns:a16="http://schemas.microsoft.com/office/drawing/2014/main" id="{5C845DE5-38C7-4115-BF7D-179C4AB81BFE}"/>
              </a:ext>
            </a:extLst>
          </p:cNvPr>
          <p:cNvPicPr>
            <a:picLocks noChangeAspect="1"/>
          </p:cNvPicPr>
          <p:nvPr/>
        </p:nvPicPr>
        <p:blipFill>
          <a:blip r:embed="rId3"/>
          <a:stretch>
            <a:fillRect/>
          </a:stretch>
        </p:blipFill>
        <p:spPr>
          <a:xfrm>
            <a:off x="1162050" y="1543050"/>
            <a:ext cx="9315450" cy="3409950"/>
          </a:xfrm>
          <a:prstGeom prst="rect">
            <a:avLst/>
          </a:prstGeom>
        </p:spPr>
      </p:pic>
    </p:spTree>
    <p:extLst>
      <p:ext uri="{BB962C8B-B14F-4D97-AF65-F5344CB8AC3E}">
        <p14:creationId xmlns:p14="http://schemas.microsoft.com/office/powerpoint/2010/main" val="253004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764307" y="76200"/>
            <a:ext cx="10515600" cy="1102179"/>
          </a:xfrm>
        </p:spPr>
        <p:txBody>
          <a:bodyPr>
            <a:normAutofit/>
          </a:bodyPr>
          <a:lstStyle/>
          <a:p>
            <a:pPr algn="ctr"/>
            <a:r>
              <a:rPr lang="it-IT" dirty="0">
                <a:solidFill>
                  <a:srgbClr val="0070C0"/>
                </a:solidFill>
                <a:latin typeface="Comic Sans MS" panose="030F0702030302020204" pitchFamily="66" charset="0"/>
              </a:rPr>
              <a:t>Servizi forniti ai livelli superiori</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609633" y="1193532"/>
            <a:ext cx="11286837" cy="5085348"/>
          </a:xfrm>
        </p:spPr>
        <p:txBody>
          <a:bodyPr>
            <a:normAutofit/>
          </a:bodyPr>
          <a:lstStyle/>
          <a:p>
            <a:pPr>
              <a:lnSpc>
                <a:spcPct val="170000"/>
              </a:lnSpc>
            </a:pPr>
            <a:r>
              <a:rPr lang="it-IT" sz="2200" dirty="0">
                <a:latin typeface="Comic Sans MS" panose="030F0702030302020204" pitchFamily="66" charset="0"/>
              </a:rPr>
              <a:t>Fornisce un servizio efficiente, affidabile e conveniente alle applicazioni (pila TCP/IP) o al livello di sessione (pila OSI); tali servizi possono essere connessi (TCP: Trasmission Control Protocol) o meno (UDP: User Datagram Protocol).</a:t>
            </a:r>
          </a:p>
          <a:p>
            <a:pPr>
              <a:lnSpc>
                <a:spcPct val="170000"/>
              </a:lnSpc>
            </a:pPr>
            <a:r>
              <a:rPr lang="it-IT" sz="2200" dirty="0">
                <a:latin typeface="Comic Sans MS" panose="030F0702030302020204" pitchFamily="66" charset="0"/>
              </a:rPr>
              <a:t>Mette a disposizione le </a:t>
            </a:r>
            <a:r>
              <a:rPr lang="it-IT" sz="2200" b="1" dirty="0">
                <a:solidFill>
                  <a:srgbClr val="FF0000"/>
                </a:solidFill>
                <a:latin typeface="Comic Sans MS" panose="030F0702030302020204" pitchFamily="66" charset="0"/>
              </a:rPr>
              <a:t>funzioni</a:t>
            </a:r>
            <a:r>
              <a:rPr lang="it-IT" sz="2200" dirty="0">
                <a:latin typeface="Comic Sans MS" panose="030F0702030302020204" pitchFamily="66" charset="0"/>
              </a:rPr>
              <a:t> per implementare programmi applicativi, realizzando l’interfaccia software (siamo arrivati alla scrittura di un programma che utilizza la rete).</a:t>
            </a:r>
          </a:p>
          <a:p>
            <a:pPr>
              <a:lnSpc>
                <a:spcPct val="170000"/>
              </a:lnSpc>
            </a:pPr>
            <a:r>
              <a:rPr lang="it-IT" sz="2200" dirty="0">
                <a:latin typeface="Comic Sans MS" panose="030F0702030302020204" pitchFamily="66" charset="0"/>
              </a:rPr>
              <a:t>Gestisce il Multiplexing del traffico di rete tra le varie applicazioni.</a:t>
            </a:r>
          </a:p>
          <a:p>
            <a:pPr marL="0" indent="0">
              <a:buNone/>
            </a:pPr>
            <a:r>
              <a:rPr lang="it-IT" sz="2200" dirty="0">
                <a:latin typeface="Comic Sans MS" panose="030F0702030302020204" pitchFamily="66" charset="0"/>
              </a:rPr>
              <a:t> </a:t>
            </a:r>
          </a:p>
          <a:p>
            <a:pPr marL="0" indent="0">
              <a:buNone/>
            </a:pPr>
            <a:endParaRPr lang="it-IT" sz="2100" b="1" u="sng"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28966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838200" y="410308"/>
            <a:ext cx="10515600" cy="1102179"/>
          </a:xfrm>
        </p:spPr>
        <p:txBody>
          <a:bodyPr>
            <a:normAutofit fontScale="90000"/>
          </a:bodyPr>
          <a:lstStyle/>
          <a:p>
            <a:pPr algn="ctr"/>
            <a:r>
              <a:rPr lang="it-IT" dirty="0">
                <a:solidFill>
                  <a:srgbClr val="0070C0"/>
                </a:solidFill>
                <a:latin typeface="Comic Sans MS" panose="030F0702030302020204" pitchFamily="66" charset="0"/>
              </a:rPr>
              <a:t>Interfaccia verso i programmi applicativi</a:t>
            </a:r>
            <a:br>
              <a:rPr lang="it-IT" dirty="0">
                <a:solidFill>
                  <a:srgbClr val="0070C0"/>
                </a:solidFill>
                <a:latin typeface="Comic Sans MS" panose="030F0702030302020204" pitchFamily="66" charset="0"/>
              </a:rPr>
            </a:br>
            <a:r>
              <a:rPr lang="it-IT" dirty="0">
                <a:solidFill>
                  <a:srgbClr val="0070C0"/>
                </a:solidFill>
                <a:latin typeface="Comic Sans MS" panose="030F0702030302020204" pitchFamily="66" charset="0"/>
              </a:rPr>
              <a:t>Socket (Berkeley UNIX)</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589703" y="1873593"/>
            <a:ext cx="11286837" cy="3595222"/>
          </a:xfrm>
        </p:spPr>
        <p:txBody>
          <a:bodyPr>
            <a:normAutofit/>
          </a:bodyPr>
          <a:lstStyle/>
          <a:p>
            <a:pPr marL="0" indent="0">
              <a:buNone/>
            </a:pPr>
            <a:r>
              <a:rPr lang="it-IT" dirty="0">
                <a:latin typeface="Comic Sans MS" panose="030F0702030302020204" pitchFamily="66" charset="0"/>
              </a:rPr>
              <a:t>Tale interfaccia si basa su un insieme di </a:t>
            </a:r>
            <a:r>
              <a:rPr lang="it-IT" b="1" u="sng" dirty="0">
                <a:latin typeface="Comic Sans MS" panose="030F0702030302020204" pitchFamily="66" charset="0"/>
              </a:rPr>
              <a:t>primitive</a:t>
            </a:r>
            <a:r>
              <a:rPr lang="it-IT" dirty="0">
                <a:latin typeface="Comic Sans MS" panose="030F0702030302020204" pitchFamily="66" charset="0"/>
              </a:rPr>
              <a:t> che:</a:t>
            </a:r>
            <a:br>
              <a:rPr lang="it-IT" dirty="0">
                <a:latin typeface="Comic Sans MS" panose="030F0702030302020204" pitchFamily="66" charset="0"/>
              </a:rPr>
            </a:br>
            <a:endParaRPr lang="it-IT" dirty="0">
              <a:latin typeface="Comic Sans MS" panose="030F0702030302020204" pitchFamily="66" charset="0"/>
            </a:endParaRPr>
          </a:p>
          <a:p>
            <a:r>
              <a:rPr lang="it-IT" dirty="0">
                <a:latin typeface="Comic Sans MS" panose="030F0702030302020204" pitchFamily="66" charset="0"/>
              </a:rPr>
              <a:t>rendono disponibile dei punti di accesso al servizio per client remoti</a:t>
            </a:r>
          </a:p>
          <a:p>
            <a:r>
              <a:rPr lang="it-IT" dirty="0">
                <a:latin typeface="Comic Sans MS" panose="030F0702030302020204" pitchFamily="66" charset="0"/>
              </a:rPr>
              <a:t>permettono di aprire e chiudere una connessione</a:t>
            </a:r>
          </a:p>
          <a:p>
            <a:r>
              <a:rPr lang="it-IT" dirty="0">
                <a:latin typeface="Comic Sans MS" panose="030F0702030302020204" pitchFamily="66" charset="0"/>
              </a:rPr>
              <a:t>permettono di scambiare i dati</a:t>
            </a:r>
          </a:p>
        </p:txBody>
      </p:sp>
    </p:spTree>
    <p:extLst>
      <p:ext uri="{BB962C8B-B14F-4D97-AF65-F5344CB8AC3E}">
        <p14:creationId xmlns:p14="http://schemas.microsoft.com/office/powerpoint/2010/main" val="74855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838200" y="137592"/>
            <a:ext cx="10515600" cy="1102179"/>
          </a:xfrm>
        </p:spPr>
        <p:txBody>
          <a:bodyPr>
            <a:normAutofit fontScale="90000"/>
          </a:bodyPr>
          <a:lstStyle/>
          <a:p>
            <a:pPr algn="ctr"/>
            <a:r>
              <a:rPr lang="it-IT" dirty="0">
                <a:solidFill>
                  <a:srgbClr val="0070C0"/>
                </a:solidFill>
                <a:latin typeface="Comic Sans MS" panose="030F0702030302020204" pitchFamily="66" charset="0"/>
              </a:rPr>
              <a:t>Primitive Socket (Berkeley UNIX) per TCP</a:t>
            </a:r>
          </a:p>
        </p:txBody>
      </p:sp>
      <p:graphicFrame>
        <p:nvGraphicFramePr>
          <p:cNvPr id="6" name="Group 4">
            <a:extLst>
              <a:ext uri="{FF2B5EF4-FFF2-40B4-BE49-F238E27FC236}">
                <a16:creationId xmlns:a16="http://schemas.microsoft.com/office/drawing/2014/main" id="{640DB65B-B56D-4F23-B244-F02986AC466F}"/>
              </a:ext>
            </a:extLst>
          </p:cNvPr>
          <p:cNvGraphicFramePr>
            <a:graphicFrameLocks noGrp="1"/>
          </p:cNvGraphicFramePr>
          <p:nvPr>
            <p:ph idx="1"/>
            <p:extLst>
              <p:ext uri="{D42A27DB-BD31-4B8C-83A1-F6EECF244321}">
                <p14:modId xmlns:p14="http://schemas.microsoft.com/office/powerpoint/2010/main" val="4101300096"/>
              </p:ext>
            </p:extLst>
          </p:nvPr>
        </p:nvGraphicFramePr>
        <p:xfrm>
          <a:off x="1395663" y="1379621"/>
          <a:ext cx="8580858" cy="5097851"/>
        </p:xfrm>
        <a:graphic>
          <a:graphicData uri="http://schemas.openxmlformats.org/drawingml/2006/table">
            <a:tbl>
              <a:tblPr/>
              <a:tblGrid>
                <a:gridCol w="1299411">
                  <a:extLst>
                    <a:ext uri="{9D8B030D-6E8A-4147-A177-3AD203B41FA5}">
                      <a16:colId xmlns:a16="http://schemas.microsoft.com/office/drawing/2014/main" val="1449987504"/>
                    </a:ext>
                  </a:extLst>
                </a:gridCol>
                <a:gridCol w="6192252">
                  <a:extLst>
                    <a:ext uri="{9D8B030D-6E8A-4147-A177-3AD203B41FA5}">
                      <a16:colId xmlns:a16="http://schemas.microsoft.com/office/drawing/2014/main" val="2143410559"/>
                    </a:ext>
                  </a:extLst>
                </a:gridCol>
                <a:gridCol w="1089195">
                  <a:extLst>
                    <a:ext uri="{9D8B030D-6E8A-4147-A177-3AD203B41FA5}">
                      <a16:colId xmlns:a16="http://schemas.microsoft.com/office/drawing/2014/main" val="703757645"/>
                    </a:ext>
                  </a:extLst>
                </a:gridCol>
              </a:tblGrid>
              <a:tr h="415606">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Primitiva</a:t>
                      </a:r>
                      <a:endParaRPr kumimoji="0" lang="it-IT" altLang="it-IT" sz="1600" b="0" i="0" u="none" strike="noStrike" cap="none" normalizeH="0" baseline="0">
                        <a:ln>
                          <a:noFill/>
                        </a:ln>
                        <a:solidFill>
                          <a:srgbClr val="008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Significato</a:t>
                      </a:r>
                      <a:endParaRPr kumimoji="0" lang="it-IT" altLang="it-IT" sz="1600" b="0" i="0" u="none" strike="noStrike" cap="none" normalizeH="0" baseline="0">
                        <a:ln>
                          <a:noFill/>
                        </a:ln>
                        <a:solidFill>
                          <a:srgbClr val="008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Uso sul</a:t>
                      </a:r>
                      <a:endParaRPr kumimoji="0" lang="it-IT" altLang="it-IT" sz="1600" b="0" i="0" u="none" strike="noStrike" cap="none" normalizeH="0" baseline="0" dirty="0">
                        <a:ln>
                          <a:noFill/>
                        </a:ln>
                        <a:solidFill>
                          <a:srgbClr val="008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extLst>
                  <a:ext uri="{0D108BD9-81ED-4DB2-BD59-A6C34878D82A}">
                    <a16:rowId xmlns:a16="http://schemas.microsoft.com/office/drawing/2014/main" val="2218429342"/>
                  </a:ext>
                </a:extLst>
              </a:tr>
              <a:tr h="488840">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SOCKET</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 un punto finale di comunicazione</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 / S</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extLst>
                  <a:ext uri="{0D108BD9-81ED-4DB2-BD59-A6C34878D82A}">
                    <a16:rowId xmlns:a16="http://schemas.microsoft.com/office/drawing/2014/main" val="2103576891"/>
                  </a:ext>
                </a:extLst>
              </a:tr>
              <a:tr h="488840">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99"/>
                          </a:solidFill>
                          <a:effectLst/>
                          <a:latin typeface="Times New Roman" panose="02020603050405020304" pitchFamily="18" charset="0"/>
                          <a:cs typeface="Times New Roman" panose="02020603050405020304" pitchFamily="18" charset="0"/>
                        </a:rPr>
                        <a:t>BIND</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Assegna una porta locale al socket</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extLst>
                  <a:ext uri="{0D108BD9-81ED-4DB2-BD59-A6C34878D82A}">
                    <a16:rowId xmlns:a16="http://schemas.microsoft.com/office/drawing/2014/main" val="292528790"/>
                  </a:ext>
                </a:extLst>
              </a:tr>
              <a:tr h="796425">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99"/>
                          </a:solidFill>
                          <a:effectLst/>
                          <a:latin typeface="Times New Roman" panose="02020603050405020304" pitchFamily="18" charset="0"/>
                          <a:cs typeface="Times New Roman" panose="02020603050405020304" pitchFamily="18" charset="0"/>
                        </a:rPr>
                        <a:t>LISTEN</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Il socket si mette in attesa di richieste di connessione; a tal scopo gestisce una coda</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extLst>
                  <a:ext uri="{0D108BD9-81ED-4DB2-BD59-A6C34878D82A}">
                    <a16:rowId xmlns:a16="http://schemas.microsoft.com/office/drawing/2014/main" val="4159342431"/>
                  </a:ext>
                </a:extLst>
              </a:tr>
              <a:tr h="949118">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99"/>
                          </a:solidFill>
                          <a:effectLst/>
                          <a:latin typeface="Times New Roman" panose="02020603050405020304" pitchFamily="18" charset="0"/>
                          <a:cs typeface="Times New Roman" panose="02020603050405020304" pitchFamily="18" charset="0"/>
                        </a:rPr>
                        <a:t>ACCEPT</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 la coda è vuota, attende una richiesta di connessione; altrimenti gestisce la prima richiesta in coda (blocca il processo in attesa di connessione)</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extLst>
                  <a:ext uri="{0D108BD9-81ED-4DB2-BD59-A6C34878D82A}">
                    <a16:rowId xmlns:a16="http://schemas.microsoft.com/office/drawing/2014/main" val="3933656366"/>
                  </a:ext>
                </a:extLst>
              </a:tr>
              <a:tr h="490671">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99"/>
                          </a:solidFill>
                          <a:effectLst/>
                          <a:latin typeface="Times New Roman" panose="02020603050405020304" pitchFamily="18" charset="0"/>
                          <a:cs typeface="Times New Roman" panose="02020603050405020304" pitchFamily="18" charset="0"/>
                        </a:rPr>
                        <a:t>CONNECT</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Richiede una connessione alla controparte</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Client</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extLst>
                  <a:ext uri="{0D108BD9-81ED-4DB2-BD59-A6C34878D82A}">
                    <a16:rowId xmlns:a16="http://schemas.microsoft.com/office/drawing/2014/main" val="3496593288"/>
                  </a:ext>
                </a:extLst>
              </a:tr>
              <a:tr h="490671">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99"/>
                          </a:solidFill>
                          <a:effectLst/>
                          <a:latin typeface="Times New Roman" panose="02020603050405020304" pitchFamily="18" charset="0"/>
                          <a:cs typeface="Times New Roman" panose="02020603050405020304" pitchFamily="18" charset="0"/>
                        </a:rPr>
                        <a:t>SEND</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Invia dati alla controparte</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 / S</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extLst>
                  <a:ext uri="{0D108BD9-81ED-4DB2-BD59-A6C34878D82A}">
                    <a16:rowId xmlns:a16="http://schemas.microsoft.com/office/drawing/2014/main" val="249893352"/>
                  </a:ext>
                </a:extLst>
              </a:tr>
              <a:tr h="488840">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99"/>
                          </a:solidFill>
                          <a:effectLst/>
                          <a:latin typeface="Times New Roman" panose="02020603050405020304" pitchFamily="18" charset="0"/>
                          <a:cs typeface="Times New Roman" panose="02020603050405020304" pitchFamily="18" charset="0"/>
                        </a:rPr>
                        <a:t>RECEIVE</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Riceve dati dalla controparte</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 / S</a:t>
                      </a:r>
                      <a:endParaRPr kumimoji="0" lang="it-IT" altLang="it-IT" sz="16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extLst>
                  <a:ext uri="{0D108BD9-81ED-4DB2-BD59-A6C34878D82A}">
                    <a16:rowId xmlns:a16="http://schemas.microsoft.com/office/drawing/2014/main" val="2402909195"/>
                  </a:ext>
                </a:extLst>
              </a:tr>
              <a:tr h="488840">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99"/>
                          </a:solidFill>
                          <a:effectLst/>
                          <a:latin typeface="Times New Roman" panose="02020603050405020304" pitchFamily="18" charset="0"/>
                          <a:cs typeface="Times New Roman" panose="02020603050405020304" pitchFamily="18" charset="0"/>
                        </a:rPr>
                        <a:t>CLOSE</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Chiude la connessione</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algn="l">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defRPr>
                      </a:lvl2pPr>
                      <a:lvl3pPr marL="1143000" indent="-228600" algn="l">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defRPr>
                      </a:lvl3pPr>
                      <a:lvl4pPr marL="1600200" indent="-228600" algn="l">
                        <a:spcBef>
                          <a:spcPct val="20000"/>
                        </a:spcBef>
                        <a:buClr>
                          <a:schemeClr val="accent2"/>
                        </a:buClr>
                        <a:buSzPct val="55000"/>
                        <a:buFont typeface="Wingdings" panose="05000000000000000000" pitchFamily="2" charset="2"/>
                        <a:defRPr sz="1600">
                          <a:solidFill>
                            <a:schemeClr val="tx1"/>
                          </a:solidFill>
                          <a:latin typeface="Tahoma" panose="020B0604030504040204" pitchFamily="34" charset="0"/>
                        </a:defRPr>
                      </a:lvl4pPr>
                      <a:lvl5pPr marL="2057400" indent="-228600" algn="l">
                        <a:spcBef>
                          <a:spcPct val="20000"/>
                        </a:spcBef>
                        <a:buClr>
                          <a:schemeClr val="accent1"/>
                        </a:buClr>
                        <a:buSzPct val="50000"/>
                        <a:buFont typeface="Wingdings" panose="05000000000000000000" pitchFamily="2" charset="2"/>
                        <a:defRPr sz="16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sz="1600">
                          <a:solidFill>
                            <a:schemeClr val="tx1"/>
                          </a:solidFill>
                          <a:latin typeface="Tahoma" panose="020B060403050404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 S</a:t>
                      </a:r>
                      <a:endParaRPr kumimoji="0" lang="it-IT" altLang="it-IT" sz="1600" b="0" i="0" u="none" strike="noStrike" cap="none" normalizeH="0" baseline="0" dirty="0">
                        <a:ln>
                          <a:noFill/>
                        </a:ln>
                        <a:solidFill>
                          <a:schemeClr val="tx1"/>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sm"/>
                    </a:lnL>
                    <a:lnR w="12700" cap="flat" cmpd="sng" algn="ctr">
                      <a:solidFill>
                        <a:srgbClr val="000000"/>
                      </a:solidFill>
                      <a:prstDash val="solid"/>
                      <a:round/>
                      <a:headEnd type="none" w="med" len="med"/>
                      <a:tailEnd type="none" w="med" len="sm"/>
                    </a:lnR>
                    <a:lnT w="12700" cap="flat" cmpd="sng" algn="ctr">
                      <a:solidFill>
                        <a:srgbClr val="000000"/>
                      </a:solidFill>
                      <a:prstDash val="solid"/>
                      <a:round/>
                      <a:headEnd type="none" w="med" len="med"/>
                      <a:tailEnd type="none" w="med" len="sm"/>
                    </a:lnT>
                    <a:lnB w="12700" cap="flat" cmpd="sng" algn="ctr">
                      <a:solidFill>
                        <a:srgbClr val="000000"/>
                      </a:solidFill>
                      <a:prstDash val="solid"/>
                      <a:round/>
                      <a:headEnd type="none" w="med" len="med"/>
                      <a:tailEnd type="none" w="med" len="sm"/>
                    </a:lnB>
                    <a:lnTlToBr>
                      <a:noFill/>
                    </a:lnTlToBr>
                    <a:lnBlToTr>
                      <a:noFill/>
                    </a:lnBlToTr>
                    <a:noFill/>
                  </a:tcPr>
                </a:tc>
                <a:extLst>
                  <a:ext uri="{0D108BD9-81ED-4DB2-BD59-A6C34878D82A}">
                    <a16:rowId xmlns:a16="http://schemas.microsoft.com/office/drawing/2014/main" val="469979562"/>
                  </a:ext>
                </a:extLst>
              </a:tr>
            </a:tbl>
          </a:graphicData>
        </a:graphic>
      </p:graphicFrame>
    </p:spTree>
    <p:extLst>
      <p:ext uri="{BB962C8B-B14F-4D97-AF65-F5344CB8AC3E}">
        <p14:creationId xmlns:p14="http://schemas.microsoft.com/office/powerpoint/2010/main" val="161468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888651"/>
          </a:xfrm>
        </p:spPr>
        <p:txBody>
          <a:bodyPr>
            <a:normAutofit/>
          </a:bodyPr>
          <a:lstStyle/>
          <a:p>
            <a:pPr algn="ctr"/>
            <a:r>
              <a:rPr lang="it-IT" dirty="0">
                <a:solidFill>
                  <a:srgbClr val="0070C0"/>
                </a:solidFill>
                <a:latin typeface="Comic Sans MS" panose="030F0702030302020204" pitchFamily="66" charset="0"/>
              </a:rPr>
              <a:t>Applicazioni C/S attraverso Socket</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589703" y="1389185"/>
            <a:ext cx="11286837" cy="1774145"/>
          </a:xfrm>
        </p:spPr>
        <p:txBody>
          <a:bodyPr>
            <a:normAutofit fontScale="92500"/>
          </a:bodyPr>
          <a:lstStyle/>
          <a:p>
            <a:pPr marL="0" indent="0">
              <a:buNone/>
            </a:pPr>
            <a:r>
              <a:rPr lang="it-IT" dirty="0">
                <a:latin typeface="Comic Sans MS" panose="030F0702030302020204" pitchFamily="66" charset="0"/>
              </a:rPr>
              <a:t>In riferimento alla creazione di applicazioni su internet, noi siamo interessati alla configurazione </a:t>
            </a:r>
            <a:r>
              <a:rPr lang="it-IT" dirty="0">
                <a:solidFill>
                  <a:srgbClr val="0070C0"/>
                </a:solidFill>
                <a:latin typeface="Comic Sans MS" panose="030F0702030302020204" pitchFamily="66" charset="0"/>
              </a:rPr>
              <a:t>client/server</a:t>
            </a:r>
            <a:r>
              <a:rPr lang="it-IT" dirty="0">
                <a:latin typeface="Comic Sans MS" panose="030F0702030302020204" pitchFamily="66" charset="0"/>
              </a:rPr>
              <a:t>, in cui c’è un host, detto </a:t>
            </a:r>
            <a:r>
              <a:rPr lang="it-IT" b="1" i="1" u="sng" dirty="0">
                <a:solidFill>
                  <a:srgbClr val="0070C0"/>
                </a:solidFill>
                <a:latin typeface="Comic Sans MS" panose="030F0702030302020204" pitchFamily="66" charset="0"/>
              </a:rPr>
              <a:t>client</a:t>
            </a:r>
            <a:r>
              <a:rPr lang="it-IT" dirty="0">
                <a:latin typeface="Comic Sans MS" panose="030F0702030302020204" pitchFamily="66" charset="0"/>
              </a:rPr>
              <a:t>, che richiede un servizio ad un altro host, chiamato </a:t>
            </a:r>
            <a:r>
              <a:rPr lang="it-IT" b="1" i="1" u="sng" dirty="0">
                <a:solidFill>
                  <a:srgbClr val="0070C0"/>
                </a:solidFill>
                <a:latin typeface="Comic Sans MS" panose="030F0702030302020204" pitchFamily="66" charset="0"/>
              </a:rPr>
              <a:t>server</a:t>
            </a:r>
            <a:r>
              <a:rPr lang="it-IT" dirty="0">
                <a:latin typeface="Comic Sans MS" panose="030F0702030302020204" pitchFamily="66" charset="0"/>
              </a:rPr>
              <a:t>, che esegue (elabora) la richiesta e manda una risposta al client.</a:t>
            </a:r>
          </a:p>
        </p:txBody>
      </p:sp>
      <p:pic>
        <p:nvPicPr>
          <p:cNvPr id="4" name="Immagine 3">
            <a:extLst>
              <a:ext uri="{FF2B5EF4-FFF2-40B4-BE49-F238E27FC236}">
                <a16:creationId xmlns:a16="http://schemas.microsoft.com/office/drawing/2014/main" id="{619DF701-5E6F-4743-9F54-C9D28B7ABDCC}"/>
              </a:ext>
            </a:extLst>
          </p:cNvPr>
          <p:cNvPicPr>
            <a:picLocks noChangeAspect="1"/>
          </p:cNvPicPr>
          <p:nvPr/>
        </p:nvPicPr>
        <p:blipFill>
          <a:blip r:embed="rId3"/>
          <a:stretch>
            <a:fillRect/>
          </a:stretch>
        </p:blipFill>
        <p:spPr>
          <a:xfrm>
            <a:off x="3720487" y="3163330"/>
            <a:ext cx="5025268" cy="1671578"/>
          </a:xfrm>
          <a:prstGeom prst="rect">
            <a:avLst/>
          </a:prstGeom>
        </p:spPr>
      </p:pic>
      <p:sp>
        <p:nvSpPr>
          <p:cNvPr id="5" name="Segnaposto contenuto 2">
            <a:extLst>
              <a:ext uri="{FF2B5EF4-FFF2-40B4-BE49-F238E27FC236}">
                <a16:creationId xmlns:a16="http://schemas.microsoft.com/office/drawing/2014/main" id="{8D9D42CC-063D-48AF-A7B7-06DE5696DA16}"/>
              </a:ext>
            </a:extLst>
          </p:cNvPr>
          <p:cNvSpPr txBox="1">
            <a:spLocks/>
          </p:cNvSpPr>
          <p:nvPr/>
        </p:nvSpPr>
        <p:spPr>
          <a:xfrm>
            <a:off x="589702" y="4796849"/>
            <a:ext cx="11286837" cy="1774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Comic Sans MS" panose="030F0702030302020204" pitchFamily="66" charset="0"/>
              </a:rPr>
              <a:t>L’obiettivo della programmazione di rete è quello di far comunicare tra loro due o più programmi, in esecuzione su elaboratori differenti e collegati tra loro tramite i dispositivi di rete. Non importa se la rete è LAN, WAN oppure è Internet.</a:t>
            </a:r>
          </a:p>
        </p:txBody>
      </p:sp>
    </p:spTree>
    <p:extLst>
      <p:ext uri="{BB962C8B-B14F-4D97-AF65-F5344CB8AC3E}">
        <p14:creationId xmlns:p14="http://schemas.microsoft.com/office/powerpoint/2010/main" val="232648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2F993-BAE0-470C-9515-8810AA0D1EA7}"/>
              </a:ext>
            </a:extLst>
          </p:cNvPr>
          <p:cNvSpPr>
            <a:spLocks noGrp="1"/>
          </p:cNvSpPr>
          <p:nvPr>
            <p:ph type="title"/>
          </p:nvPr>
        </p:nvSpPr>
        <p:spPr>
          <a:xfrm>
            <a:off x="589703" y="287006"/>
            <a:ext cx="10920663" cy="1102179"/>
          </a:xfrm>
        </p:spPr>
        <p:txBody>
          <a:bodyPr>
            <a:normAutofit/>
          </a:bodyPr>
          <a:lstStyle/>
          <a:p>
            <a:pPr algn="ctr"/>
            <a:r>
              <a:rPr lang="it-IT" dirty="0">
                <a:solidFill>
                  <a:srgbClr val="0070C0"/>
                </a:solidFill>
                <a:latin typeface="Comic Sans MS" panose="030F0702030302020204" pitchFamily="66" charset="0"/>
              </a:rPr>
              <a:t>Primitive per la comunicazione C/S</a:t>
            </a:r>
          </a:p>
        </p:txBody>
      </p:sp>
      <p:sp>
        <p:nvSpPr>
          <p:cNvPr id="3" name="Segnaposto contenuto 2">
            <a:extLst>
              <a:ext uri="{FF2B5EF4-FFF2-40B4-BE49-F238E27FC236}">
                <a16:creationId xmlns:a16="http://schemas.microsoft.com/office/drawing/2014/main" id="{6E8E12BA-FB95-4CCF-A861-F8706E38603C}"/>
              </a:ext>
            </a:extLst>
          </p:cNvPr>
          <p:cNvSpPr>
            <a:spLocks noGrp="1"/>
          </p:cNvSpPr>
          <p:nvPr>
            <p:ph idx="1"/>
          </p:nvPr>
        </p:nvSpPr>
        <p:spPr>
          <a:xfrm>
            <a:off x="452581" y="1389185"/>
            <a:ext cx="11286837" cy="1102179"/>
          </a:xfrm>
        </p:spPr>
        <p:txBody>
          <a:bodyPr>
            <a:normAutofit fontScale="92500" lnSpcReduction="10000"/>
          </a:bodyPr>
          <a:lstStyle/>
          <a:p>
            <a:pPr marL="0" indent="0">
              <a:buNone/>
            </a:pPr>
            <a:r>
              <a:rPr lang="it-IT" dirty="0">
                <a:latin typeface="Comic Sans MS" panose="030F0702030302020204" pitchFamily="66" charset="0"/>
              </a:rPr>
              <a:t>Vediamo un esempio di uso delle </a:t>
            </a:r>
            <a:r>
              <a:rPr lang="it-IT" b="1" dirty="0">
                <a:solidFill>
                  <a:srgbClr val="0070C0"/>
                </a:solidFill>
                <a:latin typeface="Comic Sans MS" panose="030F0702030302020204" pitchFamily="66" charset="0"/>
              </a:rPr>
              <a:t>primitive socket </a:t>
            </a:r>
            <a:r>
              <a:rPr lang="it-IT" dirty="0">
                <a:latin typeface="Comic Sans MS" panose="030F0702030302020204" pitchFamily="66" charset="0"/>
              </a:rPr>
              <a:t>per aprire una connessione client server e scambiare dati, come di seguito rappresentato:</a:t>
            </a:r>
          </a:p>
        </p:txBody>
      </p:sp>
      <p:pic>
        <p:nvPicPr>
          <p:cNvPr id="5" name="Immagine 4">
            <a:extLst>
              <a:ext uri="{FF2B5EF4-FFF2-40B4-BE49-F238E27FC236}">
                <a16:creationId xmlns:a16="http://schemas.microsoft.com/office/drawing/2014/main" id="{D2C23B34-28BD-4BDF-A275-9DC8B500E101}"/>
              </a:ext>
            </a:extLst>
          </p:cNvPr>
          <p:cNvPicPr>
            <a:picLocks noChangeAspect="1"/>
          </p:cNvPicPr>
          <p:nvPr/>
        </p:nvPicPr>
        <p:blipFill>
          <a:blip r:embed="rId3"/>
          <a:stretch>
            <a:fillRect/>
          </a:stretch>
        </p:blipFill>
        <p:spPr>
          <a:xfrm>
            <a:off x="2368664" y="2506084"/>
            <a:ext cx="6486525" cy="3952875"/>
          </a:xfrm>
          <a:prstGeom prst="rect">
            <a:avLst/>
          </a:prstGeom>
        </p:spPr>
      </p:pic>
      <p:pic>
        <p:nvPicPr>
          <p:cNvPr id="4" name="Immagine 3">
            <a:extLst>
              <a:ext uri="{FF2B5EF4-FFF2-40B4-BE49-F238E27FC236}">
                <a16:creationId xmlns:a16="http://schemas.microsoft.com/office/drawing/2014/main" id="{A0D79801-394F-4C1B-BEC6-82A55B7001D9}"/>
              </a:ext>
            </a:extLst>
          </p:cNvPr>
          <p:cNvPicPr>
            <a:picLocks noChangeAspect="1"/>
          </p:cNvPicPr>
          <p:nvPr/>
        </p:nvPicPr>
        <p:blipFill>
          <a:blip r:embed="rId4"/>
          <a:stretch>
            <a:fillRect/>
          </a:stretch>
        </p:blipFill>
        <p:spPr>
          <a:xfrm>
            <a:off x="225539" y="3861262"/>
            <a:ext cx="2143125" cy="2415600"/>
          </a:xfrm>
          <a:prstGeom prst="rect">
            <a:avLst/>
          </a:prstGeom>
        </p:spPr>
      </p:pic>
      <p:pic>
        <p:nvPicPr>
          <p:cNvPr id="6" name="Immagine 5">
            <a:extLst>
              <a:ext uri="{FF2B5EF4-FFF2-40B4-BE49-F238E27FC236}">
                <a16:creationId xmlns:a16="http://schemas.microsoft.com/office/drawing/2014/main" id="{A5A1721B-9E4A-4919-BEAD-08F3419D2097}"/>
              </a:ext>
            </a:extLst>
          </p:cNvPr>
          <p:cNvPicPr>
            <a:picLocks noChangeAspect="1"/>
          </p:cNvPicPr>
          <p:nvPr/>
        </p:nvPicPr>
        <p:blipFill>
          <a:blip r:embed="rId5"/>
          <a:stretch>
            <a:fillRect/>
          </a:stretch>
        </p:blipFill>
        <p:spPr>
          <a:xfrm>
            <a:off x="8948593" y="3042458"/>
            <a:ext cx="2790825" cy="3421034"/>
          </a:xfrm>
          <a:prstGeom prst="rect">
            <a:avLst/>
          </a:prstGeom>
        </p:spPr>
      </p:pic>
    </p:spTree>
    <p:extLst>
      <p:ext uri="{BB962C8B-B14F-4D97-AF65-F5344CB8AC3E}">
        <p14:creationId xmlns:p14="http://schemas.microsoft.com/office/powerpoint/2010/main" val="253516763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2376</Words>
  <Application>Microsoft Office PowerPoint</Application>
  <PresentationFormat>Widescreen</PresentationFormat>
  <Paragraphs>272</Paragraphs>
  <Slides>32</Slides>
  <Notes>24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32</vt:i4>
      </vt:variant>
    </vt:vector>
  </HeadingPairs>
  <TitlesOfParts>
    <vt:vector size="38" baseType="lpstr">
      <vt:lpstr>Arial</vt:lpstr>
      <vt:lpstr>Calibri</vt:lpstr>
      <vt:lpstr>Calibri Light</vt:lpstr>
      <vt:lpstr>Comic Sans MS</vt:lpstr>
      <vt:lpstr>Times New Roman</vt:lpstr>
      <vt:lpstr>Tema di Office</vt:lpstr>
      <vt:lpstr>IL LIVELLO DI TRASPORTO</vt:lpstr>
      <vt:lpstr>Schema del livello di trasporto</vt:lpstr>
      <vt:lpstr>Modello rete e sottorete di comunicazione OSI</vt:lpstr>
      <vt:lpstr>Problemi generali del livello di trasporto</vt:lpstr>
      <vt:lpstr>Servizi forniti ai livelli superiori</vt:lpstr>
      <vt:lpstr>Interfaccia verso i programmi applicativi Socket (Berkeley UNIX)</vt:lpstr>
      <vt:lpstr>Primitive Socket (Berkeley UNIX) per TCP</vt:lpstr>
      <vt:lpstr>Applicazioni C/S attraverso Socket</vt:lpstr>
      <vt:lpstr>Primitive per la comunicazione C/S</vt:lpstr>
      <vt:lpstr>Dati per la creazione di un Socket</vt:lpstr>
      <vt:lpstr>Indirizzi del livello di trasporto</vt:lpstr>
      <vt:lpstr>Indirizzi del livello di trasporto</vt:lpstr>
      <vt:lpstr>Indirizzi del livello di trasporto</vt:lpstr>
      <vt:lpstr>Server generico</vt:lpstr>
      <vt:lpstr>Server generico</vt:lpstr>
      <vt:lpstr>Creare (o aprire) e chiudere le connessioni</vt:lpstr>
      <vt:lpstr>Creare una connessione</vt:lpstr>
      <vt:lpstr>Creare una connessione</vt:lpstr>
      <vt:lpstr>Chiudere una connessione ‘’tipo telefonata’’</vt:lpstr>
      <vt:lpstr>Il problema dei due eserciti</vt:lpstr>
      <vt:lpstr>Il problema dei due eserciti</vt:lpstr>
      <vt:lpstr>Un esempio di timeout</vt:lpstr>
      <vt:lpstr>Gestire le connessioni</vt:lpstr>
      <vt:lpstr>Frammentazione</vt:lpstr>
      <vt:lpstr>Frammentazione</vt:lpstr>
      <vt:lpstr>Controllo di flusso</vt:lpstr>
      <vt:lpstr>Gestione dei guasti</vt:lpstr>
      <vt:lpstr>Protocollo TCP: caratteristiche</vt:lpstr>
      <vt:lpstr>Protocollo TCP: vantaggi</vt:lpstr>
      <vt:lpstr>Protocollo UDP: caratteristiche</vt:lpstr>
      <vt:lpstr>Protocollo UDP: vantaggi</vt:lpstr>
      <vt:lpstr>Protocolli TCP e UDP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RICCARDO</dc:creator>
  <cp:lastModifiedBy>Riccardo</cp:lastModifiedBy>
  <cp:revision>101</cp:revision>
  <dcterms:created xsi:type="dcterms:W3CDTF">2017-11-23T14:44:38Z</dcterms:created>
  <dcterms:modified xsi:type="dcterms:W3CDTF">2018-11-17T06:06:37Z</dcterms:modified>
</cp:coreProperties>
</file>