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4" r:id="rId3"/>
    <p:sldId id="267" r:id="rId4"/>
    <p:sldId id="279" r:id="rId5"/>
    <p:sldId id="276" r:id="rId6"/>
    <p:sldId id="287" r:id="rId7"/>
    <p:sldId id="269" r:id="rId8"/>
    <p:sldId id="270" r:id="rId9"/>
    <p:sldId id="277" r:id="rId10"/>
    <p:sldId id="288" r:id="rId11"/>
    <p:sldId id="268" r:id="rId12"/>
    <p:sldId id="278" r:id="rId13"/>
    <p:sldId id="289" r:id="rId14"/>
    <p:sldId id="280" r:id="rId15"/>
    <p:sldId id="290" r:id="rId16"/>
    <p:sldId id="291" r:id="rId17"/>
    <p:sldId id="284" r:id="rId18"/>
    <p:sldId id="285" r:id="rId19"/>
    <p:sldId id="281" r:id="rId20"/>
    <p:sldId id="282" r:id="rId21"/>
    <p:sldId id="286" r:id="rId22"/>
    <p:sldId id="275" r:id="rId23"/>
    <p:sldId id="283" r:id="rId24"/>
    <p:sldId id="292" r:id="rId25"/>
    <p:sldId id="273" r:id="rId26"/>
    <p:sldId id="293" r:id="rId27"/>
    <p:sldId id="294" r:id="rId2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20" autoAdjust="0"/>
    <p:restoredTop sz="71563" autoAdjust="0"/>
  </p:normalViewPr>
  <p:slideViewPr>
    <p:cSldViewPr snapToGrid="0">
      <p:cViewPr varScale="1">
        <p:scale>
          <a:sx n="82" d="100"/>
          <a:sy n="82" d="100"/>
        </p:scale>
        <p:origin x="19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8AD5D9-92E2-4D92-9358-ACE72C143F90}" type="datetimeFigureOut">
              <a:rPr lang="it-IT" smtClean="0"/>
              <a:t>06/12/2018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50906B-F29E-4AAC-AC40-C1AB3F93A9DF}" type="slidenum">
              <a:rPr lang="it-IT" smtClean="0"/>
              <a:t>‹N›</a:t>
            </a:fld>
            <a:endParaRPr lang="it-IT"/>
          </a:p>
        </p:txBody>
      </p:sp>
    </p:spTree>
    <p:extLst>
      <p:ext uri="{BB962C8B-B14F-4D97-AF65-F5344CB8AC3E}">
        <p14:creationId xmlns:p14="http://schemas.microsoft.com/office/powerpoint/2010/main" val="2645434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0" i="0" u="none" strike="noStrike" kern="1200" baseline="0" dirty="0">
                <a:solidFill>
                  <a:schemeClr val="tx1"/>
                </a:solidFill>
                <a:latin typeface="+mn-lt"/>
                <a:ea typeface="+mn-ea"/>
                <a:cs typeface="+mn-cs"/>
              </a:rPr>
              <a:t>L’obiettivo della programmazione di rete è quello di far comunicare tra loro due o più programmi, in esecuzione su elaboratori differenti e collegati tra loro tramite i dispositivi di rete. Non importa se la rete è LAN, WAN oppure è Internet.</a:t>
            </a:r>
          </a:p>
          <a:p>
            <a:r>
              <a:rPr lang="it-IT" sz="1200" b="0" i="0" u="none" strike="noStrike" kern="1200" baseline="0" dirty="0">
                <a:solidFill>
                  <a:schemeClr val="tx1"/>
                </a:solidFill>
                <a:latin typeface="+mn-lt"/>
                <a:ea typeface="+mn-ea"/>
                <a:cs typeface="+mn-cs"/>
              </a:rPr>
              <a:t>Il socket è un canale trasmissivo di tipo logico (quello fisico è il cavo), che tramite numero di porta ed indirizzo IP simula una connessione fisica tra client e server.</a:t>
            </a:r>
            <a:endParaRPr lang="it-IT" dirty="0"/>
          </a:p>
        </p:txBody>
      </p:sp>
      <p:sp>
        <p:nvSpPr>
          <p:cNvPr id="4" name="Segnaposto numero diapositiva 3"/>
          <p:cNvSpPr>
            <a:spLocks noGrp="1"/>
          </p:cNvSpPr>
          <p:nvPr>
            <p:ph type="sldNum" sz="quarter" idx="10"/>
          </p:nvPr>
        </p:nvSpPr>
        <p:spPr/>
        <p:txBody>
          <a:bodyPr/>
          <a:lstStyle/>
          <a:p>
            <a:fld id="{9750906B-F29E-4AAC-AC40-C1AB3F93A9DF}" type="slidenum">
              <a:rPr lang="it-IT" smtClean="0"/>
              <a:t>2</a:t>
            </a:fld>
            <a:endParaRPr lang="it-IT"/>
          </a:p>
        </p:txBody>
      </p:sp>
    </p:spTree>
    <p:extLst>
      <p:ext uri="{BB962C8B-B14F-4D97-AF65-F5344CB8AC3E}">
        <p14:creationId xmlns:p14="http://schemas.microsoft.com/office/powerpoint/2010/main" val="2002478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i="0" dirty="0">
                <a:latin typeface="Comic Sans MS" panose="030F0702030302020204" pitchFamily="66" charset="0"/>
              </a:rPr>
              <a:t>Socket(“127.0.0.1”, 4567) rappresenta il costruttore (che ha lo stesso nome della classe) con </a:t>
            </a:r>
            <a:r>
              <a:rPr lang="it-IT" sz="1200" b="0" i="0" u="none" strike="noStrike" kern="1200" baseline="0" dirty="0">
                <a:solidFill>
                  <a:schemeClr val="tx1"/>
                </a:solidFill>
                <a:latin typeface="+mn-lt"/>
                <a:ea typeface="+mn-ea"/>
                <a:cs typeface="+mn-cs"/>
              </a:rPr>
              <a:t>due parametri che sono l’</a:t>
            </a:r>
            <a:r>
              <a:rPr lang="it-IT" sz="1200" b="1" i="0" u="none" strike="noStrike" kern="1200" baseline="0" dirty="0">
                <a:solidFill>
                  <a:schemeClr val="tx1"/>
                </a:solidFill>
                <a:latin typeface="+mn-lt"/>
                <a:ea typeface="+mn-ea"/>
                <a:cs typeface="+mn-cs"/>
              </a:rPr>
              <a:t>indirizzo del server</a:t>
            </a:r>
            <a:r>
              <a:rPr lang="it-IT" sz="1200" b="0" i="0" u="none" strike="noStrike" kern="1200" baseline="0" dirty="0">
                <a:solidFill>
                  <a:schemeClr val="tx1"/>
                </a:solidFill>
                <a:latin typeface="+mn-lt"/>
                <a:ea typeface="+mn-ea"/>
                <a:cs typeface="+mn-cs"/>
              </a:rPr>
              <a:t>, specificato come nome oppure come indirizzo IP del server, e la </a:t>
            </a:r>
            <a:r>
              <a:rPr lang="it-IT" sz="1200" b="1" i="0" u="none" strike="noStrike" kern="1200" baseline="0" dirty="0">
                <a:solidFill>
                  <a:schemeClr val="tx1"/>
                </a:solidFill>
                <a:latin typeface="+mn-lt"/>
                <a:ea typeface="+mn-ea"/>
                <a:cs typeface="+mn-cs"/>
              </a:rPr>
              <a:t>porta</a:t>
            </a:r>
            <a:r>
              <a:rPr lang="it-IT" sz="1200" b="0" i="0" u="none" strike="noStrike" kern="1200" baseline="0" dirty="0">
                <a:solidFill>
                  <a:schemeClr val="tx1"/>
                </a:solidFill>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b="0" i="0" u="none" strike="noStrike" kern="1200" baseline="0" dirty="0">
                <a:solidFill>
                  <a:schemeClr val="tx1"/>
                </a:solidFill>
                <a:latin typeface="+mn-lt"/>
                <a:ea typeface="+mn-ea"/>
                <a:cs typeface="+mn-cs"/>
              </a:rPr>
              <a:t>Il tipo di dato per l’indirizzo del server sarà InetAddress, mentre i</a:t>
            </a:r>
            <a:r>
              <a:rPr lang="it-IT" dirty="0"/>
              <a:t>l tipo di dato per il numero di porta sarà int (a partire da 1024 in poi).</a:t>
            </a:r>
          </a:p>
          <a:p>
            <a:endParaRPr lang="it-IT" i="0" dirty="0"/>
          </a:p>
        </p:txBody>
      </p:sp>
      <p:sp>
        <p:nvSpPr>
          <p:cNvPr id="4" name="Segnaposto numero diapositiva 3"/>
          <p:cNvSpPr>
            <a:spLocks noGrp="1"/>
          </p:cNvSpPr>
          <p:nvPr>
            <p:ph type="sldNum" sz="quarter" idx="10"/>
          </p:nvPr>
        </p:nvSpPr>
        <p:spPr/>
        <p:txBody>
          <a:bodyPr/>
          <a:lstStyle/>
          <a:p>
            <a:fld id="{9750906B-F29E-4AAC-AC40-C1AB3F93A9DF}" type="slidenum">
              <a:rPr lang="it-IT" smtClean="0"/>
              <a:t>11</a:t>
            </a:fld>
            <a:endParaRPr lang="it-IT"/>
          </a:p>
        </p:txBody>
      </p:sp>
    </p:spTree>
    <p:extLst>
      <p:ext uri="{BB962C8B-B14F-4D97-AF65-F5344CB8AC3E}">
        <p14:creationId xmlns:p14="http://schemas.microsoft.com/office/powerpoint/2010/main" val="995343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0" i="0" u="none" strike="noStrike" kern="1200" baseline="0" dirty="0">
                <a:solidFill>
                  <a:schemeClr val="tx1"/>
                </a:solidFill>
                <a:latin typeface="+mn-lt"/>
                <a:ea typeface="+mn-ea"/>
                <a:cs typeface="+mn-cs"/>
              </a:rPr>
              <a:t>getInputStream(): </a:t>
            </a:r>
            <a:r>
              <a:rPr lang="it-IT" sz="1200" b="0" i="1" u="none" strike="noStrike" kern="1200" baseline="0" dirty="0">
                <a:solidFill>
                  <a:schemeClr val="tx1"/>
                </a:solidFill>
                <a:latin typeface="+mn-lt"/>
                <a:ea typeface="+mn-ea"/>
                <a:cs typeface="+mn-cs"/>
              </a:rPr>
              <a:t>stream </a:t>
            </a:r>
            <a:r>
              <a:rPr lang="it-IT" sz="1200" b="0" i="0" u="none" strike="noStrike" kern="1200" baseline="0" dirty="0">
                <a:solidFill>
                  <a:schemeClr val="tx1"/>
                </a:solidFill>
                <a:latin typeface="+mn-lt"/>
                <a:ea typeface="+mn-ea"/>
                <a:cs typeface="+mn-cs"/>
              </a:rPr>
              <a:t>che permette di inviare dati al client (o ciò che è lo stesso </a:t>
            </a:r>
            <a:r>
              <a:rPr lang="it-IT" sz="1200" b="1" i="0" u="none" strike="noStrike" kern="1200" baseline="0" dirty="0">
                <a:solidFill>
                  <a:schemeClr val="tx1"/>
                </a:solidFill>
                <a:latin typeface="+mn-lt"/>
                <a:ea typeface="+mn-ea"/>
                <a:cs typeface="+mn-cs"/>
              </a:rPr>
              <a:t>ricevere dati dal server</a:t>
            </a:r>
            <a:r>
              <a:rPr lang="it-IT" sz="1200" b="0" i="0" u="none" strike="noStrike" kern="1200" baseline="0" dirty="0">
                <a:solidFill>
                  <a:schemeClr val="tx1"/>
                </a:solidFill>
                <a:latin typeface="+mn-lt"/>
                <a:ea typeface="+mn-ea"/>
                <a:cs typeface="+mn-cs"/>
              </a:rPr>
              <a:t>). </a:t>
            </a:r>
            <a:r>
              <a:rPr lang="it-IT" dirty="0"/>
              <a:t>L’input </a:t>
            </a:r>
            <a:r>
              <a:rPr lang="it-IT" sz="1200" b="0" i="0" u="none" strike="noStrike" kern="1200" baseline="0" dirty="0">
                <a:solidFill>
                  <a:schemeClr val="tx1"/>
                </a:solidFill>
                <a:latin typeface="+mn-lt"/>
                <a:ea typeface="+mn-ea"/>
                <a:cs typeface="+mn-cs"/>
              </a:rPr>
              <a:t>restituisce l’oggetto </a:t>
            </a:r>
            <a:r>
              <a:rPr lang="it-IT" sz="1200" b="0" i="1" u="none" strike="noStrike" kern="1200" baseline="0" dirty="0">
                <a:solidFill>
                  <a:schemeClr val="tx1"/>
                </a:solidFill>
                <a:latin typeface="+mn-lt"/>
                <a:ea typeface="+mn-ea"/>
                <a:cs typeface="+mn-cs"/>
              </a:rPr>
              <a:t>stream </a:t>
            </a:r>
            <a:r>
              <a:rPr lang="it-IT" sz="1200" b="0" i="0" u="none" strike="noStrike" kern="1200" baseline="0" dirty="0">
                <a:solidFill>
                  <a:schemeClr val="tx1"/>
                </a:solidFill>
                <a:latin typeface="+mn-lt"/>
                <a:ea typeface="+mn-ea"/>
                <a:cs typeface="+mn-cs"/>
              </a:rPr>
              <a:t>che permette di inviare dati al client;</a:t>
            </a:r>
          </a:p>
          <a:p>
            <a:pPr marL="0" marR="0" lvl="0" indent="0" algn="l" defTabSz="914400" rtl="0" eaLnBrk="1" fontAlgn="auto" latinLnBrk="0" hangingPunct="1">
              <a:lnSpc>
                <a:spcPct val="100000"/>
              </a:lnSpc>
              <a:spcBef>
                <a:spcPts val="0"/>
              </a:spcBef>
              <a:spcAft>
                <a:spcPts val="0"/>
              </a:spcAft>
              <a:buClrTx/>
              <a:buSzTx/>
              <a:buFontTx/>
              <a:buNone/>
              <a:tabLst/>
              <a:defRPr/>
            </a:pPr>
            <a:r>
              <a:rPr lang="it-IT" b="0" dirty="0">
                <a:latin typeface="Comic Sans MS" panose="030F0702030302020204" pitchFamily="66" charset="0"/>
              </a:rPr>
              <a:t>getOutputStream()</a:t>
            </a:r>
            <a:r>
              <a:rPr lang="it-IT" sz="1200" b="0" i="0" u="none" strike="noStrike" kern="1200" baseline="0" dirty="0">
                <a:solidFill>
                  <a:schemeClr val="tx1"/>
                </a:solidFill>
                <a:latin typeface="+mn-lt"/>
                <a:ea typeface="+mn-ea"/>
                <a:cs typeface="+mn-cs"/>
              </a:rPr>
              <a:t>: </a:t>
            </a:r>
            <a:r>
              <a:rPr lang="it-IT" sz="1200" b="0" i="1" u="none" strike="noStrike" kern="1200" baseline="0" dirty="0">
                <a:solidFill>
                  <a:schemeClr val="tx1"/>
                </a:solidFill>
                <a:latin typeface="+mn-lt"/>
                <a:ea typeface="+mn-ea"/>
                <a:cs typeface="+mn-cs"/>
              </a:rPr>
              <a:t>stream </a:t>
            </a:r>
            <a:r>
              <a:rPr lang="it-IT" sz="1200" b="0" i="0" u="none" strike="noStrike" kern="1200" baseline="0" dirty="0">
                <a:solidFill>
                  <a:schemeClr val="tx1"/>
                </a:solidFill>
                <a:latin typeface="+mn-lt"/>
                <a:ea typeface="+mn-ea"/>
                <a:cs typeface="+mn-cs"/>
              </a:rPr>
              <a:t>che consente di ricevere dati dal client (o ciò che è lo stesso </a:t>
            </a:r>
            <a:r>
              <a:rPr lang="it-IT" sz="1200" b="1" i="0" u="none" strike="noStrike" kern="1200" baseline="0" dirty="0">
                <a:solidFill>
                  <a:schemeClr val="tx1"/>
                </a:solidFill>
                <a:latin typeface="+mn-lt"/>
                <a:ea typeface="+mn-ea"/>
                <a:cs typeface="+mn-cs"/>
              </a:rPr>
              <a:t>inviare i dati al server </a:t>
            </a:r>
            <a:r>
              <a:rPr lang="it-IT" sz="1200" b="0" i="0" u="none" strike="noStrike" kern="1200" baseline="0" dirty="0">
                <a:solidFill>
                  <a:schemeClr val="tx1"/>
                </a:solidFill>
                <a:latin typeface="+mn-lt"/>
                <a:ea typeface="+mn-ea"/>
                <a:cs typeface="+mn-cs"/>
              </a:rPr>
              <a:t>in modo analogo allo stream di input). L’output restituisce l’oggetto </a:t>
            </a:r>
            <a:r>
              <a:rPr lang="it-IT" sz="1200" b="0" i="1" u="none" strike="noStrike" kern="1200" baseline="0" dirty="0">
                <a:solidFill>
                  <a:schemeClr val="tx1"/>
                </a:solidFill>
                <a:latin typeface="+mn-lt"/>
                <a:ea typeface="+mn-ea"/>
                <a:cs typeface="+mn-cs"/>
              </a:rPr>
              <a:t>stream </a:t>
            </a:r>
            <a:r>
              <a:rPr lang="it-IT" sz="1200" b="0" i="0" u="none" strike="noStrike" kern="1200" baseline="0" dirty="0">
                <a:solidFill>
                  <a:schemeClr val="tx1"/>
                </a:solidFill>
                <a:latin typeface="+mn-lt"/>
                <a:ea typeface="+mn-ea"/>
                <a:cs typeface="+mn-cs"/>
              </a:rPr>
              <a:t>che consente di ricevere dati dal client;</a:t>
            </a:r>
          </a:p>
          <a:p>
            <a:r>
              <a:rPr lang="it-IT" b="0" dirty="0">
                <a:latin typeface="Comic Sans MS" panose="030F0702030302020204" pitchFamily="66" charset="0"/>
              </a:rPr>
              <a:t>setSoTimeout(time): Imposta il tempo di attesa massimo per una richiesta di lettura da parte dello stream di ricezione dati dal client: se la ricezione non avviene entro il tempo specificato dall’invocazione del metodo di lettura viene generata un’eccezione di classe SocketTimeoutException.</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close(): metodo che consente al client di chiudere la connessione.</a:t>
            </a:r>
          </a:p>
          <a:p>
            <a:r>
              <a:rPr lang="it-IT" b="0" dirty="0">
                <a:latin typeface="Comic Sans MS" panose="030F0702030302020204" pitchFamily="66" charset="0"/>
              </a:rPr>
              <a:t>isConnected(): metodo che restituisce </a:t>
            </a:r>
            <a:r>
              <a:rPr lang="it-IT" sz="1200" b="0" i="0" u="none" strike="noStrike" kern="1200" baseline="0" dirty="0">
                <a:solidFill>
                  <a:schemeClr val="tx1"/>
                </a:solidFill>
                <a:latin typeface="+mn-lt"/>
                <a:ea typeface="+mn-ea"/>
                <a:cs typeface="+mn-cs"/>
              </a:rPr>
              <a:t>lo stato di connessione del client.</a:t>
            </a:r>
            <a:endParaRPr lang="it-IT" b="0" dirty="0"/>
          </a:p>
        </p:txBody>
      </p:sp>
      <p:sp>
        <p:nvSpPr>
          <p:cNvPr id="4" name="Segnaposto numero diapositiva 3"/>
          <p:cNvSpPr>
            <a:spLocks noGrp="1"/>
          </p:cNvSpPr>
          <p:nvPr>
            <p:ph type="sldNum" sz="quarter" idx="10"/>
          </p:nvPr>
        </p:nvSpPr>
        <p:spPr/>
        <p:txBody>
          <a:bodyPr/>
          <a:lstStyle/>
          <a:p>
            <a:fld id="{9750906B-F29E-4AAC-AC40-C1AB3F93A9DF}" type="slidenum">
              <a:rPr lang="it-IT" smtClean="0"/>
              <a:t>12</a:t>
            </a:fld>
            <a:endParaRPr lang="it-IT"/>
          </a:p>
        </p:txBody>
      </p:sp>
    </p:spTree>
    <p:extLst>
      <p:ext uri="{BB962C8B-B14F-4D97-AF65-F5344CB8AC3E}">
        <p14:creationId xmlns:p14="http://schemas.microsoft.com/office/powerpoint/2010/main" val="22154984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b="0" dirty="0"/>
          </a:p>
        </p:txBody>
      </p:sp>
      <p:sp>
        <p:nvSpPr>
          <p:cNvPr id="4" name="Segnaposto numero diapositiva 3"/>
          <p:cNvSpPr>
            <a:spLocks noGrp="1"/>
          </p:cNvSpPr>
          <p:nvPr>
            <p:ph type="sldNum" sz="quarter" idx="10"/>
          </p:nvPr>
        </p:nvSpPr>
        <p:spPr/>
        <p:txBody>
          <a:bodyPr/>
          <a:lstStyle/>
          <a:p>
            <a:fld id="{9750906B-F29E-4AAC-AC40-C1AB3F93A9DF}" type="slidenum">
              <a:rPr lang="it-IT" smtClean="0"/>
              <a:t>13</a:t>
            </a:fld>
            <a:endParaRPr lang="it-IT"/>
          </a:p>
        </p:txBody>
      </p:sp>
    </p:spTree>
    <p:extLst>
      <p:ext uri="{BB962C8B-B14F-4D97-AF65-F5344CB8AC3E}">
        <p14:creationId xmlns:p14="http://schemas.microsoft.com/office/powerpoint/2010/main" val="3671410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 questo esempio l’applicazione Client effettua un OutputStream, e di conseguenza l’applicazione Server effettuerà un InputStream</a:t>
            </a:r>
          </a:p>
        </p:txBody>
      </p:sp>
      <p:sp>
        <p:nvSpPr>
          <p:cNvPr id="4" name="Segnaposto numero diapositiva 3"/>
          <p:cNvSpPr>
            <a:spLocks noGrp="1"/>
          </p:cNvSpPr>
          <p:nvPr>
            <p:ph type="sldNum" sz="quarter" idx="10"/>
          </p:nvPr>
        </p:nvSpPr>
        <p:spPr/>
        <p:txBody>
          <a:bodyPr/>
          <a:lstStyle/>
          <a:p>
            <a:fld id="{9750906B-F29E-4AAC-AC40-C1AB3F93A9DF}" type="slidenum">
              <a:rPr lang="it-IT" smtClean="0"/>
              <a:t>14</a:t>
            </a:fld>
            <a:endParaRPr lang="it-IT"/>
          </a:p>
        </p:txBody>
      </p:sp>
    </p:spTree>
    <p:extLst>
      <p:ext uri="{BB962C8B-B14F-4D97-AF65-F5344CB8AC3E}">
        <p14:creationId xmlns:p14="http://schemas.microsoft.com/office/powerpoint/2010/main" val="1966880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0" dirty="0"/>
              <a:t>Notiamo che l’artefice della comunicazione è sempre il client!</a:t>
            </a:r>
          </a:p>
        </p:txBody>
      </p:sp>
      <p:sp>
        <p:nvSpPr>
          <p:cNvPr id="4" name="Segnaposto numero diapositiva 3"/>
          <p:cNvSpPr>
            <a:spLocks noGrp="1"/>
          </p:cNvSpPr>
          <p:nvPr>
            <p:ph type="sldNum" sz="quarter" idx="10"/>
          </p:nvPr>
        </p:nvSpPr>
        <p:spPr/>
        <p:txBody>
          <a:bodyPr/>
          <a:lstStyle/>
          <a:p>
            <a:fld id="{9750906B-F29E-4AAC-AC40-C1AB3F93A9DF}" type="slidenum">
              <a:rPr lang="it-IT" smtClean="0"/>
              <a:t>15</a:t>
            </a:fld>
            <a:endParaRPr lang="it-IT"/>
          </a:p>
        </p:txBody>
      </p:sp>
    </p:spTree>
    <p:extLst>
      <p:ext uri="{BB962C8B-B14F-4D97-AF65-F5344CB8AC3E}">
        <p14:creationId xmlns:p14="http://schemas.microsoft.com/office/powerpoint/2010/main" val="2579296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0" dirty="0"/>
              <a:t>Notiamo che l’artefice della comunicazione è sempre il client!</a:t>
            </a:r>
          </a:p>
        </p:txBody>
      </p:sp>
      <p:sp>
        <p:nvSpPr>
          <p:cNvPr id="4" name="Segnaposto numero diapositiva 3"/>
          <p:cNvSpPr>
            <a:spLocks noGrp="1"/>
          </p:cNvSpPr>
          <p:nvPr>
            <p:ph type="sldNum" sz="quarter" idx="10"/>
          </p:nvPr>
        </p:nvSpPr>
        <p:spPr/>
        <p:txBody>
          <a:bodyPr/>
          <a:lstStyle/>
          <a:p>
            <a:fld id="{9750906B-F29E-4AAC-AC40-C1AB3F93A9DF}" type="slidenum">
              <a:rPr lang="it-IT" smtClean="0"/>
              <a:t>16</a:t>
            </a:fld>
            <a:endParaRPr lang="it-IT"/>
          </a:p>
        </p:txBody>
      </p:sp>
    </p:spTree>
    <p:extLst>
      <p:ext uri="{BB962C8B-B14F-4D97-AF65-F5344CB8AC3E}">
        <p14:creationId xmlns:p14="http://schemas.microsoft.com/office/powerpoint/2010/main" val="2239607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i="0" dirty="0"/>
              <a:t>In una applicazione Clint/Server mediante protocollo UDP, </a:t>
            </a:r>
            <a:r>
              <a:rPr lang="it-IT" sz="1200" b="0" i="0" u="none" strike="noStrike" kern="1200" baseline="0" dirty="0">
                <a:solidFill>
                  <a:schemeClr val="tx1"/>
                </a:solidFill>
                <a:latin typeface="+mn-lt"/>
                <a:ea typeface="+mn-ea"/>
                <a:cs typeface="+mn-cs"/>
              </a:rPr>
              <a:t>che è di tipo </a:t>
            </a:r>
            <a:r>
              <a:rPr lang="it-IT" sz="1200" b="1" i="0" u="none" strike="noStrike" kern="1200" baseline="0" dirty="0">
                <a:solidFill>
                  <a:schemeClr val="tx1"/>
                </a:solidFill>
                <a:latin typeface="+mn-lt"/>
                <a:ea typeface="+mn-ea"/>
                <a:cs typeface="+mn-cs"/>
              </a:rPr>
              <a:t>connectionless</a:t>
            </a:r>
            <a:r>
              <a:rPr lang="it-IT" sz="1200" b="0" i="0" u="none" strike="noStrike" kern="1200" baseline="0" dirty="0">
                <a:solidFill>
                  <a:schemeClr val="tx1"/>
                </a:solidFill>
                <a:latin typeface="+mn-lt"/>
                <a:ea typeface="+mn-ea"/>
                <a:cs typeface="+mn-cs"/>
              </a:rPr>
              <a:t>,</a:t>
            </a:r>
            <a:r>
              <a:rPr lang="it-IT" i="0" dirty="0"/>
              <a:t> il canale di comunicazione (socket) risulta essere condiviso.</a:t>
            </a:r>
          </a:p>
        </p:txBody>
      </p:sp>
      <p:sp>
        <p:nvSpPr>
          <p:cNvPr id="4" name="Segnaposto numero diapositiva 3"/>
          <p:cNvSpPr>
            <a:spLocks noGrp="1"/>
          </p:cNvSpPr>
          <p:nvPr>
            <p:ph type="sldNum" sz="quarter" idx="10"/>
          </p:nvPr>
        </p:nvSpPr>
        <p:spPr/>
        <p:txBody>
          <a:bodyPr/>
          <a:lstStyle/>
          <a:p>
            <a:fld id="{9750906B-F29E-4AAC-AC40-C1AB3F93A9DF}" type="slidenum">
              <a:rPr lang="it-IT" smtClean="0"/>
              <a:t>17</a:t>
            </a:fld>
            <a:endParaRPr lang="it-IT"/>
          </a:p>
        </p:txBody>
      </p:sp>
    </p:spTree>
    <p:extLst>
      <p:ext uri="{BB962C8B-B14F-4D97-AF65-F5344CB8AC3E}">
        <p14:creationId xmlns:p14="http://schemas.microsoft.com/office/powerpoint/2010/main" val="2788007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i="0" dirty="0"/>
          </a:p>
        </p:txBody>
      </p:sp>
      <p:sp>
        <p:nvSpPr>
          <p:cNvPr id="4" name="Segnaposto numero diapositiva 3"/>
          <p:cNvSpPr>
            <a:spLocks noGrp="1"/>
          </p:cNvSpPr>
          <p:nvPr>
            <p:ph type="sldNum" sz="quarter" idx="10"/>
          </p:nvPr>
        </p:nvSpPr>
        <p:spPr/>
        <p:txBody>
          <a:bodyPr/>
          <a:lstStyle/>
          <a:p>
            <a:fld id="{9750906B-F29E-4AAC-AC40-C1AB3F93A9DF}" type="slidenum">
              <a:rPr lang="it-IT" smtClean="0"/>
              <a:t>18</a:t>
            </a:fld>
            <a:endParaRPr lang="it-IT"/>
          </a:p>
        </p:txBody>
      </p:sp>
    </p:spTree>
    <p:extLst>
      <p:ext uri="{BB962C8B-B14F-4D97-AF65-F5344CB8AC3E}">
        <p14:creationId xmlns:p14="http://schemas.microsoft.com/office/powerpoint/2010/main" val="4249679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i="0" dirty="0"/>
              <a:t>Generalmente se</a:t>
            </a:r>
            <a:r>
              <a:rPr lang="it-IT" sz="1200" b="0" i="0" u="none" strike="noStrike" kern="1200" baseline="0" dirty="0">
                <a:solidFill>
                  <a:schemeClr val="tx1"/>
                </a:solidFill>
                <a:latin typeface="+mn-lt"/>
                <a:ea typeface="+mn-ea"/>
                <a:cs typeface="+mn-cs"/>
              </a:rPr>
              <a:t> si deve ricevere un pacchetto (server) si specificherà un numero di porta preciso.</a:t>
            </a:r>
          </a:p>
          <a:p>
            <a:r>
              <a:rPr lang="it-IT" sz="1200" b="0" i="0" u="none" strike="noStrike" kern="1200" baseline="0" dirty="0">
                <a:solidFill>
                  <a:schemeClr val="tx1"/>
                </a:solidFill>
                <a:latin typeface="+mn-lt"/>
                <a:ea typeface="+mn-ea"/>
                <a:cs typeface="+mn-cs"/>
              </a:rPr>
              <a:t>Nel codice Java per la classe DatagramSocket (sia per il server che per il client) sarà gestita un eccezione di tipo throws SocketException secondo il codice:</a:t>
            </a:r>
            <a:br>
              <a:rPr lang="it-IT" sz="1200" b="0" i="0" u="none" strike="noStrike" kern="1200" baseline="0" dirty="0">
                <a:solidFill>
                  <a:schemeClr val="tx1"/>
                </a:solidFill>
                <a:latin typeface="+mn-lt"/>
                <a:ea typeface="+mn-ea"/>
                <a:cs typeface="+mn-cs"/>
              </a:rPr>
            </a:br>
            <a:endParaRPr lang="it-IT" sz="1200" b="0" i="0" u="none" strike="noStrike" kern="1200" baseline="0" dirty="0">
              <a:solidFill>
                <a:schemeClr val="tx1"/>
              </a:solidFill>
              <a:latin typeface="+mn-lt"/>
              <a:ea typeface="+mn-ea"/>
              <a:cs typeface="+mn-cs"/>
            </a:endParaRPr>
          </a:p>
          <a:p>
            <a:r>
              <a:rPr lang="en-US" sz="1200" b="1" i="1" kern="1200" dirty="0">
                <a:solidFill>
                  <a:schemeClr val="tx1"/>
                </a:solidFill>
                <a:latin typeface="+mn-lt"/>
                <a:ea typeface="+mn-ea"/>
                <a:cs typeface="+mn-cs"/>
              </a:rPr>
              <a:t>public static void main(String[] args) </a:t>
            </a:r>
            <a:r>
              <a:rPr lang="it-IT" sz="1200" b="1" i="1" u="none" strike="noStrike" kern="1200" baseline="0" dirty="0">
                <a:solidFill>
                  <a:schemeClr val="tx1"/>
                </a:solidFill>
                <a:latin typeface="+mn-lt"/>
                <a:ea typeface="+mn-ea"/>
                <a:cs typeface="+mn-cs"/>
              </a:rPr>
              <a:t>throws SocketException </a:t>
            </a:r>
            <a:r>
              <a:rPr lang="en-US" sz="1200" b="1" i="1" kern="1200" dirty="0">
                <a:solidFill>
                  <a:schemeClr val="tx1"/>
                </a:solidFill>
                <a:latin typeface="+mn-lt"/>
                <a:ea typeface="+mn-ea"/>
                <a:cs typeface="+mn-cs"/>
              </a:rPr>
              <a:t>{</a:t>
            </a:r>
            <a:endParaRPr lang="it-IT" b="1" i="1" dirty="0"/>
          </a:p>
        </p:txBody>
      </p:sp>
      <p:sp>
        <p:nvSpPr>
          <p:cNvPr id="4" name="Segnaposto numero diapositiva 3"/>
          <p:cNvSpPr>
            <a:spLocks noGrp="1"/>
          </p:cNvSpPr>
          <p:nvPr>
            <p:ph type="sldNum" sz="quarter" idx="10"/>
          </p:nvPr>
        </p:nvSpPr>
        <p:spPr/>
        <p:txBody>
          <a:bodyPr/>
          <a:lstStyle/>
          <a:p>
            <a:fld id="{9750906B-F29E-4AAC-AC40-C1AB3F93A9DF}" type="slidenum">
              <a:rPr lang="it-IT" smtClean="0"/>
              <a:t>19</a:t>
            </a:fld>
            <a:endParaRPr lang="it-IT"/>
          </a:p>
        </p:txBody>
      </p:sp>
    </p:spTree>
    <p:extLst>
      <p:ext uri="{BB962C8B-B14F-4D97-AF65-F5344CB8AC3E}">
        <p14:creationId xmlns:p14="http://schemas.microsoft.com/office/powerpoint/2010/main" val="18070742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i="0" dirty="0"/>
              <a:t>Generalmente se</a:t>
            </a:r>
            <a:r>
              <a:rPr lang="it-IT" sz="1200" b="0" i="0" u="none" strike="noStrike" kern="1200" baseline="0" dirty="0">
                <a:solidFill>
                  <a:schemeClr val="tx1"/>
                </a:solidFill>
                <a:latin typeface="+mn-lt"/>
                <a:ea typeface="+mn-ea"/>
                <a:cs typeface="+mn-cs"/>
              </a:rPr>
              <a:t> si deve spedire un pacchetto (client) si utilizzerà la porta assegnata dal sistema operativo in </a:t>
            </a:r>
            <a:r>
              <a:rPr lang="it-IT" sz="1200" b="0" i="0" u="none" strike="noStrike" kern="1200" baseline="0">
                <a:solidFill>
                  <a:schemeClr val="tx1"/>
                </a:solidFill>
                <a:latin typeface="+mn-lt"/>
                <a:ea typeface="+mn-ea"/>
                <a:cs typeface="+mn-cs"/>
              </a:rPr>
              <a:t>modo dinamico.</a:t>
            </a:r>
            <a:endParaRPr lang="it-IT" i="0" dirty="0"/>
          </a:p>
          <a:p>
            <a:endParaRPr lang="it-IT" i="0" dirty="0"/>
          </a:p>
        </p:txBody>
      </p:sp>
      <p:sp>
        <p:nvSpPr>
          <p:cNvPr id="4" name="Segnaposto numero diapositiva 3"/>
          <p:cNvSpPr>
            <a:spLocks noGrp="1"/>
          </p:cNvSpPr>
          <p:nvPr>
            <p:ph type="sldNum" sz="quarter" idx="10"/>
          </p:nvPr>
        </p:nvSpPr>
        <p:spPr/>
        <p:txBody>
          <a:bodyPr/>
          <a:lstStyle/>
          <a:p>
            <a:fld id="{9750906B-F29E-4AAC-AC40-C1AB3F93A9DF}" type="slidenum">
              <a:rPr lang="it-IT" smtClean="0"/>
              <a:t>20</a:t>
            </a:fld>
            <a:endParaRPr lang="it-IT"/>
          </a:p>
        </p:txBody>
      </p:sp>
    </p:spTree>
    <p:extLst>
      <p:ext uri="{BB962C8B-B14F-4D97-AF65-F5344CB8AC3E}">
        <p14:creationId xmlns:p14="http://schemas.microsoft.com/office/powerpoint/2010/main" val="870712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9750906B-F29E-4AAC-AC40-C1AB3F93A9DF}" type="slidenum">
              <a:rPr lang="it-IT" smtClean="0"/>
              <a:t>3</a:t>
            </a:fld>
            <a:endParaRPr lang="it-IT"/>
          </a:p>
        </p:txBody>
      </p:sp>
    </p:spTree>
    <p:extLst>
      <p:ext uri="{BB962C8B-B14F-4D97-AF65-F5344CB8AC3E}">
        <p14:creationId xmlns:p14="http://schemas.microsoft.com/office/powerpoint/2010/main" val="26829703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0" dirty="0"/>
              <a:t>I metodi sono equivalenti tra applicazione Server ed applicazione Client.</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b="0" i="0" u="none" strike="noStrike" kern="1200" baseline="0" dirty="0">
                <a:solidFill>
                  <a:schemeClr val="tx1"/>
                </a:solidFill>
                <a:latin typeface="+mn-lt"/>
                <a:ea typeface="+mn-ea"/>
                <a:cs typeface="+mn-cs"/>
              </a:rPr>
              <a:t>receive() blocca il chiamante fino a quando un pacchetto è ricevuto.</a:t>
            </a:r>
          </a:p>
          <a:p>
            <a:r>
              <a:rPr lang="it-IT" sz="1200" b="0" i="0" u="none" strike="noStrike" kern="1200" baseline="0" dirty="0">
                <a:solidFill>
                  <a:schemeClr val="tx1"/>
                </a:solidFill>
                <a:latin typeface="+mn-lt"/>
                <a:ea typeface="+mn-ea"/>
                <a:cs typeface="+mn-cs"/>
              </a:rPr>
              <a:t>Usando setSoTimeout() il chiamante di receive() si blocca al max timeout millisec.</a:t>
            </a:r>
          </a:p>
          <a:p>
            <a:endParaRPr lang="it-IT" b="0" dirty="0"/>
          </a:p>
        </p:txBody>
      </p:sp>
      <p:sp>
        <p:nvSpPr>
          <p:cNvPr id="4" name="Segnaposto numero diapositiva 3"/>
          <p:cNvSpPr>
            <a:spLocks noGrp="1"/>
          </p:cNvSpPr>
          <p:nvPr>
            <p:ph type="sldNum" sz="quarter" idx="10"/>
          </p:nvPr>
        </p:nvSpPr>
        <p:spPr/>
        <p:txBody>
          <a:bodyPr/>
          <a:lstStyle/>
          <a:p>
            <a:fld id="{9750906B-F29E-4AAC-AC40-C1AB3F93A9DF}" type="slidenum">
              <a:rPr lang="it-IT" smtClean="0"/>
              <a:t>21</a:t>
            </a:fld>
            <a:endParaRPr lang="it-IT"/>
          </a:p>
        </p:txBody>
      </p:sp>
    </p:spTree>
    <p:extLst>
      <p:ext uri="{BB962C8B-B14F-4D97-AF65-F5344CB8AC3E}">
        <p14:creationId xmlns:p14="http://schemas.microsoft.com/office/powerpoint/2010/main" val="1836699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0" i="0" u="none" strike="noStrike" kern="1200" baseline="0" dirty="0">
                <a:solidFill>
                  <a:schemeClr val="tx1"/>
                </a:solidFill>
                <a:latin typeface="+mn-lt"/>
                <a:ea typeface="+mn-ea"/>
                <a:cs typeface="+mn-cs"/>
              </a:rPr>
              <a:t>Nel server si costruisce un datagram packet specificando il contenuto del messaggio (la lunghezza dell’array denominato buffer che è di tipo byte).</a:t>
            </a:r>
          </a:p>
          <a:p>
            <a:r>
              <a:rPr lang="it-IT" sz="1200" b="0" i="0" u="none" strike="noStrike" kern="1200" baseline="0" dirty="0">
                <a:solidFill>
                  <a:schemeClr val="tx1"/>
                </a:solidFill>
                <a:latin typeface="+mn-lt"/>
                <a:ea typeface="+mn-ea"/>
                <a:cs typeface="+mn-cs"/>
              </a:rPr>
              <a:t>Esempio di sintassi JAVA:</a:t>
            </a:r>
          </a:p>
          <a:p>
            <a:r>
              <a:rPr lang="it-IT" sz="1200" b="1" kern="1200" dirty="0">
                <a:solidFill>
                  <a:schemeClr val="tx1"/>
                </a:solidFill>
                <a:latin typeface="+mn-lt"/>
                <a:ea typeface="+mn-ea"/>
                <a:cs typeface="+mn-cs"/>
              </a:rPr>
              <a:t>byte[] bufferIN = new byte[1024];  // buffer di input da 1024 byte</a:t>
            </a:r>
          </a:p>
          <a:p>
            <a:r>
              <a:rPr lang="en-US" sz="1200" kern="1200" dirty="0">
                <a:solidFill>
                  <a:schemeClr val="tx1"/>
                </a:solidFill>
                <a:latin typeface="+mn-lt"/>
                <a:ea typeface="+mn-ea"/>
                <a:cs typeface="+mn-cs"/>
              </a:rPr>
              <a:t>DatagramPacket receivePacket = </a:t>
            </a:r>
            <a:r>
              <a:rPr lang="en-US" sz="1200" b="1" kern="1200" dirty="0">
                <a:solidFill>
                  <a:schemeClr val="tx1"/>
                </a:solidFill>
                <a:latin typeface="+mn-lt"/>
                <a:ea typeface="+mn-ea"/>
                <a:cs typeface="+mn-cs"/>
              </a:rPr>
              <a:t>new DatagramPacket (bufferIN, bufferIN.length);</a:t>
            </a:r>
            <a:endParaRPr lang="it-IT" i="0" dirty="0"/>
          </a:p>
        </p:txBody>
      </p:sp>
      <p:sp>
        <p:nvSpPr>
          <p:cNvPr id="4" name="Segnaposto numero diapositiva 3"/>
          <p:cNvSpPr>
            <a:spLocks noGrp="1"/>
          </p:cNvSpPr>
          <p:nvPr>
            <p:ph type="sldNum" sz="quarter" idx="10"/>
          </p:nvPr>
        </p:nvSpPr>
        <p:spPr/>
        <p:txBody>
          <a:bodyPr/>
          <a:lstStyle/>
          <a:p>
            <a:fld id="{9750906B-F29E-4AAC-AC40-C1AB3F93A9DF}" type="slidenum">
              <a:rPr lang="it-IT" smtClean="0"/>
              <a:t>22</a:t>
            </a:fld>
            <a:endParaRPr lang="it-IT"/>
          </a:p>
        </p:txBody>
      </p:sp>
    </p:spTree>
    <p:extLst>
      <p:ext uri="{BB962C8B-B14F-4D97-AF65-F5344CB8AC3E}">
        <p14:creationId xmlns:p14="http://schemas.microsoft.com/office/powerpoint/2010/main" val="8251062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0" i="0" u="none" strike="noStrike" kern="1200" baseline="0" dirty="0">
                <a:solidFill>
                  <a:schemeClr val="tx1"/>
                </a:solidFill>
                <a:latin typeface="+mn-lt"/>
                <a:ea typeface="+mn-ea"/>
                <a:cs typeface="+mn-cs"/>
              </a:rPr>
              <a:t>Il client crea un oggetto di DatagramPacket passando al costruttore i seguenti parametri:</a:t>
            </a:r>
          </a:p>
          <a:p>
            <a:r>
              <a:rPr lang="it-IT" sz="1200" b="0" i="0" u="none" strike="noStrike" kern="1200" baseline="0" dirty="0">
                <a:solidFill>
                  <a:schemeClr val="tx1"/>
                </a:solidFill>
                <a:latin typeface="+mn-lt"/>
                <a:ea typeface="+mn-ea"/>
                <a:cs typeface="+mn-cs"/>
              </a:rPr>
              <a:t>■ il contenuto del messaggio: un array di lunghezza caratteri (byte);</a:t>
            </a:r>
          </a:p>
          <a:p>
            <a:r>
              <a:rPr lang="it-IT" sz="1200" b="0" i="0" u="none" strike="noStrike" kern="1200" baseline="0" dirty="0">
                <a:solidFill>
                  <a:schemeClr val="tx1"/>
                </a:solidFill>
                <a:latin typeface="+mn-lt"/>
                <a:ea typeface="+mn-ea"/>
                <a:cs typeface="+mn-cs"/>
              </a:rPr>
              <a:t>■ l’indirizzo IP del server;</a:t>
            </a:r>
          </a:p>
          <a:p>
            <a:r>
              <a:rPr lang="it-IT" sz="1200" b="0" i="0" u="none" strike="noStrike" kern="1200" baseline="0" dirty="0">
                <a:solidFill>
                  <a:schemeClr val="tx1"/>
                </a:solidFill>
                <a:latin typeface="+mn-lt"/>
                <a:ea typeface="+mn-ea"/>
                <a:cs typeface="+mn-cs"/>
              </a:rPr>
              <a:t>■ il numero di porta su cui il server è in ascolto.</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b="0" i="0" u="none" strike="noStrike" kern="1200" baseline="0" dirty="0">
                <a:solidFill>
                  <a:schemeClr val="tx1"/>
                </a:solidFill>
                <a:latin typeface="+mn-lt"/>
                <a:ea typeface="+mn-ea"/>
                <a:cs typeface="+mn-cs"/>
              </a:rPr>
              <a:t>Esempio di sintassi JAVA:</a:t>
            </a:r>
          </a:p>
          <a:p>
            <a:r>
              <a:rPr lang="it-IT" sz="1200" b="1" kern="1200" dirty="0">
                <a:solidFill>
                  <a:schemeClr val="tx1"/>
                </a:solidFill>
                <a:latin typeface="+mn-lt"/>
                <a:ea typeface="+mn-ea"/>
                <a:cs typeface="+mn-cs"/>
              </a:rPr>
              <a:t>byte[] bufferOUT = new byte[1024]; // buffer di output da 1024 byte</a:t>
            </a:r>
          </a:p>
          <a:p>
            <a:r>
              <a:rPr lang="en-US" sz="1200" b="1" kern="1200" dirty="0">
                <a:solidFill>
                  <a:schemeClr val="tx1"/>
                </a:solidFill>
                <a:latin typeface="+mn-lt"/>
                <a:ea typeface="+mn-ea"/>
                <a:cs typeface="+mn-cs"/>
              </a:rPr>
              <a:t>InetAddress IPClient = receivePacket.getAddress(); //indirizzo IP</a:t>
            </a:r>
          </a:p>
          <a:p>
            <a:r>
              <a:rPr lang="en-US" sz="1200" b="1" kern="1200" dirty="0">
                <a:solidFill>
                  <a:schemeClr val="tx1"/>
                </a:solidFill>
                <a:latin typeface="+mn-lt"/>
                <a:ea typeface="+mn-ea"/>
                <a:cs typeface="+mn-cs"/>
              </a:rPr>
              <a:t>int portaClient = receivePacket.getPort();         //numero porta</a:t>
            </a:r>
          </a:p>
          <a:p>
            <a:r>
              <a:rPr lang="it-IT" sz="1200" kern="1200" dirty="0">
                <a:solidFill>
                  <a:schemeClr val="tx1"/>
                </a:solidFill>
                <a:latin typeface="+mn-lt"/>
                <a:ea typeface="+mn-ea"/>
                <a:cs typeface="+mn-cs"/>
              </a:rPr>
              <a:t>DatagramPacket sendPacket = </a:t>
            </a:r>
            <a:r>
              <a:rPr lang="it-IT" sz="1200" b="1" kern="1200" dirty="0">
                <a:solidFill>
                  <a:schemeClr val="tx1"/>
                </a:solidFill>
                <a:latin typeface="+mn-lt"/>
                <a:ea typeface="+mn-ea"/>
                <a:cs typeface="+mn-cs"/>
              </a:rPr>
              <a:t>new DatagramPacket (bufferOUT, bufferOUT.length, IPClient, portaClient);</a:t>
            </a:r>
            <a:endParaRPr lang="it-IT" i="0" dirty="0"/>
          </a:p>
        </p:txBody>
      </p:sp>
      <p:sp>
        <p:nvSpPr>
          <p:cNvPr id="4" name="Segnaposto numero diapositiva 3"/>
          <p:cNvSpPr>
            <a:spLocks noGrp="1"/>
          </p:cNvSpPr>
          <p:nvPr>
            <p:ph type="sldNum" sz="quarter" idx="10"/>
          </p:nvPr>
        </p:nvSpPr>
        <p:spPr/>
        <p:txBody>
          <a:bodyPr/>
          <a:lstStyle/>
          <a:p>
            <a:fld id="{9750906B-F29E-4AAC-AC40-C1AB3F93A9DF}" type="slidenum">
              <a:rPr lang="it-IT" smtClean="0"/>
              <a:t>23</a:t>
            </a:fld>
            <a:endParaRPr lang="it-IT"/>
          </a:p>
        </p:txBody>
      </p:sp>
    </p:spTree>
    <p:extLst>
      <p:ext uri="{BB962C8B-B14F-4D97-AF65-F5344CB8AC3E}">
        <p14:creationId xmlns:p14="http://schemas.microsoft.com/office/powerpoint/2010/main" val="12097883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0" dirty="0"/>
              <a:t>Anche per i DatagramPacket i metodi sono equivalenti tra applicazione Server ed applicazione Client.</a:t>
            </a:r>
          </a:p>
          <a:p>
            <a:endParaRPr lang="it-IT" b="0" dirty="0"/>
          </a:p>
        </p:txBody>
      </p:sp>
      <p:sp>
        <p:nvSpPr>
          <p:cNvPr id="4" name="Segnaposto numero diapositiva 3"/>
          <p:cNvSpPr>
            <a:spLocks noGrp="1"/>
          </p:cNvSpPr>
          <p:nvPr>
            <p:ph type="sldNum" sz="quarter" idx="10"/>
          </p:nvPr>
        </p:nvSpPr>
        <p:spPr/>
        <p:txBody>
          <a:bodyPr/>
          <a:lstStyle/>
          <a:p>
            <a:fld id="{9750906B-F29E-4AAC-AC40-C1AB3F93A9DF}" type="slidenum">
              <a:rPr lang="it-IT" smtClean="0"/>
              <a:t>24</a:t>
            </a:fld>
            <a:endParaRPr lang="it-IT"/>
          </a:p>
        </p:txBody>
      </p:sp>
    </p:spTree>
    <p:extLst>
      <p:ext uri="{BB962C8B-B14F-4D97-AF65-F5344CB8AC3E}">
        <p14:creationId xmlns:p14="http://schemas.microsoft.com/office/powerpoint/2010/main" val="17446161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Hyper Text Transfer Protocol</a:t>
            </a:r>
            <a:r>
              <a:rPr lang="it-IT" dirty="0"/>
              <a:t> lavora con il World Wide Web, che è la parte di Internet più usata e cresciuta più velocemente. Un web browser è un'applicazione Client/Server che presenta i dati in formati multimediali sulle pagine web. </a:t>
            </a:r>
          </a:p>
          <a:p>
            <a:r>
              <a:rPr lang="it-IT" dirty="0"/>
              <a:t>II protocollo HTTP regola lo scambio di messaggi tra il Web Server e il Web Client (si parla anche di HTTP Server e HTTP Client o anche di WWW Server e WWW Client). </a:t>
            </a:r>
          </a:p>
          <a:p>
            <a:r>
              <a:rPr lang="it-IT" i="1" u="sng" dirty="0"/>
              <a:t>Nell'uso comune il Client corrisponde al browser e il Server al sito web. </a:t>
            </a:r>
          </a:p>
          <a:p>
            <a:r>
              <a:rPr lang="it-IT" dirty="0"/>
              <a:t>Ogni pagina web ha un suo indirizzo simbolico detto URL (Uniform Resource Locator) o indirizzo internet, per esempio http://www.eclipse.org/downloads/ dove la parte iniziale (qui http://) dice al browser il protocollo da usare, la seconda parte dice al browser quale risorsa andare a prendere (un documento, un'immagine, un video) e il nome della macchina specifica, tipicamente un host Server, su cui risiede. </a:t>
            </a:r>
          </a:p>
        </p:txBody>
      </p:sp>
      <p:sp>
        <p:nvSpPr>
          <p:cNvPr id="4" name="Segnaposto numero diapositiva 3"/>
          <p:cNvSpPr>
            <a:spLocks noGrp="1"/>
          </p:cNvSpPr>
          <p:nvPr>
            <p:ph type="sldNum" sz="quarter" idx="10"/>
          </p:nvPr>
        </p:nvSpPr>
        <p:spPr/>
        <p:txBody>
          <a:bodyPr/>
          <a:lstStyle/>
          <a:p>
            <a:fld id="{9750906B-F29E-4AAC-AC40-C1AB3F93A9DF}" type="slidenum">
              <a:rPr lang="it-IT" smtClean="0"/>
              <a:t>25</a:t>
            </a:fld>
            <a:endParaRPr lang="it-IT"/>
          </a:p>
        </p:txBody>
      </p:sp>
    </p:spTree>
    <p:extLst>
      <p:ext uri="{BB962C8B-B14F-4D97-AF65-F5344CB8AC3E}">
        <p14:creationId xmlns:p14="http://schemas.microsoft.com/office/powerpoint/2010/main" val="20988245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9750906B-F29E-4AAC-AC40-C1AB3F93A9DF}" type="slidenum">
              <a:rPr lang="it-IT" smtClean="0"/>
              <a:t>26</a:t>
            </a:fld>
            <a:endParaRPr lang="it-IT"/>
          </a:p>
        </p:txBody>
      </p:sp>
    </p:spTree>
    <p:extLst>
      <p:ext uri="{BB962C8B-B14F-4D97-AF65-F5344CB8AC3E}">
        <p14:creationId xmlns:p14="http://schemas.microsoft.com/office/powerpoint/2010/main" val="38338710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9750906B-F29E-4AAC-AC40-C1AB3F93A9DF}" type="slidenum">
              <a:rPr lang="it-IT" smtClean="0"/>
              <a:t>27</a:t>
            </a:fld>
            <a:endParaRPr lang="it-IT"/>
          </a:p>
        </p:txBody>
      </p:sp>
    </p:spTree>
    <p:extLst>
      <p:ext uri="{BB962C8B-B14F-4D97-AF65-F5344CB8AC3E}">
        <p14:creationId xmlns:p14="http://schemas.microsoft.com/office/powerpoint/2010/main" val="3603689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0" i="0" u="none" strike="noStrike" kern="1200" baseline="0" dirty="0">
                <a:solidFill>
                  <a:schemeClr val="tx1"/>
                </a:solidFill>
                <a:latin typeface="+mn-lt"/>
                <a:ea typeface="+mn-ea"/>
                <a:cs typeface="+mn-cs"/>
              </a:rPr>
              <a:t>Dal lato client vi è il processo che vuole instaurare una connessione per inviare e ricevere dati. La classe Java che usa il client è Socket.</a:t>
            </a:r>
          </a:p>
          <a:p>
            <a:r>
              <a:rPr lang="it-IT" sz="1200" b="0" i="0" u="none" strike="noStrike" kern="1200" baseline="0" dirty="0">
                <a:solidFill>
                  <a:schemeClr val="tx1"/>
                </a:solidFill>
                <a:latin typeface="+mn-lt"/>
                <a:ea typeface="+mn-ea"/>
                <a:cs typeface="+mn-cs"/>
              </a:rPr>
              <a:t>Dal lato server vi è un processo che attende una richiesta di connessione, la classe Java che usa il server è ServerSocket.</a:t>
            </a:r>
            <a:endParaRPr lang="it-IT" dirty="0"/>
          </a:p>
        </p:txBody>
      </p:sp>
      <p:sp>
        <p:nvSpPr>
          <p:cNvPr id="4" name="Segnaposto numero diapositiva 3"/>
          <p:cNvSpPr>
            <a:spLocks noGrp="1"/>
          </p:cNvSpPr>
          <p:nvPr>
            <p:ph type="sldNum" sz="quarter" idx="10"/>
          </p:nvPr>
        </p:nvSpPr>
        <p:spPr/>
        <p:txBody>
          <a:bodyPr/>
          <a:lstStyle/>
          <a:p>
            <a:fld id="{9750906B-F29E-4AAC-AC40-C1AB3F93A9DF}" type="slidenum">
              <a:rPr lang="it-IT" smtClean="0"/>
              <a:t>4</a:t>
            </a:fld>
            <a:endParaRPr lang="it-IT"/>
          </a:p>
        </p:txBody>
      </p:sp>
    </p:spTree>
    <p:extLst>
      <p:ext uri="{BB962C8B-B14F-4D97-AF65-F5344CB8AC3E}">
        <p14:creationId xmlns:p14="http://schemas.microsoft.com/office/powerpoint/2010/main" val="3806751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0" i="0" u="none" strike="noStrike" kern="1200" baseline="0" dirty="0">
                <a:solidFill>
                  <a:schemeClr val="tx1"/>
                </a:solidFill>
                <a:latin typeface="+mn-lt"/>
                <a:ea typeface="+mn-ea"/>
                <a:cs typeface="+mn-cs"/>
              </a:rPr>
              <a:t>I programmi server hanno la caratteristica di restare attivi in attesa di ricevere una richiesta di connessione da parte dei client.</a:t>
            </a:r>
            <a:endParaRPr lang="it-IT" dirty="0"/>
          </a:p>
        </p:txBody>
      </p:sp>
      <p:sp>
        <p:nvSpPr>
          <p:cNvPr id="4" name="Segnaposto numero diapositiva 3"/>
          <p:cNvSpPr>
            <a:spLocks noGrp="1"/>
          </p:cNvSpPr>
          <p:nvPr>
            <p:ph type="sldNum" sz="quarter" idx="10"/>
          </p:nvPr>
        </p:nvSpPr>
        <p:spPr/>
        <p:txBody>
          <a:bodyPr/>
          <a:lstStyle/>
          <a:p>
            <a:fld id="{9750906B-F29E-4AAC-AC40-C1AB3F93A9DF}" type="slidenum">
              <a:rPr lang="it-IT" smtClean="0"/>
              <a:t>5</a:t>
            </a:fld>
            <a:endParaRPr lang="it-IT"/>
          </a:p>
        </p:txBody>
      </p:sp>
    </p:spTree>
    <p:extLst>
      <p:ext uri="{BB962C8B-B14F-4D97-AF65-F5344CB8AC3E}">
        <p14:creationId xmlns:p14="http://schemas.microsoft.com/office/powerpoint/2010/main" val="482432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i="0" dirty="0"/>
              <a:t>L’ultimo punto sottolinea il fatto che stiamo parlando di comunicazioni di tipo UNICAST (cioè una richiesta per volta di un singolo client).</a:t>
            </a:r>
          </a:p>
        </p:txBody>
      </p:sp>
      <p:sp>
        <p:nvSpPr>
          <p:cNvPr id="4" name="Segnaposto numero diapositiva 3"/>
          <p:cNvSpPr>
            <a:spLocks noGrp="1"/>
          </p:cNvSpPr>
          <p:nvPr>
            <p:ph type="sldNum" sz="quarter" idx="10"/>
          </p:nvPr>
        </p:nvSpPr>
        <p:spPr/>
        <p:txBody>
          <a:bodyPr/>
          <a:lstStyle/>
          <a:p>
            <a:fld id="{9750906B-F29E-4AAC-AC40-C1AB3F93A9DF}" type="slidenum">
              <a:rPr lang="it-IT" smtClean="0"/>
              <a:t>6</a:t>
            </a:fld>
            <a:endParaRPr lang="it-IT"/>
          </a:p>
        </p:txBody>
      </p:sp>
    </p:spTree>
    <p:extLst>
      <p:ext uri="{BB962C8B-B14F-4D97-AF65-F5344CB8AC3E}">
        <p14:creationId xmlns:p14="http://schemas.microsoft.com/office/powerpoint/2010/main" val="668019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9750906B-F29E-4AAC-AC40-C1AB3F93A9DF}" type="slidenum">
              <a:rPr lang="it-IT" smtClean="0"/>
              <a:t>7</a:t>
            </a:fld>
            <a:endParaRPr lang="it-IT"/>
          </a:p>
        </p:txBody>
      </p:sp>
    </p:spTree>
    <p:extLst>
      <p:ext uri="{BB962C8B-B14F-4D97-AF65-F5344CB8AC3E}">
        <p14:creationId xmlns:p14="http://schemas.microsoft.com/office/powerpoint/2010/main" val="1656671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Primitiva (o metodo) accept: il server ogni volta che riceve una richiesta di connessione dal Client, utilizza il metodo accept() della classe ServerSocket per creare un socket che gestisce la connessione con quel Client inviando quanto richiesto. Il server si dice bloccato in attesa della richiesta.</a:t>
            </a:r>
          </a:p>
          <a:p>
            <a:r>
              <a:rPr lang="it-IT" dirty="0"/>
              <a:t>Primitiva close: con il metodo close il server chiude la connessione. Tale operazione è sempre consigliabile </a:t>
            </a:r>
            <a:r>
              <a:rPr lang="it-IT" sz="1200" b="0" i="0" u="none" strike="noStrike" kern="1200" baseline="0" dirty="0">
                <a:solidFill>
                  <a:schemeClr val="tx1"/>
                </a:solidFill>
                <a:latin typeface="+mn-lt"/>
                <a:ea typeface="+mn-ea"/>
                <a:cs typeface="+mn-cs"/>
              </a:rPr>
              <a:t>per non impegnare troppe risorse di sistema (ovvero connessioni).</a:t>
            </a:r>
            <a:endParaRPr lang="it-IT" dirty="0"/>
          </a:p>
          <a:p>
            <a:r>
              <a:rPr lang="it-IT" dirty="0"/>
              <a:t>Il metodo </a:t>
            </a:r>
            <a:r>
              <a:rPr lang="it-IT" b="0" dirty="0">
                <a:latin typeface="Comic Sans MS" panose="030F0702030302020204" pitchFamily="66" charset="0"/>
              </a:rPr>
              <a:t>setSoTimeout(time) i</a:t>
            </a:r>
            <a:r>
              <a:rPr lang="it-IT" sz="1200" b="0" i="0" u="none" strike="noStrike" kern="1200" baseline="0" dirty="0">
                <a:solidFill>
                  <a:schemeClr val="tx1"/>
                </a:solidFill>
                <a:latin typeface="+mn-lt"/>
                <a:ea typeface="+mn-ea"/>
                <a:cs typeface="+mn-cs"/>
              </a:rPr>
              <a:t>mposta il tempo di attesa massimo per una richiesta di connessione: se una connessione non avviene entro il tempo specificato </a:t>
            </a:r>
            <a:r>
              <a:rPr lang="it-IT" sz="1200" b="0" i="0" u="none" strike="noStrike" kern="1200" baseline="0">
                <a:solidFill>
                  <a:schemeClr val="tx1"/>
                </a:solidFill>
                <a:latin typeface="+mn-lt"/>
                <a:ea typeface="+mn-ea"/>
                <a:cs typeface="+mn-cs"/>
              </a:rPr>
              <a:t>viene generata un’eccezione </a:t>
            </a:r>
            <a:r>
              <a:rPr lang="it-IT" sz="1200" b="0" i="0" u="none" strike="noStrike" kern="1200" baseline="0" dirty="0">
                <a:solidFill>
                  <a:schemeClr val="tx1"/>
                </a:solidFill>
                <a:latin typeface="+mn-lt"/>
                <a:ea typeface="+mn-ea"/>
                <a:cs typeface="+mn-cs"/>
              </a:rPr>
              <a:t>di classe </a:t>
            </a:r>
            <a:r>
              <a:rPr lang="it-IT" sz="1200" b="0" i="1" u="none" strike="noStrike" kern="1200" baseline="0" dirty="0">
                <a:solidFill>
                  <a:schemeClr val="tx1"/>
                </a:solidFill>
                <a:latin typeface="+mn-lt"/>
                <a:ea typeface="+mn-ea"/>
                <a:cs typeface="+mn-cs"/>
              </a:rPr>
              <a:t>SocketTimeoutException.</a:t>
            </a:r>
            <a:endParaRPr lang="it-IT" b="0" dirty="0"/>
          </a:p>
          <a:p>
            <a:endParaRPr lang="it-IT" dirty="0"/>
          </a:p>
        </p:txBody>
      </p:sp>
      <p:sp>
        <p:nvSpPr>
          <p:cNvPr id="4" name="Segnaposto numero diapositiva 3"/>
          <p:cNvSpPr>
            <a:spLocks noGrp="1"/>
          </p:cNvSpPr>
          <p:nvPr>
            <p:ph type="sldNum" sz="quarter" idx="10"/>
          </p:nvPr>
        </p:nvSpPr>
        <p:spPr/>
        <p:txBody>
          <a:bodyPr/>
          <a:lstStyle/>
          <a:p>
            <a:fld id="{9750906B-F29E-4AAC-AC40-C1AB3F93A9DF}" type="slidenum">
              <a:rPr lang="it-IT" smtClean="0"/>
              <a:t>8</a:t>
            </a:fld>
            <a:endParaRPr lang="it-IT"/>
          </a:p>
        </p:txBody>
      </p:sp>
    </p:spTree>
    <p:extLst>
      <p:ext uri="{BB962C8B-B14F-4D97-AF65-F5344CB8AC3E}">
        <p14:creationId xmlns:p14="http://schemas.microsoft.com/office/powerpoint/2010/main" val="2568431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0" i="0" u="none" strike="noStrike" kern="1200" baseline="0" dirty="0">
                <a:solidFill>
                  <a:schemeClr val="tx1"/>
                </a:solidFill>
                <a:latin typeface="+mn-lt"/>
                <a:ea typeface="+mn-ea"/>
                <a:cs typeface="+mn-cs"/>
              </a:rPr>
              <a:t>L’apertura di una connessione corrisponde a una richiesta inviata al programma server tramite la classe </a:t>
            </a:r>
            <a:r>
              <a:rPr lang="it-IT" sz="1200" b="1" i="0" u="none" strike="noStrike" kern="1200" baseline="0" dirty="0">
                <a:solidFill>
                  <a:schemeClr val="tx1"/>
                </a:solidFill>
                <a:latin typeface="+mn-lt"/>
                <a:ea typeface="+mn-ea"/>
                <a:cs typeface="+mn-cs"/>
              </a:rPr>
              <a:t>Socket</a:t>
            </a:r>
            <a:r>
              <a:rPr lang="it-IT" sz="1200" b="0" i="0" u="none" strike="noStrike" kern="1200" baseline="0" dirty="0">
                <a:solidFill>
                  <a:schemeClr val="tx1"/>
                </a:solidFill>
                <a:latin typeface="+mn-lt"/>
                <a:ea typeface="+mn-ea"/>
                <a:cs typeface="+mn-cs"/>
              </a:rPr>
              <a:t>.</a:t>
            </a:r>
            <a:endParaRPr lang="it-IT" i="0" dirty="0"/>
          </a:p>
        </p:txBody>
      </p:sp>
      <p:sp>
        <p:nvSpPr>
          <p:cNvPr id="4" name="Segnaposto numero diapositiva 3"/>
          <p:cNvSpPr>
            <a:spLocks noGrp="1"/>
          </p:cNvSpPr>
          <p:nvPr>
            <p:ph type="sldNum" sz="quarter" idx="10"/>
          </p:nvPr>
        </p:nvSpPr>
        <p:spPr/>
        <p:txBody>
          <a:bodyPr/>
          <a:lstStyle/>
          <a:p>
            <a:fld id="{9750906B-F29E-4AAC-AC40-C1AB3F93A9DF}" type="slidenum">
              <a:rPr lang="it-IT" smtClean="0"/>
              <a:t>9</a:t>
            </a:fld>
            <a:endParaRPr lang="it-IT"/>
          </a:p>
        </p:txBody>
      </p:sp>
    </p:spTree>
    <p:extLst>
      <p:ext uri="{BB962C8B-B14F-4D97-AF65-F5344CB8AC3E}">
        <p14:creationId xmlns:p14="http://schemas.microsoft.com/office/powerpoint/2010/main" val="1378948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i="0" dirty="0"/>
          </a:p>
        </p:txBody>
      </p:sp>
      <p:sp>
        <p:nvSpPr>
          <p:cNvPr id="4" name="Segnaposto numero diapositiva 3"/>
          <p:cNvSpPr>
            <a:spLocks noGrp="1"/>
          </p:cNvSpPr>
          <p:nvPr>
            <p:ph type="sldNum" sz="quarter" idx="10"/>
          </p:nvPr>
        </p:nvSpPr>
        <p:spPr/>
        <p:txBody>
          <a:bodyPr/>
          <a:lstStyle/>
          <a:p>
            <a:fld id="{9750906B-F29E-4AAC-AC40-C1AB3F93A9DF}" type="slidenum">
              <a:rPr lang="it-IT" smtClean="0"/>
              <a:t>10</a:t>
            </a:fld>
            <a:endParaRPr lang="it-IT"/>
          </a:p>
        </p:txBody>
      </p:sp>
    </p:spTree>
    <p:extLst>
      <p:ext uri="{BB962C8B-B14F-4D97-AF65-F5344CB8AC3E}">
        <p14:creationId xmlns:p14="http://schemas.microsoft.com/office/powerpoint/2010/main" val="2406060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4C897B-8E5D-4FD0-B1E7-7938BF43AE4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7ED26B72-B571-43B6-AE14-43D34987EE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D871FF36-3634-4040-A430-CD9321AF1572}"/>
              </a:ext>
            </a:extLst>
          </p:cNvPr>
          <p:cNvSpPr>
            <a:spLocks noGrp="1"/>
          </p:cNvSpPr>
          <p:nvPr>
            <p:ph type="dt" sz="half" idx="10"/>
          </p:nvPr>
        </p:nvSpPr>
        <p:spPr/>
        <p:txBody>
          <a:bodyPr/>
          <a:lstStyle/>
          <a:p>
            <a:fld id="{9E765967-28CF-4C44-9D3B-88259627EF10}" type="datetimeFigureOut">
              <a:rPr lang="it-IT" smtClean="0"/>
              <a:t>06/12/2018</a:t>
            </a:fld>
            <a:endParaRPr lang="it-IT"/>
          </a:p>
        </p:txBody>
      </p:sp>
      <p:sp>
        <p:nvSpPr>
          <p:cNvPr id="5" name="Segnaposto piè di pagina 4">
            <a:extLst>
              <a:ext uri="{FF2B5EF4-FFF2-40B4-BE49-F238E27FC236}">
                <a16:creationId xmlns:a16="http://schemas.microsoft.com/office/drawing/2014/main" id="{DF8D6D28-8322-410D-9063-A2150971A46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AEAA165-DEF0-4410-9CA6-D6D050EBBA04}"/>
              </a:ext>
            </a:extLst>
          </p:cNvPr>
          <p:cNvSpPr>
            <a:spLocks noGrp="1"/>
          </p:cNvSpPr>
          <p:nvPr>
            <p:ph type="sldNum" sz="quarter" idx="12"/>
          </p:nvPr>
        </p:nvSpPr>
        <p:spPr/>
        <p:txBody>
          <a:bodyPr/>
          <a:lstStyle/>
          <a:p>
            <a:fld id="{DDEA5438-D5E6-45DA-96EE-8B86585BD6F2}" type="slidenum">
              <a:rPr lang="it-IT" smtClean="0"/>
              <a:t>‹N›</a:t>
            </a:fld>
            <a:endParaRPr lang="it-IT"/>
          </a:p>
        </p:txBody>
      </p:sp>
    </p:spTree>
    <p:extLst>
      <p:ext uri="{BB962C8B-B14F-4D97-AF65-F5344CB8AC3E}">
        <p14:creationId xmlns:p14="http://schemas.microsoft.com/office/powerpoint/2010/main" val="3004770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D7A930-0DED-42C3-BCC5-9C091D7E4E4D}"/>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878E7F9-6B6B-41A1-831D-0F9B86E41819}"/>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74B007D-0E33-42DB-AF46-E7998D0C67C5}"/>
              </a:ext>
            </a:extLst>
          </p:cNvPr>
          <p:cNvSpPr>
            <a:spLocks noGrp="1"/>
          </p:cNvSpPr>
          <p:nvPr>
            <p:ph type="dt" sz="half" idx="10"/>
          </p:nvPr>
        </p:nvSpPr>
        <p:spPr/>
        <p:txBody>
          <a:bodyPr/>
          <a:lstStyle/>
          <a:p>
            <a:fld id="{9E765967-28CF-4C44-9D3B-88259627EF10}" type="datetimeFigureOut">
              <a:rPr lang="it-IT" smtClean="0"/>
              <a:t>06/12/2018</a:t>
            </a:fld>
            <a:endParaRPr lang="it-IT"/>
          </a:p>
        </p:txBody>
      </p:sp>
      <p:sp>
        <p:nvSpPr>
          <p:cNvPr id="5" name="Segnaposto piè di pagina 4">
            <a:extLst>
              <a:ext uri="{FF2B5EF4-FFF2-40B4-BE49-F238E27FC236}">
                <a16:creationId xmlns:a16="http://schemas.microsoft.com/office/drawing/2014/main" id="{E1C15C2B-25CB-45F4-B8E8-75785DD436A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3605CFC-52D9-4CB0-B7E0-861C610658ED}"/>
              </a:ext>
            </a:extLst>
          </p:cNvPr>
          <p:cNvSpPr>
            <a:spLocks noGrp="1"/>
          </p:cNvSpPr>
          <p:nvPr>
            <p:ph type="sldNum" sz="quarter" idx="12"/>
          </p:nvPr>
        </p:nvSpPr>
        <p:spPr/>
        <p:txBody>
          <a:bodyPr/>
          <a:lstStyle/>
          <a:p>
            <a:fld id="{DDEA5438-D5E6-45DA-96EE-8B86585BD6F2}" type="slidenum">
              <a:rPr lang="it-IT" smtClean="0"/>
              <a:t>‹N›</a:t>
            </a:fld>
            <a:endParaRPr lang="it-IT"/>
          </a:p>
        </p:txBody>
      </p:sp>
    </p:spTree>
    <p:extLst>
      <p:ext uri="{BB962C8B-B14F-4D97-AF65-F5344CB8AC3E}">
        <p14:creationId xmlns:p14="http://schemas.microsoft.com/office/powerpoint/2010/main" val="3966863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9E220CE2-EC96-4C18-BE5D-E84CC778C6CC}"/>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23333B8-3148-4D1F-8D73-409732518651}"/>
              </a:ext>
            </a:extLst>
          </p:cNvPr>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7C6BD37-B548-4781-95AB-89D005EF844F}"/>
              </a:ext>
            </a:extLst>
          </p:cNvPr>
          <p:cNvSpPr>
            <a:spLocks noGrp="1"/>
          </p:cNvSpPr>
          <p:nvPr>
            <p:ph type="dt" sz="half" idx="10"/>
          </p:nvPr>
        </p:nvSpPr>
        <p:spPr/>
        <p:txBody>
          <a:bodyPr/>
          <a:lstStyle/>
          <a:p>
            <a:fld id="{9E765967-28CF-4C44-9D3B-88259627EF10}" type="datetimeFigureOut">
              <a:rPr lang="it-IT" smtClean="0"/>
              <a:t>06/12/2018</a:t>
            </a:fld>
            <a:endParaRPr lang="it-IT"/>
          </a:p>
        </p:txBody>
      </p:sp>
      <p:sp>
        <p:nvSpPr>
          <p:cNvPr id="5" name="Segnaposto piè di pagina 4">
            <a:extLst>
              <a:ext uri="{FF2B5EF4-FFF2-40B4-BE49-F238E27FC236}">
                <a16:creationId xmlns:a16="http://schemas.microsoft.com/office/drawing/2014/main" id="{71EAA8B1-CE18-4401-A3ED-4A708D49990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8D4F93D-EFBF-4308-9EED-6BCC95D1A1C5}"/>
              </a:ext>
            </a:extLst>
          </p:cNvPr>
          <p:cNvSpPr>
            <a:spLocks noGrp="1"/>
          </p:cNvSpPr>
          <p:nvPr>
            <p:ph type="sldNum" sz="quarter" idx="12"/>
          </p:nvPr>
        </p:nvSpPr>
        <p:spPr/>
        <p:txBody>
          <a:bodyPr/>
          <a:lstStyle/>
          <a:p>
            <a:fld id="{DDEA5438-D5E6-45DA-96EE-8B86585BD6F2}" type="slidenum">
              <a:rPr lang="it-IT" smtClean="0"/>
              <a:t>‹N›</a:t>
            </a:fld>
            <a:endParaRPr lang="it-IT"/>
          </a:p>
        </p:txBody>
      </p:sp>
    </p:spTree>
    <p:extLst>
      <p:ext uri="{BB962C8B-B14F-4D97-AF65-F5344CB8AC3E}">
        <p14:creationId xmlns:p14="http://schemas.microsoft.com/office/powerpoint/2010/main" val="3627037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0B2C7A-B6E5-42A8-BD56-B1EC095C405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710E92E-0D0F-4DFF-A6A8-3536C83F9046}"/>
              </a:ext>
            </a:extLst>
          </p:cNvPr>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A83EA60-74E5-490F-A497-94CA462AE005}"/>
              </a:ext>
            </a:extLst>
          </p:cNvPr>
          <p:cNvSpPr>
            <a:spLocks noGrp="1"/>
          </p:cNvSpPr>
          <p:nvPr>
            <p:ph type="dt" sz="half" idx="10"/>
          </p:nvPr>
        </p:nvSpPr>
        <p:spPr/>
        <p:txBody>
          <a:bodyPr/>
          <a:lstStyle/>
          <a:p>
            <a:fld id="{9E765967-28CF-4C44-9D3B-88259627EF10}" type="datetimeFigureOut">
              <a:rPr lang="it-IT" smtClean="0"/>
              <a:t>06/12/2018</a:t>
            </a:fld>
            <a:endParaRPr lang="it-IT"/>
          </a:p>
        </p:txBody>
      </p:sp>
      <p:sp>
        <p:nvSpPr>
          <p:cNvPr id="5" name="Segnaposto piè di pagina 4">
            <a:extLst>
              <a:ext uri="{FF2B5EF4-FFF2-40B4-BE49-F238E27FC236}">
                <a16:creationId xmlns:a16="http://schemas.microsoft.com/office/drawing/2014/main" id="{E25B64C7-6A23-4BC0-86D6-6E338452A09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DC5BC84-E44B-4FC1-B3E4-2F31A77DFAA2}"/>
              </a:ext>
            </a:extLst>
          </p:cNvPr>
          <p:cNvSpPr>
            <a:spLocks noGrp="1"/>
          </p:cNvSpPr>
          <p:nvPr>
            <p:ph type="sldNum" sz="quarter" idx="12"/>
          </p:nvPr>
        </p:nvSpPr>
        <p:spPr/>
        <p:txBody>
          <a:bodyPr/>
          <a:lstStyle/>
          <a:p>
            <a:fld id="{DDEA5438-D5E6-45DA-96EE-8B86585BD6F2}" type="slidenum">
              <a:rPr lang="it-IT" smtClean="0"/>
              <a:t>‹N›</a:t>
            </a:fld>
            <a:endParaRPr lang="it-IT"/>
          </a:p>
        </p:txBody>
      </p:sp>
    </p:spTree>
    <p:extLst>
      <p:ext uri="{BB962C8B-B14F-4D97-AF65-F5344CB8AC3E}">
        <p14:creationId xmlns:p14="http://schemas.microsoft.com/office/powerpoint/2010/main" val="3652506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5D9332-4CE0-4F1B-B137-1AE62CDCBBFA}"/>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D1D10F6B-B9FA-4849-9C0D-FD99F3E613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a:extLst>
              <a:ext uri="{FF2B5EF4-FFF2-40B4-BE49-F238E27FC236}">
                <a16:creationId xmlns:a16="http://schemas.microsoft.com/office/drawing/2014/main" id="{269BD2C8-0936-4CC6-8A49-DCE60E36FDDC}"/>
              </a:ext>
            </a:extLst>
          </p:cNvPr>
          <p:cNvSpPr>
            <a:spLocks noGrp="1"/>
          </p:cNvSpPr>
          <p:nvPr>
            <p:ph type="dt" sz="half" idx="10"/>
          </p:nvPr>
        </p:nvSpPr>
        <p:spPr/>
        <p:txBody>
          <a:bodyPr/>
          <a:lstStyle/>
          <a:p>
            <a:fld id="{9E765967-28CF-4C44-9D3B-88259627EF10}" type="datetimeFigureOut">
              <a:rPr lang="it-IT" smtClean="0"/>
              <a:t>06/12/2018</a:t>
            </a:fld>
            <a:endParaRPr lang="it-IT"/>
          </a:p>
        </p:txBody>
      </p:sp>
      <p:sp>
        <p:nvSpPr>
          <p:cNvPr id="5" name="Segnaposto piè di pagina 4">
            <a:extLst>
              <a:ext uri="{FF2B5EF4-FFF2-40B4-BE49-F238E27FC236}">
                <a16:creationId xmlns:a16="http://schemas.microsoft.com/office/drawing/2014/main" id="{8F0BBEB0-C986-47AB-9C2A-2B0595B2270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73369FC-9837-4E31-B585-E4511C2A18FA}"/>
              </a:ext>
            </a:extLst>
          </p:cNvPr>
          <p:cNvSpPr>
            <a:spLocks noGrp="1"/>
          </p:cNvSpPr>
          <p:nvPr>
            <p:ph type="sldNum" sz="quarter" idx="12"/>
          </p:nvPr>
        </p:nvSpPr>
        <p:spPr/>
        <p:txBody>
          <a:bodyPr/>
          <a:lstStyle/>
          <a:p>
            <a:fld id="{DDEA5438-D5E6-45DA-96EE-8B86585BD6F2}" type="slidenum">
              <a:rPr lang="it-IT" smtClean="0"/>
              <a:t>‹N›</a:t>
            </a:fld>
            <a:endParaRPr lang="it-IT"/>
          </a:p>
        </p:txBody>
      </p:sp>
    </p:spTree>
    <p:extLst>
      <p:ext uri="{BB962C8B-B14F-4D97-AF65-F5344CB8AC3E}">
        <p14:creationId xmlns:p14="http://schemas.microsoft.com/office/powerpoint/2010/main" val="3939386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652576-0D4A-48F5-83D4-FB2BE26B4A0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23C22B2-CEBD-4B30-974E-8CD0CF58A3FD}"/>
              </a:ext>
            </a:extLst>
          </p:cNvPr>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D061F824-77AE-4828-9E5A-F1F43DB905F9}"/>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C28FC2C6-1D80-4C2D-B58A-E8C1564670F4}"/>
              </a:ext>
            </a:extLst>
          </p:cNvPr>
          <p:cNvSpPr>
            <a:spLocks noGrp="1"/>
          </p:cNvSpPr>
          <p:nvPr>
            <p:ph type="dt" sz="half" idx="10"/>
          </p:nvPr>
        </p:nvSpPr>
        <p:spPr/>
        <p:txBody>
          <a:bodyPr/>
          <a:lstStyle/>
          <a:p>
            <a:fld id="{9E765967-28CF-4C44-9D3B-88259627EF10}" type="datetimeFigureOut">
              <a:rPr lang="it-IT" smtClean="0"/>
              <a:t>06/12/2018</a:t>
            </a:fld>
            <a:endParaRPr lang="it-IT"/>
          </a:p>
        </p:txBody>
      </p:sp>
      <p:sp>
        <p:nvSpPr>
          <p:cNvPr id="6" name="Segnaposto piè di pagina 5">
            <a:extLst>
              <a:ext uri="{FF2B5EF4-FFF2-40B4-BE49-F238E27FC236}">
                <a16:creationId xmlns:a16="http://schemas.microsoft.com/office/drawing/2014/main" id="{848B8739-3E5C-4B8C-9D5D-2315D84F585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22173CA-6FF0-4323-A2C6-E503414C94E6}"/>
              </a:ext>
            </a:extLst>
          </p:cNvPr>
          <p:cNvSpPr>
            <a:spLocks noGrp="1"/>
          </p:cNvSpPr>
          <p:nvPr>
            <p:ph type="sldNum" sz="quarter" idx="12"/>
          </p:nvPr>
        </p:nvSpPr>
        <p:spPr/>
        <p:txBody>
          <a:bodyPr/>
          <a:lstStyle/>
          <a:p>
            <a:fld id="{DDEA5438-D5E6-45DA-96EE-8B86585BD6F2}" type="slidenum">
              <a:rPr lang="it-IT" smtClean="0"/>
              <a:t>‹N›</a:t>
            </a:fld>
            <a:endParaRPr lang="it-IT"/>
          </a:p>
        </p:txBody>
      </p:sp>
    </p:spTree>
    <p:extLst>
      <p:ext uri="{BB962C8B-B14F-4D97-AF65-F5344CB8AC3E}">
        <p14:creationId xmlns:p14="http://schemas.microsoft.com/office/powerpoint/2010/main" val="4180547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C3CA56-6604-4075-AC36-F8457D74EBB0}"/>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E39E31F-6893-4A3F-945F-650EE37E71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EF53EE0D-F4CB-437A-8ED5-2120FDCA4344}"/>
              </a:ext>
            </a:extLst>
          </p:cNvPr>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DB35C74A-CE86-4F83-B919-A8D0CDA177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8127AD0D-A0A9-44DD-B761-1498A04057D5}"/>
              </a:ext>
            </a:extLst>
          </p:cNvPr>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D13E1EB6-CDE0-47F4-82A2-21ED790EA295}"/>
              </a:ext>
            </a:extLst>
          </p:cNvPr>
          <p:cNvSpPr>
            <a:spLocks noGrp="1"/>
          </p:cNvSpPr>
          <p:nvPr>
            <p:ph type="dt" sz="half" idx="10"/>
          </p:nvPr>
        </p:nvSpPr>
        <p:spPr/>
        <p:txBody>
          <a:bodyPr/>
          <a:lstStyle/>
          <a:p>
            <a:fld id="{9E765967-28CF-4C44-9D3B-88259627EF10}" type="datetimeFigureOut">
              <a:rPr lang="it-IT" smtClean="0"/>
              <a:t>06/12/2018</a:t>
            </a:fld>
            <a:endParaRPr lang="it-IT"/>
          </a:p>
        </p:txBody>
      </p:sp>
      <p:sp>
        <p:nvSpPr>
          <p:cNvPr id="8" name="Segnaposto piè di pagina 7">
            <a:extLst>
              <a:ext uri="{FF2B5EF4-FFF2-40B4-BE49-F238E27FC236}">
                <a16:creationId xmlns:a16="http://schemas.microsoft.com/office/drawing/2014/main" id="{08B21746-2FEC-4A1F-A6FE-E79F070935E9}"/>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909C3580-A3DB-4E37-8AA4-90725F521B12}"/>
              </a:ext>
            </a:extLst>
          </p:cNvPr>
          <p:cNvSpPr>
            <a:spLocks noGrp="1"/>
          </p:cNvSpPr>
          <p:nvPr>
            <p:ph type="sldNum" sz="quarter" idx="12"/>
          </p:nvPr>
        </p:nvSpPr>
        <p:spPr/>
        <p:txBody>
          <a:bodyPr/>
          <a:lstStyle/>
          <a:p>
            <a:fld id="{DDEA5438-D5E6-45DA-96EE-8B86585BD6F2}" type="slidenum">
              <a:rPr lang="it-IT" smtClean="0"/>
              <a:t>‹N›</a:t>
            </a:fld>
            <a:endParaRPr lang="it-IT"/>
          </a:p>
        </p:txBody>
      </p:sp>
    </p:spTree>
    <p:extLst>
      <p:ext uri="{BB962C8B-B14F-4D97-AF65-F5344CB8AC3E}">
        <p14:creationId xmlns:p14="http://schemas.microsoft.com/office/powerpoint/2010/main" val="3756951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BEE092-7239-4257-BC50-E36CA40993B2}"/>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AE24B94A-C568-46BF-8A77-A011EF14872B}"/>
              </a:ext>
            </a:extLst>
          </p:cNvPr>
          <p:cNvSpPr>
            <a:spLocks noGrp="1"/>
          </p:cNvSpPr>
          <p:nvPr>
            <p:ph type="dt" sz="half" idx="10"/>
          </p:nvPr>
        </p:nvSpPr>
        <p:spPr/>
        <p:txBody>
          <a:bodyPr/>
          <a:lstStyle/>
          <a:p>
            <a:fld id="{9E765967-28CF-4C44-9D3B-88259627EF10}" type="datetimeFigureOut">
              <a:rPr lang="it-IT" smtClean="0"/>
              <a:t>06/12/2018</a:t>
            </a:fld>
            <a:endParaRPr lang="it-IT"/>
          </a:p>
        </p:txBody>
      </p:sp>
      <p:sp>
        <p:nvSpPr>
          <p:cNvPr id="4" name="Segnaposto piè di pagina 3">
            <a:extLst>
              <a:ext uri="{FF2B5EF4-FFF2-40B4-BE49-F238E27FC236}">
                <a16:creationId xmlns:a16="http://schemas.microsoft.com/office/drawing/2014/main" id="{6F241E94-662C-4ED2-8F5B-0E5EC3EBB70D}"/>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86878ECE-3292-480C-BE79-9B8812581F6D}"/>
              </a:ext>
            </a:extLst>
          </p:cNvPr>
          <p:cNvSpPr>
            <a:spLocks noGrp="1"/>
          </p:cNvSpPr>
          <p:nvPr>
            <p:ph type="sldNum" sz="quarter" idx="12"/>
          </p:nvPr>
        </p:nvSpPr>
        <p:spPr/>
        <p:txBody>
          <a:bodyPr/>
          <a:lstStyle/>
          <a:p>
            <a:fld id="{DDEA5438-D5E6-45DA-96EE-8B86585BD6F2}" type="slidenum">
              <a:rPr lang="it-IT" smtClean="0"/>
              <a:t>‹N›</a:t>
            </a:fld>
            <a:endParaRPr lang="it-IT"/>
          </a:p>
        </p:txBody>
      </p:sp>
    </p:spTree>
    <p:extLst>
      <p:ext uri="{BB962C8B-B14F-4D97-AF65-F5344CB8AC3E}">
        <p14:creationId xmlns:p14="http://schemas.microsoft.com/office/powerpoint/2010/main" val="2114463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01DA3AF8-6994-4D74-8965-56FBDF0205F0}"/>
              </a:ext>
            </a:extLst>
          </p:cNvPr>
          <p:cNvSpPr>
            <a:spLocks noGrp="1"/>
          </p:cNvSpPr>
          <p:nvPr>
            <p:ph type="dt" sz="half" idx="10"/>
          </p:nvPr>
        </p:nvSpPr>
        <p:spPr/>
        <p:txBody>
          <a:bodyPr/>
          <a:lstStyle/>
          <a:p>
            <a:fld id="{9E765967-28CF-4C44-9D3B-88259627EF10}" type="datetimeFigureOut">
              <a:rPr lang="it-IT" smtClean="0"/>
              <a:t>06/12/2018</a:t>
            </a:fld>
            <a:endParaRPr lang="it-IT"/>
          </a:p>
        </p:txBody>
      </p:sp>
      <p:sp>
        <p:nvSpPr>
          <p:cNvPr id="3" name="Segnaposto piè di pagina 2">
            <a:extLst>
              <a:ext uri="{FF2B5EF4-FFF2-40B4-BE49-F238E27FC236}">
                <a16:creationId xmlns:a16="http://schemas.microsoft.com/office/drawing/2014/main" id="{1FB06891-CE76-4DEE-ADD4-4BD3FBFBAD6B}"/>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2EB431B4-833C-42BF-92B2-171D583FE71B}"/>
              </a:ext>
            </a:extLst>
          </p:cNvPr>
          <p:cNvSpPr>
            <a:spLocks noGrp="1"/>
          </p:cNvSpPr>
          <p:nvPr>
            <p:ph type="sldNum" sz="quarter" idx="12"/>
          </p:nvPr>
        </p:nvSpPr>
        <p:spPr/>
        <p:txBody>
          <a:bodyPr/>
          <a:lstStyle/>
          <a:p>
            <a:fld id="{DDEA5438-D5E6-45DA-96EE-8B86585BD6F2}" type="slidenum">
              <a:rPr lang="it-IT" smtClean="0"/>
              <a:t>‹N›</a:t>
            </a:fld>
            <a:endParaRPr lang="it-IT"/>
          </a:p>
        </p:txBody>
      </p:sp>
    </p:spTree>
    <p:extLst>
      <p:ext uri="{BB962C8B-B14F-4D97-AF65-F5344CB8AC3E}">
        <p14:creationId xmlns:p14="http://schemas.microsoft.com/office/powerpoint/2010/main" val="2321765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5D0073-AA08-4510-897B-3F39DF05923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6D707FE-F150-407B-81B7-84739B27BD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213B5746-3870-49AB-AA3D-D49254476F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EC877CF5-3A4A-4F36-8906-BE8A7600743F}"/>
              </a:ext>
            </a:extLst>
          </p:cNvPr>
          <p:cNvSpPr>
            <a:spLocks noGrp="1"/>
          </p:cNvSpPr>
          <p:nvPr>
            <p:ph type="dt" sz="half" idx="10"/>
          </p:nvPr>
        </p:nvSpPr>
        <p:spPr/>
        <p:txBody>
          <a:bodyPr/>
          <a:lstStyle/>
          <a:p>
            <a:fld id="{9E765967-28CF-4C44-9D3B-88259627EF10}" type="datetimeFigureOut">
              <a:rPr lang="it-IT" smtClean="0"/>
              <a:t>06/12/2018</a:t>
            </a:fld>
            <a:endParaRPr lang="it-IT"/>
          </a:p>
        </p:txBody>
      </p:sp>
      <p:sp>
        <p:nvSpPr>
          <p:cNvPr id="6" name="Segnaposto piè di pagina 5">
            <a:extLst>
              <a:ext uri="{FF2B5EF4-FFF2-40B4-BE49-F238E27FC236}">
                <a16:creationId xmlns:a16="http://schemas.microsoft.com/office/drawing/2014/main" id="{AEB460CF-BCE0-4BBC-B09A-0C21500A22D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82F444C-6E71-476D-902F-4E46A092711C}"/>
              </a:ext>
            </a:extLst>
          </p:cNvPr>
          <p:cNvSpPr>
            <a:spLocks noGrp="1"/>
          </p:cNvSpPr>
          <p:nvPr>
            <p:ph type="sldNum" sz="quarter" idx="12"/>
          </p:nvPr>
        </p:nvSpPr>
        <p:spPr/>
        <p:txBody>
          <a:bodyPr/>
          <a:lstStyle/>
          <a:p>
            <a:fld id="{DDEA5438-D5E6-45DA-96EE-8B86585BD6F2}" type="slidenum">
              <a:rPr lang="it-IT" smtClean="0"/>
              <a:t>‹N›</a:t>
            </a:fld>
            <a:endParaRPr lang="it-IT"/>
          </a:p>
        </p:txBody>
      </p:sp>
    </p:spTree>
    <p:extLst>
      <p:ext uri="{BB962C8B-B14F-4D97-AF65-F5344CB8AC3E}">
        <p14:creationId xmlns:p14="http://schemas.microsoft.com/office/powerpoint/2010/main" val="2046516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7A282C-4C6F-48C5-B3E5-6610B30A2F9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217D8873-7D1B-4DED-8C8C-A538EFB7DE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22077092-0293-4C0D-8BF6-1C1921E17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9182FE2E-3843-4BEA-A5A9-D04D317F67D5}"/>
              </a:ext>
            </a:extLst>
          </p:cNvPr>
          <p:cNvSpPr>
            <a:spLocks noGrp="1"/>
          </p:cNvSpPr>
          <p:nvPr>
            <p:ph type="dt" sz="half" idx="10"/>
          </p:nvPr>
        </p:nvSpPr>
        <p:spPr/>
        <p:txBody>
          <a:bodyPr/>
          <a:lstStyle/>
          <a:p>
            <a:fld id="{9E765967-28CF-4C44-9D3B-88259627EF10}" type="datetimeFigureOut">
              <a:rPr lang="it-IT" smtClean="0"/>
              <a:t>06/12/2018</a:t>
            </a:fld>
            <a:endParaRPr lang="it-IT"/>
          </a:p>
        </p:txBody>
      </p:sp>
      <p:sp>
        <p:nvSpPr>
          <p:cNvPr id="6" name="Segnaposto piè di pagina 5">
            <a:extLst>
              <a:ext uri="{FF2B5EF4-FFF2-40B4-BE49-F238E27FC236}">
                <a16:creationId xmlns:a16="http://schemas.microsoft.com/office/drawing/2014/main" id="{23EA5195-68E8-457A-A94F-E2ACB4284F4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34162D2-884D-414E-B344-D1E537D87365}"/>
              </a:ext>
            </a:extLst>
          </p:cNvPr>
          <p:cNvSpPr>
            <a:spLocks noGrp="1"/>
          </p:cNvSpPr>
          <p:nvPr>
            <p:ph type="sldNum" sz="quarter" idx="12"/>
          </p:nvPr>
        </p:nvSpPr>
        <p:spPr/>
        <p:txBody>
          <a:bodyPr/>
          <a:lstStyle/>
          <a:p>
            <a:fld id="{DDEA5438-D5E6-45DA-96EE-8B86585BD6F2}" type="slidenum">
              <a:rPr lang="it-IT" smtClean="0"/>
              <a:t>‹N›</a:t>
            </a:fld>
            <a:endParaRPr lang="it-IT"/>
          </a:p>
        </p:txBody>
      </p:sp>
    </p:spTree>
    <p:extLst>
      <p:ext uri="{BB962C8B-B14F-4D97-AF65-F5344CB8AC3E}">
        <p14:creationId xmlns:p14="http://schemas.microsoft.com/office/powerpoint/2010/main" val="1897422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246A392-F4A3-4DAF-8995-1516457196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DB98472-57EB-4B98-9717-A0AD340A87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4867342-BFAF-4666-9AAB-CE9D474F0D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765967-28CF-4C44-9D3B-88259627EF10}" type="datetimeFigureOut">
              <a:rPr lang="it-IT" smtClean="0"/>
              <a:t>06/12/2018</a:t>
            </a:fld>
            <a:endParaRPr lang="it-IT"/>
          </a:p>
        </p:txBody>
      </p:sp>
      <p:sp>
        <p:nvSpPr>
          <p:cNvPr id="5" name="Segnaposto piè di pagina 4">
            <a:extLst>
              <a:ext uri="{FF2B5EF4-FFF2-40B4-BE49-F238E27FC236}">
                <a16:creationId xmlns:a16="http://schemas.microsoft.com/office/drawing/2014/main" id="{AF343032-A26F-4E78-9540-38F1BD7055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C07AA6CE-D1DD-4BB2-9700-3E1B7E4274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EA5438-D5E6-45DA-96EE-8B86585BD6F2}" type="slidenum">
              <a:rPr lang="it-IT" smtClean="0"/>
              <a:t>‹N›</a:t>
            </a:fld>
            <a:endParaRPr lang="it-IT"/>
          </a:p>
        </p:txBody>
      </p:sp>
    </p:spTree>
    <p:extLst>
      <p:ext uri="{BB962C8B-B14F-4D97-AF65-F5344CB8AC3E}">
        <p14:creationId xmlns:p14="http://schemas.microsoft.com/office/powerpoint/2010/main" val="1319967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46ACC5-9D05-4627-ACEF-488F03163A1B}"/>
              </a:ext>
            </a:extLst>
          </p:cNvPr>
          <p:cNvSpPr>
            <a:spLocks noGrp="1"/>
          </p:cNvSpPr>
          <p:nvPr>
            <p:ph type="ctrTitle"/>
          </p:nvPr>
        </p:nvSpPr>
        <p:spPr>
          <a:xfrm>
            <a:off x="1607127" y="2105891"/>
            <a:ext cx="9144000" cy="1791999"/>
          </a:xfrm>
        </p:spPr>
        <p:txBody>
          <a:bodyPr>
            <a:normAutofit fontScale="90000"/>
          </a:bodyPr>
          <a:lstStyle/>
          <a:p>
            <a:r>
              <a:rPr lang="it-IT" dirty="0">
                <a:solidFill>
                  <a:srgbClr val="0070C0"/>
                </a:solidFill>
                <a:latin typeface="Comic Sans MS" panose="030F0702030302020204" pitchFamily="66" charset="0"/>
              </a:rPr>
              <a:t>Applicazioni C/S attraverso Socket in JAVA</a:t>
            </a:r>
          </a:p>
        </p:txBody>
      </p:sp>
    </p:spTree>
    <p:extLst>
      <p:ext uri="{BB962C8B-B14F-4D97-AF65-F5344CB8AC3E}">
        <p14:creationId xmlns:p14="http://schemas.microsoft.com/office/powerpoint/2010/main" val="3053225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2F993-BAE0-470C-9515-8810AA0D1EA7}"/>
              </a:ext>
            </a:extLst>
          </p:cNvPr>
          <p:cNvSpPr>
            <a:spLocks noGrp="1"/>
          </p:cNvSpPr>
          <p:nvPr>
            <p:ph type="title"/>
          </p:nvPr>
        </p:nvSpPr>
        <p:spPr>
          <a:xfrm>
            <a:off x="589703" y="287006"/>
            <a:ext cx="10920663" cy="1102179"/>
          </a:xfrm>
        </p:spPr>
        <p:txBody>
          <a:bodyPr>
            <a:normAutofit fontScale="90000"/>
          </a:bodyPr>
          <a:lstStyle/>
          <a:p>
            <a:pPr algn="ctr"/>
            <a:r>
              <a:rPr lang="it-IT" dirty="0">
                <a:solidFill>
                  <a:srgbClr val="0070C0"/>
                </a:solidFill>
                <a:latin typeface="Comic Sans MS" panose="030F0702030302020204" pitchFamily="66" charset="0"/>
              </a:rPr>
              <a:t>Passi fondamentali per la realizzazione di un sistema Client–Server con protocollo </a:t>
            </a:r>
            <a:r>
              <a:rPr lang="it-IT" b="1" u="sng" dirty="0">
                <a:solidFill>
                  <a:srgbClr val="0070C0"/>
                </a:solidFill>
                <a:effectLst>
                  <a:outerShdw blurRad="38100" dist="38100" dir="2700000" algn="tl">
                    <a:srgbClr val="000000">
                      <a:alpha val="43137"/>
                    </a:srgbClr>
                  </a:outerShdw>
                </a:effectLst>
                <a:latin typeface="Comic Sans MS" panose="030F0702030302020204" pitchFamily="66" charset="0"/>
              </a:rPr>
              <a:t>TCP</a:t>
            </a:r>
          </a:p>
        </p:txBody>
      </p:sp>
      <p:sp>
        <p:nvSpPr>
          <p:cNvPr id="3" name="Segnaposto contenuto 2">
            <a:extLst>
              <a:ext uri="{FF2B5EF4-FFF2-40B4-BE49-F238E27FC236}">
                <a16:creationId xmlns:a16="http://schemas.microsoft.com/office/drawing/2014/main" id="{6E8E12BA-FB95-4CCF-A861-F8706E38603C}"/>
              </a:ext>
            </a:extLst>
          </p:cNvPr>
          <p:cNvSpPr>
            <a:spLocks noGrp="1"/>
          </p:cNvSpPr>
          <p:nvPr>
            <p:ph idx="1"/>
          </p:nvPr>
        </p:nvSpPr>
        <p:spPr>
          <a:xfrm>
            <a:off x="452581" y="1611304"/>
            <a:ext cx="11575296" cy="4506863"/>
          </a:xfrm>
        </p:spPr>
        <p:txBody>
          <a:bodyPr>
            <a:normAutofit fontScale="92500"/>
          </a:bodyPr>
          <a:lstStyle/>
          <a:p>
            <a:pPr>
              <a:lnSpc>
                <a:spcPct val="110000"/>
              </a:lnSpc>
            </a:pPr>
            <a:r>
              <a:rPr lang="it-IT" b="1" i="1" u="sng" dirty="0">
                <a:effectLst>
                  <a:outerShdw blurRad="38100" dist="38100" dir="2700000" algn="tl">
                    <a:srgbClr val="000000">
                      <a:alpha val="43137"/>
                    </a:srgbClr>
                  </a:outerShdw>
                </a:effectLst>
                <a:latin typeface="Comic Sans MS" panose="030F0702030302020204" pitchFamily="66" charset="0"/>
              </a:rPr>
              <a:t>Programma Client</a:t>
            </a:r>
          </a:p>
          <a:p>
            <a:pPr marL="0" indent="0">
              <a:lnSpc>
                <a:spcPct val="110000"/>
              </a:lnSpc>
              <a:buNone/>
            </a:pPr>
            <a:r>
              <a:rPr lang="it-IT" dirty="0">
                <a:latin typeface="Comic Sans MS" panose="030F0702030302020204" pitchFamily="66" charset="0"/>
              </a:rPr>
              <a:t>■ il </a:t>
            </a:r>
            <a:r>
              <a:rPr lang="it-IT" dirty="0">
                <a:solidFill>
                  <a:srgbClr val="FF0000"/>
                </a:solidFill>
                <a:latin typeface="Comic Sans MS" panose="030F0702030302020204" pitchFamily="66" charset="0"/>
              </a:rPr>
              <a:t>client</a:t>
            </a:r>
            <a:r>
              <a:rPr lang="it-IT" dirty="0">
                <a:latin typeface="Comic Sans MS" panose="030F0702030302020204" pitchFamily="66" charset="0"/>
              </a:rPr>
              <a:t> crea una connessione via </a:t>
            </a:r>
            <a:r>
              <a:rPr lang="it-IT" dirty="0">
                <a:solidFill>
                  <a:srgbClr val="0070C0"/>
                </a:solidFill>
                <a:latin typeface="Comic Sans MS" panose="030F0702030302020204" pitchFamily="66" charset="0"/>
              </a:rPr>
              <a:t>Socket</a:t>
            </a:r>
            <a:r>
              <a:rPr lang="it-IT" dirty="0">
                <a:latin typeface="Comic Sans MS" panose="030F0702030302020204" pitchFamily="66" charset="0"/>
              </a:rPr>
              <a:t> con un server, specificando</a:t>
            </a:r>
            <a:br>
              <a:rPr lang="it-IT" dirty="0">
                <a:latin typeface="Comic Sans MS" panose="030F0702030302020204" pitchFamily="66" charset="0"/>
              </a:rPr>
            </a:br>
            <a:r>
              <a:rPr lang="it-IT" dirty="0">
                <a:latin typeface="Comic Sans MS" panose="030F0702030302020204" pitchFamily="66" charset="0"/>
              </a:rPr>
              <a:t>   l’indirizzo </a:t>
            </a:r>
            <a:r>
              <a:rPr lang="it-IT" dirty="0">
                <a:solidFill>
                  <a:srgbClr val="FF0000"/>
                </a:solidFill>
                <a:latin typeface="Comic Sans MS" panose="030F0702030302020204" pitchFamily="66" charset="0"/>
              </a:rPr>
              <a:t>IP</a:t>
            </a:r>
            <a:r>
              <a:rPr lang="it-IT" dirty="0">
                <a:latin typeface="Comic Sans MS" panose="030F0702030302020204" pitchFamily="66" charset="0"/>
              </a:rPr>
              <a:t> del server e il numero di porta (naturalmente il server</a:t>
            </a:r>
            <a:br>
              <a:rPr lang="it-IT" dirty="0">
                <a:latin typeface="Comic Sans MS" panose="030F0702030302020204" pitchFamily="66" charset="0"/>
              </a:rPr>
            </a:br>
            <a:r>
              <a:rPr lang="it-IT" dirty="0">
                <a:latin typeface="Comic Sans MS" panose="030F0702030302020204" pitchFamily="66" charset="0"/>
              </a:rPr>
              <a:t>   remoto dovrà essere in “ascolto” su tale porta!).</a:t>
            </a:r>
          </a:p>
          <a:p>
            <a:pPr marL="0" indent="0">
              <a:lnSpc>
                <a:spcPct val="110000"/>
              </a:lnSpc>
              <a:buNone/>
            </a:pPr>
            <a:r>
              <a:rPr lang="it-IT" dirty="0">
                <a:latin typeface="Comic Sans MS" panose="030F0702030302020204" pitchFamily="66" charset="0"/>
              </a:rPr>
              <a:t>■ il client, con appositi </a:t>
            </a:r>
            <a:r>
              <a:rPr lang="it-IT" dirty="0">
                <a:solidFill>
                  <a:srgbClr val="0070C0"/>
                </a:solidFill>
                <a:latin typeface="Comic Sans MS" panose="030F0702030302020204" pitchFamily="66" charset="0"/>
              </a:rPr>
              <a:t>metodi</a:t>
            </a:r>
            <a:r>
              <a:rPr lang="it-IT" dirty="0">
                <a:latin typeface="Comic Sans MS" panose="030F0702030302020204" pitchFamily="66" charset="0"/>
              </a:rPr>
              <a:t>, può adoperare due </a:t>
            </a:r>
            <a:r>
              <a:rPr lang="it-IT" dirty="0">
                <a:solidFill>
                  <a:srgbClr val="FF0000"/>
                </a:solidFill>
                <a:latin typeface="Comic Sans MS" panose="030F0702030302020204" pitchFamily="66" charset="0"/>
              </a:rPr>
              <a:t>stream</a:t>
            </a:r>
            <a:r>
              <a:rPr lang="it-IT" dirty="0">
                <a:latin typeface="Comic Sans MS" panose="030F0702030302020204" pitchFamily="66" charset="0"/>
              </a:rPr>
              <a:t> (uno di input </a:t>
            </a:r>
            <a:br>
              <a:rPr lang="it-IT" dirty="0">
                <a:latin typeface="Comic Sans MS" panose="030F0702030302020204" pitchFamily="66" charset="0"/>
              </a:rPr>
            </a:br>
            <a:r>
              <a:rPr lang="it-IT" dirty="0">
                <a:latin typeface="Comic Sans MS" panose="030F0702030302020204" pitchFamily="66" charset="0"/>
              </a:rPr>
              <a:t>   e uno di output): tramite essi è possibile comunicare con il server, </a:t>
            </a:r>
            <a:br>
              <a:rPr lang="it-IT" dirty="0">
                <a:latin typeface="Comic Sans MS" panose="030F0702030302020204" pitchFamily="66" charset="0"/>
              </a:rPr>
            </a:br>
            <a:r>
              <a:rPr lang="it-IT" dirty="0">
                <a:latin typeface="Comic Sans MS" panose="030F0702030302020204" pitchFamily="66" charset="0"/>
              </a:rPr>
              <a:t>   e riceverne messaggi;</a:t>
            </a:r>
          </a:p>
          <a:p>
            <a:pPr marL="0" indent="0">
              <a:lnSpc>
                <a:spcPct val="110000"/>
              </a:lnSpc>
              <a:buNone/>
            </a:pPr>
            <a:r>
              <a:rPr lang="it-IT" dirty="0">
                <a:latin typeface="Comic Sans MS" panose="030F0702030302020204" pitchFamily="66" charset="0"/>
              </a:rPr>
              <a:t>■ il </a:t>
            </a:r>
            <a:r>
              <a:rPr lang="it-IT" dirty="0">
                <a:solidFill>
                  <a:srgbClr val="FF0000"/>
                </a:solidFill>
                <a:latin typeface="Comic Sans MS" panose="030F0702030302020204" pitchFamily="66" charset="0"/>
              </a:rPr>
              <a:t>client</a:t>
            </a:r>
            <a:r>
              <a:rPr lang="it-IT" dirty="0">
                <a:latin typeface="Comic Sans MS" panose="030F0702030302020204" pitchFamily="66" charset="0"/>
              </a:rPr>
              <a:t> chiude la comunicazione.</a:t>
            </a:r>
            <a:br>
              <a:rPr lang="it-IT" dirty="0">
                <a:latin typeface="Comic Sans MS" panose="030F0702030302020204" pitchFamily="66" charset="0"/>
              </a:rPr>
            </a:br>
            <a:r>
              <a:rPr lang="it-IT" dirty="0">
                <a:latin typeface="Comic Sans MS" panose="030F0702030302020204" pitchFamily="66" charset="0"/>
              </a:rPr>
              <a:t>   </a:t>
            </a:r>
          </a:p>
        </p:txBody>
      </p:sp>
    </p:spTree>
    <p:extLst>
      <p:ext uri="{BB962C8B-B14F-4D97-AF65-F5344CB8AC3E}">
        <p14:creationId xmlns:p14="http://schemas.microsoft.com/office/powerpoint/2010/main" val="2828227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2F993-BAE0-470C-9515-8810AA0D1EA7}"/>
              </a:ext>
            </a:extLst>
          </p:cNvPr>
          <p:cNvSpPr>
            <a:spLocks noGrp="1"/>
          </p:cNvSpPr>
          <p:nvPr>
            <p:ph type="title"/>
          </p:nvPr>
        </p:nvSpPr>
        <p:spPr>
          <a:xfrm>
            <a:off x="589703" y="287006"/>
            <a:ext cx="10920663" cy="1102179"/>
          </a:xfrm>
        </p:spPr>
        <p:txBody>
          <a:bodyPr>
            <a:normAutofit/>
          </a:bodyPr>
          <a:lstStyle/>
          <a:p>
            <a:pPr algn="ctr"/>
            <a:r>
              <a:rPr lang="it-IT" dirty="0">
                <a:solidFill>
                  <a:srgbClr val="0070C0"/>
                </a:solidFill>
                <a:latin typeface="Comic Sans MS" panose="030F0702030302020204" pitchFamily="66" charset="0"/>
              </a:rPr>
              <a:t>Le CLASSI Socket in JAVA per </a:t>
            </a:r>
            <a:r>
              <a:rPr lang="it-IT" b="1" u="sng" dirty="0">
                <a:solidFill>
                  <a:srgbClr val="0070C0"/>
                </a:solidFill>
                <a:effectLst>
                  <a:outerShdw blurRad="38100" dist="38100" dir="2700000" algn="tl">
                    <a:srgbClr val="000000">
                      <a:alpha val="43137"/>
                    </a:srgbClr>
                  </a:outerShdw>
                </a:effectLst>
                <a:latin typeface="Comic Sans MS" panose="030F0702030302020204" pitchFamily="66" charset="0"/>
              </a:rPr>
              <a:t>TCP</a:t>
            </a:r>
          </a:p>
        </p:txBody>
      </p:sp>
      <p:sp>
        <p:nvSpPr>
          <p:cNvPr id="3" name="Segnaposto contenuto 2">
            <a:extLst>
              <a:ext uri="{FF2B5EF4-FFF2-40B4-BE49-F238E27FC236}">
                <a16:creationId xmlns:a16="http://schemas.microsoft.com/office/drawing/2014/main" id="{6E8E12BA-FB95-4CCF-A861-F8706E38603C}"/>
              </a:ext>
            </a:extLst>
          </p:cNvPr>
          <p:cNvSpPr>
            <a:spLocks noGrp="1"/>
          </p:cNvSpPr>
          <p:nvPr>
            <p:ph idx="1"/>
          </p:nvPr>
        </p:nvSpPr>
        <p:spPr>
          <a:xfrm>
            <a:off x="452581" y="1611304"/>
            <a:ext cx="11286837" cy="4506863"/>
          </a:xfrm>
        </p:spPr>
        <p:txBody>
          <a:bodyPr>
            <a:normAutofit/>
          </a:bodyPr>
          <a:lstStyle/>
          <a:p>
            <a:pPr>
              <a:lnSpc>
                <a:spcPct val="110000"/>
              </a:lnSpc>
            </a:pPr>
            <a:r>
              <a:rPr lang="it-IT" b="1" i="1" u="sng" dirty="0">
                <a:effectLst>
                  <a:outerShdw blurRad="38100" dist="38100" dir="2700000" algn="tl">
                    <a:srgbClr val="000000">
                      <a:alpha val="43137"/>
                    </a:srgbClr>
                  </a:outerShdw>
                </a:effectLst>
                <a:latin typeface="Comic Sans MS" panose="030F0702030302020204" pitchFamily="66" charset="0"/>
              </a:rPr>
              <a:t>Programma Client</a:t>
            </a:r>
          </a:p>
          <a:p>
            <a:pPr marL="0" indent="0">
              <a:lnSpc>
                <a:spcPct val="110000"/>
              </a:lnSpc>
              <a:buNone/>
            </a:pPr>
            <a:r>
              <a:rPr lang="it-IT" dirty="0">
                <a:latin typeface="Comic Sans MS" panose="030F0702030302020204" pitchFamily="66" charset="0"/>
              </a:rPr>
              <a:t>Si crea la connessione, tramite socket, attraverso la </a:t>
            </a:r>
            <a:r>
              <a:rPr lang="it-IT" b="1" u="sng" dirty="0">
                <a:latin typeface="Comic Sans MS" panose="030F0702030302020204" pitchFamily="66" charset="0"/>
              </a:rPr>
              <a:t>classe</a:t>
            </a:r>
            <a:r>
              <a:rPr lang="it-IT" dirty="0">
                <a:latin typeface="Comic Sans MS" panose="030F0702030302020204" pitchFamily="66" charset="0"/>
              </a:rPr>
              <a:t> </a:t>
            </a:r>
            <a:r>
              <a:rPr lang="it-IT" b="1" dirty="0">
                <a:solidFill>
                  <a:srgbClr val="FF0000"/>
                </a:solidFill>
                <a:latin typeface="Comic Sans MS" panose="030F0702030302020204" pitchFamily="66" charset="0"/>
              </a:rPr>
              <a:t>Socket</a:t>
            </a:r>
            <a:r>
              <a:rPr lang="it-IT" dirty="0">
                <a:latin typeface="Comic Sans MS" panose="030F0702030302020204" pitchFamily="66" charset="0"/>
              </a:rPr>
              <a:t>, chiamando il costruttore </a:t>
            </a:r>
            <a:r>
              <a:rPr lang="it-IT" i="1" dirty="0">
                <a:latin typeface="Comic Sans MS" panose="030F0702030302020204" pitchFamily="66" charset="0"/>
              </a:rPr>
              <a:t>Socket(server, port).</a:t>
            </a:r>
          </a:p>
          <a:p>
            <a:pPr marL="0" indent="0">
              <a:lnSpc>
                <a:spcPct val="110000"/>
              </a:lnSpc>
              <a:buNone/>
            </a:pPr>
            <a:endParaRPr lang="it-IT" i="1" dirty="0">
              <a:latin typeface="Comic Sans MS" panose="030F0702030302020204" pitchFamily="66" charset="0"/>
            </a:endParaRPr>
          </a:p>
          <a:p>
            <a:pPr marL="0" indent="0">
              <a:lnSpc>
                <a:spcPct val="110000"/>
              </a:lnSpc>
              <a:buNone/>
            </a:pPr>
            <a:r>
              <a:rPr lang="it-IT" dirty="0">
                <a:latin typeface="Comic Sans MS" panose="030F0702030302020204" pitchFamily="66" charset="0"/>
              </a:rPr>
              <a:t>Esempio di implementazione in codice JAVA:</a:t>
            </a:r>
          </a:p>
          <a:p>
            <a:pPr marL="0" indent="0" algn="ctr">
              <a:lnSpc>
                <a:spcPct val="110000"/>
              </a:lnSpc>
              <a:buNone/>
            </a:pPr>
            <a:r>
              <a:rPr lang="it-IT" i="1" dirty="0">
                <a:solidFill>
                  <a:srgbClr val="0070C0"/>
                </a:solidFill>
                <a:latin typeface="Comic Sans MS" panose="030F0702030302020204" pitchFamily="66" charset="0"/>
              </a:rPr>
              <a:t>Socket</a:t>
            </a:r>
            <a:r>
              <a:rPr lang="it-IT" dirty="0">
                <a:latin typeface="Comic Sans MS" panose="030F0702030302020204" pitchFamily="66" charset="0"/>
              </a:rPr>
              <a:t>  clientSocket;</a:t>
            </a:r>
          </a:p>
          <a:p>
            <a:pPr marL="0" indent="0" algn="ctr">
              <a:lnSpc>
                <a:spcPct val="110000"/>
              </a:lnSpc>
              <a:buNone/>
            </a:pPr>
            <a:r>
              <a:rPr lang="it-IT" dirty="0">
                <a:latin typeface="Comic Sans MS" panose="030F0702030302020204" pitchFamily="66" charset="0"/>
              </a:rPr>
              <a:t>clientSocket = </a:t>
            </a:r>
            <a:r>
              <a:rPr lang="it-IT" dirty="0">
                <a:solidFill>
                  <a:srgbClr val="7030A0"/>
                </a:solidFill>
                <a:latin typeface="Comic Sans MS" panose="030F0702030302020204" pitchFamily="66" charset="0"/>
              </a:rPr>
              <a:t>new</a:t>
            </a:r>
            <a:r>
              <a:rPr lang="it-IT" dirty="0">
                <a:latin typeface="Comic Sans MS" panose="030F0702030302020204" pitchFamily="66" charset="0"/>
              </a:rPr>
              <a:t> </a:t>
            </a:r>
            <a:r>
              <a:rPr lang="it-IT" i="1" dirty="0">
                <a:latin typeface="Comic Sans MS" panose="030F0702030302020204" pitchFamily="66" charset="0"/>
              </a:rPr>
              <a:t>Socket(“127.0.0.1”, 4567);</a:t>
            </a:r>
          </a:p>
          <a:p>
            <a:pPr marL="0" indent="0">
              <a:lnSpc>
                <a:spcPct val="110000"/>
              </a:lnSpc>
              <a:buNone/>
            </a:pPr>
            <a:endParaRPr lang="it-IT" b="1" dirty="0">
              <a:latin typeface="Comic Sans MS" panose="030F0702030302020204" pitchFamily="66" charset="0"/>
            </a:endParaRPr>
          </a:p>
        </p:txBody>
      </p:sp>
    </p:spTree>
    <p:extLst>
      <p:ext uri="{BB962C8B-B14F-4D97-AF65-F5344CB8AC3E}">
        <p14:creationId xmlns:p14="http://schemas.microsoft.com/office/powerpoint/2010/main" val="212645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2F993-BAE0-470C-9515-8810AA0D1EA7}"/>
              </a:ext>
            </a:extLst>
          </p:cNvPr>
          <p:cNvSpPr>
            <a:spLocks noGrp="1"/>
          </p:cNvSpPr>
          <p:nvPr>
            <p:ph type="title"/>
          </p:nvPr>
        </p:nvSpPr>
        <p:spPr>
          <a:xfrm>
            <a:off x="589703" y="287006"/>
            <a:ext cx="10920663" cy="1102179"/>
          </a:xfrm>
        </p:spPr>
        <p:txBody>
          <a:bodyPr>
            <a:normAutofit fontScale="90000"/>
          </a:bodyPr>
          <a:lstStyle/>
          <a:p>
            <a:pPr algn="ctr"/>
            <a:r>
              <a:rPr lang="it-IT" dirty="0">
                <a:solidFill>
                  <a:srgbClr val="0070C0"/>
                </a:solidFill>
                <a:latin typeface="Comic Sans MS" panose="030F0702030302020204" pitchFamily="66" charset="0"/>
              </a:rPr>
              <a:t>Metodi principali per la classe Socket</a:t>
            </a:r>
            <a:br>
              <a:rPr lang="it-IT" dirty="0">
                <a:solidFill>
                  <a:srgbClr val="0070C0"/>
                </a:solidFill>
                <a:latin typeface="Comic Sans MS" panose="030F0702030302020204" pitchFamily="66" charset="0"/>
              </a:rPr>
            </a:br>
            <a:r>
              <a:rPr lang="it-IT" dirty="0">
                <a:solidFill>
                  <a:srgbClr val="0070C0"/>
                </a:solidFill>
                <a:latin typeface="Comic Sans MS" panose="030F0702030302020204" pitchFamily="66" charset="0"/>
              </a:rPr>
              <a:t> in JAVA per </a:t>
            </a:r>
            <a:r>
              <a:rPr lang="it-IT" sz="4900" b="1" u="sng" dirty="0">
                <a:solidFill>
                  <a:srgbClr val="0070C0"/>
                </a:solidFill>
                <a:effectLst>
                  <a:outerShdw blurRad="38100" dist="38100" dir="2700000" algn="tl">
                    <a:srgbClr val="000000">
                      <a:alpha val="43137"/>
                    </a:srgbClr>
                  </a:outerShdw>
                </a:effectLst>
                <a:latin typeface="Comic Sans MS" panose="030F0702030302020204" pitchFamily="66" charset="0"/>
              </a:rPr>
              <a:t>TCP</a:t>
            </a:r>
          </a:p>
        </p:txBody>
      </p:sp>
      <p:sp>
        <p:nvSpPr>
          <p:cNvPr id="3" name="Segnaposto contenuto 2">
            <a:extLst>
              <a:ext uri="{FF2B5EF4-FFF2-40B4-BE49-F238E27FC236}">
                <a16:creationId xmlns:a16="http://schemas.microsoft.com/office/drawing/2014/main" id="{6E8E12BA-FB95-4CCF-A861-F8706E38603C}"/>
              </a:ext>
            </a:extLst>
          </p:cNvPr>
          <p:cNvSpPr>
            <a:spLocks noGrp="1"/>
          </p:cNvSpPr>
          <p:nvPr>
            <p:ph idx="1"/>
          </p:nvPr>
        </p:nvSpPr>
        <p:spPr>
          <a:xfrm>
            <a:off x="452581" y="1611304"/>
            <a:ext cx="11286837" cy="4473611"/>
          </a:xfrm>
        </p:spPr>
        <p:txBody>
          <a:bodyPr>
            <a:normAutofit/>
          </a:bodyPr>
          <a:lstStyle/>
          <a:p>
            <a:pPr>
              <a:lnSpc>
                <a:spcPct val="110000"/>
              </a:lnSpc>
            </a:pPr>
            <a:r>
              <a:rPr lang="it-IT" dirty="0">
                <a:latin typeface="Comic Sans MS" panose="030F0702030302020204" pitchFamily="66" charset="0"/>
              </a:rPr>
              <a:t>clientSocket</a:t>
            </a:r>
            <a:r>
              <a:rPr lang="it-IT" b="1" dirty="0">
                <a:latin typeface="Comic Sans MS" panose="030F0702030302020204" pitchFamily="66" charset="0"/>
              </a:rPr>
              <a:t>.getInputStream();</a:t>
            </a:r>
          </a:p>
          <a:p>
            <a:pPr>
              <a:lnSpc>
                <a:spcPct val="110000"/>
              </a:lnSpc>
            </a:pPr>
            <a:r>
              <a:rPr lang="it-IT" dirty="0">
                <a:latin typeface="Comic Sans MS" panose="030F0702030302020204" pitchFamily="66" charset="0"/>
              </a:rPr>
              <a:t>clientSocket</a:t>
            </a:r>
            <a:r>
              <a:rPr lang="it-IT" b="1" dirty="0">
                <a:latin typeface="Comic Sans MS" panose="030F0702030302020204" pitchFamily="66" charset="0"/>
              </a:rPr>
              <a:t>.getOutputStream(); </a:t>
            </a:r>
          </a:p>
          <a:p>
            <a:pPr>
              <a:lnSpc>
                <a:spcPct val="110000"/>
              </a:lnSpc>
            </a:pPr>
            <a:r>
              <a:rPr lang="it-IT" dirty="0">
                <a:latin typeface="Comic Sans MS" panose="030F0702030302020204" pitchFamily="66" charset="0"/>
              </a:rPr>
              <a:t>clientSocket</a:t>
            </a:r>
            <a:r>
              <a:rPr lang="it-IT" b="1" dirty="0">
                <a:latin typeface="Comic Sans MS" panose="030F0702030302020204" pitchFamily="66" charset="0"/>
              </a:rPr>
              <a:t>.setSoTimeout(1000); </a:t>
            </a:r>
            <a:r>
              <a:rPr lang="it-IT" sz="1600" dirty="0">
                <a:latin typeface="Comic Sans MS" panose="030F0702030302020204" pitchFamily="66" charset="0"/>
              </a:rPr>
              <a:t>// 1000ms = 1s</a:t>
            </a:r>
          </a:p>
          <a:p>
            <a:pPr>
              <a:lnSpc>
                <a:spcPct val="110000"/>
              </a:lnSpc>
            </a:pPr>
            <a:r>
              <a:rPr lang="it-IT" dirty="0">
                <a:latin typeface="Comic Sans MS" panose="030F0702030302020204" pitchFamily="66" charset="0"/>
              </a:rPr>
              <a:t>clientSocket</a:t>
            </a:r>
            <a:r>
              <a:rPr lang="it-IT" b="1" dirty="0">
                <a:latin typeface="Comic Sans MS" panose="030F0702030302020204" pitchFamily="66" charset="0"/>
              </a:rPr>
              <a:t>.close();</a:t>
            </a:r>
          </a:p>
          <a:p>
            <a:pPr>
              <a:lnSpc>
                <a:spcPct val="110000"/>
              </a:lnSpc>
            </a:pPr>
            <a:r>
              <a:rPr lang="it-IT" dirty="0">
                <a:latin typeface="Comic Sans MS" panose="030F0702030302020204" pitchFamily="66" charset="0"/>
              </a:rPr>
              <a:t>clientSocket</a:t>
            </a:r>
            <a:r>
              <a:rPr lang="it-IT" b="1" dirty="0">
                <a:latin typeface="Comic Sans MS" panose="030F0702030302020204" pitchFamily="66" charset="0"/>
              </a:rPr>
              <a:t>.isConnected();</a:t>
            </a:r>
          </a:p>
          <a:p>
            <a:pPr>
              <a:lnSpc>
                <a:spcPct val="110000"/>
              </a:lnSpc>
            </a:pPr>
            <a:endParaRPr lang="it-IT" i="1" dirty="0">
              <a:latin typeface="Comic Sans MS" panose="030F0702030302020204" pitchFamily="66" charset="0"/>
            </a:endParaRPr>
          </a:p>
          <a:p>
            <a:pPr>
              <a:lnSpc>
                <a:spcPct val="110000"/>
              </a:lnSpc>
            </a:pPr>
            <a:endParaRPr lang="it-IT" b="1" dirty="0">
              <a:latin typeface="Comic Sans MS" panose="030F0702030302020204" pitchFamily="66" charset="0"/>
            </a:endParaRPr>
          </a:p>
          <a:p>
            <a:pPr>
              <a:lnSpc>
                <a:spcPct val="110000"/>
              </a:lnSpc>
            </a:pPr>
            <a:endParaRPr lang="it-IT" dirty="0">
              <a:latin typeface="Comic Sans MS" panose="030F0702030302020204" pitchFamily="66" charset="0"/>
            </a:endParaRPr>
          </a:p>
        </p:txBody>
      </p:sp>
    </p:spTree>
    <p:extLst>
      <p:ext uri="{BB962C8B-B14F-4D97-AF65-F5344CB8AC3E}">
        <p14:creationId xmlns:p14="http://schemas.microsoft.com/office/powerpoint/2010/main" val="3712099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2F993-BAE0-470C-9515-8810AA0D1EA7}"/>
              </a:ext>
            </a:extLst>
          </p:cNvPr>
          <p:cNvSpPr>
            <a:spLocks noGrp="1"/>
          </p:cNvSpPr>
          <p:nvPr>
            <p:ph type="title"/>
          </p:nvPr>
        </p:nvSpPr>
        <p:spPr>
          <a:xfrm>
            <a:off x="589703" y="287006"/>
            <a:ext cx="10920663" cy="1102179"/>
          </a:xfrm>
        </p:spPr>
        <p:txBody>
          <a:bodyPr>
            <a:normAutofit fontScale="90000"/>
          </a:bodyPr>
          <a:lstStyle/>
          <a:p>
            <a:pPr algn="ctr"/>
            <a:r>
              <a:rPr lang="it-IT" dirty="0">
                <a:solidFill>
                  <a:srgbClr val="0070C0"/>
                </a:solidFill>
                <a:latin typeface="Comic Sans MS" panose="030F0702030302020204" pitchFamily="66" charset="0"/>
              </a:rPr>
              <a:t>Schema riepilogativo per una </a:t>
            </a:r>
            <a:br>
              <a:rPr lang="it-IT" dirty="0">
                <a:solidFill>
                  <a:srgbClr val="0070C0"/>
                </a:solidFill>
                <a:latin typeface="Comic Sans MS" panose="030F0702030302020204" pitchFamily="66" charset="0"/>
              </a:rPr>
            </a:br>
            <a:r>
              <a:rPr lang="it-IT" dirty="0">
                <a:solidFill>
                  <a:srgbClr val="0070C0"/>
                </a:solidFill>
                <a:latin typeface="Comic Sans MS" panose="030F0702030302020204" pitchFamily="66" charset="0"/>
              </a:rPr>
              <a:t>applicazione C/S in JAVA per </a:t>
            </a:r>
            <a:r>
              <a:rPr lang="it-IT" sz="4900" b="1" u="sng" dirty="0">
                <a:solidFill>
                  <a:srgbClr val="0070C0"/>
                </a:solidFill>
                <a:effectLst>
                  <a:outerShdw blurRad="38100" dist="38100" dir="2700000" algn="tl">
                    <a:srgbClr val="000000">
                      <a:alpha val="43137"/>
                    </a:srgbClr>
                  </a:outerShdw>
                </a:effectLst>
                <a:latin typeface="Comic Sans MS" panose="030F0702030302020204" pitchFamily="66" charset="0"/>
              </a:rPr>
              <a:t>TCP</a:t>
            </a:r>
          </a:p>
        </p:txBody>
      </p:sp>
      <p:grpSp>
        <p:nvGrpSpPr>
          <p:cNvPr id="22" name="Gruppo 21">
            <a:extLst>
              <a:ext uri="{FF2B5EF4-FFF2-40B4-BE49-F238E27FC236}">
                <a16:creationId xmlns:a16="http://schemas.microsoft.com/office/drawing/2014/main" id="{F0C1099A-0CA5-4E25-8D19-46C87BD7938D}"/>
              </a:ext>
            </a:extLst>
          </p:cNvPr>
          <p:cNvGrpSpPr/>
          <p:nvPr/>
        </p:nvGrpSpPr>
        <p:grpSpPr>
          <a:xfrm>
            <a:off x="2903974" y="4461057"/>
            <a:ext cx="5596929" cy="1714558"/>
            <a:chOff x="2903974" y="4461057"/>
            <a:chExt cx="5596929" cy="1714558"/>
          </a:xfrm>
        </p:grpSpPr>
        <p:grpSp>
          <p:nvGrpSpPr>
            <p:cNvPr id="10" name="Gruppo 9">
              <a:extLst>
                <a:ext uri="{FF2B5EF4-FFF2-40B4-BE49-F238E27FC236}">
                  <a16:creationId xmlns:a16="http://schemas.microsoft.com/office/drawing/2014/main" id="{2B196F05-47B7-4263-A249-C8DF5B0754ED}"/>
                </a:ext>
              </a:extLst>
            </p:cNvPr>
            <p:cNvGrpSpPr/>
            <p:nvPr/>
          </p:nvGrpSpPr>
          <p:grpSpPr>
            <a:xfrm>
              <a:off x="3305908" y="4461057"/>
              <a:ext cx="4863403" cy="1102179"/>
              <a:chOff x="3305908" y="3848108"/>
              <a:chExt cx="4863403" cy="1102179"/>
            </a:xfrm>
          </p:grpSpPr>
          <p:sp>
            <p:nvSpPr>
              <p:cNvPr id="6" name="Rettangolo 5">
                <a:extLst>
                  <a:ext uri="{FF2B5EF4-FFF2-40B4-BE49-F238E27FC236}">
                    <a16:creationId xmlns:a16="http://schemas.microsoft.com/office/drawing/2014/main" id="{58CC2C48-8044-4425-A5AA-5F259BB4AFD7}"/>
                  </a:ext>
                </a:extLst>
              </p:cNvPr>
              <p:cNvSpPr/>
              <p:nvPr/>
            </p:nvSpPr>
            <p:spPr>
              <a:xfrm>
                <a:off x="4391129" y="3848108"/>
                <a:ext cx="2622619" cy="110217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APPLICAZIONE</a:t>
                </a:r>
                <a:br>
                  <a:rPr lang="it-IT" dirty="0"/>
                </a:br>
                <a:r>
                  <a:rPr lang="it-IT" dirty="0"/>
                  <a:t>CLIENT</a:t>
                </a:r>
              </a:p>
            </p:txBody>
          </p:sp>
          <p:sp>
            <p:nvSpPr>
              <p:cNvPr id="8" name="Freccia a destra 7">
                <a:extLst>
                  <a:ext uri="{FF2B5EF4-FFF2-40B4-BE49-F238E27FC236}">
                    <a16:creationId xmlns:a16="http://schemas.microsoft.com/office/drawing/2014/main" id="{298B5832-924E-43E4-96B7-33A59CC9CFD9}"/>
                  </a:ext>
                </a:extLst>
              </p:cNvPr>
              <p:cNvSpPr/>
              <p:nvPr/>
            </p:nvSpPr>
            <p:spPr>
              <a:xfrm>
                <a:off x="3305908" y="4163061"/>
                <a:ext cx="1045028" cy="472272"/>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INPUT</a:t>
                </a:r>
              </a:p>
            </p:txBody>
          </p:sp>
          <p:sp>
            <p:nvSpPr>
              <p:cNvPr id="9" name="Freccia a destra 8">
                <a:extLst>
                  <a:ext uri="{FF2B5EF4-FFF2-40B4-BE49-F238E27FC236}">
                    <a16:creationId xmlns:a16="http://schemas.microsoft.com/office/drawing/2014/main" id="{CDF1524C-AFD0-4B27-B07A-38C4FE5685DC}"/>
                  </a:ext>
                </a:extLst>
              </p:cNvPr>
              <p:cNvSpPr/>
              <p:nvPr/>
            </p:nvSpPr>
            <p:spPr>
              <a:xfrm>
                <a:off x="7074041" y="4163061"/>
                <a:ext cx="1095270" cy="472272"/>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OUTPUT</a:t>
                </a:r>
              </a:p>
            </p:txBody>
          </p:sp>
        </p:grpSp>
        <p:sp>
          <p:nvSpPr>
            <p:cNvPr id="15" name="CasellaDiTesto 14">
              <a:extLst>
                <a:ext uri="{FF2B5EF4-FFF2-40B4-BE49-F238E27FC236}">
                  <a16:creationId xmlns:a16="http://schemas.microsoft.com/office/drawing/2014/main" id="{BBC31AEB-5D1D-441D-996B-F7AE74AAD149}"/>
                </a:ext>
              </a:extLst>
            </p:cNvPr>
            <p:cNvSpPr txBox="1"/>
            <p:nvPr/>
          </p:nvSpPr>
          <p:spPr>
            <a:xfrm>
              <a:off x="2903974" y="5436951"/>
              <a:ext cx="1647930" cy="738664"/>
            </a:xfrm>
            <a:prstGeom prst="rect">
              <a:avLst/>
            </a:prstGeom>
            <a:noFill/>
          </p:spPr>
          <p:txBody>
            <a:bodyPr wrap="square" rtlCol="0">
              <a:spAutoFit/>
            </a:bodyPr>
            <a:lstStyle/>
            <a:p>
              <a:pPr algn="ctr"/>
              <a:r>
                <a:rPr lang="it-IT" sz="1400" dirty="0">
                  <a:solidFill>
                    <a:srgbClr val="0070C0"/>
                  </a:solidFill>
                  <a:latin typeface="Comic Sans MS" panose="030F0702030302020204" pitchFamily="66" charset="0"/>
                </a:rPr>
                <a:t>RICEVE DATI DAL SERVER</a:t>
              </a:r>
              <a:br>
                <a:rPr lang="it-IT" sz="1400" dirty="0">
                  <a:solidFill>
                    <a:srgbClr val="0070C0"/>
                  </a:solidFill>
                  <a:latin typeface="Comic Sans MS" panose="030F0702030302020204" pitchFamily="66" charset="0"/>
                </a:rPr>
              </a:br>
              <a:r>
                <a:rPr lang="it-IT" sz="1400" dirty="0">
                  <a:solidFill>
                    <a:srgbClr val="0070C0"/>
                  </a:solidFill>
                  <a:latin typeface="Comic Sans MS" panose="030F0702030302020204" pitchFamily="66" charset="0"/>
                </a:rPr>
                <a:t>‘’LEGGE’’</a:t>
              </a:r>
            </a:p>
          </p:txBody>
        </p:sp>
        <p:sp>
          <p:nvSpPr>
            <p:cNvPr id="16" name="CasellaDiTesto 15">
              <a:extLst>
                <a:ext uri="{FF2B5EF4-FFF2-40B4-BE49-F238E27FC236}">
                  <a16:creationId xmlns:a16="http://schemas.microsoft.com/office/drawing/2014/main" id="{60CF594B-0086-40F0-A035-9F6420EAA847}"/>
                </a:ext>
              </a:extLst>
            </p:cNvPr>
            <p:cNvSpPr txBox="1"/>
            <p:nvPr/>
          </p:nvSpPr>
          <p:spPr>
            <a:xfrm>
              <a:off x="6852973" y="5436253"/>
              <a:ext cx="1647930" cy="738664"/>
            </a:xfrm>
            <a:prstGeom prst="rect">
              <a:avLst/>
            </a:prstGeom>
            <a:noFill/>
          </p:spPr>
          <p:txBody>
            <a:bodyPr wrap="square" rtlCol="0">
              <a:spAutoFit/>
            </a:bodyPr>
            <a:lstStyle/>
            <a:p>
              <a:pPr algn="ctr"/>
              <a:r>
                <a:rPr lang="it-IT" sz="1400" dirty="0">
                  <a:solidFill>
                    <a:srgbClr val="0070C0"/>
                  </a:solidFill>
                  <a:latin typeface="Comic Sans MS" panose="030F0702030302020204" pitchFamily="66" charset="0"/>
                </a:rPr>
                <a:t>INVIA DATI </a:t>
              </a:r>
              <a:br>
                <a:rPr lang="it-IT" sz="1400" dirty="0">
                  <a:solidFill>
                    <a:srgbClr val="0070C0"/>
                  </a:solidFill>
                  <a:latin typeface="Comic Sans MS" panose="030F0702030302020204" pitchFamily="66" charset="0"/>
                </a:rPr>
              </a:br>
              <a:r>
                <a:rPr lang="it-IT" sz="1400" dirty="0">
                  <a:solidFill>
                    <a:srgbClr val="0070C0"/>
                  </a:solidFill>
                  <a:latin typeface="Comic Sans MS" panose="030F0702030302020204" pitchFamily="66" charset="0"/>
                </a:rPr>
                <a:t>AL SERVER</a:t>
              </a:r>
            </a:p>
            <a:p>
              <a:pPr algn="ctr"/>
              <a:r>
                <a:rPr lang="it-IT" sz="1400" dirty="0">
                  <a:solidFill>
                    <a:srgbClr val="0070C0"/>
                  </a:solidFill>
                  <a:latin typeface="Comic Sans MS" panose="030F0702030302020204" pitchFamily="66" charset="0"/>
                </a:rPr>
                <a:t>‘’SCRIVE’’</a:t>
              </a:r>
            </a:p>
          </p:txBody>
        </p:sp>
      </p:grpSp>
      <p:grpSp>
        <p:nvGrpSpPr>
          <p:cNvPr id="21" name="Gruppo 20">
            <a:extLst>
              <a:ext uri="{FF2B5EF4-FFF2-40B4-BE49-F238E27FC236}">
                <a16:creationId xmlns:a16="http://schemas.microsoft.com/office/drawing/2014/main" id="{CF84B6D5-D3F8-4F3F-9489-08F915D80829}"/>
              </a:ext>
            </a:extLst>
          </p:cNvPr>
          <p:cNvGrpSpPr/>
          <p:nvPr/>
        </p:nvGrpSpPr>
        <p:grpSpPr>
          <a:xfrm>
            <a:off x="2903974" y="2130251"/>
            <a:ext cx="5670621" cy="1816729"/>
            <a:chOff x="2903974" y="2130251"/>
            <a:chExt cx="5670621" cy="1816729"/>
          </a:xfrm>
        </p:grpSpPr>
        <p:sp>
          <p:nvSpPr>
            <p:cNvPr id="4" name="Freccia a destra 3">
              <a:extLst>
                <a:ext uri="{FF2B5EF4-FFF2-40B4-BE49-F238E27FC236}">
                  <a16:creationId xmlns:a16="http://schemas.microsoft.com/office/drawing/2014/main" id="{08572E04-E1D2-4927-BDDB-E19B974C2F35}"/>
                </a:ext>
              </a:extLst>
            </p:cNvPr>
            <p:cNvSpPr/>
            <p:nvPr/>
          </p:nvSpPr>
          <p:spPr>
            <a:xfrm>
              <a:off x="7074041" y="2624295"/>
              <a:ext cx="1095270" cy="4722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OUTPUT</a:t>
              </a:r>
            </a:p>
          </p:txBody>
        </p:sp>
        <p:sp>
          <p:nvSpPr>
            <p:cNvPr id="5" name="Rettangolo 4">
              <a:extLst>
                <a:ext uri="{FF2B5EF4-FFF2-40B4-BE49-F238E27FC236}">
                  <a16:creationId xmlns:a16="http://schemas.microsoft.com/office/drawing/2014/main" id="{03D23AD7-D202-46A9-A8F1-0A3D948DF779}"/>
                </a:ext>
              </a:extLst>
            </p:cNvPr>
            <p:cNvSpPr/>
            <p:nvPr/>
          </p:nvSpPr>
          <p:spPr>
            <a:xfrm>
              <a:off x="4391130" y="2130251"/>
              <a:ext cx="2622619" cy="1102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APPLICAZIONE</a:t>
              </a:r>
              <a:br>
                <a:rPr lang="it-IT" dirty="0"/>
              </a:br>
              <a:r>
                <a:rPr lang="it-IT" dirty="0"/>
                <a:t>SERVER</a:t>
              </a:r>
            </a:p>
          </p:txBody>
        </p:sp>
        <p:sp>
          <p:nvSpPr>
            <p:cNvPr id="7" name="Freccia a destra 6">
              <a:extLst>
                <a:ext uri="{FF2B5EF4-FFF2-40B4-BE49-F238E27FC236}">
                  <a16:creationId xmlns:a16="http://schemas.microsoft.com/office/drawing/2014/main" id="{7855E573-2FC2-48DC-A3EF-097300FF1F75}"/>
                </a:ext>
              </a:extLst>
            </p:cNvPr>
            <p:cNvSpPr/>
            <p:nvPr/>
          </p:nvSpPr>
          <p:spPr>
            <a:xfrm>
              <a:off x="3305908" y="2624295"/>
              <a:ext cx="1045028" cy="4722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INPUT</a:t>
              </a:r>
            </a:p>
          </p:txBody>
        </p:sp>
        <p:sp>
          <p:nvSpPr>
            <p:cNvPr id="13" name="CasellaDiTesto 12">
              <a:extLst>
                <a:ext uri="{FF2B5EF4-FFF2-40B4-BE49-F238E27FC236}">
                  <a16:creationId xmlns:a16="http://schemas.microsoft.com/office/drawing/2014/main" id="{87F01E40-AFAD-43B5-9515-85285BB9740C}"/>
                </a:ext>
              </a:extLst>
            </p:cNvPr>
            <p:cNvSpPr txBox="1"/>
            <p:nvPr/>
          </p:nvSpPr>
          <p:spPr>
            <a:xfrm>
              <a:off x="2903974" y="3151458"/>
              <a:ext cx="1647930" cy="738664"/>
            </a:xfrm>
            <a:prstGeom prst="rect">
              <a:avLst/>
            </a:prstGeom>
            <a:noFill/>
          </p:spPr>
          <p:txBody>
            <a:bodyPr wrap="square" rtlCol="0">
              <a:spAutoFit/>
            </a:bodyPr>
            <a:lstStyle/>
            <a:p>
              <a:pPr algn="ctr"/>
              <a:r>
                <a:rPr lang="it-IT" sz="1400" dirty="0">
                  <a:solidFill>
                    <a:srgbClr val="00B050"/>
                  </a:solidFill>
                  <a:latin typeface="Comic Sans MS" panose="030F0702030302020204" pitchFamily="66" charset="0"/>
                </a:rPr>
                <a:t>RICEVE DATI DAL CLIENT</a:t>
              </a:r>
            </a:p>
            <a:p>
              <a:pPr algn="ctr"/>
              <a:r>
                <a:rPr lang="it-IT" sz="1400" dirty="0">
                  <a:solidFill>
                    <a:srgbClr val="00B050"/>
                  </a:solidFill>
                  <a:latin typeface="Comic Sans MS" panose="030F0702030302020204" pitchFamily="66" charset="0"/>
                </a:rPr>
                <a:t>‘’LEGGE’’</a:t>
              </a:r>
            </a:p>
          </p:txBody>
        </p:sp>
        <p:sp>
          <p:nvSpPr>
            <p:cNvPr id="14" name="CasellaDiTesto 13">
              <a:extLst>
                <a:ext uri="{FF2B5EF4-FFF2-40B4-BE49-F238E27FC236}">
                  <a16:creationId xmlns:a16="http://schemas.microsoft.com/office/drawing/2014/main" id="{906511F6-D2FC-46B0-B768-D69CAA6DE1A7}"/>
                </a:ext>
              </a:extLst>
            </p:cNvPr>
            <p:cNvSpPr txBox="1"/>
            <p:nvPr/>
          </p:nvSpPr>
          <p:spPr>
            <a:xfrm>
              <a:off x="6926665" y="3208316"/>
              <a:ext cx="1647930" cy="738664"/>
            </a:xfrm>
            <a:prstGeom prst="rect">
              <a:avLst/>
            </a:prstGeom>
            <a:noFill/>
          </p:spPr>
          <p:txBody>
            <a:bodyPr wrap="square" rtlCol="0">
              <a:spAutoFit/>
            </a:bodyPr>
            <a:lstStyle/>
            <a:p>
              <a:pPr algn="ctr"/>
              <a:r>
                <a:rPr lang="it-IT" sz="1400" dirty="0">
                  <a:solidFill>
                    <a:srgbClr val="00B050"/>
                  </a:solidFill>
                  <a:latin typeface="Comic Sans MS" panose="030F0702030302020204" pitchFamily="66" charset="0"/>
                </a:rPr>
                <a:t>INVIA DATI </a:t>
              </a:r>
              <a:br>
                <a:rPr lang="it-IT" sz="1400" dirty="0">
                  <a:solidFill>
                    <a:srgbClr val="00B050"/>
                  </a:solidFill>
                  <a:latin typeface="Comic Sans MS" panose="030F0702030302020204" pitchFamily="66" charset="0"/>
                </a:rPr>
              </a:br>
              <a:r>
                <a:rPr lang="it-IT" sz="1400" dirty="0">
                  <a:solidFill>
                    <a:srgbClr val="00B050"/>
                  </a:solidFill>
                  <a:latin typeface="Comic Sans MS" panose="030F0702030302020204" pitchFamily="66" charset="0"/>
                </a:rPr>
                <a:t>AL CLIENT</a:t>
              </a:r>
            </a:p>
            <a:p>
              <a:pPr algn="ctr"/>
              <a:r>
                <a:rPr lang="it-IT" sz="1400" dirty="0">
                  <a:solidFill>
                    <a:srgbClr val="00B050"/>
                  </a:solidFill>
                  <a:latin typeface="Comic Sans MS" panose="030F0702030302020204" pitchFamily="66" charset="0"/>
                </a:rPr>
                <a:t>‘’SCRIVE’’</a:t>
              </a:r>
            </a:p>
          </p:txBody>
        </p:sp>
        <p:sp>
          <p:nvSpPr>
            <p:cNvPr id="17" name="CasellaDiTesto 16">
              <a:extLst>
                <a:ext uri="{FF2B5EF4-FFF2-40B4-BE49-F238E27FC236}">
                  <a16:creationId xmlns:a16="http://schemas.microsoft.com/office/drawing/2014/main" id="{ADE58681-3254-49D4-9F64-8CC24FFE5B4F}"/>
                </a:ext>
              </a:extLst>
            </p:cNvPr>
            <p:cNvSpPr txBox="1"/>
            <p:nvPr/>
          </p:nvSpPr>
          <p:spPr>
            <a:xfrm>
              <a:off x="7074041" y="2259053"/>
              <a:ext cx="1045028" cy="307777"/>
            </a:xfrm>
            <a:prstGeom prst="rect">
              <a:avLst/>
            </a:prstGeom>
            <a:noFill/>
          </p:spPr>
          <p:txBody>
            <a:bodyPr wrap="square" rtlCol="0">
              <a:spAutoFit/>
            </a:bodyPr>
            <a:lstStyle/>
            <a:p>
              <a:pPr algn="ctr"/>
              <a:r>
                <a:rPr lang="it-IT" sz="1400" dirty="0">
                  <a:latin typeface="Comic Sans MS" panose="030F0702030302020204" pitchFamily="66" charset="0"/>
                </a:rPr>
                <a:t>WRITE</a:t>
              </a:r>
            </a:p>
          </p:txBody>
        </p:sp>
        <p:sp>
          <p:nvSpPr>
            <p:cNvPr id="18" name="CasellaDiTesto 17">
              <a:extLst>
                <a:ext uri="{FF2B5EF4-FFF2-40B4-BE49-F238E27FC236}">
                  <a16:creationId xmlns:a16="http://schemas.microsoft.com/office/drawing/2014/main" id="{7E62F969-CAAF-456E-9C59-117956243443}"/>
                </a:ext>
              </a:extLst>
            </p:cNvPr>
            <p:cNvSpPr txBox="1"/>
            <p:nvPr/>
          </p:nvSpPr>
          <p:spPr>
            <a:xfrm>
              <a:off x="3125038" y="2355734"/>
              <a:ext cx="1045028" cy="307777"/>
            </a:xfrm>
            <a:prstGeom prst="rect">
              <a:avLst/>
            </a:prstGeom>
            <a:noFill/>
          </p:spPr>
          <p:txBody>
            <a:bodyPr wrap="square" rtlCol="0">
              <a:spAutoFit/>
            </a:bodyPr>
            <a:lstStyle/>
            <a:p>
              <a:pPr algn="ctr"/>
              <a:r>
                <a:rPr lang="it-IT" sz="1400" dirty="0">
                  <a:latin typeface="Comic Sans MS" panose="030F0702030302020204" pitchFamily="66" charset="0"/>
                </a:rPr>
                <a:t>READ</a:t>
              </a:r>
            </a:p>
          </p:txBody>
        </p:sp>
      </p:grpSp>
      <p:sp>
        <p:nvSpPr>
          <p:cNvPr id="19" name="CasellaDiTesto 18">
            <a:extLst>
              <a:ext uri="{FF2B5EF4-FFF2-40B4-BE49-F238E27FC236}">
                <a16:creationId xmlns:a16="http://schemas.microsoft.com/office/drawing/2014/main" id="{AD7D89A6-F1CF-464A-B348-042505CE2AEA}"/>
              </a:ext>
            </a:extLst>
          </p:cNvPr>
          <p:cNvSpPr txBox="1"/>
          <p:nvPr/>
        </p:nvSpPr>
        <p:spPr>
          <a:xfrm>
            <a:off x="3125038" y="4468233"/>
            <a:ext cx="1045028" cy="307777"/>
          </a:xfrm>
          <a:prstGeom prst="rect">
            <a:avLst/>
          </a:prstGeom>
          <a:noFill/>
        </p:spPr>
        <p:txBody>
          <a:bodyPr wrap="square" rtlCol="0">
            <a:spAutoFit/>
          </a:bodyPr>
          <a:lstStyle/>
          <a:p>
            <a:pPr algn="ctr"/>
            <a:r>
              <a:rPr lang="it-IT" sz="1400" dirty="0">
                <a:latin typeface="Comic Sans MS" panose="030F0702030302020204" pitchFamily="66" charset="0"/>
              </a:rPr>
              <a:t>READ</a:t>
            </a:r>
          </a:p>
        </p:txBody>
      </p:sp>
      <p:sp>
        <p:nvSpPr>
          <p:cNvPr id="20" name="CasellaDiTesto 19">
            <a:extLst>
              <a:ext uri="{FF2B5EF4-FFF2-40B4-BE49-F238E27FC236}">
                <a16:creationId xmlns:a16="http://schemas.microsoft.com/office/drawing/2014/main" id="{9A9E5AFA-472F-4ECE-96DC-F2BD9CD7E9C6}"/>
              </a:ext>
            </a:extLst>
          </p:cNvPr>
          <p:cNvSpPr txBox="1"/>
          <p:nvPr/>
        </p:nvSpPr>
        <p:spPr>
          <a:xfrm>
            <a:off x="7053941" y="4468233"/>
            <a:ext cx="1045028" cy="307777"/>
          </a:xfrm>
          <a:prstGeom prst="rect">
            <a:avLst/>
          </a:prstGeom>
          <a:noFill/>
        </p:spPr>
        <p:txBody>
          <a:bodyPr wrap="square" rtlCol="0">
            <a:spAutoFit/>
          </a:bodyPr>
          <a:lstStyle/>
          <a:p>
            <a:pPr algn="ctr"/>
            <a:r>
              <a:rPr lang="it-IT" sz="1400" dirty="0">
                <a:latin typeface="Comic Sans MS" panose="030F0702030302020204" pitchFamily="66" charset="0"/>
              </a:rPr>
              <a:t>WRITE</a:t>
            </a:r>
          </a:p>
        </p:txBody>
      </p:sp>
    </p:spTree>
    <p:extLst>
      <p:ext uri="{BB962C8B-B14F-4D97-AF65-F5344CB8AC3E}">
        <p14:creationId xmlns:p14="http://schemas.microsoft.com/office/powerpoint/2010/main" val="496492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2F993-BAE0-470C-9515-8810AA0D1EA7}"/>
              </a:ext>
            </a:extLst>
          </p:cNvPr>
          <p:cNvSpPr>
            <a:spLocks noGrp="1"/>
          </p:cNvSpPr>
          <p:nvPr>
            <p:ph type="title"/>
          </p:nvPr>
        </p:nvSpPr>
        <p:spPr>
          <a:xfrm>
            <a:off x="589703" y="287006"/>
            <a:ext cx="10920663" cy="1102179"/>
          </a:xfrm>
        </p:spPr>
        <p:txBody>
          <a:bodyPr>
            <a:normAutofit fontScale="90000"/>
          </a:bodyPr>
          <a:lstStyle/>
          <a:p>
            <a:pPr algn="ctr"/>
            <a:r>
              <a:rPr lang="it-IT" dirty="0">
                <a:solidFill>
                  <a:srgbClr val="0070C0"/>
                </a:solidFill>
                <a:latin typeface="Comic Sans MS" panose="030F0702030302020204" pitchFamily="66" charset="0"/>
              </a:rPr>
              <a:t>Esempio applicazioni C/S attraverso socket in JAVA</a:t>
            </a:r>
          </a:p>
        </p:txBody>
      </p:sp>
      <p:sp>
        <p:nvSpPr>
          <p:cNvPr id="3" name="Segnaposto contenuto 2">
            <a:extLst>
              <a:ext uri="{FF2B5EF4-FFF2-40B4-BE49-F238E27FC236}">
                <a16:creationId xmlns:a16="http://schemas.microsoft.com/office/drawing/2014/main" id="{6E8E12BA-FB95-4CCF-A861-F8706E38603C}"/>
              </a:ext>
            </a:extLst>
          </p:cNvPr>
          <p:cNvSpPr>
            <a:spLocks noGrp="1"/>
          </p:cNvSpPr>
          <p:nvPr>
            <p:ph idx="1"/>
          </p:nvPr>
        </p:nvSpPr>
        <p:spPr>
          <a:xfrm>
            <a:off x="2856981" y="1438590"/>
            <a:ext cx="6625744" cy="615386"/>
          </a:xfrm>
        </p:spPr>
        <p:txBody>
          <a:bodyPr>
            <a:normAutofit/>
          </a:bodyPr>
          <a:lstStyle/>
          <a:p>
            <a:pPr marL="0" indent="0">
              <a:buNone/>
            </a:pPr>
            <a:r>
              <a:rPr lang="it-IT" dirty="0">
                <a:latin typeface="Comic Sans MS" panose="030F0702030302020204" pitchFamily="66" charset="0"/>
              </a:rPr>
              <a:t>Esempio di caratteristiche funzionali:</a:t>
            </a:r>
          </a:p>
        </p:txBody>
      </p:sp>
      <p:pic>
        <p:nvPicPr>
          <p:cNvPr id="6" name="Immagine 5">
            <a:extLst>
              <a:ext uri="{FF2B5EF4-FFF2-40B4-BE49-F238E27FC236}">
                <a16:creationId xmlns:a16="http://schemas.microsoft.com/office/drawing/2014/main" id="{F82AA515-9A19-44DC-812D-40A731D49F9C}"/>
              </a:ext>
            </a:extLst>
          </p:cNvPr>
          <p:cNvPicPr>
            <a:picLocks noChangeAspect="1"/>
          </p:cNvPicPr>
          <p:nvPr/>
        </p:nvPicPr>
        <p:blipFill>
          <a:blip r:embed="rId3"/>
          <a:stretch>
            <a:fillRect/>
          </a:stretch>
        </p:blipFill>
        <p:spPr>
          <a:xfrm>
            <a:off x="1847850" y="1875169"/>
            <a:ext cx="8496300" cy="4695825"/>
          </a:xfrm>
          <a:prstGeom prst="rect">
            <a:avLst/>
          </a:prstGeom>
        </p:spPr>
      </p:pic>
      <p:sp>
        <p:nvSpPr>
          <p:cNvPr id="7" name="CasellaDiTesto 6">
            <a:extLst>
              <a:ext uri="{FF2B5EF4-FFF2-40B4-BE49-F238E27FC236}">
                <a16:creationId xmlns:a16="http://schemas.microsoft.com/office/drawing/2014/main" id="{EEEE6EF6-FE04-405F-9E8D-0A44CED64967}"/>
              </a:ext>
            </a:extLst>
          </p:cNvPr>
          <p:cNvSpPr txBox="1"/>
          <p:nvPr/>
        </p:nvSpPr>
        <p:spPr>
          <a:xfrm>
            <a:off x="2371411" y="3510589"/>
            <a:ext cx="971141" cy="369332"/>
          </a:xfrm>
          <a:prstGeom prst="rect">
            <a:avLst/>
          </a:prstGeom>
          <a:solidFill>
            <a:schemeClr val="accent2">
              <a:lumMod val="75000"/>
            </a:schemeClr>
          </a:solidFill>
        </p:spPr>
        <p:txBody>
          <a:bodyPr wrap="square" rtlCol="0">
            <a:spAutoFit/>
          </a:bodyPr>
          <a:lstStyle/>
          <a:p>
            <a:r>
              <a:rPr lang="it-IT" dirty="0">
                <a:latin typeface="Comic Sans MS" panose="030F0702030302020204" pitchFamily="66" charset="0"/>
              </a:rPr>
              <a:t>Client</a:t>
            </a:r>
          </a:p>
        </p:txBody>
      </p:sp>
      <p:sp>
        <p:nvSpPr>
          <p:cNvPr id="8" name="CasellaDiTesto 7">
            <a:extLst>
              <a:ext uri="{FF2B5EF4-FFF2-40B4-BE49-F238E27FC236}">
                <a16:creationId xmlns:a16="http://schemas.microsoft.com/office/drawing/2014/main" id="{90D68D76-BB08-4B3A-B56D-80D7D7710A30}"/>
              </a:ext>
            </a:extLst>
          </p:cNvPr>
          <p:cNvSpPr txBox="1"/>
          <p:nvPr/>
        </p:nvSpPr>
        <p:spPr>
          <a:xfrm>
            <a:off x="8701394" y="3733785"/>
            <a:ext cx="971141" cy="369332"/>
          </a:xfrm>
          <a:prstGeom prst="rect">
            <a:avLst/>
          </a:prstGeom>
          <a:solidFill>
            <a:schemeClr val="accent2">
              <a:lumMod val="75000"/>
            </a:schemeClr>
          </a:solidFill>
        </p:spPr>
        <p:txBody>
          <a:bodyPr wrap="square" rtlCol="0">
            <a:spAutoFit/>
          </a:bodyPr>
          <a:lstStyle/>
          <a:p>
            <a:r>
              <a:rPr lang="it-IT" dirty="0">
                <a:latin typeface="Comic Sans MS" panose="030F0702030302020204" pitchFamily="66" charset="0"/>
              </a:rPr>
              <a:t>Server</a:t>
            </a:r>
          </a:p>
        </p:txBody>
      </p:sp>
      <p:sp>
        <p:nvSpPr>
          <p:cNvPr id="9" name="CasellaDiTesto 8">
            <a:extLst>
              <a:ext uri="{FF2B5EF4-FFF2-40B4-BE49-F238E27FC236}">
                <a16:creationId xmlns:a16="http://schemas.microsoft.com/office/drawing/2014/main" id="{34D0785C-0DA9-483D-AAE8-1B26C78C1609}"/>
              </a:ext>
            </a:extLst>
          </p:cNvPr>
          <p:cNvSpPr txBox="1"/>
          <p:nvPr/>
        </p:nvSpPr>
        <p:spPr>
          <a:xfrm>
            <a:off x="1862903" y="6178403"/>
            <a:ext cx="2314370" cy="369332"/>
          </a:xfrm>
          <a:prstGeom prst="rect">
            <a:avLst/>
          </a:prstGeom>
          <a:solidFill>
            <a:schemeClr val="accent2">
              <a:lumMod val="75000"/>
            </a:schemeClr>
          </a:solidFill>
        </p:spPr>
        <p:txBody>
          <a:bodyPr wrap="square" rtlCol="0">
            <a:spAutoFit/>
          </a:bodyPr>
          <a:lstStyle/>
          <a:p>
            <a:r>
              <a:rPr lang="it-IT" dirty="0">
                <a:latin typeface="Comic Sans MS" panose="030F0702030302020204" pitchFamily="66" charset="0"/>
              </a:rPr>
              <a:t>Applicazione Client</a:t>
            </a:r>
          </a:p>
        </p:txBody>
      </p:sp>
      <p:sp>
        <p:nvSpPr>
          <p:cNvPr id="10" name="CasellaDiTesto 9">
            <a:extLst>
              <a:ext uri="{FF2B5EF4-FFF2-40B4-BE49-F238E27FC236}">
                <a16:creationId xmlns:a16="http://schemas.microsoft.com/office/drawing/2014/main" id="{5C858448-69E2-4A7A-9D7C-3A84C16F36D0}"/>
              </a:ext>
            </a:extLst>
          </p:cNvPr>
          <p:cNvSpPr txBox="1"/>
          <p:nvPr/>
        </p:nvSpPr>
        <p:spPr>
          <a:xfrm>
            <a:off x="8029780" y="6198182"/>
            <a:ext cx="2314370" cy="369332"/>
          </a:xfrm>
          <a:prstGeom prst="rect">
            <a:avLst/>
          </a:prstGeom>
          <a:solidFill>
            <a:schemeClr val="accent2">
              <a:lumMod val="75000"/>
            </a:schemeClr>
          </a:solidFill>
        </p:spPr>
        <p:txBody>
          <a:bodyPr wrap="square" rtlCol="0">
            <a:spAutoFit/>
          </a:bodyPr>
          <a:lstStyle/>
          <a:p>
            <a:r>
              <a:rPr lang="it-IT" dirty="0">
                <a:latin typeface="Comic Sans MS" panose="030F0702030302020204" pitchFamily="66" charset="0"/>
              </a:rPr>
              <a:t>Applicazione Server</a:t>
            </a:r>
          </a:p>
        </p:txBody>
      </p:sp>
      <p:sp>
        <p:nvSpPr>
          <p:cNvPr id="11" name="CasellaDiTesto 10">
            <a:extLst>
              <a:ext uri="{FF2B5EF4-FFF2-40B4-BE49-F238E27FC236}">
                <a16:creationId xmlns:a16="http://schemas.microsoft.com/office/drawing/2014/main" id="{F88EF919-FE94-4D04-AE44-EC447BF8A8A2}"/>
              </a:ext>
            </a:extLst>
          </p:cNvPr>
          <p:cNvSpPr txBox="1"/>
          <p:nvPr/>
        </p:nvSpPr>
        <p:spPr>
          <a:xfrm>
            <a:off x="5155730" y="3630156"/>
            <a:ext cx="1767584" cy="307777"/>
          </a:xfrm>
          <a:prstGeom prst="rect">
            <a:avLst/>
          </a:prstGeom>
          <a:solidFill>
            <a:srgbClr val="7030A0"/>
          </a:solidFill>
        </p:spPr>
        <p:txBody>
          <a:bodyPr wrap="square" rtlCol="0">
            <a:spAutoFit/>
          </a:bodyPr>
          <a:lstStyle/>
          <a:p>
            <a:r>
              <a:rPr lang="it-IT" sz="1400" dirty="0">
                <a:latin typeface="Comic Sans MS" panose="030F0702030302020204" pitchFamily="66" charset="0"/>
              </a:rPr>
              <a:t>Indirizzo IP</a:t>
            </a:r>
          </a:p>
        </p:txBody>
      </p:sp>
      <p:sp>
        <p:nvSpPr>
          <p:cNvPr id="12" name="CasellaDiTesto 11">
            <a:extLst>
              <a:ext uri="{FF2B5EF4-FFF2-40B4-BE49-F238E27FC236}">
                <a16:creationId xmlns:a16="http://schemas.microsoft.com/office/drawing/2014/main" id="{6A59FC83-20D9-4ED9-AA8D-3A09F6B1524C}"/>
              </a:ext>
            </a:extLst>
          </p:cNvPr>
          <p:cNvSpPr txBox="1"/>
          <p:nvPr/>
        </p:nvSpPr>
        <p:spPr>
          <a:xfrm>
            <a:off x="5155730" y="3907789"/>
            <a:ext cx="1767584" cy="307777"/>
          </a:xfrm>
          <a:prstGeom prst="rect">
            <a:avLst/>
          </a:prstGeom>
          <a:solidFill>
            <a:srgbClr val="7030A0"/>
          </a:solidFill>
        </p:spPr>
        <p:txBody>
          <a:bodyPr wrap="square" rtlCol="0">
            <a:spAutoFit/>
          </a:bodyPr>
          <a:lstStyle/>
          <a:p>
            <a:r>
              <a:rPr lang="it-IT" sz="1400" dirty="0">
                <a:latin typeface="Comic Sans MS" panose="030F0702030302020204" pitchFamily="66" charset="0"/>
              </a:rPr>
              <a:t>Numero Porta</a:t>
            </a:r>
          </a:p>
        </p:txBody>
      </p:sp>
    </p:spTree>
    <p:extLst>
      <p:ext uri="{BB962C8B-B14F-4D97-AF65-F5344CB8AC3E}">
        <p14:creationId xmlns:p14="http://schemas.microsoft.com/office/powerpoint/2010/main" val="3828056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2F993-BAE0-470C-9515-8810AA0D1EA7}"/>
              </a:ext>
            </a:extLst>
          </p:cNvPr>
          <p:cNvSpPr>
            <a:spLocks noGrp="1"/>
          </p:cNvSpPr>
          <p:nvPr>
            <p:ph type="title"/>
          </p:nvPr>
        </p:nvSpPr>
        <p:spPr>
          <a:xfrm>
            <a:off x="589703" y="287006"/>
            <a:ext cx="10920663" cy="1102179"/>
          </a:xfrm>
        </p:spPr>
        <p:txBody>
          <a:bodyPr>
            <a:normAutofit fontScale="90000"/>
          </a:bodyPr>
          <a:lstStyle/>
          <a:p>
            <a:pPr algn="ctr"/>
            <a:r>
              <a:rPr lang="it-IT" dirty="0">
                <a:solidFill>
                  <a:srgbClr val="0070C0"/>
                </a:solidFill>
                <a:latin typeface="Comic Sans MS" panose="030F0702030302020204" pitchFamily="66" charset="0"/>
              </a:rPr>
              <a:t>Schema riepilogativo per una </a:t>
            </a:r>
            <a:br>
              <a:rPr lang="it-IT" dirty="0">
                <a:solidFill>
                  <a:srgbClr val="0070C0"/>
                </a:solidFill>
                <a:latin typeface="Comic Sans MS" panose="030F0702030302020204" pitchFamily="66" charset="0"/>
              </a:rPr>
            </a:br>
            <a:r>
              <a:rPr lang="it-IT" dirty="0">
                <a:solidFill>
                  <a:srgbClr val="0070C0"/>
                </a:solidFill>
                <a:latin typeface="Comic Sans MS" panose="030F0702030302020204" pitchFamily="66" charset="0"/>
              </a:rPr>
              <a:t>applicazione C/S in JAVA per </a:t>
            </a:r>
            <a:r>
              <a:rPr lang="it-IT" sz="4900" b="1" u="sng" dirty="0">
                <a:solidFill>
                  <a:srgbClr val="0070C0"/>
                </a:solidFill>
                <a:effectLst>
                  <a:outerShdw blurRad="38100" dist="38100" dir="2700000" algn="tl">
                    <a:srgbClr val="000000">
                      <a:alpha val="43137"/>
                    </a:srgbClr>
                  </a:outerShdw>
                </a:effectLst>
                <a:latin typeface="Comic Sans MS" panose="030F0702030302020204" pitchFamily="66" charset="0"/>
              </a:rPr>
              <a:t>TCP</a:t>
            </a:r>
            <a:r>
              <a:rPr lang="it-IT" sz="4900" dirty="0">
                <a:solidFill>
                  <a:srgbClr val="0070C0"/>
                </a:solidFill>
                <a:latin typeface="Comic Sans MS" panose="030F0702030302020204" pitchFamily="66" charset="0"/>
              </a:rPr>
              <a:t> </a:t>
            </a:r>
            <a:r>
              <a:rPr lang="it-IT" sz="2400" dirty="0">
                <a:solidFill>
                  <a:srgbClr val="0070C0"/>
                </a:solidFill>
                <a:latin typeface="Comic Sans MS" panose="030F0702030302020204" pitchFamily="66" charset="0"/>
              </a:rPr>
              <a:t>cont.</a:t>
            </a:r>
            <a:endParaRPr lang="it-IT" sz="4900" dirty="0">
              <a:solidFill>
                <a:srgbClr val="0070C0"/>
              </a:solidFill>
              <a:latin typeface="Comic Sans MS" panose="030F0702030302020204" pitchFamily="66" charset="0"/>
            </a:endParaRPr>
          </a:p>
        </p:txBody>
      </p:sp>
      <p:sp>
        <p:nvSpPr>
          <p:cNvPr id="3" name="Segnaposto contenuto 2">
            <a:extLst>
              <a:ext uri="{FF2B5EF4-FFF2-40B4-BE49-F238E27FC236}">
                <a16:creationId xmlns:a16="http://schemas.microsoft.com/office/drawing/2014/main" id="{6E8E12BA-FB95-4CCF-A861-F8706E38603C}"/>
              </a:ext>
            </a:extLst>
          </p:cNvPr>
          <p:cNvSpPr>
            <a:spLocks noGrp="1"/>
          </p:cNvSpPr>
          <p:nvPr>
            <p:ph idx="1"/>
          </p:nvPr>
        </p:nvSpPr>
        <p:spPr>
          <a:xfrm>
            <a:off x="130629" y="1389185"/>
            <a:ext cx="12061371" cy="5080898"/>
          </a:xfrm>
        </p:spPr>
        <p:txBody>
          <a:bodyPr>
            <a:normAutofit lnSpcReduction="10000"/>
          </a:bodyPr>
          <a:lstStyle/>
          <a:p>
            <a:pPr marL="0" indent="0">
              <a:lnSpc>
                <a:spcPct val="110000"/>
              </a:lnSpc>
              <a:buNone/>
            </a:pPr>
            <a:r>
              <a:rPr lang="it-IT" i="1" dirty="0">
                <a:latin typeface="Comic Sans MS" panose="030F0702030302020204" pitchFamily="66" charset="0"/>
              </a:rPr>
              <a:t>Quando si comunica attraverso connessioni TCP, i dati vengono suddivisi in pacchetti (</a:t>
            </a:r>
            <a:r>
              <a:rPr lang="it-IT" i="1" dirty="0">
                <a:solidFill>
                  <a:srgbClr val="FF0000"/>
                </a:solidFill>
                <a:latin typeface="Comic Sans MS" panose="030F0702030302020204" pitchFamily="66" charset="0"/>
              </a:rPr>
              <a:t>IP packet</a:t>
            </a:r>
            <a:r>
              <a:rPr lang="it-IT" i="1" dirty="0">
                <a:latin typeface="Comic Sans MS" panose="030F0702030302020204" pitchFamily="66" charset="0"/>
              </a:rPr>
              <a:t>), quindi è consigliabile utilizzare degli stream “bufferizzati” evitando così di avere pacchetti contenenti poche informazioni </a:t>
            </a:r>
            <a:r>
              <a:rPr lang="it-IT" sz="1800" i="1" dirty="0">
                <a:latin typeface="Comic Sans MS" panose="030F0702030302020204" pitchFamily="66" charset="0"/>
              </a:rPr>
              <a:t>(per non avere un singolo carattere per volta!).</a:t>
            </a:r>
            <a:br>
              <a:rPr lang="it-IT" i="1" dirty="0">
                <a:latin typeface="Comic Sans MS" panose="030F0702030302020204" pitchFamily="66" charset="0"/>
              </a:rPr>
            </a:br>
            <a:r>
              <a:rPr lang="it-IT" i="1" dirty="0">
                <a:latin typeface="Comic Sans MS" panose="030F0702030302020204" pitchFamily="66" charset="0"/>
              </a:rPr>
              <a:t>Le seguenti istruzioni mostrano come viene impostato il flusso di input nel caso in cui la comunicazione avvenga con sequenze di caratteri, e come fare per leggerli:</a:t>
            </a:r>
            <a:br>
              <a:rPr lang="it-IT" i="1" dirty="0">
                <a:latin typeface="Comic Sans MS" panose="030F0702030302020204" pitchFamily="66" charset="0"/>
              </a:rPr>
            </a:br>
            <a:endParaRPr lang="it-IT" b="1" dirty="0">
              <a:latin typeface="Comic Sans MS" panose="030F0702030302020204" pitchFamily="66" charset="0"/>
            </a:endParaRPr>
          </a:p>
          <a:p>
            <a:pPr marL="0" indent="0">
              <a:lnSpc>
                <a:spcPct val="110000"/>
              </a:lnSpc>
              <a:buNone/>
            </a:pPr>
            <a:r>
              <a:rPr lang="en-US" sz="1800" dirty="0">
                <a:latin typeface="Comic Sans MS" panose="030F0702030302020204" pitchFamily="66" charset="0"/>
              </a:rPr>
              <a:t>             </a:t>
            </a:r>
            <a:r>
              <a:rPr lang="en-US" sz="1900" dirty="0">
                <a:latin typeface="Comic Sans MS" panose="030F0702030302020204" pitchFamily="66" charset="0"/>
              </a:rPr>
              <a:t>InputStreamReader isr = </a:t>
            </a:r>
            <a:r>
              <a:rPr lang="en-US" sz="1900" dirty="0">
                <a:solidFill>
                  <a:srgbClr val="7030A0"/>
                </a:solidFill>
                <a:latin typeface="Comic Sans MS" panose="030F0702030302020204" pitchFamily="66" charset="0"/>
              </a:rPr>
              <a:t>new</a:t>
            </a:r>
            <a:r>
              <a:rPr lang="en-US" sz="1900" dirty="0">
                <a:latin typeface="Comic Sans MS" panose="030F0702030302020204" pitchFamily="66" charset="0"/>
              </a:rPr>
              <a:t> InputStreamReader(clientSocket.getInputStream());</a:t>
            </a:r>
            <a:br>
              <a:rPr lang="en-US" sz="1900" dirty="0">
                <a:latin typeface="Comic Sans MS" panose="030F0702030302020204" pitchFamily="66" charset="0"/>
              </a:rPr>
            </a:br>
            <a:br>
              <a:rPr lang="en-US" sz="1900" dirty="0">
                <a:latin typeface="Comic Sans MS" panose="030F0702030302020204" pitchFamily="66" charset="0"/>
              </a:rPr>
            </a:br>
            <a:r>
              <a:rPr lang="en-US" sz="1900" dirty="0">
                <a:latin typeface="Comic Sans MS" panose="030F0702030302020204" pitchFamily="66" charset="0"/>
              </a:rPr>
              <a:t>             BufferedReader in = </a:t>
            </a:r>
            <a:r>
              <a:rPr lang="en-US" sz="1900" dirty="0">
                <a:solidFill>
                  <a:srgbClr val="7030A0"/>
                </a:solidFill>
                <a:latin typeface="Comic Sans MS" panose="030F0702030302020204" pitchFamily="66" charset="0"/>
              </a:rPr>
              <a:t>new</a:t>
            </a:r>
            <a:r>
              <a:rPr lang="en-US" sz="1900" dirty="0">
                <a:latin typeface="Comic Sans MS" panose="030F0702030302020204" pitchFamily="66" charset="0"/>
              </a:rPr>
              <a:t> BufferedReader(isr);</a:t>
            </a:r>
            <a:br>
              <a:rPr lang="en-US" sz="1900" dirty="0">
                <a:latin typeface="Comic Sans MS" panose="030F0702030302020204" pitchFamily="66" charset="0"/>
              </a:rPr>
            </a:br>
            <a:br>
              <a:rPr lang="it-IT" sz="1900" dirty="0">
                <a:latin typeface="Comic Sans MS" panose="030F0702030302020204" pitchFamily="66" charset="0"/>
              </a:rPr>
            </a:br>
            <a:r>
              <a:rPr lang="it-IT" sz="1900" dirty="0">
                <a:latin typeface="Comic Sans MS" panose="030F0702030302020204" pitchFamily="66" charset="0"/>
              </a:rPr>
              <a:t>             </a:t>
            </a:r>
            <a:r>
              <a:rPr lang="it-IT" sz="1900" dirty="0">
                <a:solidFill>
                  <a:srgbClr val="0070C0"/>
                </a:solidFill>
                <a:latin typeface="Comic Sans MS" panose="030F0702030302020204" pitchFamily="66" charset="0"/>
              </a:rPr>
              <a:t>String</a:t>
            </a:r>
            <a:r>
              <a:rPr lang="it-IT" sz="1900" dirty="0">
                <a:latin typeface="Comic Sans MS" panose="030F0702030302020204" pitchFamily="66" charset="0"/>
              </a:rPr>
              <a:t> </a:t>
            </a:r>
            <a:r>
              <a:rPr lang="it-IT" sz="1900" dirty="0">
                <a:solidFill>
                  <a:srgbClr val="FFC000"/>
                </a:solidFill>
                <a:latin typeface="Comic Sans MS" panose="030F0702030302020204" pitchFamily="66" charset="0"/>
              </a:rPr>
              <a:t>s</a:t>
            </a:r>
            <a:r>
              <a:rPr lang="it-IT" sz="1900" dirty="0">
                <a:latin typeface="Comic Sans MS" panose="030F0702030302020204" pitchFamily="66" charset="0"/>
              </a:rPr>
              <a:t> = in.</a:t>
            </a:r>
            <a:r>
              <a:rPr lang="it-IT" sz="1900" dirty="0">
                <a:solidFill>
                  <a:srgbClr val="00B050"/>
                </a:solidFill>
                <a:latin typeface="Comic Sans MS" panose="030F0702030302020204" pitchFamily="66" charset="0"/>
              </a:rPr>
              <a:t>readLine()</a:t>
            </a:r>
            <a:r>
              <a:rPr lang="it-IT" sz="1900" dirty="0">
                <a:latin typeface="Comic Sans MS" panose="030F0702030302020204" pitchFamily="66" charset="0"/>
              </a:rPr>
              <a:t>;</a:t>
            </a:r>
            <a:r>
              <a:rPr lang="it-IT" sz="1900" dirty="0">
                <a:solidFill>
                  <a:srgbClr val="00B050"/>
                </a:solidFill>
                <a:latin typeface="Comic Sans MS" panose="030F0702030302020204" pitchFamily="66" charset="0"/>
              </a:rPr>
              <a:t>  </a:t>
            </a:r>
            <a:r>
              <a:rPr lang="it-IT" sz="1900" dirty="0">
                <a:solidFill>
                  <a:schemeClr val="bg1">
                    <a:lumMod val="50000"/>
                  </a:schemeClr>
                </a:solidFill>
                <a:latin typeface="Comic Sans MS" panose="030F0702030302020204" pitchFamily="66" charset="0"/>
              </a:rPr>
              <a:t>// questa istruzione ci consente ricevere la stringa sullo stream di input</a:t>
            </a:r>
            <a:endParaRPr lang="en-US" sz="1900" dirty="0">
              <a:solidFill>
                <a:schemeClr val="bg1">
                  <a:lumMod val="50000"/>
                </a:schemeClr>
              </a:solidFill>
              <a:latin typeface="Comic Sans MS" panose="030F0702030302020204" pitchFamily="66" charset="0"/>
            </a:endParaRPr>
          </a:p>
        </p:txBody>
      </p:sp>
    </p:spTree>
    <p:extLst>
      <p:ext uri="{BB962C8B-B14F-4D97-AF65-F5344CB8AC3E}">
        <p14:creationId xmlns:p14="http://schemas.microsoft.com/office/powerpoint/2010/main" val="2553521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2F993-BAE0-470C-9515-8810AA0D1EA7}"/>
              </a:ext>
            </a:extLst>
          </p:cNvPr>
          <p:cNvSpPr>
            <a:spLocks noGrp="1"/>
          </p:cNvSpPr>
          <p:nvPr>
            <p:ph type="title"/>
          </p:nvPr>
        </p:nvSpPr>
        <p:spPr>
          <a:xfrm>
            <a:off x="589703" y="287006"/>
            <a:ext cx="10920663" cy="1102179"/>
          </a:xfrm>
        </p:spPr>
        <p:txBody>
          <a:bodyPr>
            <a:normAutofit fontScale="90000"/>
          </a:bodyPr>
          <a:lstStyle/>
          <a:p>
            <a:pPr algn="ctr"/>
            <a:r>
              <a:rPr lang="it-IT" dirty="0">
                <a:solidFill>
                  <a:srgbClr val="0070C0"/>
                </a:solidFill>
                <a:latin typeface="Comic Sans MS" panose="030F0702030302020204" pitchFamily="66" charset="0"/>
              </a:rPr>
              <a:t>Schema riepilogativo per una </a:t>
            </a:r>
            <a:br>
              <a:rPr lang="it-IT" dirty="0">
                <a:solidFill>
                  <a:srgbClr val="0070C0"/>
                </a:solidFill>
                <a:latin typeface="Comic Sans MS" panose="030F0702030302020204" pitchFamily="66" charset="0"/>
              </a:rPr>
            </a:br>
            <a:r>
              <a:rPr lang="it-IT" dirty="0">
                <a:solidFill>
                  <a:srgbClr val="0070C0"/>
                </a:solidFill>
                <a:latin typeface="Comic Sans MS" panose="030F0702030302020204" pitchFamily="66" charset="0"/>
              </a:rPr>
              <a:t>applicazione C/S in JAVA per </a:t>
            </a:r>
            <a:r>
              <a:rPr lang="it-IT" sz="4900" b="1" u="sng" dirty="0">
                <a:solidFill>
                  <a:srgbClr val="0070C0"/>
                </a:solidFill>
                <a:effectLst>
                  <a:outerShdw blurRad="38100" dist="38100" dir="2700000" algn="tl">
                    <a:srgbClr val="000000">
                      <a:alpha val="43137"/>
                    </a:srgbClr>
                  </a:outerShdw>
                </a:effectLst>
                <a:latin typeface="Comic Sans MS" panose="030F0702030302020204" pitchFamily="66" charset="0"/>
              </a:rPr>
              <a:t>TCP</a:t>
            </a:r>
            <a:r>
              <a:rPr lang="it-IT" sz="4900" dirty="0">
                <a:solidFill>
                  <a:srgbClr val="0070C0"/>
                </a:solidFill>
                <a:latin typeface="Comic Sans MS" panose="030F0702030302020204" pitchFamily="66" charset="0"/>
              </a:rPr>
              <a:t> </a:t>
            </a:r>
            <a:r>
              <a:rPr lang="it-IT" sz="2400" dirty="0">
                <a:solidFill>
                  <a:srgbClr val="0070C0"/>
                </a:solidFill>
                <a:latin typeface="Comic Sans MS" panose="030F0702030302020204" pitchFamily="66" charset="0"/>
              </a:rPr>
              <a:t>cont.</a:t>
            </a:r>
            <a:endParaRPr lang="it-IT" sz="4900" dirty="0">
              <a:solidFill>
                <a:srgbClr val="0070C0"/>
              </a:solidFill>
              <a:latin typeface="Comic Sans MS" panose="030F0702030302020204" pitchFamily="66" charset="0"/>
            </a:endParaRPr>
          </a:p>
        </p:txBody>
      </p:sp>
      <p:sp>
        <p:nvSpPr>
          <p:cNvPr id="3" name="Segnaposto contenuto 2">
            <a:extLst>
              <a:ext uri="{FF2B5EF4-FFF2-40B4-BE49-F238E27FC236}">
                <a16:creationId xmlns:a16="http://schemas.microsoft.com/office/drawing/2014/main" id="{6E8E12BA-FB95-4CCF-A861-F8706E38603C}"/>
              </a:ext>
            </a:extLst>
          </p:cNvPr>
          <p:cNvSpPr>
            <a:spLocks noGrp="1"/>
          </p:cNvSpPr>
          <p:nvPr>
            <p:ph idx="1"/>
          </p:nvPr>
        </p:nvSpPr>
        <p:spPr>
          <a:xfrm>
            <a:off x="452581" y="1611304"/>
            <a:ext cx="11286837" cy="4473611"/>
          </a:xfrm>
        </p:spPr>
        <p:txBody>
          <a:bodyPr>
            <a:normAutofit/>
          </a:bodyPr>
          <a:lstStyle/>
          <a:p>
            <a:pPr marL="0" indent="0">
              <a:lnSpc>
                <a:spcPct val="110000"/>
              </a:lnSpc>
              <a:buNone/>
            </a:pPr>
            <a:r>
              <a:rPr lang="it-IT" i="1" dirty="0">
                <a:latin typeface="Comic Sans MS" panose="030F0702030302020204" pitchFamily="66" charset="0"/>
              </a:rPr>
              <a:t>Il client crea anche uno stream di output con cui invierà i dati al server in modo analogo allo stream di input:</a:t>
            </a:r>
            <a:br>
              <a:rPr lang="it-IT" i="1" dirty="0">
                <a:latin typeface="Comic Sans MS" panose="030F0702030302020204" pitchFamily="66" charset="0"/>
              </a:rPr>
            </a:br>
            <a:endParaRPr lang="it-IT" b="1" dirty="0">
              <a:latin typeface="Comic Sans MS" panose="030F0702030302020204" pitchFamily="66" charset="0"/>
            </a:endParaRPr>
          </a:p>
          <a:p>
            <a:pPr marL="0" indent="0">
              <a:lnSpc>
                <a:spcPct val="110000"/>
              </a:lnSpc>
              <a:buNone/>
            </a:pPr>
            <a:r>
              <a:rPr lang="en-US" sz="1800" dirty="0">
                <a:latin typeface="Comic Sans MS" panose="030F0702030302020204" pitchFamily="66" charset="0"/>
              </a:rPr>
              <a:t>             </a:t>
            </a:r>
            <a:r>
              <a:rPr lang="en-US" sz="1900" dirty="0">
                <a:latin typeface="Comic Sans MS" panose="030F0702030302020204" pitchFamily="66" charset="0"/>
              </a:rPr>
              <a:t>OutputStreamWriter </a:t>
            </a:r>
            <a:r>
              <a:rPr lang="en-US" sz="1900" b="1" dirty="0">
                <a:latin typeface="Comic Sans MS" panose="030F0702030302020204" pitchFamily="66" charset="0"/>
              </a:rPr>
              <a:t>osw</a:t>
            </a:r>
            <a:r>
              <a:rPr lang="en-US" sz="1900" dirty="0">
                <a:latin typeface="Comic Sans MS" panose="030F0702030302020204" pitchFamily="66" charset="0"/>
              </a:rPr>
              <a:t> = </a:t>
            </a:r>
            <a:r>
              <a:rPr lang="en-US" sz="1900" dirty="0">
                <a:solidFill>
                  <a:srgbClr val="7030A0"/>
                </a:solidFill>
                <a:latin typeface="Comic Sans MS" panose="030F0702030302020204" pitchFamily="66" charset="0"/>
              </a:rPr>
              <a:t>new</a:t>
            </a:r>
            <a:r>
              <a:rPr lang="en-US" sz="1900" dirty="0">
                <a:latin typeface="Comic Sans MS" panose="030F0702030302020204" pitchFamily="66" charset="0"/>
              </a:rPr>
              <a:t> OutputStreamWriter(clientSocket.getOutputStream());</a:t>
            </a:r>
            <a:br>
              <a:rPr lang="en-US" sz="1900" dirty="0">
                <a:latin typeface="Comic Sans MS" panose="030F0702030302020204" pitchFamily="66" charset="0"/>
              </a:rPr>
            </a:br>
            <a:br>
              <a:rPr lang="en-US" sz="1900" dirty="0">
                <a:latin typeface="Comic Sans MS" panose="030F0702030302020204" pitchFamily="66" charset="0"/>
              </a:rPr>
            </a:br>
            <a:r>
              <a:rPr lang="en-US" sz="1900" dirty="0">
                <a:latin typeface="Comic Sans MS" panose="030F0702030302020204" pitchFamily="66" charset="0"/>
              </a:rPr>
              <a:t>             BufferedWriter </a:t>
            </a:r>
            <a:r>
              <a:rPr lang="en-US" sz="1900" b="1" dirty="0">
                <a:latin typeface="Comic Sans MS" panose="030F0702030302020204" pitchFamily="66" charset="0"/>
              </a:rPr>
              <a:t>bw</a:t>
            </a:r>
            <a:r>
              <a:rPr lang="en-US" sz="1900" dirty="0">
                <a:latin typeface="Comic Sans MS" panose="030F0702030302020204" pitchFamily="66" charset="0"/>
              </a:rPr>
              <a:t> = </a:t>
            </a:r>
            <a:r>
              <a:rPr lang="en-US" sz="1900" dirty="0">
                <a:solidFill>
                  <a:srgbClr val="7030A0"/>
                </a:solidFill>
                <a:latin typeface="Comic Sans MS" panose="030F0702030302020204" pitchFamily="66" charset="0"/>
              </a:rPr>
              <a:t>new</a:t>
            </a:r>
            <a:r>
              <a:rPr lang="en-US" sz="1900" dirty="0">
                <a:latin typeface="Comic Sans MS" panose="030F0702030302020204" pitchFamily="66" charset="0"/>
              </a:rPr>
              <a:t> BufferedWriter(</a:t>
            </a:r>
            <a:r>
              <a:rPr lang="en-US" sz="1900" b="1" dirty="0">
                <a:latin typeface="Comic Sans MS" panose="030F0702030302020204" pitchFamily="66" charset="0"/>
              </a:rPr>
              <a:t>osw</a:t>
            </a:r>
            <a:r>
              <a:rPr lang="en-US" sz="1900" dirty="0">
                <a:latin typeface="Comic Sans MS" panose="030F0702030302020204" pitchFamily="66" charset="0"/>
              </a:rPr>
              <a:t>);</a:t>
            </a:r>
            <a:br>
              <a:rPr lang="en-US" sz="1900" dirty="0">
                <a:latin typeface="Comic Sans MS" panose="030F0702030302020204" pitchFamily="66" charset="0"/>
              </a:rPr>
            </a:br>
            <a:br>
              <a:rPr lang="it-IT" sz="1900" dirty="0">
                <a:latin typeface="Comic Sans MS" panose="030F0702030302020204" pitchFamily="66" charset="0"/>
              </a:rPr>
            </a:br>
            <a:r>
              <a:rPr lang="it-IT" sz="1900" dirty="0">
                <a:latin typeface="Comic Sans MS" panose="030F0702030302020204" pitchFamily="66" charset="0"/>
              </a:rPr>
              <a:t>             </a:t>
            </a:r>
            <a:r>
              <a:rPr lang="en-US" sz="1900" dirty="0">
                <a:latin typeface="Comic Sans MS" panose="030F0702030302020204" pitchFamily="66" charset="0"/>
              </a:rPr>
              <a:t>PrintWriter </a:t>
            </a:r>
            <a:r>
              <a:rPr lang="en-US" sz="1900" b="1" dirty="0">
                <a:latin typeface="Comic Sans MS" panose="030F0702030302020204" pitchFamily="66" charset="0"/>
              </a:rPr>
              <a:t>out</a:t>
            </a:r>
            <a:r>
              <a:rPr lang="en-US" sz="1900" dirty="0">
                <a:latin typeface="Comic Sans MS" panose="030F0702030302020204" pitchFamily="66" charset="0"/>
              </a:rPr>
              <a:t> = </a:t>
            </a:r>
            <a:r>
              <a:rPr lang="en-US" sz="1900" dirty="0">
                <a:solidFill>
                  <a:srgbClr val="7030A0"/>
                </a:solidFill>
                <a:latin typeface="Comic Sans MS" panose="030F0702030302020204" pitchFamily="66" charset="0"/>
              </a:rPr>
              <a:t>new</a:t>
            </a:r>
            <a:r>
              <a:rPr lang="en-US" sz="1900" dirty="0">
                <a:latin typeface="Comic Sans MS" panose="030F0702030302020204" pitchFamily="66" charset="0"/>
              </a:rPr>
              <a:t> PrintWriter(</a:t>
            </a:r>
            <a:r>
              <a:rPr lang="en-US" sz="1900" b="1" dirty="0">
                <a:latin typeface="Comic Sans MS" panose="030F0702030302020204" pitchFamily="66" charset="0"/>
              </a:rPr>
              <a:t>bw</a:t>
            </a:r>
            <a:r>
              <a:rPr lang="en-US" sz="1900" dirty="0">
                <a:latin typeface="Comic Sans MS" panose="030F0702030302020204" pitchFamily="66" charset="0"/>
              </a:rPr>
              <a:t>, </a:t>
            </a:r>
            <a:r>
              <a:rPr lang="en-US" sz="1900" dirty="0">
                <a:solidFill>
                  <a:srgbClr val="7030A0"/>
                </a:solidFill>
                <a:latin typeface="Comic Sans MS" panose="030F0702030302020204" pitchFamily="66" charset="0"/>
              </a:rPr>
              <a:t>true</a:t>
            </a:r>
            <a:r>
              <a:rPr lang="en-US" sz="1900" dirty="0">
                <a:latin typeface="Comic Sans MS" panose="030F0702030302020204" pitchFamily="66" charset="0"/>
              </a:rPr>
              <a:t>);</a:t>
            </a:r>
            <a:br>
              <a:rPr lang="en-US" sz="1900" dirty="0">
                <a:latin typeface="Comic Sans MS" panose="030F0702030302020204" pitchFamily="66" charset="0"/>
              </a:rPr>
            </a:br>
            <a:br>
              <a:rPr lang="en-US" sz="1900" dirty="0">
                <a:latin typeface="Comic Sans MS" panose="030F0702030302020204" pitchFamily="66" charset="0"/>
              </a:rPr>
            </a:br>
            <a:r>
              <a:rPr lang="en-US" sz="1900" dirty="0">
                <a:solidFill>
                  <a:srgbClr val="00B050"/>
                </a:solidFill>
                <a:latin typeface="Comic Sans MS" panose="030F0702030302020204" pitchFamily="66" charset="0"/>
              </a:rPr>
              <a:t>             out.println</a:t>
            </a:r>
            <a:r>
              <a:rPr lang="en-US" sz="1900" dirty="0">
                <a:latin typeface="Comic Sans MS" panose="030F0702030302020204" pitchFamily="66" charset="0"/>
              </a:rPr>
              <a:t>(</a:t>
            </a:r>
            <a:r>
              <a:rPr lang="en-US" sz="1900" b="1" dirty="0">
                <a:latin typeface="Comic Sans MS" panose="030F0702030302020204" pitchFamily="66" charset="0"/>
              </a:rPr>
              <a:t>s</a:t>
            </a:r>
            <a:r>
              <a:rPr lang="en-US" sz="1900" dirty="0">
                <a:latin typeface="Comic Sans MS" panose="030F0702030302020204" pitchFamily="66" charset="0"/>
              </a:rPr>
              <a:t>);</a:t>
            </a:r>
            <a:r>
              <a:rPr lang="en-US" sz="1900" dirty="0">
                <a:solidFill>
                  <a:srgbClr val="00B050"/>
                </a:solidFill>
                <a:latin typeface="Comic Sans MS" panose="030F0702030302020204" pitchFamily="66" charset="0"/>
              </a:rPr>
              <a:t> </a:t>
            </a:r>
            <a:r>
              <a:rPr lang="it-IT" sz="1900" dirty="0">
                <a:solidFill>
                  <a:schemeClr val="bg1">
                    <a:lumMod val="50000"/>
                  </a:schemeClr>
                </a:solidFill>
                <a:latin typeface="Comic Sans MS" panose="030F0702030302020204" pitchFamily="66" charset="0"/>
              </a:rPr>
              <a:t>//questa istruzione ci consente di inviare la stringa sullo stream di output</a:t>
            </a:r>
            <a:endParaRPr lang="en-US" sz="1900" dirty="0">
              <a:solidFill>
                <a:schemeClr val="bg1">
                  <a:lumMod val="50000"/>
                </a:schemeClr>
              </a:solidFill>
              <a:latin typeface="Comic Sans MS" panose="030F0702030302020204" pitchFamily="66" charset="0"/>
            </a:endParaRPr>
          </a:p>
        </p:txBody>
      </p:sp>
    </p:spTree>
    <p:extLst>
      <p:ext uri="{BB962C8B-B14F-4D97-AF65-F5344CB8AC3E}">
        <p14:creationId xmlns:p14="http://schemas.microsoft.com/office/powerpoint/2010/main" val="2709327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2F993-BAE0-470C-9515-8810AA0D1EA7}"/>
              </a:ext>
            </a:extLst>
          </p:cNvPr>
          <p:cNvSpPr>
            <a:spLocks noGrp="1"/>
          </p:cNvSpPr>
          <p:nvPr>
            <p:ph type="title"/>
          </p:nvPr>
        </p:nvSpPr>
        <p:spPr>
          <a:xfrm>
            <a:off x="589703" y="287006"/>
            <a:ext cx="10920663" cy="1102179"/>
          </a:xfrm>
        </p:spPr>
        <p:txBody>
          <a:bodyPr>
            <a:normAutofit fontScale="90000"/>
          </a:bodyPr>
          <a:lstStyle/>
          <a:p>
            <a:pPr algn="ctr"/>
            <a:r>
              <a:rPr lang="it-IT" dirty="0">
                <a:solidFill>
                  <a:srgbClr val="0070C0"/>
                </a:solidFill>
                <a:latin typeface="Comic Sans MS" panose="030F0702030302020204" pitchFamily="66" charset="0"/>
              </a:rPr>
              <a:t>Passi fondamentali per la realizzazione di un sistema Client–Server con protocollo </a:t>
            </a:r>
            <a:r>
              <a:rPr lang="it-IT" b="1" u="sng" dirty="0">
                <a:solidFill>
                  <a:srgbClr val="0070C0"/>
                </a:solidFill>
                <a:effectLst>
                  <a:outerShdw blurRad="38100" dist="38100" dir="2700000" algn="tl">
                    <a:srgbClr val="000000">
                      <a:alpha val="43137"/>
                    </a:srgbClr>
                  </a:outerShdw>
                </a:effectLst>
                <a:latin typeface="Comic Sans MS" panose="030F0702030302020204" pitchFamily="66" charset="0"/>
              </a:rPr>
              <a:t>UDP</a:t>
            </a:r>
          </a:p>
        </p:txBody>
      </p:sp>
      <p:sp>
        <p:nvSpPr>
          <p:cNvPr id="3" name="Segnaposto contenuto 2">
            <a:extLst>
              <a:ext uri="{FF2B5EF4-FFF2-40B4-BE49-F238E27FC236}">
                <a16:creationId xmlns:a16="http://schemas.microsoft.com/office/drawing/2014/main" id="{6E8E12BA-FB95-4CCF-A861-F8706E38603C}"/>
              </a:ext>
            </a:extLst>
          </p:cNvPr>
          <p:cNvSpPr>
            <a:spLocks noGrp="1"/>
          </p:cNvSpPr>
          <p:nvPr>
            <p:ph idx="1"/>
          </p:nvPr>
        </p:nvSpPr>
        <p:spPr>
          <a:xfrm>
            <a:off x="452581" y="1611304"/>
            <a:ext cx="11286837" cy="4506863"/>
          </a:xfrm>
        </p:spPr>
        <p:txBody>
          <a:bodyPr>
            <a:normAutofit lnSpcReduction="10000"/>
          </a:bodyPr>
          <a:lstStyle/>
          <a:p>
            <a:pPr>
              <a:lnSpc>
                <a:spcPct val="110000"/>
              </a:lnSpc>
            </a:pPr>
            <a:r>
              <a:rPr lang="it-IT" b="1" i="1" u="sng" dirty="0">
                <a:effectLst>
                  <a:outerShdw blurRad="38100" dist="38100" dir="2700000" algn="tl">
                    <a:srgbClr val="000000">
                      <a:alpha val="43137"/>
                    </a:srgbClr>
                  </a:outerShdw>
                </a:effectLst>
                <a:latin typeface="Comic Sans MS" panose="030F0702030302020204" pitchFamily="66" charset="0"/>
              </a:rPr>
              <a:t>Programma Server</a:t>
            </a:r>
          </a:p>
          <a:p>
            <a:pPr marL="0" indent="0">
              <a:lnSpc>
                <a:spcPct val="110000"/>
              </a:lnSpc>
              <a:buNone/>
            </a:pPr>
            <a:r>
              <a:rPr lang="it-IT" dirty="0">
                <a:latin typeface="Comic Sans MS" panose="030F0702030302020204" pitchFamily="66" charset="0"/>
              </a:rPr>
              <a:t>■ crea il </a:t>
            </a:r>
            <a:r>
              <a:rPr lang="it-IT" dirty="0">
                <a:solidFill>
                  <a:srgbClr val="FF0000"/>
                </a:solidFill>
                <a:latin typeface="Comic Sans MS" panose="030F0702030302020204" pitchFamily="66" charset="0"/>
              </a:rPr>
              <a:t>socket</a:t>
            </a:r>
          </a:p>
          <a:p>
            <a:pPr marL="0" indent="0">
              <a:lnSpc>
                <a:spcPct val="110000"/>
              </a:lnSpc>
              <a:buNone/>
            </a:pPr>
            <a:r>
              <a:rPr lang="it-IT" dirty="0">
                <a:latin typeface="Comic Sans MS" panose="030F0702030302020204" pitchFamily="66" charset="0"/>
              </a:rPr>
              <a:t>■ ripete le seguenti operazioni:</a:t>
            </a:r>
          </a:p>
          <a:p>
            <a:pPr marL="0" indent="0">
              <a:lnSpc>
                <a:spcPct val="110000"/>
              </a:lnSpc>
              <a:buNone/>
            </a:pPr>
            <a:r>
              <a:rPr lang="it-IT" dirty="0">
                <a:latin typeface="Comic Sans MS" panose="030F0702030302020204" pitchFamily="66" charset="0"/>
              </a:rPr>
              <a:t>– si mette in attesa delle richieste in arrivo;</a:t>
            </a:r>
          </a:p>
          <a:p>
            <a:pPr marL="0" indent="0">
              <a:lnSpc>
                <a:spcPct val="110000"/>
              </a:lnSpc>
              <a:buNone/>
            </a:pPr>
            <a:r>
              <a:rPr lang="it-IT" dirty="0">
                <a:latin typeface="Comic Sans MS" panose="030F0702030302020204" pitchFamily="66" charset="0"/>
              </a:rPr>
              <a:t>– riceve il </a:t>
            </a:r>
            <a:r>
              <a:rPr lang="it-IT" i="1" dirty="0">
                <a:latin typeface="Comic Sans MS" panose="030F0702030302020204" pitchFamily="66" charset="0"/>
              </a:rPr>
              <a:t>messaggio</a:t>
            </a:r>
            <a:r>
              <a:rPr lang="it-IT" dirty="0">
                <a:latin typeface="Comic Sans MS" panose="030F0702030302020204" pitchFamily="66" charset="0"/>
              </a:rPr>
              <a:t> dal </a:t>
            </a:r>
            <a:r>
              <a:rPr lang="it-IT" dirty="0">
                <a:solidFill>
                  <a:srgbClr val="FF0000"/>
                </a:solidFill>
                <a:latin typeface="Comic Sans MS" panose="030F0702030302020204" pitchFamily="66" charset="0"/>
              </a:rPr>
              <a:t>socket</a:t>
            </a:r>
            <a:r>
              <a:rPr lang="it-IT" dirty="0">
                <a:latin typeface="Comic Sans MS" panose="030F0702030302020204" pitchFamily="66" charset="0"/>
              </a:rPr>
              <a:t>;</a:t>
            </a:r>
          </a:p>
          <a:p>
            <a:pPr marL="0" indent="0">
              <a:lnSpc>
                <a:spcPct val="110000"/>
              </a:lnSpc>
              <a:buNone/>
            </a:pPr>
            <a:r>
              <a:rPr lang="it-IT" dirty="0">
                <a:latin typeface="Comic Sans MS" panose="030F0702030302020204" pitchFamily="66" charset="0"/>
              </a:rPr>
              <a:t>– invia la </a:t>
            </a:r>
            <a:r>
              <a:rPr lang="it-IT" i="1" dirty="0">
                <a:latin typeface="Comic Sans MS" panose="030F0702030302020204" pitchFamily="66" charset="0"/>
              </a:rPr>
              <a:t>risposta</a:t>
            </a:r>
            <a:r>
              <a:rPr lang="it-IT" dirty="0">
                <a:latin typeface="Comic Sans MS" panose="030F0702030302020204" pitchFamily="66" charset="0"/>
              </a:rPr>
              <a:t> sul </a:t>
            </a:r>
            <a:r>
              <a:rPr lang="it-IT" dirty="0">
                <a:solidFill>
                  <a:srgbClr val="FF0000"/>
                </a:solidFill>
                <a:latin typeface="Comic Sans MS" panose="030F0702030302020204" pitchFamily="66" charset="0"/>
              </a:rPr>
              <a:t>socket</a:t>
            </a:r>
            <a:r>
              <a:rPr lang="it-IT" dirty="0">
                <a:latin typeface="Comic Sans MS" panose="030F0702030302020204" pitchFamily="66" charset="0"/>
              </a:rPr>
              <a:t> al </a:t>
            </a:r>
            <a:r>
              <a:rPr lang="it-IT" i="1" dirty="0">
                <a:solidFill>
                  <a:srgbClr val="FF0000"/>
                </a:solidFill>
                <a:latin typeface="Comic Sans MS" panose="030F0702030302020204" pitchFamily="66" charset="0"/>
              </a:rPr>
              <a:t>client</a:t>
            </a:r>
            <a:r>
              <a:rPr lang="it-IT" dirty="0">
                <a:latin typeface="Comic Sans MS" panose="030F0702030302020204" pitchFamily="66" charset="0"/>
              </a:rPr>
              <a:t> che ha fatto una</a:t>
            </a:r>
            <a:br>
              <a:rPr lang="it-IT" dirty="0">
                <a:latin typeface="Comic Sans MS" panose="030F0702030302020204" pitchFamily="66" charset="0"/>
              </a:rPr>
            </a:br>
            <a:r>
              <a:rPr lang="it-IT" dirty="0">
                <a:latin typeface="Comic Sans MS" panose="030F0702030302020204" pitchFamily="66" charset="0"/>
              </a:rPr>
              <a:t>  richiesta;</a:t>
            </a:r>
          </a:p>
          <a:p>
            <a:pPr marL="0" indent="0">
              <a:lnSpc>
                <a:spcPct val="110000"/>
              </a:lnSpc>
              <a:buNone/>
            </a:pPr>
            <a:r>
              <a:rPr lang="it-IT" dirty="0">
                <a:latin typeface="Comic Sans MS" panose="030F0702030302020204" pitchFamily="66" charset="0"/>
              </a:rPr>
              <a:t>■ chiude il </a:t>
            </a:r>
            <a:r>
              <a:rPr lang="it-IT" dirty="0">
                <a:solidFill>
                  <a:srgbClr val="FF0000"/>
                </a:solidFill>
                <a:latin typeface="Comic Sans MS" panose="030F0702030302020204" pitchFamily="66" charset="0"/>
              </a:rPr>
              <a:t>socket</a:t>
            </a:r>
            <a:r>
              <a:rPr lang="it-IT" dirty="0">
                <a:latin typeface="Comic Sans MS" panose="030F0702030302020204" pitchFamily="66" charset="0"/>
              </a:rPr>
              <a:t>.</a:t>
            </a:r>
          </a:p>
        </p:txBody>
      </p:sp>
    </p:spTree>
    <p:extLst>
      <p:ext uri="{BB962C8B-B14F-4D97-AF65-F5344CB8AC3E}">
        <p14:creationId xmlns:p14="http://schemas.microsoft.com/office/powerpoint/2010/main" val="2014493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2F993-BAE0-470C-9515-8810AA0D1EA7}"/>
              </a:ext>
            </a:extLst>
          </p:cNvPr>
          <p:cNvSpPr>
            <a:spLocks noGrp="1"/>
          </p:cNvSpPr>
          <p:nvPr>
            <p:ph type="title"/>
          </p:nvPr>
        </p:nvSpPr>
        <p:spPr>
          <a:xfrm>
            <a:off x="589703" y="287006"/>
            <a:ext cx="10920663" cy="1102179"/>
          </a:xfrm>
        </p:spPr>
        <p:txBody>
          <a:bodyPr>
            <a:normAutofit fontScale="90000"/>
          </a:bodyPr>
          <a:lstStyle/>
          <a:p>
            <a:pPr algn="ctr"/>
            <a:r>
              <a:rPr lang="it-IT" dirty="0">
                <a:solidFill>
                  <a:srgbClr val="0070C0"/>
                </a:solidFill>
                <a:latin typeface="Comic Sans MS" panose="030F0702030302020204" pitchFamily="66" charset="0"/>
              </a:rPr>
              <a:t>Passi fondamentali per la realizzazione di un sistema Client–Server con protocollo </a:t>
            </a:r>
            <a:r>
              <a:rPr lang="it-IT" b="1" u="sng" dirty="0">
                <a:solidFill>
                  <a:srgbClr val="0070C0"/>
                </a:solidFill>
                <a:effectLst>
                  <a:outerShdw blurRad="38100" dist="38100" dir="2700000" algn="tl">
                    <a:srgbClr val="000000">
                      <a:alpha val="43137"/>
                    </a:srgbClr>
                  </a:outerShdw>
                </a:effectLst>
                <a:latin typeface="Comic Sans MS" panose="030F0702030302020204" pitchFamily="66" charset="0"/>
              </a:rPr>
              <a:t>UDP</a:t>
            </a:r>
          </a:p>
        </p:txBody>
      </p:sp>
      <p:sp>
        <p:nvSpPr>
          <p:cNvPr id="3" name="Segnaposto contenuto 2">
            <a:extLst>
              <a:ext uri="{FF2B5EF4-FFF2-40B4-BE49-F238E27FC236}">
                <a16:creationId xmlns:a16="http://schemas.microsoft.com/office/drawing/2014/main" id="{6E8E12BA-FB95-4CCF-A861-F8706E38603C}"/>
              </a:ext>
            </a:extLst>
          </p:cNvPr>
          <p:cNvSpPr>
            <a:spLocks noGrp="1"/>
          </p:cNvSpPr>
          <p:nvPr>
            <p:ph idx="1"/>
          </p:nvPr>
        </p:nvSpPr>
        <p:spPr>
          <a:xfrm>
            <a:off x="452581" y="1611304"/>
            <a:ext cx="11286837" cy="4506863"/>
          </a:xfrm>
        </p:spPr>
        <p:txBody>
          <a:bodyPr>
            <a:normAutofit/>
          </a:bodyPr>
          <a:lstStyle/>
          <a:p>
            <a:pPr>
              <a:lnSpc>
                <a:spcPct val="110000"/>
              </a:lnSpc>
            </a:pPr>
            <a:r>
              <a:rPr lang="it-IT" b="1" i="1" u="sng" dirty="0">
                <a:effectLst>
                  <a:outerShdw blurRad="38100" dist="38100" dir="2700000" algn="tl">
                    <a:srgbClr val="000000">
                      <a:alpha val="43137"/>
                    </a:srgbClr>
                  </a:outerShdw>
                </a:effectLst>
                <a:latin typeface="Comic Sans MS" panose="030F0702030302020204" pitchFamily="66" charset="0"/>
              </a:rPr>
              <a:t>Programma Client</a:t>
            </a:r>
          </a:p>
          <a:p>
            <a:pPr marL="0" indent="0">
              <a:lnSpc>
                <a:spcPct val="110000"/>
              </a:lnSpc>
              <a:buNone/>
            </a:pPr>
            <a:r>
              <a:rPr lang="it-IT" dirty="0">
                <a:latin typeface="Comic Sans MS" panose="030F0702030302020204" pitchFamily="66" charset="0"/>
              </a:rPr>
              <a:t>■ crea il </a:t>
            </a:r>
            <a:r>
              <a:rPr lang="it-IT" dirty="0">
                <a:solidFill>
                  <a:srgbClr val="FF0000"/>
                </a:solidFill>
                <a:latin typeface="Comic Sans MS" panose="030F0702030302020204" pitchFamily="66" charset="0"/>
              </a:rPr>
              <a:t>socket</a:t>
            </a:r>
            <a:r>
              <a:rPr lang="it-IT" dirty="0">
                <a:latin typeface="Comic Sans MS" panose="030F0702030302020204" pitchFamily="66" charset="0"/>
              </a:rPr>
              <a:t>;</a:t>
            </a:r>
          </a:p>
          <a:p>
            <a:pPr marL="0" indent="0">
              <a:lnSpc>
                <a:spcPct val="110000"/>
              </a:lnSpc>
              <a:buNone/>
            </a:pPr>
            <a:r>
              <a:rPr lang="it-IT" dirty="0">
                <a:latin typeface="Comic Sans MS" panose="030F0702030302020204" pitchFamily="66" charset="0"/>
              </a:rPr>
              <a:t>■ manda richiesta sul </a:t>
            </a:r>
            <a:r>
              <a:rPr lang="it-IT" dirty="0">
                <a:solidFill>
                  <a:srgbClr val="FF0000"/>
                </a:solidFill>
                <a:latin typeface="Comic Sans MS" panose="030F0702030302020204" pitchFamily="66" charset="0"/>
              </a:rPr>
              <a:t>socket</a:t>
            </a:r>
            <a:r>
              <a:rPr lang="it-IT" dirty="0">
                <a:latin typeface="Comic Sans MS" panose="030F0702030302020204" pitchFamily="66" charset="0"/>
              </a:rPr>
              <a:t> (</a:t>
            </a:r>
            <a:r>
              <a:rPr lang="it-IT" sz="2400" dirty="0">
                <a:latin typeface="Comic Sans MS" panose="030F0702030302020204" pitchFamily="66" charset="0"/>
              </a:rPr>
              <a:t>composto da </a:t>
            </a:r>
            <a:r>
              <a:rPr lang="it-IT" sz="2400" i="1" u="sng" dirty="0">
                <a:latin typeface="Comic Sans MS" panose="030F0702030302020204" pitchFamily="66" charset="0"/>
              </a:rPr>
              <a:t>indirizzo</a:t>
            </a:r>
            <a:r>
              <a:rPr lang="it-IT" sz="2400" dirty="0">
                <a:latin typeface="Comic Sans MS" panose="030F0702030302020204" pitchFamily="66" charset="0"/>
              </a:rPr>
              <a:t>, </a:t>
            </a:r>
            <a:r>
              <a:rPr lang="it-IT" sz="2400" i="1" u="sng" dirty="0">
                <a:latin typeface="Comic Sans MS" panose="030F0702030302020204" pitchFamily="66" charset="0"/>
              </a:rPr>
              <a:t>porta</a:t>
            </a:r>
            <a:r>
              <a:rPr lang="it-IT" sz="2400" dirty="0">
                <a:latin typeface="Comic Sans MS" panose="030F0702030302020204" pitchFamily="66" charset="0"/>
              </a:rPr>
              <a:t> e </a:t>
            </a:r>
            <a:r>
              <a:rPr lang="it-IT" sz="2400" i="1" u="sng" dirty="0">
                <a:latin typeface="Comic Sans MS" panose="030F0702030302020204" pitchFamily="66" charset="0"/>
              </a:rPr>
              <a:t>messaggio</a:t>
            </a:r>
            <a:r>
              <a:rPr lang="it-IT" dirty="0">
                <a:latin typeface="Comic Sans MS" panose="030F0702030302020204" pitchFamily="66" charset="0"/>
              </a:rPr>
              <a:t>);</a:t>
            </a:r>
          </a:p>
          <a:p>
            <a:pPr marL="0" indent="0">
              <a:lnSpc>
                <a:spcPct val="110000"/>
              </a:lnSpc>
              <a:buNone/>
            </a:pPr>
            <a:r>
              <a:rPr lang="it-IT" dirty="0">
                <a:latin typeface="Comic Sans MS" panose="030F0702030302020204" pitchFamily="66" charset="0"/>
              </a:rPr>
              <a:t>■ riceve dati dal </a:t>
            </a:r>
            <a:r>
              <a:rPr lang="it-IT" dirty="0">
                <a:solidFill>
                  <a:srgbClr val="FF0000"/>
                </a:solidFill>
                <a:latin typeface="Comic Sans MS" panose="030F0702030302020204" pitchFamily="66" charset="0"/>
              </a:rPr>
              <a:t>socket</a:t>
            </a:r>
            <a:r>
              <a:rPr lang="it-IT" dirty="0">
                <a:latin typeface="Comic Sans MS" panose="030F0702030302020204" pitchFamily="66" charset="0"/>
              </a:rPr>
              <a:t>;</a:t>
            </a:r>
          </a:p>
          <a:p>
            <a:pPr marL="0" indent="0">
              <a:lnSpc>
                <a:spcPct val="110000"/>
              </a:lnSpc>
              <a:buNone/>
            </a:pPr>
            <a:r>
              <a:rPr lang="it-IT" dirty="0">
                <a:latin typeface="Comic Sans MS" panose="030F0702030302020204" pitchFamily="66" charset="0"/>
              </a:rPr>
              <a:t>■ chiude il </a:t>
            </a:r>
            <a:r>
              <a:rPr lang="it-IT" dirty="0">
                <a:solidFill>
                  <a:srgbClr val="FF0000"/>
                </a:solidFill>
                <a:latin typeface="Comic Sans MS" panose="030F0702030302020204" pitchFamily="66" charset="0"/>
              </a:rPr>
              <a:t>socket</a:t>
            </a:r>
            <a:r>
              <a:rPr lang="it-IT" dirty="0">
                <a:latin typeface="Comic Sans MS" panose="030F0702030302020204" pitchFamily="66" charset="0"/>
              </a:rPr>
              <a:t>.</a:t>
            </a:r>
          </a:p>
        </p:txBody>
      </p:sp>
    </p:spTree>
    <p:extLst>
      <p:ext uri="{BB962C8B-B14F-4D97-AF65-F5344CB8AC3E}">
        <p14:creationId xmlns:p14="http://schemas.microsoft.com/office/powerpoint/2010/main" val="1371708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2F993-BAE0-470C-9515-8810AA0D1EA7}"/>
              </a:ext>
            </a:extLst>
          </p:cNvPr>
          <p:cNvSpPr>
            <a:spLocks noGrp="1"/>
          </p:cNvSpPr>
          <p:nvPr>
            <p:ph type="title"/>
          </p:nvPr>
        </p:nvSpPr>
        <p:spPr>
          <a:xfrm>
            <a:off x="589703" y="287006"/>
            <a:ext cx="10920663" cy="1102179"/>
          </a:xfrm>
        </p:spPr>
        <p:txBody>
          <a:bodyPr>
            <a:normAutofit/>
          </a:bodyPr>
          <a:lstStyle/>
          <a:p>
            <a:pPr algn="ctr"/>
            <a:r>
              <a:rPr lang="it-IT" dirty="0">
                <a:solidFill>
                  <a:srgbClr val="0070C0"/>
                </a:solidFill>
                <a:latin typeface="Comic Sans MS" panose="030F0702030302020204" pitchFamily="66" charset="0"/>
              </a:rPr>
              <a:t>Le CLASSI Socket in JAVA per </a:t>
            </a:r>
            <a:r>
              <a:rPr lang="it-IT" sz="4000" b="1" u="sng" dirty="0">
                <a:solidFill>
                  <a:srgbClr val="0070C0"/>
                </a:solidFill>
                <a:effectLst>
                  <a:outerShdw blurRad="38100" dist="38100" dir="2700000" algn="tl">
                    <a:srgbClr val="000000">
                      <a:alpha val="43137"/>
                    </a:srgbClr>
                  </a:outerShdw>
                </a:effectLst>
                <a:latin typeface="Comic Sans MS" panose="030F0702030302020204" pitchFamily="66" charset="0"/>
              </a:rPr>
              <a:t>UDP</a:t>
            </a:r>
          </a:p>
        </p:txBody>
      </p:sp>
      <p:sp>
        <p:nvSpPr>
          <p:cNvPr id="3" name="Segnaposto contenuto 2">
            <a:extLst>
              <a:ext uri="{FF2B5EF4-FFF2-40B4-BE49-F238E27FC236}">
                <a16:creationId xmlns:a16="http://schemas.microsoft.com/office/drawing/2014/main" id="{6E8E12BA-FB95-4CCF-A861-F8706E38603C}"/>
              </a:ext>
            </a:extLst>
          </p:cNvPr>
          <p:cNvSpPr>
            <a:spLocks noGrp="1"/>
          </p:cNvSpPr>
          <p:nvPr>
            <p:ph idx="1"/>
          </p:nvPr>
        </p:nvSpPr>
        <p:spPr>
          <a:xfrm>
            <a:off x="452581" y="1611304"/>
            <a:ext cx="11286837" cy="4506863"/>
          </a:xfrm>
        </p:spPr>
        <p:txBody>
          <a:bodyPr>
            <a:normAutofit/>
          </a:bodyPr>
          <a:lstStyle/>
          <a:p>
            <a:pPr>
              <a:lnSpc>
                <a:spcPct val="110000"/>
              </a:lnSpc>
            </a:pPr>
            <a:r>
              <a:rPr lang="it-IT" b="1" i="1" u="sng" dirty="0">
                <a:effectLst>
                  <a:outerShdw blurRad="38100" dist="38100" dir="2700000" algn="tl">
                    <a:srgbClr val="000000">
                      <a:alpha val="43137"/>
                    </a:srgbClr>
                  </a:outerShdw>
                </a:effectLst>
                <a:latin typeface="Comic Sans MS" panose="030F0702030302020204" pitchFamily="66" charset="0"/>
              </a:rPr>
              <a:t>Programma Server</a:t>
            </a:r>
          </a:p>
          <a:p>
            <a:pPr marL="0" indent="0">
              <a:lnSpc>
                <a:spcPct val="110000"/>
              </a:lnSpc>
              <a:buNone/>
            </a:pPr>
            <a:r>
              <a:rPr lang="it-IT" dirty="0">
                <a:latin typeface="Comic Sans MS" panose="030F0702030302020204" pitchFamily="66" charset="0"/>
              </a:rPr>
              <a:t>Si crea la connessione, tramite socket, attraverso la </a:t>
            </a:r>
            <a:r>
              <a:rPr lang="it-IT" b="1" u="sng" dirty="0">
                <a:latin typeface="Comic Sans MS" panose="030F0702030302020204" pitchFamily="66" charset="0"/>
              </a:rPr>
              <a:t>classe</a:t>
            </a:r>
            <a:r>
              <a:rPr lang="it-IT" dirty="0">
                <a:latin typeface="Comic Sans MS" panose="030F0702030302020204" pitchFamily="66" charset="0"/>
              </a:rPr>
              <a:t> </a:t>
            </a:r>
            <a:r>
              <a:rPr lang="it-IT" b="1" dirty="0">
                <a:solidFill>
                  <a:srgbClr val="FF0000"/>
                </a:solidFill>
                <a:latin typeface="Comic Sans MS" panose="030F0702030302020204" pitchFamily="66" charset="0"/>
              </a:rPr>
              <a:t>DatagramSocket</a:t>
            </a:r>
            <a:r>
              <a:rPr lang="it-IT" dirty="0">
                <a:latin typeface="Comic Sans MS" panose="030F0702030302020204" pitchFamily="66" charset="0"/>
              </a:rPr>
              <a:t>, chiamando il costruttore Datagram</a:t>
            </a:r>
            <a:r>
              <a:rPr lang="it-IT" i="1" dirty="0">
                <a:latin typeface="Comic Sans MS" panose="030F0702030302020204" pitchFamily="66" charset="0"/>
              </a:rPr>
              <a:t>Socket(port).</a:t>
            </a:r>
          </a:p>
          <a:p>
            <a:pPr marL="0" indent="0">
              <a:lnSpc>
                <a:spcPct val="110000"/>
              </a:lnSpc>
              <a:buNone/>
            </a:pPr>
            <a:endParaRPr lang="it-IT" i="1" dirty="0">
              <a:latin typeface="Comic Sans MS" panose="030F0702030302020204" pitchFamily="66" charset="0"/>
            </a:endParaRPr>
          </a:p>
          <a:p>
            <a:pPr marL="0" indent="0">
              <a:lnSpc>
                <a:spcPct val="110000"/>
              </a:lnSpc>
              <a:buNone/>
            </a:pPr>
            <a:r>
              <a:rPr lang="it-IT" dirty="0">
                <a:latin typeface="Comic Sans MS" panose="030F0702030302020204" pitchFamily="66" charset="0"/>
              </a:rPr>
              <a:t>Esempio di implementazione in codice JAVA:</a:t>
            </a:r>
          </a:p>
          <a:p>
            <a:pPr marL="0" indent="0" algn="ctr">
              <a:lnSpc>
                <a:spcPct val="110000"/>
              </a:lnSpc>
              <a:buNone/>
            </a:pPr>
            <a:r>
              <a:rPr lang="it-IT" i="1" dirty="0">
                <a:solidFill>
                  <a:srgbClr val="0070C0"/>
                </a:solidFill>
                <a:latin typeface="Comic Sans MS" panose="030F0702030302020204" pitchFamily="66" charset="0"/>
              </a:rPr>
              <a:t>DatagramSocket</a:t>
            </a:r>
            <a:r>
              <a:rPr lang="it-IT" dirty="0">
                <a:latin typeface="Comic Sans MS" panose="030F0702030302020204" pitchFamily="66" charset="0"/>
              </a:rPr>
              <a:t>  serverSocket;</a:t>
            </a:r>
          </a:p>
          <a:p>
            <a:pPr marL="0" indent="0" algn="ctr">
              <a:lnSpc>
                <a:spcPct val="110000"/>
              </a:lnSpc>
              <a:buNone/>
            </a:pPr>
            <a:r>
              <a:rPr lang="it-IT" dirty="0">
                <a:latin typeface="Comic Sans MS" panose="030F0702030302020204" pitchFamily="66" charset="0"/>
              </a:rPr>
              <a:t>serverSocket = </a:t>
            </a:r>
            <a:r>
              <a:rPr lang="it-IT" dirty="0">
                <a:solidFill>
                  <a:srgbClr val="7030A0"/>
                </a:solidFill>
                <a:latin typeface="Comic Sans MS" panose="030F0702030302020204" pitchFamily="66" charset="0"/>
              </a:rPr>
              <a:t>new</a:t>
            </a:r>
            <a:r>
              <a:rPr lang="it-IT" dirty="0">
                <a:latin typeface="Comic Sans MS" panose="030F0702030302020204" pitchFamily="66" charset="0"/>
              </a:rPr>
              <a:t> </a:t>
            </a:r>
            <a:r>
              <a:rPr lang="it-IT" dirty="0">
                <a:solidFill>
                  <a:srgbClr val="0070C0"/>
                </a:solidFill>
                <a:latin typeface="Comic Sans MS" panose="030F0702030302020204" pitchFamily="66" charset="0"/>
              </a:rPr>
              <a:t>Datagram</a:t>
            </a:r>
            <a:r>
              <a:rPr lang="it-IT" i="1" dirty="0">
                <a:solidFill>
                  <a:srgbClr val="0070C0"/>
                </a:solidFill>
                <a:latin typeface="Comic Sans MS" panose="030F0702030302020204" pitchFamily="66" charset="0"/>
              </a:rPr>
              <a:t>Socket(4567)</a:t>
            </a:r>
            <a:r>
              <a:rPr lang="it-IT" i="1" dirty="0">
                <a:latin typeface="Comic Sans MS" panose="030F0702030302020204" pitchFamily="66" charset="0"/>
              </a:rPr>
              <a:t>;</a:t>
            </a:r>
          </a:p>
          <a:p>
            <a:pPr marL="0" indent="0">
              <a:lnSpc>
                <a:spcPct val="110000"/>
              </a:lnSpc>
              <a:buNone/>
            </a:pPr>
            <a:endParaRPr lang="it-IT" b="1" dirty="0">
              <a:latin typeface="Comic Sans MS" panose="030F0702030302020204" pitchFamily="66" charset="0"/>
            </a:endParaRPr>
          </a:p>
        </p:txBody>
      </p:sp>
    </p:spTree>
    <p:extLst>
      <p:ext uri="{BB962C8B-B14F-4D97-AF65-F5344CB8AC3E}">
        <p14:creationId xmlns:p14="http://schemas.microsoft.com/office/powerpoint/2010/main" val="1793384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2F993-BAE0-470C-9515-8810AA0D1EA7}"/>
              </a:ext>
            </a:extLst>
          </p:cNvPr>
          <p:cNvSpPr>
            <a:spLocks noGrp="1"/>
          </p:cNvSpPr>
          <p:nvPr>
            <p:ph type="title"/>
          </p:nvPr>
        </p:nvSpPr>
        <p:spPr>
          <a:xfrm>
            <a:off x="589703" y="287006"/>
            <a:ext cx="10920663" cy="1102179"/>
          </a:xfrm>
        </p:spPr>
        <p:txBody>
          <a:bodyPr>
            <a:normAutofit fontScale="90000"/>
          </a:bodyPr>
          <a:lstStyle/>
          <a:p>
            <a:pPr algn="ctr"/>
            <a:r>
              <a:rPr lang="it-IT" dirty="0">
                <a:solidFill>
                  <a:srgbClr val="0070C0"/>
                </a:solidFill>
                <a:latin typeface="Comic Sans MS" panose="030F0702030302020204" pitchFamily="66" charset="0"/>
              </a:rPr>
              <a:t>Applicazioni C/S attraverso socket in JAVA</a:t>
            </a:r>
          </a:p>
        </p:txBody>
      </p:sp>
      <p:sp>
        <p:nvSpPr>
          <p:cNvPr id="3" name="Segnaposto contenuto 2">
            <a:extLst>
              <a:ext uri="{FF2B5EF4-FFF2-40B4-BE49-F238E27FC236}">
                <a16:creationId xmlns:a16="http://schemas.microsoft.com/office/drawing/2014/main" id="{6E8E12BA-FB95-4CCF-A861-F8706E38603C}"/>
              </a:ext>
            </a:extLst>
          </p:cNvPr>
          <p:cNvSpPr>
            <a:spLocks noGrp="1"/>
          </p:cNvSpPr>
          <p:nvPr>
            <p:ph idx="1"/>
          </p:nvPr>
        </p:nvSpPr>
        <p:spPr>
          <a:xfrm>
            <a:off x="589703" y="1389185"/>
            <a:ext cx="11286837" cy="2104849"/>
          </a:xfrm>
        </p:spPr>
        <p:txBody>
          <a:bodyPr>
            <a:normAutofit/>
          </a:bodyPr>
          <a:lstStyle/>
          <a:p>
            <a:pPr marL="0" indent="0">
              <a:buNone/>
            </a:pPr>
            <a:r>
              <a:rPr lang="it-IT" dirty="0">
                <a:latin typeface="Comic Sans MS" panose="030F0702030302020204" pitchFamily="66" charset="0"/>
              </a:rPr>
              <a:t>In generale i programmi client si differenziano da quelli server per la loro struttura. La comunicazione tra client e server avviene tramite i </a:t>
            </a:r>
            <a:r>
              <a:rPr lang="it-IT" b="1" dirty="0">
                <a:solidFill>
                  <a:srgbClr val="FF0000"/>
                </a:solidFill>
                <a:latin typeface="Comic Sans MS" panose="030F0702030302020204" pitchFamily="66" charset="0"/>
              </a:rPr>
              <a:t>socket</a:t>
            </a:r>
            <a:r>
              <a:rPr lang="it-IT" dirty="0">
                <a:latin typeface="Comic Sans MS" panose="030F0702030302020204" pitchFamily="66" charset="0"/>
              </a:rPr>
              <a:t> (letteralmente, presa di corrente), che rappresenta un punto da cui un programma può inviare i dati in rete e può ricevere i dati dalla rete.</a:t>
            </a:r>
          </a:p>
        </p:txBody>
      </p:sp>
      <p:pic>
        <p:nvPicPr>
          <p:cNvPr id="4" name="Immagine 3">
            <a:extLst>
              <a:ext uri="{FF2B5EF4-FFF2-40B4-BE49-F238E27FC236}">
                <a16:creationId xmlns:a16="http://schemas.microsoft.com/office/drawing/2014/main" id="{074EA16A-43BB-468F-8C8D-7DE50E3D95A5}"/>
              </a:ext>
            </a:extLst>
          </p:cNvPr>
          <p:cNvPicPr>
            <a:picLocks noChangeAspect="1"/>
          </p:cNvPicPr>
          <p:nvPr/>
        </p:nvPicPr>
        <p:blipFill>
          <a:blip r:embed="rId3"/>
          <a:stretch>
            <a:fillRect/>
          </a:stretch>
        </p:blipFill>
        <p:spPr>
          <a:xfrm>
            <a:off x="1857753" y="3721141"/>
            <a:ext cx="8750736" cy="875072"/>
          </a:xfrm>
          <a:prstGeom prst="rect">
            <a:avLst/>
          </a:prstGeom>
        </p:spPr>
      </p:pic>
      <p:pic>
        <p:nvPicPr>
          <p:cNvPr id="5" name="Immagine 4">
            <a:extLst>
              <a:ext uri="{FF2B5EF4-FFF2-40B4-BE49-F238E27FC236}">
                <a16:creationId xmlns:a16="http://schemas.microsoft.com/office/drawing/2014/main" id="{107E4049-5161-4D17-BC25-1FB44274D312}"/>
              </a:ext>
            </a:extLst>
          </p:cNvPr>
          <p:cNvPicPr>
            <a:picLocks noChangeAspect="1"/>
          </p:cNvPicPr>
          <p:nvPr/>
        </p:nvPicPr>
        <p:blipFill>
          <a:blip r:embed="rId4"/>
          <a:stretch>
            <a:fillRect/>
          </a:stretch>
        </p:blipFill>
        <p:spPr>
          <a:xfrm>
            <a:off x="3482418" y="5105400"/>
            <a:ext cx="4769472" cy="1263836"/>
          </a:xfrm>
          <a:prstGeom prst="rect">
            <a:avLst/>
          </a:prstGeom>
        </p:spPr>
      </p:pic>
    </p:spTree>
    <p:extLst>
      <p:ext uri="{BB962C8B-B14F-4D97-AF65-F5344CB8AC3E}">
        <p14:creationId xmlns:p14="http://schemas.microsoft.com/office/powerpoint/2010/main" val="1360547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2F993-BAE0-470C-9515-8810AA0D1EA7}"/>
              </a:ext>
            </a:extLst>
          </p:cNvPr>
          <p:cNvSpPr>
            <a:spLocks noGrp="1"/>
          </p:cNvSpPr>
          <p:nvPr>
            <p:ph type="title"/>
          </p:nvPr>
        </p:nvSpPr>
        <p:spPr>
          <a:xfrm>
            <a:off x="589703" y="287006"/>
            <a:ext cx="10920663" cy="1102179"/>
          </a:xfrm>
        </p:spPr>
        <p:txBody>
          <a:bodyPr>
            <a:normAutofit/>
          </a:bodyPr>
          <a:lstStyle/>
          <a:p>
            <a:pPr algn="ctr"/>
            <a:r>
              <a:rPr lang="it-IT" dirty="0">
                <a:solidFill>
                  <a:srgbClr val="0070C0"/>
                </a:solidFill>
                <a:latin typeface="Comic Sans MS" panose="030F0702030302020204" pitchFamily="66" charset="0"/>
              </a:rPr>
              <a:t>Le CLASSI Socket in JAVA per </a:t>
            </a:r>
            <a:r>
              <a:rPr lang="it-IT" sz="4000" b="1" u="sng" dirty="0">
                <a:solidFill>
                  <a:srgbClr val="0070C0"/>
                </a:solidFill>
                <a:effectLst>
                  <a:outerShdw blurRad="38100" dist="38100" dir="2700000" algn="tl">
                    <a:srgbClr val="000000">
                      <a:alpha val="43137"/>
                    </a:srgbClr>
                  </a:outerShdw>
                </a:effectLst>
                <a:latin typeface="Comic Sans MS" panose="030F0702030302020204" pitchFamily="66" charset="0"/>
              </a:rPr>
              <a:t>UDP</a:t>
            </a:r>
          </a:p>
        </p:txBody>
      </p:sp>
      <p:sp>
        <p:nvSpPr>
          <p:cNvPr id="3" name="Segnaposto contenuto 2">
            <a:extLst>
              <a:ext uri="{FF2B5EF4-FFF2-40B4-BE49-F238E27FC236}">
                <a16:creationId xmlns:a16="http://schemas.microsoft.com/office/drawing/2014/main" id="{6E8E12BA-FB95-4CCF-A861-F8706E38603C}"/>
              </a:ext>
            </a:extLst>
          </p:cNvPr>
          <p:cNvSpPr>
            <a:spLocks noGrp="1"/>
          </p:cNvSpPr>
          <p:nvPr>
            <p:ph idx="1"/>
          </p:nvPr>
        </p:nvSpPr>
        <p:spPr>
          <a:xfrm>
            <a:off x="452581" y="1611304"/>
            <a:ext cx="11286837" cy="4506863"/>
          </a:xfrm>
        </p:spPr>
        <p:txBody>
          <a:bodyPr>
            <a:normAutofit/>
          </a:bodyPr>
          <a:lstStyle/>
          <a:p>
            <a:pPr>
              <a:lnSpc>
                <a:spcPct val="110000"/>
              </a:lnSpc>
            </a:pPr>
            <a:r>
              <a:rPr lang="it-IT" b="1" i="1" u="sng" dirty="0">
                <a:effectLst>
                  <a:outerShdw blurRad="38100" dist="38100" dir="2700000" algn="tl">
                    <a:srgbClr val="000000">
                      <a:alpha val="43137"/>
                    </a:srgbClr>
                  </a:outerShdw>
                </a:effectLst>
                <a:latin typeface="Comic Sans MS" panose="030F0702030302020204" pitchFamily="66" charset="0"/>
              </a:rPr>
              <a:t>Programma Client</a:t>
            </a:r>
          </a:p>
          <a:p>
            <a:pPr marL="0" indent="0">
              <a:lnSpc>
                <a:spcPct val="110000"/>
              </a:lnSpc>
              <a:buNone/>
            </a:pPr>
            <a:r>
              <a:rPr lang="it-IT" dirty="0">
                <a:latin typeface="Comic Sans MS" panose="030F0702030302020204" pitchFamily="66" charset="0"/>
              </a:rPr>
              <a:t>Si crea la connessione, tramite socket, attraverso la </a:t>
            </a:r>
            <a:r>
              <a:rPr lang="it-IT" b="1" u="sng" dirty="0">
                <a:latin typeface="Comic Sans MS" panose="030F0702030302020204" pitchFamily="66" charset="0"/>
              </a:rPr>
              <a:t>stessa classe</a:t>
            </a:r>
            <a:r>
              <a:rPr lang="it-IT" dirty="0">
                <a:latin typeface="Comic Sans MS" panose="030F0702030302020204" pitchFamily="66" charset="0"/>
              </a:rPr>
              <a:t> </a:t>
            </a:r>
            <a:r>
              <a:rPr lang="it-IT" b="1" dirty="0">
                <a:solidFill>
                  <a:srgbClr val="FF0000"/>
                </a:solidFill>
                <a:latin typeface="Comic Sans MS" panose="030F0702030302020204" pitchFamily="66" charset="0"/>
              </a:rPr>
              <a:t>DatagramSocket</a:t>
            </a:r>
            <a:r>
              <a:rPr lang="it-IT" dirty="0">
                <a:latin typeface="Comic Sans MS" panose="030F0702030302020204" pitchFamily="66" charset="0"/>
              </a:rPr>
              <a:t>, chiamando il costruttore Datagram</a:t>
            </a:r>
            <a:r>
              <a:rPr lang="it-IT" i="1" dirty="0">
                <a:latin typeface="Comic Sans MS" panose="030F0702030302020204" pitchFamily="66" charset="0"/>
              </a:rPr>
              <a:t>Socket().</a:t>
            </a:r>
          </a:p>
          <a:p>
            <a:pPr marL="0" indent="0">
              <a:lnSpc>
                <a:spcPct val="110000"/>
              </a:lnSpc>
              <a:buNone/>
            </a:pPr>
            <a:endParaRPr lang="it-IT" i="1" dirty="0">
              <a:latin typeface="Comic Sans MS" panose="030F0702030302020204" pitchFamily="66" charset="0"/>
            </a:endParaRPr>
          </a:p>
          <a:p>
            <a:pPr marL="0" indent="0">
              <a:lnSpc>
                <a:spcPct val="110000"/>
              </a:lnSpc>
              <a:buNone/>
            </a:pPr>
            <a:r>
              <a:rPr lang="it-IT" dirty="0">
                <a:latin typeface="Comic Sans MS" panose="030F0702030302020204" pitchFamily="66" charset="0"/>
              </a:rPr>
              <a:t>Esempio di implementazione in codice JAVA:</a:t>
            </a:r>
          </a:p>
          <a:p>
            <a:pPr marL="0" indent="0" algn="ctr">
              <a:lnSpc>
                <a:spcPct val="110000"/>
              </a:lnSpc>
              <a:buNone/>
            </a:pPr>
            <a:r>
              <a:rPr lang="it-IT" i="1" dirty="0">
                <a:solidFill>
                  <a:srgbClr val="0070C0"/>
                </a:solidFill>
                <a:latin typeface="Comic Sans MS" panose="030F0702030302020204" pitchFamily="66" charset="0"/>
              </a:rPr>
              <a:t>DatagramSocket</a:t>
            </a:r>
            <a:r>
              <a:rPr lang="it-IT" dirty="0">
                <a:latin typeface="Comic Sans MS" panose="030F0702030302020204" pitchFamily="66" charset="0"/>
              </a:rPr>
              <a:t>  clientSocket;</a:t>
            </a:r>
          </a:p>
          <a:p>
            <a:pPr marL="0" indent="0" algn="ctr">
              <a:lnSpc>
                <a:spcPct val="110000"/>
              </a:lnSpc>
              <a:buNone/>
            </a:pPr>
            <a:r>
              <a:rPr lang="it-IT" dirty="0">
                <a:latin typeface="Comic Sans MS" panose="030F0702030302020204" pitchFamily="66" charset="0"/>
              </a:rPr>
              <a:t>clientSocket = </a:t>
            </a:r>
            <a:r>
              <a:rPr lang="it-IT" dirty="0">
                <a:solidFill>
                  <a:srgbClr val="7030A0"/>
                </a:solidFill>
                <a:latin typeface="Comic Sans MS" panose="030F0702030302020204" pitchFamily="66" charset="0"/>
              </a:rPr>
              <a:t>new</a:t>
            </a:r>
            <a:r>
              <a:rPr lang="it-IT" dirty="0">
                <a:latin typeface="Comic Sans MS" panose="030F0702030302020204" pitchFamily="66" charset="0"/>
              </a:rPr>
              <a:t> </a:t>
            </a:r>
            <a:r>
              <a:rPr lang="it-IT" dirty="0">
                <a:solidFill>
                  <a:srgbClr val="0070C0"/>
                </a:solidFill>
                <a:latin typeface="Comic Sans MS" panose="030F0702030302020204" pitchFamily="66" charset="0"/>
              </a:rPr>
              <a:t>Datagram</a:t>
            </a:r>
            <a:r>
              <a:rPr lang="it-IT" i="1" dirty="0">
                <a:solidFill>
                  <a:srgbClr val="0070C0"/>
                </a:solidFill>
                <a:latin typeface="Comic Sans MS" panose="030F0702030302020204" pitchFamily="66" charset="0"/>
              </a:rPr>
              <a:t>Socket()</a:t>
            </a:r>
            <a:r>
              <a:rPr lang="it-IT" i="1" dirty="0">
                <a:latin typeface="Comic Sans MS" panose="030F0702030302020204" pitchFamily="66" charset="0"/>
              </a:rPr>
              <a:t>;</a:t>
            </a:r>
          </a:p>
          <a:p>
            <a:pPr marL="0" indent="0">
              <a:lnSpc>
                <a:spcPct val="110000"/>
              </a:lnSpc>
              <a:buNone/>
            </a:pPr>
            <a:endParaRPr lang="it-IT" b="1" dirty="0">
              <a:latin typeface="Comic Sans MS" panose="030F0702030302020204" pitchFamily="66" charset="0"/>
            </a:endParaRPr>
          </a:p>
        </p:txBody>
      </p:sp>
    </p:spTree>
    <p:extLst>
      <p:ext uri="{BB962C8B-B14F-4D97-AF65-F5344CB8AC3E}">
        <p14:creationId xmlns:p14="http://schemas.microsoft.com/office/powerpoint/2010/main" val="149677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2F993-BAE0-470C-9515-8810AA0D1EA7}"/>
              </a:ext>
            </a:extLst>
          </p:cNvPr>
          <p:cNvSpPr>
            <a:spLocks noGrp="1"/>
          </p:cNvSpPr>
          <p:nvPr>
            <p:ph type="title"/>
          </p:nvPr>
        </p:nvSpPr>
        <p:spPr>
          <a:xfrm>
            <a:off x="321547" y="287006"/>
            <a:ext cx="11568191" cy="1102179"/>
          </a:xfrm>
        </p:spPr>
        <p:txBody>
          <a:bodyPr>
            <a:normAutofit fontScale="90000"/>
          </a:bodyPr>
          <a:lstStyle/>
          <a:p>
            <a:r>
              <a:rPr lang="it-IT" dirty="0">
                <a:solidFill>
                  <a:srgbClr val="0070C0"/>
                </a:solidFill>
                <a:latin typeface="Comic Sans MS" panose="030F0702030302020204" pitchFamily="66" charset="0"/>
              </a:rPr>
              <a:t> Metodi principali per la classe DatagramSocket</a:t>
            </a:r>
            <a:br>
              <a:rPr lang="it-IT" dirty="0">
                <a:solidFill>
                  <a:srgbClr val="0070C0"/>
                </a:solidFill>
                <a:latin typeface="Comic Sans MS" panose="030F0702030302020204" pitchFamily="66" charset="0"/>
              </a:rPr>
            </a:br>
            <a:r>
              <a:rPr lang="it-IT" dirty="0">
                <a:solidFill>
                  <a:srgbClr val="0070C0"/>
                </a:solidFill>
                <a:latin typeface="Comic Sans MS" panose="030F0702030302020204" pitchFamily="66" charset="0"/>
              </a:rPr>
              <a:t>                      in JAVA per </a:t>
            </a:r>
            <a:r>
              <a:rPr lang="it-IT" b="1" u="sng" dirty="0">
                <a:solidFill>
                  <a:srgbClr val="0070C0"/>
                </a:solidFill>
                <a:effectLst>
                  <a:outerShdw blurRad="38100" dist="38100" dir="2700000" algn="tl">
                    <a:srgbClr val="000000">
                      <a:alpha val="43137"/>
                    </a:srgbClr>
                  </a:outerShdw>
                </a:effectLst>
                <a:latin typeface="Comic Sans MS" panose="030F0702030302020204" pitchFamily="66" charset="0"/>
              </a:rPr>
              <a:t>UDP</a:t>
            </a:r>
          </a:p>
        </p:txBody>
      </p:sp>
      <p:sp>
        <p:nvSpPr>
          <p:cNvPr id="3" name="Segnaposto contenuto 2">
            <a:extLst>
              <a:ext uri="{FF2B5EF4-FFF2-40B4-BE49-F238E27FC236}">
                <a16:creationId xmlns:a16="http://schemas.microsoft.com/office/drawing/2014/main" id="{6E8E12BA-FB95-4CCF-A861-F8706E38603C}"/>
              </a:ext>
            </a:extLst>
          </p:cNvPr>
          <p:cNvSpPr>
            <a:spLocks noGrp="1"/>
          </p:cNvSpPr>
          <p:nvPr>
            <p:ph idx="1"/>
          </p:nvPr>
        </p:nvSpPr>
        <p:spPr>
          <a:xfrm>
            <a:off x="452581" y="1611304"/>
            <a:ext cx="11286837" cy="4473611"/>
          </a:xfrm>
        </p:spPr>
        <p:txBody>
          <a:bodyPr>
            <a:normAutofit/>
          </a:bodyPr>
          <a:lstStyle/>
          <a:p>
            <a:pPr>
              <a:lnSpc>
                <a:spcPct val="110000"/>
              </a:lnSpc>
            </a:pPr>
            <a:r>
              <a:rPr lang="it-IT" dirty="0" err="1">
                <a:latin typeface="Comic Sans MS" panose="030F0702030302020204" pitchFamily="66" charset="0"/>
              </a:rPr>
              <a:t>Socket</a:t>
            </a:r>
            <a:r>
              <a:rPr lang="it-IT" b="1" dirty="0" err="1">
                <a:latin typeface="Comic Sans MS" panose="030F0702030302020204" pitchFamily="66" charset="0"/>
              </a:rPr>
              <a:t>.receive</a:t>
            </a:r>
            <a:r>
              <a:rPr lang="it-IT" b="1" dirty="0">
                <a:latin typeface="Comic Sans MS" panose="030F0702030302020204" pitchFamily="66" charset="0"/>
              </a:rPr>
              <a:t>(DatagramPacket pacchettoDati);</a:t>
            </a:r>
          </a:p>
          <a:p>
            <a:pPr>
              <a:lnSpc>
                <a:spcPct val="110000"/>
              </a:lnSpc>
            </a:pPr>
            <a:r>
              <a:rPr lang="it-IT" dirty="0" err="1">
                <a:latin typeface="Comic Sans MS" panose="030F0702030302020204" pitchFamily="66" charset="0"/>
              </a:rPr>
              <a:t>Socket</a:t>
            </a:r>
            <a:r>
              <a:rPr lang="it-IT" b="1" dirty="0" err="1">
                <a:latin typeface="Comic Sans MS" panose="030F0702030302020204" pitchFamily="66" charset="0"/>
              </a:rPr>
              <a:t>.setSoTimeout</a:t>
            </a:r>
            <a:r>
              <a:rPr lang="it-IT" b="1" dirty="0">
                <a:latin typeface="Comic Sans MS" panose="030F0702030302020204" pitchFamily="66" charset="0"/>
              </a:rPr>
              <a:t>(1000); </a:t>
            </a:r>
            <a:r>
              <a:rPr lang="it-IT" sz="1600" dirty="0">
                <a:latin typeface="Comic Sans MS" panose="030F0702030302020204" pitchFamily="66" charset="0"/>
              </a:rPr>
              <a:t>// 1000ms = 1s </a:t>
            </a:r>
          </a:p>
          <a:p>
            <a:pPr>
              <a:lnSpc>
                <a:spcPct val="110000"/>
              </a:lnSpc>
            </a:pPr>
            <a:r>
              <a:rPr lang="it-IT" dirty="0" err="1">
                <a:latin typeface="Comic Sans MS" panose="030F0702030302020204" pitchFamily="66" charset="0"/>
              </a:rPr>
              <a:t>Socket</a:t>
            </a:r>
            <a:r>
              <a:rPr lang="it-IT" b="1" dirty="0" err="1">
                <a:latin typeface="Comic Sans MS" panose="030F0702030302020204" pitchFamily="66" charset="0"/>
              </a:rPr>
              <a:t>.send</a:t>
            </a:r>
            <a:r>
              <a:rPr lang="it-IT" b="1" dirty="0">
                <a:latin typeface="Comic Sans MS" panose="030F0702030302020204" pitchFamily="66" charset="0"/>
              </a:rPr>
              <a:t>(DatagramPacket pacchettoDati);</a:t>
            </a:r>
            <a:endParaRPr lang="it-IT" dirty="0">
              <a:latin typeface="Comic Sans MS" panose="030F0702030302020204" pitchFamily="66" charset="0"/>
            </a:endParaRPr>
          </a:p>
          <a:p>
            <a:pPr>
              <a:lnSpc>
                <a:spcPct val="110000"/>
              </a:lnSpc>
            </a:pPr>
            <a:r>
              <a:rPr lang="it-IT" dirty="0" err="1">
                <a:latin typeface="Comic Sans MS" panose="030F0702030302020204" pitchFamily="66" charset="0"/>
              </a:rPr>
              <a:t>Socket</a:t>
            </a:r>
            <a:r>
              <a:rPr lang="it-IT" b="1" dirty="0" err="1">
                <a:latin typeface="Comic Sans MS" panose="030F0702030302020204" pitchFamily="66" charset="0"/>
              </a:rPr>
              <a:t>.close</a:t>
            </a:r>
            <a:r>
              <a:rPr lang="it-IT" b="1" dirty="0">
                <a:latin typeface="Comic Sans MS" panose="030F0702030302020204" pitchFamily="66" charset="0"/>
              </a:rPr>
              <a:t>();</a:t>
            </a:r>
          </a:p>
          <a:p>
            <a:pPr>
              <a:lnSpc>
                <a:spcPct val="110000"/>
              </a:lnSpc>
            </a:pPr>
            <a:endParaRPr lang="it-IT" dirty="0">
              <a:latin typeface="Comic Sans MS" panose="030F0702030302020204" pitchFamily="66" charset="0"/>
            </a:endParaRPr>
          </a:p>
        </p:txBody>
      </p:sp>
    </p:spTree>
    <p:extLst>
      <p:ext uri="{BB962C8B-B14F-4D97-AF65-F5344CB8AC3E}">
        <p14:creationId xmlns:p14="http://schemas.microsoft.com/office/powerpoint/2010/main" val="1175172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2F993-BAE0-470C-9515-8810AA0D1EA7}"/>
              </a:ext>
            </a:extLst>
          </p:cNvPr>
          <p:cNvSpPr>
            <a:spLocks noGrp="1"/>
          </p:cNvSpPr>
          <p:nvPr>
            <p:ph type="title"/>
          </p:nvPr>
        </p:nvSpPr>
        <p:spPr>
          <a:xfrm>
            <a:off x="223529" y="287006"/>
            <a:ext cx="11515889" cy="1102179"/>
          </a:xfrm>
        </p:spPr>
        <p:txBody>
          <a:bodyPr>
            <a:normAutofit fontScale="90000"/>
          </a:bodyPr>
          <a:lstStyle/>
          <a:p>
            <a:pPr algn="ctr"/>
            <a:r>
              <a:rPr lang="it-IT" dirty="0">
                <a:solidFill>
                  <a:srgbClr val="0070C0"/>
                </a:solidFill>
                <a:latin typeface="Comic Sans MS" panose="030F0702030302020204" pitchFamily="66" charset="0"/>
              </a:rPr>
              <a:t>Le CLASSI impacchettamento dati</a:t>
            </a:r>
            <a:br>
              <a:rPr lang="it-IT" dirty="0">
                <a:solidFill>
                  <a:srgbClr val="0070C0"/>
                </a:solidFill>
                <a:latin typeface="Comic Sans MS" panose="030F0702030302020204" pitchFamily="66" charset="0"/>
              </a:rPr>
            </a:br>
            <a:r>
              <a:rPr lang="it-IT" dirty="0">
                <a:solidFill>
                  <a:srgbClr val="0070C0"/>
                </a:solidFill>
                <a:latin typeface="Comic Sans MS" panose="030F0702030302020204" pitchFamily="66" charset="0"/>
              </a:rPr>
              <a:t> in JAVA per </a:t>
            </a:r>
            <a:r>
              <a:rPr lang="it-IT" b="1" u="sng" dirty="0">
                <a:solidFill>
                  <a:srgbClr val="0070C0"/>
                </a:solidFill>
                <a:effectLst>
                  <a:outerShdw blurRad="38100" dist="38100" dir="2700000" algn="tl">
                    <a:srgbClr val="000000">
                      <a:alpha val="43137"/>
                    </a:srgbClr>
                  </a:outerShdw>
                </a:effectLst>
                <a:latin typeface="Comic Sans MS" panose="030F0702030302020204" pitchFamily="66" charset="0"/>
              </a:rPr>
              <a:t>UDP</a:t>
            </a:r>
          </a:p>
        </p:txBody>
      </p:sp>
      <p:sp>
        <p:nvSpPr>
          <p:cNvPr id="3" name="Segnaposto contenuto 2">
            <a:extLst>
              <a:ext uri="{FF2B5EF4-FFF2-40B4-BE49-F238E27FC236}">
                <a16:creationId xmlns:a16="http://schemas.microsoft.com/office/drawing/2014/main" id="{6E8E12BA-FB95-4CCF-A861-F8706E38603C}"/>
              </a:ext>
            </a:extLst>
          </p:cNvPr>
          <p:cNvSpPr>
            <a:spLocks noGrp="1"/>
          </p:cNvSpPr>
          <p:nvPr>
            <p:ph idx="1"/>
          </p:nvPr>
        </p:nvSpPr>
        <p:spPr>
          <a:xfrm>
            <a:off x="452581" y="1611304"/>
            <a:ext cx="11286837" cy="4506863"/>
          </a:xfrm>
        </p:spPr>
        <p:txBody>
          <a:bodyPr>
            <a:normAutofit fontScale="92500" lnSpcReduction="10000"/>
          </a:bodyPr>
          <a:lstStyle/>
          <a:p>
            <a:pPr>
              <a:lnSpc>
                <a:spcPct val="110000"/>
              </a:lnSpc>
            </a:pPr>
            <a:r>
              <a:rPr lang="it-IT" b="1" i="1" u="sng" dirty="0">
                <a:effectLst>
                  <a:outerShdw blurRad="38100" dist="38100" dir="2700000" algn="tl">
                    <a:srgbClr val="000000">
                      <a:alpha val="43137"/>
                    </a:srgbClr>
                  </a:outerShdw>
                </a:effectLst>
                <a:latin typeface="Comic Sans MS" panose="030F0702030302020204" pitchFamily="66" charset="0"/>
              </a:rPr>
              <a:t>Programma Server</a:t>
            </a:r>
          </a:p>
          <a:p>
            <a:pPr marL="0" lvl="1" indent="0">
              <a:lnSpc>
                <a:spcPct val="110000"/>
              </a:lnSpc>
              <a:buNone/>
            </a:pPr>
            <a:r>
              <a:rPr lang="it-IT" sz="3000" dirty="0">
                <a:latin typeface="Comic Sans MS" panose="030F0702030302020204" pitchFamily="66" charset="0"/>
              </a:rPr>
              <a:t>Il pacchetto dati viene </a:t>
            </a:r>
            <a:r>
              <a:rPr lang="it-IT" sz="3000" b="1" i="1" dirty="0">
                <a:solidFill>
                  <a:srgbClr val="FF0000"/>
                </a:solidFill>
                <a:latin typeface="Comic Sans MS" panose="030F0702030302020204" pitchFamily="66" charset="0"/>
              </a:rPr>
              <a:t>ricevuto</a:t>
            </a:r>
            <a:r>
              <a:rPr lang="it-IT" sz="3000" dirty="0">
                <a:latin typeface="Comic Sans MS" panose="030F0702030302020204" pitchFamily="66" charset="0"/>
              </a:rPr>
              <a:t> dal server attraverso la </a:t>
            </a:r>
            <a:r>
              <a:rPr lang="it-IT" sz="3000" b="1" u="sng" dirty="0">
                <a:latin typeface="Comic Sans MS" panose="030F0702030302020204" pitchFamily="66" charset="0"/>
              </a:rPr>
              <a:t>classe</a:t>
            </a:r>
            <a:r>
              <a:rPr lang="it-IT" sz="3000" dirty="0">
                <a:latin typeface="Comic Sans MS" panose="030F0702030302020204" pitchFamily="66" charset="0"/>
              </a:rPr>
              <a:t> </a:t>
            </a:r>
            <a:r>
              <a:rPr lang="it-IT" sz="3000" b="1" dirty="0">
                <a:solidFill>
                  <a:srgbClr val="FF0000"/>
                </a:solidFill>
                <a:latin typeface="Comic Sans MS" panose="030F0702030302020204" pitchFamily="66" charset="0"/>
              </a:rPr>
              <a:t>DatagramPacket</a:t>
            </a:r>
            <a:r>
              <a:rPr lang="it-IT" sz="3000" dirty="0">
                <a:latin typeface="Comic Sans MS" panose="030F0702030302020204" pitchFamily="66" charset="0"/>
              </a:rPr>
              <a:t>, chiamando il costruttore</a:t>
            </a:r>
            <a:br>
              <a:rPr lang="it-IT" sz="3000" dirty="0">
                <a:latin typeface="Comic Sans MS" panose="030F0702030302020204" pitchFamily="66" charset="0"/>
              </a:rPr>
            </a:br>
            <a:br>
              <a:rPr lang="it-IT" sz="3000" dirty="0">
                <a:latin typeface="Comic Sans MS" panose="030F0702030302020204" pitchFamily="66" charset="0"/>
              </a:rPr>
            </a:br>
            <a:r>
              <a:rPr lang="it-IT" sz="3000" dirty="0">
                <a:latin typeface="Comic Sans MS" panose="030F0702030302020204" pitchFamily="66" charset="0"/>
              </a:rPr>
              <a:t>Datagram</a:t>
            </a:r>
            <a:r>
              <a:rPr lang="it-IT" sz="3000" i="1" dirty="0">
                <a:latin typeface="Comic Sans MS" panose="030F0702030302020204" pitchFamily="66" charset="0"/>
              </a:rPr>
              <a:t>Packet(</a:t>
            </a:r>
            <a:r>
              <a:rPr lang="it-IT" sz="3000" i="1" dirty="0">
                <a:solidFill>
                  <a:srgbClr val="0070C0"/>
                </a:solidFill>
                <a:latin typeface="Comic Sans MS" panose="030F0702030302020204" pitchFamily="66" charset="0"/>
              </a:rPr>
              <a:t>byte </a:t>
            </a:r>
            <a:r>
              <a:rPr lang="it-IT" sz="3000" i="1" dirty="0">
                <a:solidFill>
                  <a:srgbClr val="00B050"/>
                </a:solidFill>
                <a:latin typeface="Comic Sans MS" panose="030F0702030302020204" pitchFamily="66" charset="0"/>
              </a:rPr>
              <a:t>buffer[]</a:t>
            </a:r>
            <a:r>
              <a:rPr lang="it-IT" sz="3000" i="1" dirty="0">
                <a:latin typeface="Comic Sans MS" panose="030F0702030302020204" pitchFamily="66" charset="0"/>
              </a:rPr>
              <a:t>, </a:t>
            </a:r>
            <a:r>
              <a:rPr lang="it-IT" sz="3000" i="1" dirty="0">
                <a:solidFill>
                  <a:srgbClr val="0070C0"/>
                </a:solidFill>
                <a:latin typeface="Comic Sans MS" panose="030F0702030302020204" pitchFamily="66" charset="0"/>
              </a:rPr>
              <a:t>int</a:t>
            </a:r>
            <a:r>
              <a:rPr lang="it-IT" sz="3000" i="1" dirty="0">
                <a:latin typeface="Comic Sans MS" panose="030F0702030302020204" pitchFamily="66" charset="0"/>
              </a:rPr>
              <a:t> </a:t>
            </a:r>
            <a:r>
              <a:rPr lang="it-IT" sz="3000" i="1" dirty="0">
                <a:solidFill>
                  <a:srgbClr val="00B050"/>
                </a:solidFill>
                <a:latin typeface="Comic Sans MS" panose="030F0702030302020204" pitchFamily="66" charset="0"/>
              </a:rPr>
              <a:t>lunghezza</a:t>
            </a:r>
            <a:r>
              <a:rPr lang="it-IT" sz="3000" i="1" dirty="0">
                <a:latin typeface="Comic Sans MS" panose="030F0702030302020204" pitchFamily="66" charset="0"/>
              </a:rPr>
              <a:t>).</a:t>
            </a:r>
          </a:p>
          <a:p>
            <a:pPr marL="0" indent="0">
              <a:lnSpc>
                <a:spcPct val="110000"/>
              </a:lnSpc>
              <a:buNone/>
            </a:pPr>
            <a:endParaRPr lang="it-IT" i="1" dirty="0">
              <a:latin typeface="Comic Sans MS" panose="030F0702030302020204" pitchFamily="66" charset="0"/>
            </a:endParaRPr>
          </a:p>
          <a:p>
            <a:pPr marL="0" indent="0">
              <a:lnSpc>
                <a:spcPct val="110000"/>
              </a:lnSpc>
              <a:buNone/>
            </a:pPr>
            <a:r>
              <a:rPr lang="it-IT" dirty="0">
                <a:latin typeface="Comic Sans MS" panose="030F0702030302020204" pitchFamily="66" charset="0"/>
              </a:rPr>
              <a:t>Esempio di implementazione in codice JAVA:</a:t>
            </a:r>
          </a:p>
          <a:p>
            <a:pPr marL="0" indent="0" algn="ctr">
              <a:lnSpc>
                <a:spcPct val="110000"/>
              </a:lnSpc>
              <a:buNone/>
            </a:pPr>
            <a:r>
              <a:rPr lang="it-IT" i="1" dirty="0">
                <a:solidFill>
                  <a:srgbClr val="0070C0"/>
                </a:solidFill>
                <a:latin typeface="Comic Sans MS" panose="030F0702030302020204" pitchFamily="66" charset="0"/>
              </a:rPr>
              <a:t>DatagramPacket</a:t>
            </a:r>
            <a:r>
              <a:rPr lang="it-IT" dirty="0">
                <a:latin typeface="Comic Sans MS" panose="030F0702030302020204" pitchFamily="66" charset="0"/>
              </a:rPr>
              <a:t>  receiveSocket;</a:t>
            </a:r>
          </a:p>
          <a:p>
            <a:pPr marL="0" indent="0" algn="ctr">
              <a:lnSpc>
                <a:spcPct val="110000"/>
              </a:lnSpc>
              <a:buNone/>
            </a:pPr>
            <a:r>
              <a:rPr lang="it-IT" dirty="0">
                <a:latin typeface="Comic Sans MS" panose="030F0702030302020204" pitchFamily="66" charset="0"/>
              </a:rPr>
              <a:t>receiveSocket = </a:t>
            </a:r>
            <a:r>
              <a:rPr lang="it-IT" dirty="0">
                <a:solidFill>
                  <a:srgbClr val="7030A0"/>
                </a:solidFill>
                <a:latin typeface="Comic Sans MS" panose="030F0702030302020204" pitchFamily="66" charset="0"/>
              </a:rPr>
              <a:t>new</a:t>
            </a:r>
            <a:r>
              <a:rPr lang="it-IT" dirty="0">
                <a:latin typeface="Comic Sans MS" panose="030F0702030302020204" pitchFamily="66" charset="0"/>
              </a:rPr>
              <a:t> </a:t>
            </a:r>
            <a:r>
              <a:rPr lang="it-IT" dirty="0">
                <a:solidFill>
                  <a:srgbClr val="0070C0"/>
                </a:solidFill>
                <a:latin typeface="Comic Sans MS" panose="030F0702030302020204" pitchFamily="66" charset="0"/>
              </a:rPr>
              <a:t>Datagram</a:t>
            </a:r>
            <a:r>
              <a:rPr lang="it-IT" i="1" dirty="0">
                <a:solidFill>
                  <a:srgbClr val="0070C0"/>
                </a:solidFill>
                <a:latin typeface="Comic Sans MS" panose="030F0702030302020204" pitchFamily="66" charset="0"/>
              </a:rPr>
              <a:t>Packet</a:t>
            </a:r>
            <a:r>
              <a:rPr lang="it-IT" i="1" dirty="0">
                <a:latin typeface="Comic Sans MS" panose="030F0702030302020204" pitchFamily="66" charset="0"/>
              </a:rPr>
              <a:t>(</a:t>
            </a:r>
            <a:r>
              <a:rPr lang="it-IT" i="1" dirty="0">
                <a:solidFill>
                  <a:srgbClr val="0070C0"/>
                </a:solidFill>
                <a:latin typeface="Comic Sans MS" panose="030F0702030302020204" pitchFamily="66" charset="0"/>
              </a:rPr>
              <a:t>byte </a:t>
            </a:r>
            <a:r>
              <a:rPr lang="it-IT" i="1" dirty="0">
                <a:solidFill>
                  <a:srgbClr val="00B050"/>
                </a:solidFill>
                <a:latin typeface="Comic Sans MS" panose="030F0702030302020204" pitchFamily="66" charset="0"/>
              </a:rPr>
              <a:t>buffer[]</a:t>
            </a:r>
            <a:r>
              <a:rPr lang="it-IT" i="1" dirty="0">
                <a:latin typeface="Comic Sans MS" panose="030F0702030302020204" pitchFamily="66" charset="0"/>
              </a:rPr>
              <a:t>, </a:t>
            </a:r>
            <a:r>
              <a:rPr lang="it-IT" i="1" dirty="0">
                <a:solidFill>
                  <a:srgbClr val="0070C0"/>
                </a:solidFill>
                <a:latin typeface="Comic Sans MS" panose="030F0702030302020204" pitchFamily="66" charset="0"/>
              </a:rPr>
              <a:t>int</a:t>
            </a:r>
            <a:r>
              <a:rPr lang="it-IT" i="1" dirty="0">
                <a:latin typeface="Comic Sans MS" panose="030F0702030302020204" pitchFamily="66" charset="0"/>
              </a:rPr>
              <a:t> </a:t>
            </a:r>
            <a:r>
              <a:rPr lang="it-IT" i="1" dirty="0">
                <a:solidFill>
                  <a:srgbClr val="00B050"/>
                </a:solidFill>
                <a:latin typeface="Comic Sans MS" panose="030F0702030302020204" pitchFamily="66" charset="0"/>
              </a:rPr>
              <a:t>lunghezza</a:t>
            </a:r>
            <a:r>
              <a:rPr lang="it-IT" i="1" dirty="0">
                <a:latin typeface="Comic Sans MS" panose="030F0702030302020204" pitchFamily="66" charset="0"/>
              </a:rPr>
              <a:t>);</a:t>
            </a:r>
          </a:p>
          <a:p>
            <a:pPr marL="0" indent="0">
              <a:lnSpc>
                <a:spcPct val="110000"/>
              </a:lnSpc>
              <a:buNone/>
            </a:pPr>
            <a:endParaRPr lang="it-IT" b="1" dirty="0">
              <a:latin typeface="Comic Sans MS" panose="030F0702030302020204" pitchFamily="66" charset="0"/>
            </a:endParaRPr>
          </a:p>
        </p:txBody>
      </p:sp>
    </p:spTree>
    <p:extLst>
      <p:ext uri="{BB962C8B-B14F-4D97-AF65-F5344CB8AC3E}">
        <p14:creationId xmlns:p14="http://schemas.microsoft.com/office/powerpoint/2010/main" val="1231808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2F993-BAE0-470C-9515-8810AA0D1EA7}"/>
              </a:ext>
            </a:extLst>
          </p:cNvPr>
          <p:cNvSpPr>
            <a:spLocks noGrp="1"/>
          </p:cNvSpPr>
          <p:nvPr>
            <p:ph type="title"/>
          </p:nvPr>
        </p:nvSpPr>
        <p:spPr>
          <a:xfrm>
            <a:off x="223529" y="287006"/>
            <a:ext cx="11515889" cy="1102179"/>
          </a:xfrm>
        </p:spPr>
        <p:txBody>
          <a:bodyPr>
            <a:normAutofit fontScale="90000"/>
          </a:bodyPr>
          <a:lstStyle/>
          <a:p>
            <a:pPr algn="ctr"/>
            <a:r>
              <a:rPr lang="it-IT" dirty="0">
                <a:solidFill>
                  <a:srgbClr val="0070C0"/>
                </a:solidFill>
                <a:latin typeface="Comic Sans MS" panose="030F0702030302020204" pitchFamily="66" charset="0"/>
              </a:rPr>
              <a:t>Le CLASSI </a:t>
            </a:r>
            <a:r>
              <a:rPr lang="it-IT">
                <a:solidFill>
                  <a:srgbClr val="0070C0"/>
                </a:solidFill>
                <a:latin typeface="Comic Sans MS" panose="030F0702030302020204" pitchFamily="66" charset="0"/>
              </a:rPr>
              <a:t>impacchettamento dati</a:t>
            </a:r>
            <a:br>
              <a:rPr lang="it-IT">
                <a:solidFill>
                  <a:srgbClr val="0070C0"/>
                </a:solidFill>
                <a:latin typeface="Comic Sans MS" panose="030F0702030302020204" pitchFamily="66" charset="0"/>
              </a:rPr>
            </a:br>
            <a:r>
              <a:rPr lang="it-IT">
                <a:solidFill>
                  <a:srgbClr val="0070C0"/>
                </a:solidFill>
                <a:latin typeface="Comic Sans MS" panose="030F0702030302020204" pitchFamily="66" charset="0"/>
              </a:rPr>
              <a:t> </a:t>
            </a:r>
            <a:r>
              <a:rPr lang="it-IT" dirty="0">
                <a:solidFill>
                  <a:srgbClr val="0070C0"/>
                </a:solidFill>
                <a:latin typeface="Comic Sans MS" panose="030F0702030302020204" pitchFamily="66" charset="0"/>
              </a:rPr>
              <a:t>in JAVA per </a:t>
            </a:r>
            <a:r>
              <a:rPr lang="it-IT" b="1" u="sng" dirty="0">
                <a:solidFill>
                  <a:srgbClr val="0070C0"/>
                </a:solidFill>
                <a:effectLst>
                  <a:outerShdw blurRad="38100" dist="38100" dir="2700000" algn="tl">
                    <a:srgbClr val="000000">
                      <a:alpha val="43137"/>
                    </a:srgbClr>
                  </a:outerShdw>
                </a:effectLst>
                <a:latin typeface="Comic Sans MS" panose="030F0702030302020204" pitchFamily="66" charset="0"/>
              </a:rPr>
              <a:t>UDP</a:t>
            </a:r>
          </a:p>
        </p:txBody>
      </p:sp>
      <p:sp>
        <p:nvSpPr>
          <p:cNvPr id="3" name="Segnaposto contenuto 2">
            <a:extLst>
              <a:ext uri="{FF2B5EF4-FFF2-40B4-BE49-F238E27FC236}">
                <a16:creationId xmlns:a16="http://schemas.microsoft.com/office/drawing/2014/main" id="{6E8E12BA-FB95-4CCF-A861-F8706E38603C}"/>
              </a:ext>
            </a:extLst>
          </p:cNvPr>
          <p:cNvSpPr>
            <a:spLocks noGrp="1"/>
          </p:cNvSpPr>
          <p:nvPr>
            <p:ph idx="1"/>
          </p:nvPr>
        </p:nvSpPr>
        <p:spPr>
          <a:xfrm>
            <a:off x="452581" y="1611304"/>
            <a:ext cx="11595394" cy="4506863"/>
          </a:xfrm>
        </p:spPr>
        <p:txBody>
          <a:bodyPr>
            <a:normAutofit fontScale="92500"/>
          </a:bodyPr>
          <a:lstStyle/>
          <a:p>
            <a:pPr>
              <a:lnSpc>
                <a:spcPct val="110000"/>
              </a:lnSpc>
            </a:pPr>
            <a:r>
              <a:rPr lang="it-IT" b="1" i="1" u="sng" dirty="0">
                <a:effectLst>
                  <a:outerShdw blurRad="38100" dist="38100" dir="2700000" algn="tl">
                    <a:srgbClr val="000000">
                      <a:alpha val="43137"/>
                    </a:srgbClr>
                  </a:outerShdw>
                </a:effectLst>
                <a:latin typeface="Comic Sans MS" panose="030F0702030302020204" pitchFamily="66" charset="0"/>
              </a:rPr>
              <a:t>Programma Client</a:t>
            </a:r>
          </a:p>
          <a:p>
            <a:pPr marL="0" indent="0">
              <a:lnSpc>
                <a:spcPct val="110000"/>
              </a:lnSpc>
              <a:buNone/>
            </a:pPr>
            <a:r>
              <a:rPr lang="it-IT" sz="3000" dirty="0">
                <a:latin typeface="Comic Sans MS" panose="030F0702030302020204" pitchFamily="66" charset="0"/>
              </a:rPr>
              <a:t>Il pacchetto dati viene </a:t>
            </a:r>
            <a:r>
              <a:rPr lang="it-IT" sz="3000" b="1" i="1" dirty="0">
                <a:solidFill>
                  <a:srgbClr val="FF0000"/>
                </a:solidFill>
                <a:latin typeface="Comic Sans MS" panose="030F0702030302020204" pitchFamily="66" charset="0"/>
              </a:rPr>
              <a:t>inviato</a:t>
            </a:r>
            <a:r>
              <a:rPr lang="it-IT" sz="3000" dirty="0">
                <a:latin typeface="Comic Sans MS" panose="030F0702030302020204" pitchFamily="66" charset="0"/>
              </a:rPr>
              <a:t> dal client attraverso la </a:t>
            </a:r>
            <a:r>
              <a:rPr lang="it-IT" sz="3000" b="1" u="sng" dirty="0">
                <a:latin typeface="Comic Sans MS" panose="030F0702030302020204" pitchFamily="66" charset="0"/>
              </a:rPr>
              <a:t>stessa classe</a:t>
            </a:r>
            <a:r>
              <a:rPr lang="it-IT" sz="3000" dirty="0">
                <a:latin typeface="Comic Sans MS" panose="030F0702030302020204" pitchFamily="66" charset="0"/>
              </a:rPr>
              <a:t> </a:t>
            </a:r>
            <a:r>
              <a:rPr lang="it-IT" sz="3000" b="1" dirty="0">
                <a:solidFill>
                  <a:srgbClr val="FF0000"/>
                </a:solidFill>
                <a:latin typeface="Comic Sans MS" panose="030F0702030302020204" pitchFamily="66" charset="0"/>
              </a:rPr>
              <a:t>DatagramPacket</a:t>
            </a:r>
            <a:r>
              <a:rPr lang="it-IT" sz="3000" dirty="0">
                <a:latin typeface="Comic Sans MS" panose="030F0702030302020204" pitchFamily="66" charset="0"/>
              </a:rPr>
              <a:t>, chiamando però il costruttore</a:t>
            </a:r>
            <a:br>
              <a:rPr lang="it-IT" sz="3000" dirty="0">
                <a:latin typeface="Comic Sans MS" panose="030F0702030302020204" pitchFamily="66" charset="0"/>
              </a:rPr>
            </a:br>
            <a:br>
              <a:rPr lang="it-IT" dirty="0">
                <a:latin typeface="Comic Sans MS" panose="030F0702030302020204" pitchFamily="66" charset="0"/>
              </a:rPr>
            </a:br>
            <a:r>
              <a:rPr lang="it-IT" sz="2600" dirty="0">
                <a:latin typeface="Comic Sans MS" panose="030F0702030302020204" pitchFamily="66" charset="0"/>
              </a:rPr>
              <a:t>Datagram</a:t>
            </a:r>
            <a:r>
              <a:rPr lang="it-IT" sz="2600" i="1" dirty="0">
                <a:latin typeface="Comic Sans MS" panose="030F0702030302020204" pitchFamily="66" charset="0"/>
              </a:rPr>
              <a:t>Packet(</a:t>
            </a:r>
            <a:r>
              <a:rPr lang="it-IT" sz="2600" i="1" dirty="0">
                <a:solidFill>
                  <a:srgbClr val="0070C0"/>
                </a:solidFill>
                <a:latin typeface="Comic Sans MS" panose="030F0702030302020204" pitchFamily="66" charset="0"/>
              </a:rPr>
              <a:t>byte</a:t>
            </a:r>
            <a:r>
              <a:rPr lang="it-IT" sz="2600" i="1" dirty="0">
                <a:latin typeface="Comic Sans MS" panose="030F0702030302020204" pitchFamily="66" charset="0"/>
              </a:rPr>
              <a:t> </a:t>
            </a:r>
            <a:r>
              <a:rPr lang="it-IT" sz="2600" i="1" dirty="0">
                <a:solidFill>
                  <a:srgbClr val="00B050"/>
                </a:solidFill>
                <a:latin typeface="Comic Sans MS" panose="030F0702030302020204" pitchFamily="66" charset="0"/>
              </a:rPr>
              <a:t>buffer[]</a:t>
            </a:r>
            <a:r>
              <a:rPr lang="it-IT" sz="2600" i="1" dirty="0">
                <a:latin typeface="Comic Sans MS" panose="030F0702030302020204" pitchFamily="66" charset="0"/>
              </a:rPr>
              <a:t>, </a:t>
            </a:r>
            <a:r>
              <a:rPr lang="it-IT" sz="2600" i="1" dirty="0">
                <a:solidFill>
                  <a:srgbClr val="0070C0"/>
                </a:solidFill>
                <a:latin typeface="Comic Sans MS" panose="030F0702030302020204" pitchFamily="66" charset="0"/>
              </a:rPr>
              <a:t>int</a:t>
            </a:r>
            <a:r>
              <a:rPr lang="it-IT" sz="2600" i="1" dirty="0">
                <a:latin typeface="Comic Sans MS" panose="030F0702030302020204" pitchFamily="66" charset="0"/>
              </a:rPr>
              <a:t> </a:t>
            </a:r>
            <a:r>
              <a:rPr lang="it-IT" sz="2600" i="1" dirty="0">
                <a:solidFill>
                  <a:srgbClr val="00B050"/>
                </a:solidFill>
                <a:latin typeface="Comic Sans MS" panose="030F0702030302020204" pitchFamily="66" charset="0"/>
              </a:rPr>
              <a:t>lunghezza</a:t>
            </a:r>
            <a:r>
              <a:rPr lang="it-IT" sz="2600" i="1" dirty="0">
                <a:latin typeface="Comic Sans MS" panose="030F0702030302020204" pitchFamily="66" charset="0"/>
              </a:rPr>
              <a:t>, </a:t>
            </a:r>
            <a:r>
              <a:rPr lang="it-IT" sz="2600" i="1" dirty="0">
                <a:solidFill>
                  <a:srgbClr val="0070C0"/>
                </a:solidFill>
                <a:latin typeface="Comic Sans MS" panose="030F0702030302020204" pitchFamily="66" charset="0"/>
              </a:rPr>
              <a:t>InetAddress</a:t>
            </a:r>
            <a:r>
              <a:rPr lang="it-IT" sz="2600" i="1" dirty="0">
                <a:latin typeface="Comic Sans MS" panose="030F0702030302020204" pitchFamily="66" charset="0"/>
              </a:rPr>
              <a:t> indirizzo, </a:t>
            </a:r>
            <a:r>
              <a:rPr lang="it-IT" sz="2600" i="1" dirty="0">
                <a:solidFill>
                  <a:srgbClr val="0070C0"/>
                </a:solidFill>
                <a:latin typeface="Comic Sans MS" panose="030F0702030302020204" pitchFamily="66" charset="0"/>
              </a:rPr>
              <a:t>int</a:t>
            </a:r>
            <a:r>
              <a:rPr lang="it-IT" sz="2600" i="1" dirty="0">
                <a:latin typeface="Comic Sans MS" panose="030F0702030302020204" pitchFamily="66" charset="0"/>
              </a:rPr>
              <a:t> </a:t>
            </a:r>
            <a:r>
              <a:rPr lang="it-IT" sz="2600" i="1" dirty="0">
                <a:solidFill>
                  <a:srgbClr val="00B050"/>
                </a:solidFill>
                <a:latin typeface="Comic Sans MS" panose="030F0702030302020204" pitchFamily="66" charset="0"/>
              </a:rPr>
              <a:t>porta</a:t>
            </a:r>
            <a:r>
              <a:rPr lang="it-IT" sz="2600" i="1" dirty="0">
                <a:latin typeface="Comic Sans MS" panose="030F0702030302020204" pitchFamily="66" charset="0"/>
              </a:rPr>
              <a:t>).</a:t>
            </a:r>
          </a:p>
          <a:p>
            <a:pPr marL="0" indent="0">
              <a:lnSpc>
                <a:spcPct val="110000"/>
              </a:lnSpc>
              <a:buNone/>
            </a:pPr>
            <a:endParaRPr lang="it-IT" i="1" dirty="0">
              <a:latin typeface="Comic Sans MS" panose="030F0702030302020204" pitchFamily="66" charset="0"/>
            </a:endParaRPr>
          </a:p>
          <a:p>
            <a:pPr marL="0" indent="0">
              <a:lnSpc>
                <a:spcPct val="110000"/>
              </a:lnSpc>
              <a:buNone/>
            </a:pPr>
            <a:r>
              <a:rPr lang="it-IT" dirty="0">
                <a:latin typeface="Comic Sans MS" panose="030F0702030302020204" pitchFamily="66" charset="0"/>
              </a:rPr>
              <a:t>Esempio di implementazione in codice JAVA:</a:t>
            </a:r>
          </a:p>
          <a:p>
            <a:pPr marL="0" indent="0">
              <a:lnSpc>
                <a:spcPct val="110000"/>
              </a:lnSpc>
              <a:buNone/>
            </a:pPr>
            <a:r>
              <a:rPr lang="it-IT" i="1" dirty="0">
                <a:solidFill>
                  <a:srgbClr val="0070C0"/>
                </a:solidFill>
                <a:latin typeface="Comic Sans MS" panose="030F0702030302020204" pitchFamily="66" charset="0"/>
              </a:rPr>
              <a:t>                                 </a:t>
            </a:r>
            <a:r>
              <a:rPr lang="it-IT" sz="2100" i="1" dirty="0">
                <a:solidFill>
                  <a:srgbClr val="0070C0"/>
                </a:solidFill>
                <a:latin typeface="Comic Sans MS" panose="030F0702030302020204" pitchFamily="66" charset="0"/>
              </a:rPr>
              <a:t>       DatagramPacket</a:t>
            </a:r>
            <a:r>
              <a:rPr lang="it-IT" sz="2100" dirty="0">
                <a:latin typeface="Comic Sans MS" panose="030F0702030302020204" pitchFamily="66" charset="0"/>
              </a:rPr>
              <a:t>  sendSocket;</a:t>
            </a:r>
            <a:br>
              <a:rPr lang="it-IT" sz="2100" dirty="0">
                <a:latin typeface="Comic Sans MS" panose="030F0702030302020204" pitchFamily="66" charset="0"/>
              </a:rPr>
            </a:br>
            <a:r>
              <a:rPr lang="it-IT" sz="2100" dirty="0">
                <a:latin typeface="Comic Sans MS" panose="030F0702030302020204" pitchFamily="66" charset="0"/>
              </a:rPr>
              <a:t>sendSocket = </a:t>
            </a:r>
            <a:r>
              <a:rPr lang="it-IT" sz="2100" dirty="0">
                <a:solidFill>
                  <a:srgbClr val="7030A0"/>
                </a:solidFill>
                <a:latin typeface="Comic Sans MS" panose="030F0702030302020204" pitchFamily="66" charset="0"/>
              </a:rPr>
              <a:t>new</a:t>
            </a:r>
            <a:r>
              <a:rPr lang="it-IT" sz="2100" dirty="0">
                <a:latin typeface="Comic Sans MS" panose="030F0702030302020204" pitchFamily="66" charset="0"/>
              </a:rPr>
              <a:t> </a:t>
            </a:r>
            <a:r>
              <a:rPr lang="it-IT" sz="2100" dirty="0">
                <a:solidFill>
                  <a:srgbClr val="0070C0"/>
                </a:solidFill>
                <a:latin typeface="Comic Sans MS" panose="030F0702030302020204" pitchFamily="66" charset="0"/>
              </a:rPr>
              <a:t>Datagram</a:t>
            </a:r>
            <a:r>
              <a:rPr lang="it-IT" sz="2100" i="1" dirty="0">
                <a:solidFill>
                  <a:srgbClr val="0070C0"/>
                </a:solidFill>
                <a:latin typeface="Comic Sans MS" panose="030F0702030302020204" pitchFamily="66" charset="0"/>
              </a:rPr>
              <a:t>Packet</a:t>
            </a:r>
            <a:r>
              <a:rPr lang="it-IT" sz="2100" i="1" dirty="0">
                <a:latin typeface="Comic Sans MS" panose="030F0702030302020204" pitchFamily="66" charset="0"/>
              </a:rPr>
              <a:t>(</a:t>
            </a:r>
            <a:r>
              <a:rPr lang="it-IT" sz="2100" i="1" dirty="0">
                <a:solidFill>
                  <a:srgbClr val="0070C0"/>
                </a:solidFill>
                <a:latin typeface="Comic Sans MS" panose="030F0702030302020204" pitchFamily="66" charset="0"/>
              </a:rPr>
              <a:t>byte</a:t>
            </a:r>
            <a:r>
              <a:rPr lang="it-IT" sz="2100" i="1" dirty="0">
                <a:latin typeface="Comic Sans MS" panose="030F0702030302020204" pitchFamily="66" charset="0"/>
              </a:rPr>
              <a:t> </a:t>
            </a:r>
            <a:r>
              <a:rPr lang="it-IT" sz="2100" i="1" dirty="0">
                <a:solidFill>
                  <a:srgbClr val="00B050"/>
                </a:solidFill>
                <a:latin typeface="Comic Sans MS" panose="030F0702030302020204" pitchFamily="66" charset="0"/>
              </a:rPr>
              <a:t>buffer[]</a:t>
            </a:r>
            <a:r>
              <a:rPr lang="it-IT" sz="2100" i="1" dirty="0">
                <a:latin typeface="Comic Sans MS" panose="030F0702030302020204" pitchFamily="66" charset="0"/>
              </a:rPr>
              <a:t>, </a:t>
            </a:r>
            <a:r>
              <a:rPr lang="it-IT" sz="2100" i="1" dirty="0">
                <a:solidFill>
                  <a:srgbClr val="0070C0"/>
                </a:solidFill>
                <a:latin typeface="Comic Sans MS" panose="030F0702030302020204" pitchFamily="66" charset="0"/>
              </a:rPr>
              <a:t>int</a:t>
            </a:r>
            <a:r>
              <a:rPr lang="it-IT" sz="2100" i="1" dirty="0">
                <a:latin typeface="Comic Sans MS" panose="030F0702030302020204" pitchFamily="66" charset="0"/>
              </a:rPr>
              <a:t> </a:t>
            </a:r>
            <a:r>
              <a:rPr lang="it-IT" sz="2100" i="1" dirty="0">
                <a:solidFill>
                  <a:srgbClr val="00B050"/>
                </a:solidFill>
                <a:latin typeface="Comic Sans MS" panose="030F0702030302020204" pitchFamily="66" charset="0"/>
              </a:rPr>
              <a:t>lunghezza</a:t>
            </a:r>
            <a:r>
              <a:rPr lang="it-IT" sz="2100" i="1" dirty="0">
                <a:latin typeface="Comic Sans MS" panose="030F0702030302020204" pitchFamily="66" charset="0"/>
              </a:rPr>
              <a:t>, </a:t>
            </a:r>
            <a:r>
              <a:rPr lang="it-IT" sz="2100" i="1" dirty="0">
                <a:solidFill>
                  <a:srgbClr val="0070C0"/>
                </a:solidFill>
                <a:latin typeface="Comic Sans MS" panose="030F0702030302020204" pitchFamily="66" charset="0"/>
              </a:rPr>
              <a:t>InetAddress</a:t>
            </a:r>
            <a:r>
              <a:rPr lang="it-IT" sz="2100" i="1" dirty="0">
                <a:latin typeface="Comic Sans MS" panose="030F0702030302020204" pitchFamily="66" charset="0"/>
              </a:rPr>
              <a:t> indirizzo, </a:t>
            </a:r>
            <a:r>
              <a:rPr lang="it-IT" sz="2100" i="1" dirty="0">
                <a:solidFill>
                  <a:srgbClr val="0070C0"/>
                </a:solidFill>
                <a:latin typeface="Comic Sans MS" panose="030F0702030302020204" pitchFamily="66" charset="0"/>
              </a:rPr>
              <a:t>int</a:t>
            </a:r>
            <a:r>
              <a:rPr lang="it-IT" sz="2100" i="1" dirty="0">
                <a:latin typeface="Comic Sans MS" panose="030F0702030302020204" pitchFamily="66" charset="0"/>
              </a:rPr>
              <a:t> </a:t>
            </a:r>
            <a:r>
              <a:rPr lang="it-IT" sz="2100" i="1" dirty="0">
                <a:solidFill>
                  <a:srgbClr val="00B050"/>
                </a:solidFill>
                <a:latin typeface="Comic Sans MS" panose="030F0702030302020204" pitchFamily="66" charset="0"/>
              </a:rPr>
              <a:t>porta</a:t>
            </a:r>
            <a:r>
              <a:rPr lang="it-IT" sz="2100" i="1" dirty="0">
                <a:latin typeface="Comic Sans MS" panose="030F0702030302020204" pitchFamily="66" charset="0"/>
              </a:rPr>
              <a:t>);</a:t>
            </a:r>
          </a:p>
          <a:p>
            <a:pPr marL="0" indent="0">
              <a:lnSpc>
                <a:spcPct val="110000"/>
              </a:lnSpc>
              <a:buNone/>
            </a:pPr>
            <a:endParaRPr lang="it-IT" b="1" dirty="0">
              <a:latin typeface="Comic Sans MS" panose="030F0702030302020204" pitchFamily="66" charset="0"/>
            </a:endParaRPr>
          </a:p>
        </p:txBody>
      </p:sp>
    </p:spTree>
    <p:extLst>
      <p:ext uri="{BB962C8B-B14F-4D97-AF65-F5344CB8AC3E}">
        <p14:creationId xmlns:p14="http://schemas.microsoft.com/office/powerpoint/2010/main" val="123202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2F993-BAE0-470C-9515-8810AA0D1EA7}"/>
              </a:ext>
            </a:extLst>
          </p:cNvPr>
          <p:cNvSpPr>
            <a:spLocks noGrp="1"/>
          </p:cNvSpPr>
          <p:nvPr>
            <p:ph type="title"/>
          </p:nvPr>
        </p:nvSpPr>
        <p:spPr>
          <a:xfrm>
            <a:off x="321547" y="65950"/>
            <a:ext cx="11568191" cy="1102179"/>
          </a:xfrm>
        </p:spPr>
        <p:txBody>
          <a:bodyPr>
            <a:normAutofit fontScale="90000"/>
          </a:bodyPr>
          <a:lstStyle/>
          <a:p>
            <a:r>
              <a:rPr lang="it-IT" dirty="0">
                <a:solidFill>
                  <a:srgbClr val="0070C0"/>
                </a:solidFill>
                <a:latin typeface="Comic Sans MS" panose="030F0702030302020204" pitchFamily="66" charset="0"/>
              </a:rPr>
              <a:t> Metodi principali per la classe DatagramPacket</a:t>
            </a:r>
            <a:br>
              <a:rPr lang="it-IT" dirty="0">
                <a:solidFill>
                  <a:srgbClr val="0070C0"/>
                </a:solidFill>
                <a:latin typeface="Comic Sans MS" panose="030F0702030302020204" pitchFamily="66" charset="0"/>
              </a:rPr>
            </a:br>
            <a:r>
              <a:rPr lang="it-IT" dirty="0">
                <a:solidFill>
                  <a:srgbClr val="0070C0"/>
                </a:solidFill>
                <a:latin typeface="Comic Sans MS" panose="030F0702030302020204" pitchFamily="66" charset="0"/>
              </a:rPr>
              <a:t>                      in JAVA per </a:t>
            </a:r>
            <a:r>
              <a:rPr lang="it-IT" b="1" u="sng" dirty="0">
                <a:solidFill>
                  <a:srgbClr val="0070C0"/>
                </a:solidFill>
                <a:effectLst>
                  <a:outerShdw blurRad="38100" dist="38100" dir="2700000" algn="tl">
                    <a:srgbClr val="000000">
                      <a:alpha val="43137"/>
                    </a:srgbClr>
                  </a:outerShdw>
                </a:effectLst>
                <a:latin typeface="Comic Sans MS" panose="030F0702030302020204" pitchFamily="66" charset="0"/>
              </a:rPr>
              <a:t>UDP</a:t>
            </a:r>
          </a:p>
        </p:txBody>
      </p:sp>
      <p:sp>
        <p:nvSpPr>
          <p:cNvPr id="3" name="Segnaposto contenuto 2">
            <a:extLst>
              <a:ext uri="{FF2B5EF4-FFF2-40B4-BE49-F238E27FC236}">
                <a16:creationId xmlns:a16="http://schemas.microsoft.com/office/drawing/2014/main" id="{6E8E12BA-FB95-4CCF-A861-F8706E38603C}"/>
              </a:ext>
            </a:extLst>
          </p:cNvPr>
          <p:cNvSpPr>
            <a:spLocks noGrp="1"/>
          </p:cNvSpPr>
          <p:nvPr>
            <p:ph idx="1"/>
          </p:nvPr>
        </p:nvSpPr>
        <p:spPr>
          <a:xfrm>
            <a:off x="231112" y="1229479"/>
            <a:ext cx="11836957" cy="4889967"/>
          </a:xfrm>
        </p:spPr>
        <p:txBody>
          <a:bodyPr>
            <a:normAutofit fontScale="85000" lnSpcReduction="20000"/>
          </a:bodyPr>
          <a:lstStyle/>
          <a:p>
            <a:pPr marL="0" indent="0">
              <a:lnSpc>
                <a:spcPct val="110000"/>
              </a:lnSpc>
              <a:buNone/>
            </a:pPr>
            <a:r>
              <a:rPr lang="it-IT" i="1" u="sng" dirty="0">
                <a:latin typeface="Comic Sans MS" panose="030F0702030302020204" pitchFamily="66" charset="0"/>
              </a:rPr>
              <a:t>Per la gestione dell’indirizzo IP:</a:t>
            </a:r>
          </a:p>
          <a:p>
            <a:pPr marL="0" indent="0">
              <a:lnSpc>
                <a:spcPct val="110000"/>
              </a:lnSpc>
              <a:buNone/>
            </a:pPr>
            <a:r>
              <a:rPr lang="it-IT" dirty="0">
                <a:solidFill>
                  <a:srgbClr val="0070C0"/>
                </a:solidFill>
                <a:latin typeface="Comic Sans MS" panose="030F0702030302020204" pitchFamily="66" charset="0"/>
              </a:rPr>
              <a:t>void</a:t>
            </a:r>
            <a:r>
              <a:rPr lang="it-IT" dirty="0">
                <a:latin typeface="Comic Sans MS" panose="030F0702030302020204" pitchFamily="66" charset="0"/>
              </a:rPr>
              <a:t> </a:t>
            </a:r>
            <a:r>
              <a:rPr lang="it-IT" dirty="0">
                <a:solidFill>
                  <a:srgbClr val="FF0000"/>
                </a:solidFill>
                <a:latin typeface="Comic Sans MS" panose="030F0702030302020204" pitchFamily="66" charset="0"/>
              </a:rPr>
              <a:t>setAddress(</a:t>
            </a:r>
            <a:r>
              <a:rPr lang="it-IT" i="1" dirty="0">
                <a:latin typeface="Comic Sans MS" panose="030F0702030302020204" pitchFamily="66" charset="0"/>
              </a:rPr>
              <a:t>InetAddress</a:t>
            </a:r>
            <a:r>
              <a:rPr lang="it-IT" dirty="0">
                <a:latin typeface="Comic Sans MS" panose="030F0702030302020204" pitchFamily="66" charset="0"/>
              </a:rPr>
              <a:t> </a:t>
            </a:r>
            <a:r>
              <a:rPr lang="it-IT" i="1" dirty="0">
                <a:latin typeface="Comic Sans MS" panose="030F0702030302020204" pitchFamily="66" charset="0"/>
              </a:rPr>
              <a:t>indirizzo</a:t>
            </a:r>
            <a:r>
              <a:rPr lang="it-IT" dirty="0">
                <a:solidFill>
                  <a:srgbClr val="FF0000"/>
                </a:solidFill>
                <a:latin typeface="Comic Sans MS" panose="030F0702030302020204" pitchFamily="66" charset="0"/>
              </a:rPr>
              <a:t>) </a:t>
            </a:r>
            <a:r>
              <a:rPr lang="it-IT" dirty="0">
                <a:latin typeface="Comic Sans MS" panose="030F0702030302020204" pitchFamily="66" charset="0"/>
              </a:rPr>
              <a:t>: </a:t>
            </a:r>
            <a:r>
              <a:rPr lang="it-IT" sz="2200" dirty="0">
                <a:latin typeface="Comic Sans MS" panose="030F0702030302020204" pitchFamily="66" charset="0"/>
              </a:rPr>
              <a:t>setta il valore dell’indirizzo </a:t>
            </a:r>
            <a:r>
              <a:rPr lang="it-IT" sz="2200" dirty="0">
                <a:solidFill>
                  <a:srgbClr val="FF0000"/>
                </a:solidFill>
                <a:latin typeface="Comic Sans MS" panose="030F0702030302020204" pitchFamily="66" charset="0"/>
              </a:rPr>
              <a:t>IP</a:t>
            </a:r>
            <a:r>
              <a:rPr lang="it-IT" sz="2200" dirty="0">
                <a:latin typeface="Comic Sans MS" panose="030F0702030302020204" pitchFamily="66" charset="0"/>
              </a:rPr>
              <a:t>;</a:t>
            </a:r>
          </a:p>
          <a:p>
            <a:pPr marL="0" indent="0">
              <a:lnSpc>
                <a:spcPct val="110000"/>
              </a:lnSpc>
              <a:buNone/>
            </a:pPr>
            <a:r>
              <a:rPr lang="it-IT" dirty="0">
                <a:solidFill>
                  <a:srgbClr val="FF0000"/>
                </a:solidFill>
                <a:latin typeface="Comic Sans MS" panose="030F0702030302020204" pitchFamily="66" charset="0"/>
              </a:rPr>
              <a:t>InetAddress getAddress()                      </a:t>
            </a:r>
            <a:r>
              <a:rPr lang="it-IT" dirty="0">
                <a:latin typeface="Comic Sans MS" panose="030F0702030302020204" pitchFamily="66" charset="0"/>
              </a:rPr>
              <a:t>: </a:t>
            </a:r>
            <a:r>
              <a:rPr lang="it-IT" sz="2200" dirty="0">
                <a:latin typeface="Comic Sans MS" panose="030F0702030302020204" pitchFamily="66" charset="0"/>
              </a:rPr>
              <a:t>restituisce l’indirizzo </a:t>
            </a:r>
            <a:r>
              <a:rPr lang="it-IT" sz="2200" dirty="0">
                <a:solidFill>
                  <a:srgbClr val="FF0000"/>
                </a:solidFill>
                <a:latin typeface="Comic Sans MS" panose="030F0702030302020204" pitchFamily="66" charset="0"/>
              </a:rPr>
              <a:t>IP</a:t>
            </a:r>
            <a:r>
              <a:rPr lang="it-IT" sz="2200" dirty="0">
                <a:latin typeface="Comic Sans MS" panose="030F0702030302020204" pitchFamily="66" charset="0"/>
              </a:rPr>
              <a:t> dell'host da cui il</a:t>
            </a:r>
            <a:br>
              <a:rPr lang="it-IT" sz="2200" dirty="0">
                <a:latin typeface="Comic Sans MS" panose="030F0702030302020204" pitchFamily="66" charset="0"/>
              </a:rPr>
            </a:br>
            <a:r>
              <a:rPr lang="it-IT" sz="2200" dirty="0">
                <a:latin typeface="Comic Sans MS" panose="030F0702030302020204" pitchFamily="66" charset="0"/>
              </a:rPr>
              <a:t>                                                                                    pacchetto è stato ricevuto (o mandato).</a:t>
            </a:r>
            <a:br>
              <a:rPr lang="it-IT" sz="2200" dirty="0">
                <a:latin typeface="Comic Sans MS" panose="030F0702030302020204" pitchFamily="66" charset="0"/>
              </a:rPr>
            </a:br>
            <a:br>
              <a:rPr lang="it-IT" sz="2200" dirty="0">
                <a:latin typeface="Comic Sans MS" panose="030F0702030302020204" pitchFamily="66" charset="0"/>
              </a:rPr>
            </a:br>
            <a:r>
              <a:rPr lang="it-IT" i="1" u="sng" dirty="0">
                <a:latin typeface="Comic Sans MS" panose="030F0702030302020204" pitchFamily="66" charset="0"/>
              </a:rPr>
              <a:t>Per la gestione della porta:</a:t>
            </a:r>
          </a:p>
          <a:p>
            <a:pPr marL="0" indent="0">
              <a:lnSpc>
                <a:spcPct val="110000"/>
              </a:lnSpc>
              <a:buNone/>
            </a:pPr>
            <a:r>
              <a:rPr lang="it-IT" dirty="0">
                <a:solidFill>
                  <a:srgbClr val="0070C0"/>
                </a:solidFill>
                <a:latin typeface="Comic Sans MS" panose="030F0702030302020204" pitchFamily="66" charset="0"/>
              </a:rPr>
              <a:t>void</a:t>
            </a:r>
            <a:r>
              <a:rPr lang="it-IT" sz="2200" dirty="0">
                <a:latin typeface="Comic Sans MS" panose="030F0702030302020204" pitchFamily="66" charset="0"/>
              </a:rPr>
              <a:t> </a:t>
            </a:r>
            <a:r>
              <a:rPr lang="it-IT" dirty="0">
                <a:solidFill>
                  <a:srgbClr val="FF0000"/>
                </a:solidFill>
                <a:latin typeface="Comic Sans MS" panose="030F0702030302020204" pitchFamily="66" charset="0"/>
              </a:rPr>
              <a:t>setPort(</a:t>
            </a:r>
            <a:r>
              <a:rPr lang="it-IT" dirty="0">
                <a:solidFill>
                  <a:srgbClr val="0070C0"/>
                </a:solidFill>
                <a:latin typeface="Comic Sans MS" panose="030F0702030302020204" pitchFamily="66" charset="0"/>
              </a:rPr>
              <a:t>int</a:t>
            </a:r>
            <a:r>
              <a:rPr lang="it-IT" dirty="0">
                <a:latin typeface="Comic Sans MS" panose="030F0702030302020204" pitchFamily="66" charset="0"/>
              </a:rPr>
              <a:t> porta</a:t>
            </a:r>
            <a:r>
              <a:rPr lang="it-IT" sz="2200" dirty="0">
                <a:solidFill>
                  <a:srgbClr val="FF0000"/>
                </a:solidFill>
                <a:latin typeface="Comic Sans MS" panose="030F0702030302020204" pitchFamily="66" charset="0"/>
              </a:rPr>
              <a:t>)  </a:t>
            </a:r>
            <a:r>
              <a:rPr lang="it-IT" sz="2200" dirty="0">
                <a:latin typeface="Comic Sans MS" panose="030F0702030302020204" pitchFamily="66" charset="0"/>
              </a:rPr>
              <a:t>: setta il valore della porta;</a:t>
            </a:r>
          </a:p>
          <a:p>
            <a:pPr marL="0" indent="0">
              <a:lnSpc>
                <a:spcPct val="110000"/>
              </a:lnSpc>
              <a:buNone/>
            </a:pPr>
            <a:r>
              <a:rPr lang="it-IT" dirty="0">
                <a:solidFill>
                  <a:srgbClr val="0070C0"/>
                </a:solidFill>
                <a:latin typeface="Comic Sans MS" panose="030F0702030302020204" pitchFamily="66" charset="0"/>
              </a:rPr>
              <a:t>int</a:t>
            </a:r>
            <a:r>
              <a:rPr lang="it-IT" sz="2200" dirty="0">
                <a:latin typeface="Comic Sans MS" panose="030F0702030302020204" pitchFamily="66" charset="0"/>
              </a:rPr>
              <a:t> </a:t>
            </a:r>
            <a:r>
              <a:rPr lang="it-IT" dirty="0">
                <a:solidFill>
                  <a:srgbClr val="FF0000"/>
                </a:solidFill>
                <a:latin typeface="Comic Sans MS" panose="030F0702030302020204" pitchFamily="66" charset="0"/>
              </a:rPr>
              <a:t>getPort()                 </a:t>
            </a:r>
            <a:r>
              <a:rPr lang="it-IT" dirty="0">
                <a:latin typeface="Comic Sans MS" panose="030F0702030302020204" pitchFamily="66" charset="0"/>
              </a:rPr>
              <a:t>:</a:t>
            </a:r>
            <a:r>
              <a:rPr lang="it-IT" dirty="0">
                <a:solidFill>
                  <a:srgbClr val="FF0000"/>
                </a:solidFill>
                <a:latin typeface="Comic Sans MS" panose="030F0702030302020204" pitchFamily="66" charset="0"/>
              </a:rPr>
              <a:t> </a:t>
            </a:r>
            <a:r>
              <a:rPr lang="it-IT" sz="2200" dirty="0">
                <a:latin typeface="Comic Sans MS" panose="030F0702030302020204" pitchFamily="66" charset="0"/>
              </a:rPr>
              <a:t>restituisce la porta della macchina remota da cui il pacchetto è stato</a:t>
            </a:r>
            <a:br>
              <a:rPr lang="it-IT" sz="2200" dirty="0">
                <a:latin typeface="Comic Sans MS" panose="030F0702030302020204" pitchFamily="66" charset="0"/>
              </a:rPr>
            </a:br>
            <a:r>
              <a:rPr lang="it-IT" sz="2200" dirty="0">
                <a:latin typeface="Comic Sans MS" panose="030F0702030302020204" pitchFamily="66" charset="0"/>
              </a:rPr>
              <a:t>                                                 ricevuto (o mandato).</a:t>
            </a:r>
            <a:br>
              <a:rPr lang="it-IT" sz="2200" dirty="0">
                <a:latin typeface="Comic Sans MS" panose="030F0702030302020204" pitchFamily="66" charset="0"/>
              </a:rPr>
            </a:br>
            <a:br>
              <a:rPr lang="it-IT" sz="2200" dirty="0">
                <a:latin typeface="Comic Sans MS" panose="030F0702030302020204" pitchFamily="66" charset="0"/>
              </a:rPr>
            </a:br>
            <a:r>
              <a:rPr lang="it-IT" i="1" u="sng" dirty="0">
                <a:latin typeface="Comic Sans MS" panose="030F0702030302020204" pitchFamily="66" charset="0"/>
              </a:rPr>
              <a:t>Per la gestione dei dati:</a:t>
            </a:r>
          </a:p>
          <a:p>
            <a:pPr marL="0" indent="0">
              <a:lnSpc>
                <a:spcPct val="110000"/>
              </a:lnSpc>
              <a:buNone/>
            </a:pPr>
            <a:r>
              <a:rPr lang="it-IT" dirty="0">
                <a:solidFill>
                  <a:srgbClr val="0070C0"/>
                </a:solidFill>
                <a:latin typeface="Comic Sans MS" panose="030F0702030302020204" pitchFamily="66" charset="0"/>
              </a:rPr>
              <a:t>void</a:t>
            </a:r>
            <a:r>
              <a:rPr lang="it-IT" sz="2200" dirty="0">
                <a:latin typeface="Comic Sans MS" panose="030F0702030302020204" pitchFamily="66" charset="0"/>
              </a:rPr>
              <a:t> </a:t>
            </a:r>
            <a:r>
              <a:rPr lang="it-IT" dirty="0">
                <a:solidFill>
                  <a:srgbClr val="FF0000"/>
                </a:solidFill>
                <a:latin typeface="Comic Sans MS" panose="030F0702030302020204" pitchFamily="66" charset="0"/>
              </a:rPr>
              <a:t>setData(</a:t>
            </a:r>
            <a:r>
              <a:rPr lang="it-IT" dirty="0">
                <a:latin typeface="Comic Sans MS" panose="030F0702030302020204" pitchFamily="66" charset="0"/>
              </a:rPr>
              <a:t>byte[] buffer</a:t>
            </a:r>
            <a:r>
              <a:rPr lang="it-IT" sz="2200" dirty="0">
                <a:solidFill>
                  <a:srgbClr val="FF0000"/>
                </a:solidFill>
                <a:latin typeface="Comic Sans MS" panose="030F0702030302020204" pitchFamily="66" charset="0"/>
              </a:rPr>
              <a:t>)</a:t>
            </a:r>
            <a:r>
              <a:rPr lang="it-IT" sz="2200" dirty="0">
                <a:latin typeface="Comic Sans MS" panose="030F0702030302020204" pitchFamily="66" charset="0"/>
              </a:rPr>
              <a:t> : inserisce i dati nel pacchetto;</a:t>
            </a:r>
          </a:p>
          <a:p>
            <a:pPr marL="0" indent="0">
              <a:lnSpc>
                <a:spcPct val="110000"/>
              </a:lnSpc>
              <a:buNone/>
            </a:pPr>
            <a:r>
              <a:rPr lang="it-IT" dirty="0">
                <a:solidFill>
                  <a:srgbClr val="0070C0"/>
                </a:solidFill>
                <a:latin typeface="Comic Sans MS" panose="030F0702030302020204" pitchFamily="66" charset="0"/>
              </a:rPr>
              <a:t>byte</a:t>
            </a:r>
            <a:r>
              <a:rPr lang="it-IT" sz="2200" dirty="0">
                <a:latin typeface="Comic Sans MS" panose="030F0702030302020204" pitchFamily="66" charset="0"/>
              </a:rPr>
              <a:t>[] </a:t>
            </a:r>
            <a:r>
              <a:rPr lang="it-IT" dirty="0">
                <a:solidFill>
                  <a:srgbClr val="FF0000"/>
                </a:solidFill>
                <a:latin typeface="Comic Sans MS" panose="030F0702030302020204" pitchFamily="66" charset="0"/>
              </a:rPr>
              <a:t>getData</a:t>
            </a:r>
            <a:r>
              <a:rPr lang="it-IT" dirty="0">
                <a:latin typeface="Comic Sans MS" panose="030F0702030302020204" pitchFamily="66" charset="0"/>
              </a:rPr>
              <a:t>()                   </a:t>
            </a:r>
            <a:r>
              <a:rPr lang="it-IT" sz="2200" dirty="0">
                <a:latin typeface="Comic Sans MS" panose="030F0702030302020204" pitchFamily="66" charset="0"/>
              </a:rPr>
              <a:t>: restituisce i dati del pacchetto.</a:t>
            </a:r>
          </a:p>
        </p:txBody>
      </p:sp>
    </p:spTree>
    <p:extLst>
      <p:ext uri="{BB962C8B-B14F-4D97-AF65-F5344CB8AC3E}">
        <p14:creationId xmlns:p14="http://schemas.microsoft.com/office/powerpoint/2010/main" val="1319784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2F993-BAE0-470C-9515-8810AA0D1EA7}"/>
              </a:ext>
            </a:extLst>
          </p:cNvPr>
          <p:cNvSpPr>
            <a:spLocks noGrp="1"/>
          </p:cNvSpPr>
          <p:nvPr>
            <p:ph type="title"/>
          </p:nvPr>
        </p:nvSpPr>
        <p:spPr>
          <a:xfrm>
            <a:off x="589703" y="287006"/>
            <a:ext cx="10920663" cy="1102179"/>
          </a:xfrm>
        </p:spPr>
        <p:txBody>
          <a:bodyPr>
            <a:normAutofit fontScale="90000"/>
          </a:bodyPr>
          <a:lstStyle/>
          <a:p>
            <a:pPr algn="ctr"/>
            <a:r>
              <a:rPr lang="it-IT" dirty="0">
                <a:solidFill>
                  <a:srgbClr val="0070C0"/>
                </a:solidFill>
                <a:latin typeface="Comic Sans MS" panose="030F0702030302020204" pitchFamily="66" charset="0"/>
              </a:rPr>
              <a:t>Le CLASSI JAVA per comunicare con  </a:t>
            </a:r>
            <a:r>
              <a:rPr lang="it-IT" sz="4000" b="1" u="sng" dirty="0">
                <a:solidFill>
                  <a:srgbClr val="0070C0"/>
                </a:solidFill>
                <a:effectLst>
                  <a:outerShdw blurRad="38100" dist="38100" dir="2700000" algn="tl">
                    <a:srgbClr val="000000">
                      <a:alpha val="43137"/>
                    </a:srgbClr>
                  </a:outerShdw>
                </a:effectLst>
                <a:latin typeface="Comic Sans MS" panose="030F0702030302020204" pitchFamily="66" charset="0"/>
              </a:rPr>
              <a:t>HTTP:</a:t>
            </a:r>
            <a:br>
              <a:rPr lang="it-IT" sz="4000" b="1" u="sng" dirty="0">
                <a:solidFill>
                  <a:srgbClr val="0070C0"/>
                </a:solidFill>
                <a:effectLst>
                  <a:outerShdw blurRad="38100" dist="38100" dir="2700000" algn="tl">
                    <a:srgbClr val="000000">
                      <a:alpha val="43137"/>
                    </a:srgbClr>
                  </a:outerShdw>
                </a:effectLst>
                <a:latin typeface="Comic Sans MS" panose="030F0702030302020204" pitchFamily="66" charset="0"/>
              </a:rPr>
            </a:br>
            <a:r>
              <a:rPr lang="it-IT" sz="4000" b="1" dirty="0">
                <a:solidFill>
                  <a:srgbClr val="FF0000"/>
                </a:solidFill>
                <a:effectLst>
                  <a:outerShdw blurRad="38100" dist="38100" dir="2700000" algn="tl">
                    <a:srgbClr val="000000">
                      <a:alpha val="43137"/>
                    </a:srgbClr>
                  </a:outerShdw>
                </a:effectLst>
                <a:latin typeface="Comic Sans MS" panose="030F0702030302020204" pitchFamily="66" charset="0"/>
              </a:rPr>
              <a:t>URL </a:t>
            </a:r>
            <a:r>
              <a:rPr lang="it-IT" sz="4000" dirty="0">
                <a:solidFill>
                  <a:srgbClr val="0070C0"/>
                </a:solidFill>
                <a:latin typeface="Comic Sans MS" panose="030F0702030302020204" pitchFamily="66" charset="0"/>
              </a:rPr>
              <a:t>e</a:t>
            </a:r>
            <a:r>
              <a:rPr lang="it-IT" sz="4000" b="1" dirty="0">
                <a:solidFill>
                  <a:srgbClr val="0070C0"/>
                </a:solidFill>
                <a:latin typeface="Comic Sans MS" panose="030F0702030302020204" pitchFamily="66" charset="0"/>
              </a:rPr>
              <a:t> </a:t>
            </a:r>
            <a:r>
              <a:rPr lang="it-IT" sz="4000" b="1" dirty="0">
                <a:solidFill>
                  <a:srgbClr val="FF0000"/>
                </a:solidFill>
                <a:effectLst>
                  <a:outerShdw blurRad="38100" dist="38100" dir="2700000" algn="tl">
                    <a:srgbClr val="000000">
                      <a:alpha val="43137"/>
                    </a:srgbClr>
                  </a:outerShdw>
                </a:effectLst>
                <a:latin typeface="Comic Sans MS" panose="030F0702030302020204" pitchFamily="66" charset="0"/>
              </a:rPr>
              <a:t>URLConnection</a:t>
            </a:r>
          </a:p>
        </p:txBody>
      </p:sp>
      <p:sp>
        <p:nvSpPr>
          <p:cNvPr id="3" name="Segnaposto contenuto 2">
            <a:extLst>
              <a:ext uri="{FF2B5EF4-FFF2-40B4-BE49-F238E27FC236}">
                <a16:creationId xmlns:a16="http://schemas.microsoft.com/office/drawing/2014/main" id="{6E8E12BA-FB95-4CCF-A861-F8706E38603C}"/>
              </a:ext>
            </a:extLst>
          </p:cNvPr>
          <p:cNvSpPr>
            <a:spLocks noGrp="1"/>
          </p:cNvSpPr>
          <p:nvPr>
            <p:ph idx="1"/>
          </p:nvPr>
        </p:nvSpPr>
        <p:spPr>
          <a:xfrm>
            <a:off x="452581" y="1611304"/>
            <a:ext cx="11286837" cy="4473611"/>
          </a:xfrm>
        </p:spPr>
        <p:txBody>
          <a:bodyPr>
            <a:normAutofit/>
          </a:bodyPr>
          <a:lstStyle/>
          <a:p>
            <a:pPr>
              <a:lnSpc>
                <a:spcPct val="110000"/>
              </a:lnSpc>
            </a:pPr>
            <a:r>
              <a:rPr lang="it-IT" dirty="0">
                <a:latin typeface="Comic Sans MS" panose="030F0702030302020204" pitchFamily="66" charset="0"/>
              </a:rPr>
              <a:t>Un </a:t>
            </a:r>
            <a:r>
              <a:rPr lang="it-IT" b="1" dirty="0">
                <a:solidFill>
                  <a:srgbClr val="FF0000"/>
                </a:solidFill>
                <a:latin typeface="Comic Sans MS" panose="030F0702030302020204" pitchFamily="66" charset="0"/>
              </a:rPr>
              <a:t>URL</a:t>
            </a:r>
            <a:r>
              <a:rPr lang="it-IT" dirty="0">
                <a:latin typeface="Comic Sans MS" panose="030F0702030302020204" pitchFamily="66" charset="0"/>
              </a:rPr>
              <a:t> (</a:t>
            </a:r>
            <a:r>
              <a:rPr lang="it-IT" b="1" u="sng" dirty="0">
                <a:latin typeface="Comic Sans MS" panose="030F0702030302020204" pitchFamily="66" charset="0"/>
              </a:rPr>
              <a:t>Uniform Resouce Locator</a:t>
            </a:r>
            <a:r>
              <a:rPr lang="it-IT" dirty="0">
                <a:latin typeface="Comic Sans MS" panose="030F0702030302020204" pitchFamily="66" charset="0"/>
              </a:rPr>
              <a:t>) è un identificativo di una risorsa nel web.</a:t>
            </a:r>
          </a:p>
          <a:p>
            <a:pPr>
              <a:lnSpc>
                <a:spcPct val="110000"/>
              </a:lnSpc>
            </a:pPr>
            <a:r>
              <a:rPr lang="it-IT" dirty="0">
                <a:latin typeface="Comic Sans MS" panose="030F0702030302020204" pitchFamily="66" charset="0"/>
              </a:rPr>
              <a:t>Le URL sono un insieme di classi java usate per comunicare tramite http (o altri protocolli applicativi standard come ad esempio FTP) in modo semplificato (ma meno flessibile) rispetto alle socket. </a:t>
            </a:r>
          </a:p>
          <a:p>
            <a:pPr>
              <a:lnSpc>
                <a:spcPct val="110000"/>
              </a:lnSpc>
            </a:pPr>
            <a:r>
              <a:rPr lang="it-IT" dirty="0">
                <a:latin typeface="Comic Sans MS" panose="030F0702030302020204" pitchFamily="66" charset="0"/>
              </a:rPr>
              <a:t>Gestiscono automaticamente i dettagli del protocollo di comunicazione (ad esempio http, ftp).</a:t>
            </a:r>
          </a:p>
        </p:txBody>
      </p:sp>
    </p:spTree>
    <p:extLst>
      <p:ext uri="{BB962C8B-B14F-4D97-AF65-F5344CB8AC3E}">
        <p14:creationId xmlns:p14="http://schemas.microsoft.com/office/powerpoint/2010/main" val="3445753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2F993-BAE0-470C-9515-8810AA0D1EA7}"/>
              </a:ext>
            </a:extLst>
          </p:cNvPr>
          <p:cNvSpPr>
            <a:spLocks noGrp="1"/>
          </p:cNvSpPr>
          <p:nvPr>
            <p:ph type="title"/>
          </p:nvPr>
        </p:nvSpPr>
        <p:spPr>
          <a:xfrm>
            <a:off x="1356527" y="287006"/>
            <a:ext cx="9334920" cy="1102179"/>
          </a:xfrm>
        </p:spPr>
        <p:txBody>
          <a:bodyPr>
            <a:normAutofit/>
          </a:bodyPr>
          <a:lstStyle/>
          <a:p>
            <a:pPr algn="ctr"/>
            <a:r>
              <a:rPr lang="it-IT" dirty="0">
                <a:solidFill>
                  <a:srgbClr val="0070C0"/>
                </a:solidFill>
                <a:latin typeface="Comic Sans MS" panose="030F0702030302020204" pitchFamily="66" charset="0"/>
              </a:rPr>
              <a:t>La classe </a:t>
            </a:r>
            <a:r>
              <a:rPr lang="it-IT" b="1" u="sng" dirty="0">
                <a:solidFill>
                  <a:srgbClr val="0070C0"/>
                </a:solidFill>
                <a:effectLst>
                  <a:outerShdw blurRad="38100" dist="38100" dir="2700000" algn="tl">
                    <a:srgbClr val="000000">
                      <a:alpha val="43137"/>
                    </a:srgbClr>
                  </a:outerShdw>
                </a:effectLst>
                <a:latin typeface="Comic Sans MS" panose="030F0702030302020204" pitchFamily="66" charset="0"/>
              </a:rPr>
              <a:t>URL</a:t>
            </a:r>
            <a:r>
              <a:rPr lang="it-IT" dirty="0">
                <a:solidFill>
                  <a:srgbClr val="0070C0"/>
                </a:solidFill>
                <a:latin typeface="Comic Sans MS" panose="030F0702030302020204" pitchFamily="66" charset="0"/>
              </a:rPr>
              <a:t> in JAVA</a:t>
            </a:r>
            <a:endParaRPr lang="it-IT" sz="4000" b="1" u="sng" dirty="0">
              <a:solidFill>
                <a:srgbClr val="0070C0"/>
              </a:solidFill>
              <a:effectLst>
                <a:outerShdw blurRad="38100" dist="38100" dir="2700000" algn="tl">
                  <a:srgbClr val="000000">
                    <a:alpha val="43137"/>
                  </a:srgbClr>
                </a:outerShdw>
              </a:effectLst>
              <a:latin typeface="Comic Sans MS" panose="030F0702030302020204" pitchFamily="66" charset="0"/>
            </a:endParaRPr>
          </a:p>
        </p:txBody>
      </p:sp>
      <p:sp>
        <p:nvSpPr>
          <p:cNvPr id="3" name="Segnaposto contenuto 2">
            <a:extLst>
              <a:ext uri="{FF2B5EF4-FFF2-40B4-BE49-F238E27FC236}">
                <a16:creationId xmlns:a16="http://schemas.microsoft.com/office/drawing/2014/main" id="{6E8E12BA-FB95-4CCF-A861-F8706E38603C}"/>
              </a:ext>
            </a:extLst>
          </p:cNvPr>
          <p:cNvSpPr>
            <a:spLocks noGrp="1"/>
          </p:cNvSpPr>
          <p:nvPr>
            <p:ph idx="1"/>
          </p:nvPr>
        </p:nvSpPr>
        <p:spPr>
          <a:xfrm>
            <a:off x="452581" y="1611304"/>
            <a:ext cx="11286837" cy="4473611"/>
          </a:xfrm>
        </p:spPr>
        <p:txBody>
          <a:bodyPr>
            <a:normAutofit/>
          </a:bodyPr>
          <a:lstStyle/>
          <a:p>
            <a:pPr marL="0" indent="0">
              <a:lnSpc>
                <a:spcPct val="110000"/>
              </a:lnSpc>
              <a:buNone/>
            </a:pPr>
            <a:r>
              <a:rPr lang="it-IT" dirty="0">
                <a:latin typeface="Comic Sans MS" panose="030F0702030302020204" pitchFamily="66" charset="0"/>
              </a:rPr>
              <a:t>Un oggetto URL si crea a partire dall’indirizzo che rappresenta</a:t>
            </a:r>
            <a:br>
              <a:rPr lang="it-IT" dirty="0">
                <a:latin typeface="Comic Sans MS" panose="030F0702030302020204" pitchFamily="66" charset="0"/>
              </a:rPr>
            </a:br>
            <a:r>
              <a:rPr lang="it-IT" dirty="0">
                <a:latin typeface="Comic Sans MS" panose="030F0702030302020204" pitchFamily="66" charset="0"/>
              </a:rPr>
              <a:t>e si usa per aprire una connessione verso tale indirizzo:</a:t>
            </a:r>
          </a:p>
          <a:p>
            <a:pPr marL="0" indent="0" algn="ctr">
              <a:lnSpc>
                <a:spcPct val="110000"/>
              </a:lnSpc>
              <a:buNone/>
            </a:pPr>
            <a:r>
              <a:rPr lang="it-IT" dirty="0">
                <a:latin typeface="Comic Sans MS" panose="030F0702030302020204" pitchFamily="66" charset="0"/>
              </a:rPr>
              <a:t>URL Google = new URL("http://www.google.it");</a:t>
            </a:r>
          </a:p>
        </p:txBody>
      </p:sp>
    </p:spTree>
    <p:extLst>
      <p:ext uri="{BB962C8B-B14F-4D97-AF65-F5344CB8AC3E}">
        <p14:creationId xmlns:p14="http://schemas.microsoft.com/office/powerpoint/2010/main" val="1138997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2F993-BAE0-470C-9515-8810AA0D1EA7}"/>
              </a:ext>
            </a:extLst>
          </p:cNvPr>
          <p:cNvSpPr>
            <a:spLocks noGrp="1"/>
          </p:cNvSpPr>
          <p:nvPr>
            <p:ph type="title"/>
          </p:nvPr>
        </p:nvSpPr>
        <p:spPr>
          <a:xfrm>
            <a:off x="582804" y="287006"/>
            <a:ext cx="10812027" cy="1102179"/>
          </a:xfrm>
        </p:spPr>
        <p:txBody>
          <a:bodyPr>
            <a:normAutofit fontScale="90000"/>
          </a:bodyPr>
          <a:lstStyle/>
          <a:p>
            <a:pPr algn="ctr"/>
            <a:r>
              <a:rPr lang="it-IT" dirty="0">
                <a:solidFill>
                  <a:srgbClr val="0070C0"/>
                </a:solidFill>
                <a:latin typeface="Comic Sans MS" panose="030F0702030302020204" pitchFamily="66" charset="0"/>
              </a:rPr>
              <a:t>Metodi principali per la classe</a:t>
            </a:r>
            <a:br>
              <a:rPr lang="it-IT" dirty="0">
                <a:solidFill>
                  <a:srgbClr val="0070C0"/>
                </a:solidFill>
                <a:latin typeface="Comic Sans MS" panose="030F0702030302020204" pitchFamily="66" charset="0"/>
              </a:rPr>
            </a:br>
            <a:r>
              <a:rPr lang="it-IT" dirty="0">
                <a:solidFill>
                  <a:srgbClr val="0070C0"/>
                </a:solidFill>
                <a:latin typeface="Comic Sans MS" panose="030F0702030302020204" pitchFamily="66" charset="0"/>
              </a:rPr>
              <a:t> </a:t>
            </a:r>
            <a:r>
              <a:rPr lang="it-IT" b="1" u="sng" dirty="0">
                <a:solidFill>
                  <a:srgbClr val="0070C0"/>
                </a:solidFill>
                <a:effectLst>
                  <a:outerShdw blurRad="38100" dist="38100" dir="2700000" algn="tl">
                    <a:srgbClr val="000000">
                      <a:alpha val="43137"/>
                    </a:srgbClr>
                  </a:outerShdw>
                </a:effectLst>
                <a:latin typeface="Comic Sans MS" panose="030F0702030302020204" pitchFamily="66" charset="0"/>
              </a:rPr>
              <a:t>URLConnection</a:t>
            </a:r>
            <a:r>
              <a:rPr lang="it-IT" dirty="0">
                <a:solidFill>
                  <a:srgbClr val="0070C0"/>
                </a:solidFill>
                <a:latin typeface="Comic Sans MS" panose="030F0702030302020204" pitchFamily="66" charset="0"/>
              </a:rPr>
              <a:t> in JAVA</a:t>
            </a:r>
            <a:endParaRPr lang="it-IT" sz="4000" b="1" u="sng" dirty="0">
              <a:solidFill>
                <a:srgbClr val="0070C0"/>
              </a:solidFill>
              <a:effectLst>
                <a:outerShdw blurRad="38100" dist="38100" dir="2700000" algn="tl">
                  <a:srgbClr val="000000">
                    <a:alpha val="43137"/>
                  </a:srgbClr>
                </a:outerShdw>
              </a:effectLst>
              <a:latin typeface="Comic Sans MS" panose="030F0702030302020204" pitchFamily="66" charset="0"/>
            </a:endParaRPr>
          </a:p>
        </p:txBody>
      </p:sp>
      <p:sp>
        <p:nvSpPr>
          <p:cNvPr id="3" name="Segnaposto contenuto 2">
            <a:extLst>
              <a:ext uri="{FF2B5EF4-FFF2-40B4-BE49-F238E27FC236}">
                <a16:creationId xmlns:a16="http://schemas.microsoft.com/office/drawing/2014/main" id="{6E8E12BA-FB95-4CCF-A861-F8706E38603C}"/>
              </a:ext>
            </a:extLst>
          </p:cNvPr>
          <p:cNvSpPr>
            <a:spLocks noGrp="1"/>
          </p:cNvSpPr>
          <p:nvPr>
            <p:ph idx="1"/>
          </p:nvPr>
        </p:nvSpPr>
        <p:spPr>
          <a:xfrm>
            <a:off x="452581" y="1611304"/>
            <a:ext cx="11286837" cy="4473611"/>
          </a:xfrm>
        </p:spPr>
        <p:txBody>
          <a:bodyPr>
            <a:normAutofit/>
          </a:bodyPr>
          <a:lstStyle/>
          <a:p>
            <a:pPr marL="0" indent="0" algn="ctr">
              <a:lnSpc>
                <a:spcPct val="110000"/>
              </a:lnSpc>
              <a:buNone/>
            </a:pPr>
            <a:r>
              <a:rPr lang="it-IT" dirty="0">
                <a:latin typeface="Comic Sans MS" panose="030F0702030302020204" pitchFamily="66" charset="0"/>
              </a:rPr>
              <a:t>Un oggetto URLConnection si crea aprendo una connessione con un server Web, stabilendo un canale di comunicazione verso l’indirizzo richiesto:</a:t>
            </a:r>
          </a:p>
          <a:p>
            <a:pPr marL="0" indent="0" algn="ctr">
              <a:lnSpc>
                <a:spcPct val="110000"/>
              </a:lnSpc>
              <a:buNone/>
            </a:pPr>
            <a:r>
              <a:rPr lang="it-IT" dirty="0">
                <a:latin typeface="Comic Sans MS" panose="030F0702030302020204" pitchFamily="66" charset="0"/>
              </a:rPr>
              <a:t>URLConnection c = url.openConnection ();</a:t>
            </a:r>
            <a:endParaRPr lang="it-IT" b="1" dirty="0">
              <a:latin typeface="Comic Sans MS" panose="030F0702030302020204" pitchFamily="66" charset="0"/>
            </a:endParaRPr>
          </a:p>
        </p:txBody>
      </p:sp>
    </p:spTree>
    <p:extLst>
      <p:ext uri="{BB962C8B-B14F-4D97-AF65-F5344CB8AC3E}">
        <p14:creationId xmlns:p14="http://schemas.microsoft.com/office/powerpoint/2010/main" val="2529694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2F993-BAE0-470C-9515-8810AA0D1EA7}"/>
              </a:ext>
            </a:extLst>
          </p:cNvPr>
          <p:cNvSpPr>
            <a:spLocks noGrp="1"/>
          </p:cNvSpPr>
          <p:nvPr>
            <p:ph type="title"/>
          </p:nvPr>
        </p:nvSpPr>
        <p:spPr>
          <a:xfrm>
            <a:off x="589703" y="287006"/>
            <a:ext cx="10920663" cy="1102179"/>
          </a:xfrm>
        </p:spPr>
        <p:txBody>
          <a:bodyPr>
            <a:normAutofit fontScale="90000"/>
          </a:bodyPr>
          <a:lstStyle/>
          <a:p>
            <a:pPr algn="ctr"/>
            <a:r>
              <a:rPr lang="it-IT" dirty="0">
                <a:solidFill>
                  <a:srgbClr val="0070C0"/>
                </a:solidFill>
                <a:latin typeface="Comic Sans MS" panose="030F0702030302020204" pitchFamily="66" charset="0"/>
              </a:rPr>
              <a:t>Applicazioni C/S attraverso socket in JAVA</a:t>
            </a:r>
          </a:p>
        </p:txBody>
      </p:sp>
      <p:sp>
        <p:nvSpPr>
          <p:cNvPr id="3" name="Segnaposto contenuto 2">
            <a:extLst>
              <a:ext uri="{FF2B5EF4-FFF2-40B4-BE49-F238E27FC236}">
                <a16:creationId xmlns:a16="http://schemas.microsoft.com/office/drawing/2014/main" id="{6E8E12BA-FB95-4CCF-A861-F8706E38603C}"/>
              </a:ext>
            </a:extLst>
          </p:cNvPr>
          <p:cNvSpPr>
            <a:spLocks noGrp="1"/>
          </p:cNvSpPr>
          <p:nvPr>
            <p:ph idx="1"/>
          </p:nvPr>
        </p:nvSpPr>
        <p:spPr>
          <a:xfrm>
            <a:off x="452581" y="1611305"/>
            <a:ext cx="11286837" cy="3160200"/>
          </a:xfrm>
        </p:spPr>
        <p:txBody>
          <a:bodyPr>
            <a:normAutofit fontScale="92500" lnSpcReduction="20000"/>
          </a:bodyPr>
          <a:lstStyle/>
          <a:p>
            <a:pPr marL="0" indent="0">
              <a:lnSpc>
                <a:spcPct val="110000"/>
              </a:lnSpc>
              <a:buNone/>
            </a:pPr>
            <a:r>
              <a:rPr lang="it-IT" dirty="0">
                <a:latin typeface="Comic Sans MS" panose="030F0702030302020204" pitchFamily="66" charset="0"/>
              </a:rPr>
              <a:t>La realizzazione di applicazioni client/server in Java si basa sulle classi contenute nel package </a:t>
            </a:r>
            <a:r>
              <a:rPr lang="it-IT" b="1" dirty="0">
                <a:solidFill>
                  <a:srgbClr val="FF0000"/>
                </a:solidFill>
                <a:latin typeface="Comic Sans MS" panose="030F0702030302020204" pitchFamily="66" charset="0"/>
              </a:rPr>
              <a:t>java.net</a:t>
            </a:r>
            <a:r>
              <a:rPr lang="it-IT" dirty="0">
                <a:latin typeface="Comic Sans MS" panose="030F0702030302020204" pitchFamily="66" charset="0"/>
              </a:rPr>
              <a:t>.</a:t>
            </a:r>
            <a:br>
              <a:rPr lang="it-IT" dirty="0">
                <a:latin typeface="Comic Sans MS" panose="030F0702030302020204" pitchFamily="66" charset="0"/>
              </a:rPr>
            </a:br>
            <a:br>
              <a:rPr lang="it-IT" dirty="0">
                <a:latin typeface="Comic Sans MS" panose="030F0702030302020204" pitchFamily="66" charset="0"/>
              </a:rPr>
            </a:br>
            <a:r>
              <a:rPr lang="it-IT" dirty="0">
                <a:latin typeface="Comic Sans MS" panose="030F0702030302020204" pitchFamily="66" charset="0"/>
              </a:rPr>
              <a:t>In quasi tutte le applicazioni di rete viene anche utilizzato il package </a:t>
            </a:r>
            <a:r>
              <a:rPr lang="it-IT" b="1" dirty="0">
                <a:solidFill>
                  <a:srgbClr val="0070C0"/>
                </a:solidFill>
                <a:latin typeface="Comic Sans MS" panose="030F0702030302020204" pitchFamily="66" charset="0"/>
              </a:rPr>
              <a:t>java.io </a:t>
            </a:r>
            <a:r>
              <a:rPr lang="it-IT" dirty="0">
                <a:latin typeface="Comic Sans MS" panose="030F0702030302020204" pitchFamily="66" charset="0"/>
              </a:rPr>
              <a:t>per gestire i flussi di comunicazione in input e output.</a:t>
            </a:r>
            <a:br>
              <a:rPr lang="it-IT" dirty="0">
                <a:latin typeface="Comic Sans MS" panose="030F0702030302020204" pitchFamily="66" charset="0"/>
              </a:rPr>
            </a:br>
            <a:br>
              <a:rPr lang="it-IT" dirty="0">
                <a:latin typeface="Comic Sans MS" panose="030F0702030302020204" pitchFamily="66" charset="0"/>
              </a:rPr>
            </a:br>
            <a:r>
              <a:rPr lang="it-IT" dirty="0">
                <a:latin typeface="Comic Sans MS" panose="030F0702030302020204" pitchFamily="66" charset="0"/>
              </a:rPr>
              <a:t>È quindi necessario importare i precedenti package in ogni programma in cui si vogliono eseguire operazioni di rete.</a:t>
            </a:r>
          </a:p>
        </p:txBody>
      </p:sp>
      <p:pic>
        <p:nvPicPr>
          <p:cNvPr id="5" name="Immagine 4">
            <a:extLst>
              <a:ext uri="{FF2B5EF4-FFF2-40B4-BE49-F238E27FC236}">
                <a16:creationId xmlns:a16="http://schemas.microsoft.com/office/drawing/2014/main" id="{5B717C00-CF22-469B-A6B7-079F27E4BF68}"/>
              </a:ext>
            </a:extLst>
          </p:cNvPr>
          <p:cNvPicPr>
            <a:picLocks noChangeAspect="1"/>
          </p:cNvPicPr>
          <p:nvPr/>
        </p:nvPicPr>
        <p:blipFill rotWithShape="1">
          <a:blip r:embed="rId3"/>
          <a:srcRect t="1" b="17341"/>
          <a:stretch/>
        </p:blipFill>
        <p:spPr>
          <a:xfrm>
            <a:off x="3559126" y="4993625"/>
            <a:ext cx="4981816" cy="1082350"/>
          </a:xfrm>
          <a:prstGeom prst="rect">
            <a:avLst/>
          </a:prstGeom>
        </p:spPr>
      </p:pic>
    </p:spTree>
    <p:extLst>
      <p:ext uri="{BB962C8B-B14F-4D97-AF65-F5344CB8AC3E}">
        <p14:creationId xmlns:p14="http://schemas.microsoft.com/office/powerpoint/2010/main" val="4218634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2F993-BAE0-470C-9515-8810AA0D1EA7}"/>
              </a:ext>
            </a:extLst>
          </p:cNvPr>
          <p:cNvSpPr>
            <a:spLocks noGrp="1"/>
          </p:cNvSpPr>
          <p:nvPr>
            <p:ph type="title"/>
          </p:nvPr>
        </p:nvSpPr>
        <p:spPr>
          <a:xfrm>
            <a:off x="589703" y="287006"/>
            <a:ext cx="10920663" cy="1102179"/>
          </a:xfrm>
        </p:spPr>
        <p:txBody>
          <a:bodyPr>
            <a:normAutofit fontScale="90000"/>
          </a:bodyPr>
          <a:lstStyle/>
          <a:p>
            <a:pPr algn="ctr"/>
            <a:r>
              <a:rPr lang="it-IT" dirty="0">
                <a:solidFill>
                  <a:srgbClr val="0070C0"/>
                </a:solidFill>
                <a:latin typeface="Comic Sans MS" panose="030F0702030302020204" pitchFamily="66" charset="0"/>
              </a:rPr>
              <a:t>Le CLASSI Socket in JAVA per </a:t>
            </a:r>
            <a:r>
              <a:rPr lang="it-IT" b="1" u="sng" dirty="0">
                <a:solidFill>
                  <a:srgbClr val="0070C0"/>
                </a:solidFill>
                <a:effectLst>
                  <a:outerShdw blurRad="38100" dist="38100" dir="2700000" algn="tl">
                    <a:srgbClr val="000000">
                      <a:alpha val="43137"/>
                    </a:srgbClr>
                  </a:outerShdw>
                </a:effectLst>
                <a:latin typeface="Comic Sans MS" panose="030F0702030302020204" pitchFamily="66" charset="0"/>
              </a:rPr>
              <a:t>TCP</a:t>
            </a:r>
            <a:br>
              <a:rPr lang="it-IT" dirty="0">
                <a:solidFill>
                  <a:srgbClr val="0070C0"/>
                </a:solidFill>
                <a:latin typeface="Comic Sans MS" panose="030F0702030302020204" pitchFamily="66" charset="0"/>
              </a:rPr>
            </a:br>
            <a:r>
              <a:rPr lang="it-IT" dirty="0">
                <a:solidFill>
                  <a:srgbClr val="0070C0"/>
                </a:solidFill>
                <a:latin typeface="Comic Sans MS" panose="030F0702030302020204" pitchFamily="66" charset="0"/>
              </a:rPr>
              <a:t>Stream Socket</a:t>
            </a:r>
          </a:p>
        </p:txBody>
      </p:sp>
      <p:sp>
        <p:nvSpPr>
          <p:cNvPr id="3" name="Segnaposto contenuto 2">
            <a:extLst>
              <a:ext uri="{FF2B5EF4-FFF2-40B4-BE49-F238E27FC236}">
                <a16:creationId xmlns:a16="http://schemas.microsoft.com/office/drawing/2014/main" id="{6E8E12BA-FB95-4CCF-A861-F8706E38603C}"/>
              </a:ext>
            </a:extLst>
          </p:cNvPr>
          <p:cNvSpPr>
            <a:spLocks noGrp="1"/>
          </p:cNvSpPr>
          <p:nvPr>
            <p:ph idx="1"/>
          </p:nvPr>
        </p:nvSpPr>
        <p:spPr>
          <a:xfrm>
            <a:off x="488515" y="1611304"/>
            <a:ext cx="11611627" cy="4473611"/>
          </a:xfrm>
        </p:spPr>
        <p:txBody>
          <a:bodyPr>
            <a:normAutofit/>
          </a:bodyPr>
          <a:lstStyle/>
          <a:p>
            <a:pPr marL="0" indent="0">
              <a:lnSpc>
                <a:spcPct val="110000"/>
              </a:lnSpc>
              <a:buNone/>
            </a:pPr>
            <a:r>
              <a:rPr lang="it-IT" dirty="0">
                <a:latin typeface="Comic Sans MS" panose="030F0702030302020204" pitchFamily="66" charset="0"/>
              </a:rPr>
              <a:t>Client </a:t>
            </a:r>
            <a:r>
              <a:rPr lang="it-IT">
                <a:latin typeface="Comic Sans MS" panose="030F0702030302020204" pitchFamily="66" charset="0"/>
              </a:rPr>
              <a:t>e Server </a:t>
            </a:r>
            <a:r>
              <a:rPr lang="it-IT" dirty="0">
                <a:latin typeface="Comic Sans MS" panose="030F0702030302020204" pitchFamily="66" charset="0"/>
              </a:rPr>
              <a:t>instaurano una connessione che consiste di due flussi di dati, uno per l'input ed uno per l’output. </a:t>
            </a:r>
            <a:endParaRPr lang="it-IT" b="1" dirty="0">
              <a:latin typeface="Comic Sans MS" panose="030F0702030302020204" pitchFamily="66" charset="0"/>
            </a:endParaRPr>
          </a:p>
        </p:txBody>
      </p:sp>
      <p:pic>
        <p:nvPicPr>
          <p:cNvPr id="5" name="Immagine 4">
            <a:extLst>
              <a:ext uri="{FF2B5EF4-FFF2-40B4-BE49-F238E27FC236}">
                <a16:creationId xmlns:a16="http://schemas.microsoft.com/office/drawing/2014/main" id="{D25635A8-D9BC-4D62-8A99-9C8D73181DCC}"/>
              </a:ext>
            </a:extLst>
          </p:cNvPr>
          <p:cNvPicPr>
            <a:picLocks noChangeAspect="1"/>
          </p:cNvPicPr>
          <p:nvPr/>
        </p:nvPicPr>
        <p:blipFill>
          <a:blip r:embed="rId3"/>
          <a:stretch>
            <a:fillRect/>
          </a:stretch>
        </p:blipFill>
        <p:spPr>
          <a:xfrm>
            <a:off x="2438400" y="3151196"/>
            <a:ext cx="7315200" cy="2095500"/>
          </a:xfrm>
          <a:prstGeom prst="rect">
            <a:avLst/>
          </a:prstGeom>
        </p:spPr>
      </p:pic>
    </p:spTree>
    <p:extLst>
      <p:ext uri="{BB962C8B-B14F-4D97-AF65-F5344CB8AC3E}">
        <p14:creationId xmlns:p14="http://schemas.microsoft.com/office/powerpoint/2010/main" val="474688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2F993-BAE0-470C-9515-8810AA0D1EA7}"/>
              </a:ext>
            </a:extLst>
          </p:cNvPr>
          <p:cNvSpPr>
            <a:spLocks noGrp="1"/>
          </p:cNvSpPr>
          <p:nvPr>
            <p:ph type="title"/>
          </p:nvPr>
        </p:nvSpPr>
        <p:spPr>
          <a:xfrm>
            <a:off x="589703" y="287006"/>
            <a:ext cx="10920663" cy="1102179"/>
          </a:xfrm>
        </p:spPr>
        <p:txBody>
          <a:bodyPr>
            <a:normAutofit/>
          </a:bodyPr>
          <a:lstStyle/>
          <a:p>
            <a:pPr algn="ctr"/>
            <a:r>
              <a:rPr lang="it-IT" dirty="0">
                <a:solidFill>
                  <a:srgbClr val="0070C0"/>
                </a:solidFill>
                <a:latin typeface="Comic Sans MS" panose="030F0702030302020204" pitchFamily="66" charset="0"/>
              </a:rPr>
              <a:t>Le CLASSI Socket in JAVA per </a:t>
            </a:r>
            <a:r>
              <a:rPr lang="it-IT" b="1" u="sng" dirty="0">
                <a:solidFill>
                  <a:srgbClr val="0070C0"/>
                </a:solidFill>
                <a:effectLst>
                  <a:outerShdw blurRad="38100" dist="38100" dir="2700000" algn="tl">
                    <a:srgbClr val="000000">
                      <a:alpha val="43137"/>
                    </a:srgbClr>
                  </a:outerShdw>
                </a:effectLst>
                <a:latin typeface="Comic Sans MS" panose="030F0702030302020204" pitchFamily="66" charset="0"/>
              </a:rPr>
              <a:t>TCP</a:t>
            </a:r>
          </a:p>
        </p:txBody>
      </p:sp>
      <p:sp>
        <p:nvSpPr>
          <p:cNvPr id="3" name="Segnaposto contenuto 2">
            <a:extLst>
              <a:ext uri="{FF2B5EF4-FFF2-40B4-BE49-F238E27FC236}">
                <a16:creationId xmlns:a16="http://schemas.microsoft.com/office/drawing/2014/main" id="{6E8E12BA-FB95-4CCF-A861-F8706E38603C}"/>
              </a:ext>
            </a:extLst>
          </p:cNvPr>
          <p:cNvSpPr>
            <a:spLocks noGrp="1"/>
          </p:cNvSpPr>
          <p:nvPr>
            <p:ph idx="1"/>
          </p:nvPr>
        </p:nvSpPr>
        <p:spPr>
          <a:xfrm>
            <a:off x="488515" y="1611304"/>
            <a:ext cx="11611627" cy="4473611"/>
          </a:xfrm>
        </p:spPr>
        <p:txBody>
          <a:bodyPr>
            <a:normAutofit/>
          </a:bodyPr>
          <a:lstStyle/>
          <a:p>
            <a:pPr>
              <a:lnSpc>
                <a:spcPct val="110000"/>
              </a:lnSpc>
            </a:pPr>
            <a:r>
              <a:rPr lang="it-IT" b="1" i="1" u="sng" dirty="0">
                <a:effectLst>
                  <a:outerShdw blurRad="38100" dist="38100" dir="2700000" algn="tl">
                    <a:srgbClr val="000000">
                      <a:alpha val="43137"/>
                    </a:srgbClr>
                  </a:outerShdw>
                </a:effectLst>
                <a:latin typeface="Comic Sans MS" panose="030F0702030302020204" pitchFamily="66" charset="0"/>
              </a:rPr>
              <a:t>Programma Server</a:t>
            </a:r>
          </a:p>
          <a:p>
            <a:pPr marL="0" indent="0">
              <a:lnSpc>
                <a:spcPct val="110000"/>
              </a:lnSpc>
              <a:buNone/>
            </a:pPr>
            <a:r>
              <a:rPr lang="it-IT" dirty="0">
                <a:latin typeface="Comic Sans MS" panose="030F0702030302020204" pitchFamily="66" charset="0"/>
              </a:rPr>
              <a:t>Operazioni eseguite da un programma server:</a:t>
            </a:r>
            <a:endParaRPr lang="it-IT" i="1" dirty="0">
              <a:latin typeface="Comic Sans MS" panose="030F0702030302020204" pitchFamily="66" charset="0"/>
            </a:endParaRPr>
          </a:p>
          <a:p>
            <a:pPr marL="0" indent="0">
              <a:lnSpc>
                <a:spcPct val="110000"/>
              </a:lnSpc>
              <a:buNone/>
            </a:pPr>
            <a:endParaRPr lang="it-IT" b="1" dirty="0">
              <a:latin typeface="Comic Sans MS" panose="030F0702030302020204" pitchFamily="66" charset="0"/>
            </a:endParaRPr>
          </a:p>
        </p:txBody>
      </p:sp>
      <p:pic>
        <p:nvPicPr>
          <p:cNvPr id="4" name="Immagine 3">
            <a:extLst>
              <a:ext uri="{FF2B5EF4-FFF2-40B4-BE49-F238E27FC236}">
                <a16:creationId xmlns:a16="http://schemas.microsoft.com/office/drawing/2014/main" id="{AF8DA294-4B24-4372-90CA-7142B40BA08C}"/>
              </a:ext>
            </a:extLst>
          </p:cNvPr>
          <p:cNvPicPr>
            <a:picLocks noChangeAspect="1"/>
          </p:cNvPicPr>
          <p:nvPr/>
        </p:nvPicPr>
        <p:blipFill>
          <a:blip r:embed="rId3"/>
          <a:stretch>
            <a:fillRect/>
          </a:stretch>
        </p:blipFill>
        <p:spPr>
          <a:xfrm>
            <a:off x="4258546" y="2869553"/>
            <a:ext cx="3674908" cy="3701441"/>
          </a:xfrm>
          <a:prstGeom prst="rect">
            <a:avLst/>
          </a:prstGeom>
        </p:spPr>
      </p:pic>
    </p:spTree>
    <p:extLst>
      <p:ext uri="{BB962C8B-B14F-4D97-AF65-F5344CB8AC3E}">
        <p14:creationId xmlns:p14="http://schemas.microsoft.com/office/powerpoint/2010/main" val="1647131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2F993-BAE0-470C-9515-8810AA0D1EA7}"/>
              </a:ext>
            </a:extLst>
          </p:cNvPr>
          <p:cNvSpPr>
            <a:spLocks noGrp="1"/>
          </p:cNvSpPr>
          <p:nvPr>
            <p:ph type="title"/>
          </p:nvPr>
        </p:nvSpPr>
        <p:spPr>
          <a:xfrm>
            <a:off x="589703" y="287006"/>
            <a:ext cx="10920663" cy="1102179"/>
          </a:xfrm>
        </p:spPr>
        <p:txBody>
          <a:bodyPr>
            <a:normAutofit fontScale="90000"/>
          </a:bodyPr>
          <a:lstStyle/>
          <a:p>
            <a:pPr algn="ctr"/>
            <a:r>
              <a:rPr lang="it-IT" dirty="0">
                <a:solidFill>
                  <a:srgbClr val="0070C0"/>
                </a:solidFill>
                <a:latin typeface="Comic Sans MS" panose="030F0702030302020204" pitchFamily="66" charset="0"/>
              </a:rPr>
              <a:t>Passi fondamentali per la realizzazione di un sistema Client–Server con protocollo </a:t>
            </a:r>
            <a:r>
              <a:rPr lang="it-IT" b="1" u="sng" dirty="0">
                <a:solidFill>
                  <a:srgbClr val="0070C0"/>
                </a:solidFill>
                <a:effectLst>
                  <a:outerShdw blurRad="38100" dist="38100" dir="2700000" algn="tl">
                    <a:srgbClr val="000000">
                      <a:alpha val="43137"/>
                    </a:srgbClr>
                  </a:outerShdw>
                </a:effectLst>
                <a:latin typeface="Comic Sans MS" panose="030F0702030302020204" pitchFamily="66" charset="0"/>
              </a:rPr>
              <a:t>TCP</a:t>
            </a:r>
          </a:p>
        </p:txBody>
      </p:sp>
      <p:sp>
        <p:nvSpPr>
          <p:cNvPr id="3" name="Segnaposto contenuto 2">
            <a:extLst>
              <a:ext uri="{FF2B5EF4-FFF2-40B4-BE49-F238E27FC236}">
                <a16:creationId xmlns:a16="http://schemas.microsoft.com/office/drawing/2014/main" id="{6E8E12BA-FB95-4CCF-A861-F8706E38603C}"/>
              </a:ext>
            </a:extLst>
          </p:cNvPr>
          <p:cNvSpPr>
            <a:spLocks noGrp="1"/>
          </p:cNvSpPr>
          <p:nvPr>
            <p:ph idx="1"/>
          </p:nvPr>
        </p:nvSpPr>
        <p:spPr>
          <a:xfrm>
            <a:off x="452581" y="1611304"/>
            <a:ext cx="11575296" cy="4506863"/>
          </a:xfrm>
        </p:spPr>
        <p:txBody>
          <a:bodyPr>
            <a:normAutofit/>
          </a:bodyPr>
          <a:lstStyle/>
          <a:p>
            <a:pPr>
              <a:lnSpc>
                <a:spcPct val="110000"/>
              </a:lnSpc>
            </a:pPr>
            <a:r>
              <a:rPr lang="it-IT" b="1" i="1" u="sng" dirty="0">
                <a:effectLst>
                  <a:outerShdw blurRad="38100" dist="38100" dir="2700000" algn="tl">
                    <a:srgbClr val="000000">
                      <a:alpha val="43137"/>
                    </a:srgbClr>
                  </a:outerShdw>
                </a:effectLst>
                <a:latin typeface="Comic Sans MS" panose="030F0702030302020204" pitchFamily="66" charset="0"/>
              </a:rPr>
              <a:t>Programma Server</a:t>
            </a:r>
          </a:p>
          <a:p>
            <a:pPr marL="0" indent="0">
              <a:lnSpc>
                <a:spcPct val="110000"/>
              </a:lnSpc>
              <a:buNone/>
            </a:pPr>
            <a:r>
              <a:rPr lang="it-IT" dirty="0">
                <a:latin typeface="Comic Sans MS" panose="030F0702030302020204" pitchFamily="66" charset="0"/>
              </a:rPr>
              <a:t>■ il </a:t>
            </a:r>
            <a:r>
              <a:rPr lang="it-IT" dirty="0">
                <a:solidFill>
                  <a:srgbClr val="FF0000"/>
                </a:solidFill>
                <a:latin typeface="Comic Sans MS" panose="030F0702030302020204" pitchFamily="66" charset="0"/>
              </a:rPr>
              <a:t>server</a:t>
            </a:r>
            <a:r>
              <a:rPr lang="it-IT" dirty="0">
                <a:latin typeface="Comic Sans MS" panose="030F0702030302020204" pitchFamily="66" charset="0"/>
              </a:rPr>
              <a:t> si mette in ascolto su una prefissata porta;</a:t>
            </a:r>
          </a:p>
          <a:p>
            <a:pPr marL="0" indent="0">
              <a:lnSpc>
                <a:spcPct val="110000"/>
              </a:lnSpc>
              <a:buNone/>
            </a:pPr>
            <a:r>
              <a:rPr lang="it-IT" dirty="0">
                <a:latin typeface="Comic Sans MS" panose="030F0702030302020204" pitchFamily="66" charset="0"/>
              </a:rPr>
              <a:t>■ quando riceve una richiesta di connessione, viene creato un </a:t>
            </a:r>
            <a:br>
              <a:rPr lang="it-IT" dirty="0">
                <a:latin typeface="Comic Sans MS" panose="030F0702030302020204" pitchFamily="66" charset="0"/>
              </a:rPr>
            </a:br>
            <a:r>
              <a:rPr lang="it-IT" dirty="0">
                <a:latin typeface="Comic Sans MS" panose="030F0702030302020204" pitchFamily="66" charset="0"/>
              </a:rPr>
              <a:t>   oggetto </a:t>
            </a:r>
            <a:r>
              <a:rPr lang="it-IT" i="1" dirty="0">
                <a:solidFill>
                  <a:srgbClr val="FF0000"/>
                </a:solidFill>
                <a:latin typeface="Comic Sans MS" panose="030F0702030302020204" pitchFamily="66" charset="0"/>
              </a:rPr>
              <a:t>client</a:t>
            </a:r>
            <a:r>
              <a:rPr lang="it-IT" dirty="0">
                <a:latin typeface="Comic Sans MS" panose="030F0702030302020204" pitchFamily="66" charset="0"/>
              </a:rPr>
              <a:t> di classe </a:t>
            </a:r>
            <a:r>
              <a:rPr lang="it-IT" i="1" dirty="0">
                <a:solidFill>
                  <a:srgbClr val="FF0000"/>
                </a:solidFill>
                <a:latin typeface="Comic Sans MS" panose="030F0702030302020204" pitchFamily="66" charset="0"/>
              </a:rPr>
              <a:t>Socket</a:t>
            </a:r>
            <a:r>
              <a:rPr lang="it-IT" dirty="0">
                <a:latin typeface="Comic Sans MS" panose="030F0702030302020204" pitchFamily="66" charset="0"/>
              </a:rPr>
              <a:t> (che vedremo in seguito); questo</a:t>
            </a:r>
            <a:br>
              <a:rPr lang="it-IT" dirty="0">
                <a:latin typeface="Comic Sans MS" panose="030F0702030302020204" pitchFamily="66" charset="0"/>
              </a:rPr>
            </a:br>
            <a:r>
              <a:rPr lang="it-IT" dirty="0">
                <a:latin typeface="Comic Sans MS" panose="030F0702030302020204" pitchFamily="66" charset="0"/>
              </a:rPr>
              <a:t>   oggetto rappresenta il canale di comunicazione </a:t>
            </a:r>
            <a:r>
              <a:rPr lang="it-IT" dirty="0">
                <a:solidFill>
                  <a:srgbClr val="0070C0"/>
                </a:solidFill>
                <a:latin typeface="Comic Sans MS" panose="030F0702030302020204" pitchFamily="66" charset="0"/>
              </a:rPr>
              <a:t>server-client</a:t>
            </a:r>
            <a:r>
              <a:rPr lang="it-IT" dirty="0">
                <a:latin typeface="Comic Sans MS" panose="030F0702030302020204" pitchFamily="66" charset="0"/>
              </a:rPr>
              <a:t>;</a:t>
            </a:r>
          </a:p>
          <a:p>
            <a:pPr marL="0" indent="0">
              <a:lnSpc>
                <a:spcPct val="110000"/>
              </a:lnSpc>
              <a:buNone/>
            </a:pPr>
            <a:r>
              <a:rPr lang="it-IT" dirty="0">
                <a:latin typeface="Comic Sans MS" panose="030F0702030302020204" pitchFamily="66" charset="0"/>
              </a:rPr>
              <a:t>■ il </a:t>
            </a:r>
            <a:r>
              <a:rPr lang="it-IT" dirty="0">
                <a:solidFill>
                  <a:srgbClr val="FF0000"/>
                </a:solidFill>
                <a:latin typeface="Comic Sans MS" panose="030F0702030302020204" pitchFamily="66" charset="0"/>
              </a:rPr>
              <a:t>server</a:t>
            </a:r>
            <a:r>
              <a:rPr lang="it-IT" dirty="0">
                <a:latin typeface="Comic Sans MS" panose="030F0702030302020204" pitchFamily="66" charset="0"/>
              </a:rPr>
              <a:t> chiude la comunicazione </a:t>
            </a:r>
            <a:r>
              <a:rPr lang="it-IT">
                <a:latin typeface="Comic Sans MS" panose="030F0702030302020204" pitchFamily="66" charset="0"/>
              </a:rPr>
              <a:t>col client.</a:t>
            </a:r>
            <a:br>
              <a:rPr lang="it-IT" dirty="0">
                <a:latin typeface="Comic Sans MS" panose="030F0702030302020204" pitchFamily="66" charset="0"/>
              </a:rPr>
            </a:br>
            <a:r>
              <a:rPr lang="it-IT" dirty="0">
                <a:latin typeface="Comic Sans MS" panose="030F0702030302020204" pitchFamily="66" charset="0"/>
              </a:rPr>
              <a:t>   </a:t>
            </a:r>
          </a:p>
        </p:txBody>
      </p:sp>
    </p:spTree>
    <p:extLst>
      <p:ext uri="{BB962C8B-B14F-4D97-AF65-F5344CB8AC3E}">
        <p14:creationId xmlns:p14="http://schemas.microsoft.com/office/powerpoint/2010/main" val="2325960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2F993-BAE0-470C-9515-8810AA0D1EA7}"/>
              </a:ext>
            </a:extLst>
          </p:cNvPr>
          <p:cNvSpPr>
            <a:spLocks noGrp="1"/>
          </p:cNvSpPr>
          <p:nvPr>
            <p:ph type="title"/>
          </p:nvPr>
        </p:nvSpPr>
        <p:spPr>
          <a:xfrm>
            <a:off x="589703" y="287006"/>
            <a:ext cx="10920663" cy="1102179"/>
          </a:xfrm>
        </p:spPr>
        <p:txBody>
          <a:bodyPr>
            <a:normAutofit/>
          </a:bodyPr>
          <a:lstStyle/>
          <a:p>
            <a:pPr algn="ctr"/>
            <a:r>
              <a:rPr lang="it-IT" dirty="0">
                <a:solidFill>
                  <a:srgbClr val="0070C0"/>
                </a:solidFill>
                <a:latin typeface="Comic Sans MS" panose="030F0702030302020204" pitchFamily="66" charset="0"/>
              </a:rPr>
              <a:t>Le CLASSI Socket in JAVA per </a:t>
            </a:r>
            <a:r>
              <a:rPr lang="it-IT" b="1" u="sng" dirty="0">
                <a:solidFill>
                  <a:srgbClr val="0070C0"/>
                </a:solidFill>
                <a:effectLst>
                  <a:outerShdw blurRad="38100" dist="38100" dir="2700000" algn="tl">
                    <a:srgbClr val="000000">
                      <a:alpha val="43137"/>
                    </a:srgbClr>
                  </a:outerShdw>
                </a:effectLst>
                <a:latin typeface="Comic Sans MS" panose="030F0702030302020204" pitchFamily="66" charset="0"/>
              </a:rPr>
              <a:t>TCP</a:t>
            </a:r>
          </a:p>
        </p:txBody>
      </p:sp>
      <p:sp>
        <p:nvSpPr>
          <p:cNvPr id="3" name="Segnaposto contenuto 2">
            <a:extLst>
              <a:ext uri="{FF2B5EF4-FFF2-40B4-BE49-F238E27FC236}">
                <a16:creationId xmlns:a16="http://schemas.microsoft.com/office/drawing/2014/main" id="{6E8E12BA-FB95-4CCF-A861-F8706E38603C}"/>
              </a:ext>
            </a:extLst>
          </p:cNvPr>
          <p:cNvSpPr>
            <a:spLocks noGrp="1"/>
          </p:cNvSpPr>
          <p:nvPr>
            <p:ph idx="1"/>
          </p:nvPr>
        </p:nvSpPr>
        <p:spPr>
          <a:xfrm>
            <a:off x="452581" y="1611304"/>
            <a:ext cx="11286837" cy="4473611"/>
          </a:xfrm>
        </p:spPr>
        <p:txBody>
          <a:bodyPr>
            <a:normAutofit/>
          </a:bodyPr>
          <a:lstStyle/>
          <a:p>
            <a:pPr>
              <a:lnSpc>
                <a:spcPct val="110000"/>
              </a:lnSpc>
            </a:pPr>
            <a:r>
              <a:rPr lang="it-IT" b="1" i="1" u="sng" dirty="0">
                <a:effectLst>
                  <a:outerShdw blurRad="38100" dist="38100" dir="2700000" algn="tl">
                    <a:srgbClr val="000000">
                      <a:alpha val="43137"/>
                    </a:srgbClr>
                  </a:outerShdw>
                </a:effectLst>
                <a:latin typeface="Comic Sans MS" panose="030F0702030302020204" pitchFamily="66" charset="0"/>
              </a:rPr>
              <a:t>Programma Server</a:t>
            </a:r>
          </a:p>
          <a:p>
            <a:pPr marL="0" indent="0">
              <a:lnSpc>
                <a:spcPct val="110000"/>
              </a:lnSpc>
              <a:buNone/>
            </a:pPr>
            <a:r>
              <a:rPr lang="it-IT" dirty="0">
                <a:latin typeface="Comic Sans MS" panose="030F0702030302020204" pitchFamily="66" charset="0"/>
              </a:rPr>
              <a:t>Si crea la connessione, tramite socket, attraverso la </a:t>
            </a:r>
            <a:r>
              <a:rPr lang="it-IT" b="1" u="sng" dirty="0">
                <a:latin typeface="Comic Sans MS" panose="030F0702030302020204" pitchFamily="66" charset="0"/>
              </a:rPr>
              <a:t>classe</a:t>
            </a:r>
            <a:r>
              <a:rPr lang="it-IT" dirty="0">
                <a:latin typeface="Comic Sans MS" panose="030F0702030302020204" pitchFamily="66" charset="0"/>
              </a:rPr>
              <a:t> </a:t>
            </a:r>
            <a:r>
              <a:rPr lang="it-IT" b="1" dirty="0">
                <a:solidFill>
                  <a:srgbClr val="FF0000"/>
                </a:solidFill>
                <a:latin typeface="Comic Sans MS" panose="030F0702030302020204" pitchFamily="66" charset="0"/>
              </a:rPr>
              <a:t>ServerSocket</a:t>
            </a:r>
            <a:r>
              <a:rPr lang="it-IT" dirty="0">
                <a:latin typeface="Comic Sans MS" panose="030F0702030302020204" pitchFamily="66" charset="0"/>
              </a:rPr>
              <a:t>, chiamando il costruttore </a:t>
            </a:r>
            <a:r>
              <a:rPr lang="it-IT" i="1" dirty="0">
                <a:latin typeface="Comic Sans MS" panose="030F0702030302020204" pitchFamily="66" charset="0"/>
              </a:rPr>
              <a:t>ServerSocket(port).</a:t>
            </a:r>
            <a:br>
              <a:rPr lang="it-IT" i="1" dirty="0">
                <a:latin typeface="Comic Sans MS" panose="030F0702030302020204" pitchFamily="66" charset="0"/>
              </a:rPr>
            </a:br>
            <a:endParaRPr lang="it-IT" i="1" dirty="0">
              <a:latin typeface="Comic Sans MS" panose="030F0702030302020204" pitchFamily="66" charset="0"/>
            </a:endParaRPr>
          </a:p>
          <a:p>
            <a:pPr marL="0" indent="0">
              <a:lnSpc>
                <a:spcPct val="110000"/>
              </a:lnSpc>
              <a:buNone/>
            </a:pPr>
            <a:r>
              <a:rPr lang="it-IT" dirty="0">
                <a:latin typeface="Comic Sans MS" panose="030F0702030302020204" pitchFamily="66" charset="0"/>
              </a:rPr>
              <a:t>Esempio di implementazione in codice JAVA:</a:t>
            </a:r>
          </a:p>
          <a:p>
            <a:pPr marL="0" indent="0" algn="ctr">
              <a:lnSpc>
                <a:spcPct val="110000"/>
              </a:lnSpc>
              <a:buNone/>
            </a:pPr>
            <a:r>
              <a:rPr lang="it-IT" i="1" dirty="0">
                <a:solidFill>
                  <a:srgbClr val="0070C0"/>
                </a:solidFill>
                <a:latin typeface="Comic Sans MS" panose="030F0702030302020204" pitchFamily="66" charset="0"/>
              </a:rPr>
              <a:t>ServerSocket</a:t>
            </a:r>
            <a:r>
              <a:rPr lang="it-IT" dirty="0">
                <a:solidFill>
                  <a:srgbClr val="0070C0"/>
                </a:solidFill>
                <a:latin typeface="Comic Sans MS" panose="030F0702030302020204" pitchFamily="66" charset="0"/>
              </a:rPr>
              <a:t> </a:t>
            </a:r>
            <a:r>
              <a:rPr lang="it-IT" dirty="0">
                <a:latin typeface="Comic Sans MS" panose="030F0702030302020204" pitchFamily="66" charset="0"/>
              </a:rPr>
              <a:t> sSocket;</a:t>
            </a:r>
          </a:p>
          <a:p>
            <a:pPr marL="0" indent="0" algn="ctr">
              <a:lnSpc>
                <a:spcPct val="110000"/>
              </a:lnSpc>
              <a:buNone/>
            </a:pPr>
            <a:r>
              <a:rPr lang="it-IT" dirty="0">
                <a:latin typeface="Comic Sans MS" panose="030F0702030302020204" pitchFamily="66" charset="0"/>
              </a:rPr>
              <a:t>sSocket = </a:t>
            </a:r>
            <a:r>
              <a:rPr lang="it-IT" dirty="0">
                <a:solidFill>
                  <a:srgbClr val="7030A0"/>
                </a:solidFill>
                <a:latin typeface="Comic Sans MS" panose="030F0702030302020204" pitchFamily="66" charset="0"/>
              </a:rPr>
              <a:t>new</a:t>
            </a:r>
            <a:r>
              <a:rPr lang="it-IT" dirty="0">
                <a:latin typeface="Comic Sans MS" panose="030F0702030302020204" pitchFamily="66" charset="0"/>
              </a:rPr>
              <a:t> </a:t>
            </a:r>
            <a:r>
              <a:rPr lang="it-IT" i="1" dirty="0">
                <a:latin typeface="Comic Sans MS" panose="030F0702030302020204" pitchFamily="66" charset="0"/>
              </a:rPr>
              <a:t>ServerSocket(4567);</a:t>
            </a:r>
          </a:p>
          <a:p>
            <a:pPr marL="0" indent="0">
              <a:lnSpc>
                <a:spcPct val="110000"/>
              </a:lnSpc>
              <a:buNone/>
            </a:pPr>
            <a:endParaRPr lang="it-IT" b="1" dirty="0">
              <a:latin typeface="Comic Sans MS" panose="030F0702030302020204" pitchFamily="66" charset="0"/>
            </a:endParaRPr>
          </a:p>
        </p:txBody>
      </p:sp>
    </p:spTree>
    <p:extLst>
      <p:ext uri="{BB962C8B-B14F-4D97-AF65-F5344CB8AC3E}">
        <p14:creationId xmlns:p14="http://schemas.microsoft.com/office/powerpoint/2010/main" val="3845375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2F993-BAE0-470C-9515-8810AA0D1EA7}"/>
              </a:ext>
            </a:extLst>
          </p:cNvPr>
          <p:cNvSpPr>
            <a:spLocks noGrp="1"/>
          </p:cNvSpPr>
          <p:nvPr>
            <p:ph type="title"/>
          </p:nvPr>
        </p:nvSpPr>
        <p:spPr>
          <a:xfrm>
            <a:off x="589703" y="287006"/>
            <a:ext cx="10920663" cy="1102179"/>
          </a:xfrm>
        </p:spPr>
        <p:txBody>
          <a:bodyPr>
            <a:normAutofit fontScale="90000"/>
          </a:bodyPr>
          <a:lstStyle/>
          <a:p>
            <a:pPr algn="ctr"/>
            <a:r>
              <a:rPr lang="it-IT" dirty="0">
                <a:solidFill>
                  <a:srgbClr val="0070C0"/>
                </a:solidFill>
                <a:latin typeface="Comic Sans MS" panose="030F0702030302020204" pitchFamily="66" charset="0"/>
              </a:rPr>
              <a:t>Metodi principali per la classe ServerSocket</a:t>
            </a:r>
            <a:br>
              <a:rPr lang="it-IT" dirty="0">
                <a:solidFill>
                  <a:srgbClr val="0070C0"/>
                </a:solidFill>
                <a:latin typeface="Comic Sans MS" panose="030F0702030302020204" pitchFamily="66" charset="0"/>
              </a:rPr>
            </a:br>
            <a:r>
              <a:rPr lang="it-IT" dirty="0">
                <a:solidFill>
                  <a:srgbClr val="0070C0"/>
                </a:solidFill>
                <a:latin typeface="Comic Sans MS" panose="030F0702030302020204" pitchFamily="66" charset="0"/>
              </a:rPr>
              <a:t> in JAVA per </a:t>
            </a:r>
            <a:r>
              <a:rPr lang="it-IT" b="1" u="sng" dirty="0">
                <a:solidFill>
                  <a:srgbClr val="0070C0"/>
                </a:solidFill>
                <a:effectLst>
                  <a:outerShdw blurRad="38100" dist="38100" dir="2700000" algn="tl">
                    <a:srgbClr val="000000">
                      <a:alpha val="43137"/>
                    </a:srgbClr>
                  </a:outerShdw>
                </a:effectLst>
                <a:latin typeface="Comic Sans MS" panose="030F0702030302020204" pitchFamily="66" charset="0"/>
              </a:rPr>
              <a:t>TCP</a:t>
            </a:r>
          </a:p>
        </p:txBody>
      </p:sp>
      <p:sp>
        <p:nvSpPr>
          <p:cNvPr id="3" name="Segnaposto contenuto 2">
            <a:extLst>
              <a:ext uri="{FF2B5EF4-FFF2-40B4-BE49-F238E27FC236}">
                <a16:creationId xmlns:a16="http://schemas.microsoft.com/office/drawing/2014/main" id="{6E8E12BA-FB95-4CCF-A861-F8706E38603C}"/>
              </a:ext>
            </a:extLst>
          </p:cNvPr>
          <p:cNvSpPr>
            <a:spLocks noGrp="1"/>
          </p:cNvSpPr>
          <p:nvPr>
            <p:ph idx="1"/>
          </p:nvPr>
        </p:nvSpPr>
        <p:spPr>
          <a:xfrm>
            <a:off x="452581" y="1611304"/>
            <a:ext cx="11286837" cy="4473611"/>
          </a:xfrm>
        </p:spPr>
        <p:txBody>
          <a:bodyPr>
            <a:normAutofit/>
          </a:bodyPr>
          <a:lstStyle/>
          <a:p>
            <a:pPr>
              <a:lnSpc>
                <a:spcPct val="110000"/>
              </a:lnSpc>
            </a:pPr>
            <a:r>
              <a:rPr lang="it-IT" i="1" dirty="0">
                <a:latin typeface="Comic Sans MS" panose="030F0702030302020204" pitchFamily="66" charset="0"/>
              </a:rPr>
              <a:t>Socket clientSocket </a:t>
            </a:r>
            <a:r>
              <a:rPr lang="it-IT" dirty="0">
                <a:latin typeface="Comic Sans MS" panose="030F0702030302020204" pitchFamily="66" charset="0"/>
              </a:rPr>
              <a:t>= </a:t>
            </a:r>
            <a:r>
              <a:rPr lang="it-IT" b="1" dirty="0">
                <a:latin typeface="Comic Sans MS" panose="030F0702030302020204" pitchFamily="66" charset="0"/>
              </a:rPr>
              <a:t>sSocket.accept();</a:t>
            </a:r>
          </a:p>
          <a:p>
            <a:pPr>
              <a:lnSpc>
                <a:spcPct val="110000"/>
              </a:lnSpc>
            </a:pPr>
            <a:r>
              <a:rPr lang="it-IT" b="1" dirty="0">
                <a:latin typeface="Comic Sans MS" panose="030F0702030302020204" pitchFamily="66" charset="0"/>
              </a:rPr>
              <a:t>sSocket.close();</a:t>
            </a:r>
          </a:p>
          <a:p>
            <a:pPr>
              <a:lnSpc>
                <a:spcPct val="110000"/>
              </a:lnSpc>
            </a:pPr>
            <a:r>
              <a:rPr lang="it-IT" b="1" dirty="0">
                <a:latin typeface="Comic Sans MS" panose="030F0702030302020204" pitchFamily="66" charset="0"/>
              </a:rPr>
              <a:t>sSocket.setSoTimeout(1000); </a:t>
            </a:r>
            <a:r>
              <a:rPr lang="it-IT" sz="1600" i="1" dirty="0">
                <a:latin typeface="Comic Sans MS" panose="030F0702030302020204" pitchFamily="66" charset="0"/>
              </a:rPr>
              <a:t>// 1000ms = 1s</a:t>
            </a:r>
          </a:p>
          <a:p>
            <a:pPr>
              <a:lnSpc>
                <a:spcPct val="110000"/>
              </a:lnSpc>
            </a:pPr>
            <a:endParaRPr lang="it-IT" b="1" dirty="0">
              <a:latin typeface="Comic Sans MS" panose="030F0702030302020204" pitchFamily="66" charset="0"/>
            </a:endParaRPr>
          </a:p>
          <a:p>
            <a:pPr>
              <a:lnSpc>
                <a:spcPct val="110000"/>
              </a:lnSpc>
            </a:pPr>
            <a:endParaRPr lang="it-IT" dirty="0">
              <a:latin typeface="Comic Sans MS" panose="030F0702030302020204" pitchFamily="66" charset="0"/>
            </a:endParaRPr>
          </a:p>
        </p:txBody>
      </p:sp>
    </p:spTree>
    <p:extLst>
      <p:ext uri="{BB962C8B-B14F-4D97-AF65-F5344CB8AC3E}">
        <p14:creationId xmlns:p14="http://schemas.microsoft.com/office/powerpoint/2010/main" val="3698205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2F993-BAE0-470C-9515-8810AA0D1EA7}"/>
              </a:ext>
            </a:extLst>
          </p:cNvPr>
          <p:cNvSpPr>
            <a:spLocks noGrp="1"/>
          </p:cNvSpPr>
          <p:nvPr>
            <p:ph type="title"/>
          </p:nvPr>
        </p:nvSpPr>
        <p:spPr>
          <a:xfrm>
            <a:off x="589703" y="287006"/>
            <a:ext cx="10920663" cy="1102179"/>
          </a:xfrm>
        </p:spPr>
        <p:txBody>
          <a:bodyPr>
            <a:normAutofit/>
          </a:bodyPr>
          <a:lstStyle/>
          <a:p>
            <a:pPr algn="ctr"/>
            <a:r>
              <a:rPr lang="it-IT" dirty="0">
                <a:solidFill>
                  <a:srgbClr val="0070C0"/>
                </a:solidFill>
                <a:latin typeface="Comic Sans MS" panose="030F0702030302020204" pitchFamily="66" charset="0"/>
              </a:rPr>
              <a:t>Le CLASSI Socket in JAVA per </a:t>
            </a:r>
            <a:r>
              <a:rPr lang="it-IT" b="1" u="sng" dirty="0">
                <a:solidFill>
                  <a:srgbClr val="0070C0"/>
                </a:solidFill>
                <a:effectLst>
                  <a:outerShdw blurRad="38100" dist="38100" dir="2700000" algn="tl">
                    <a:srgbClr val="000000">
                      <a:alpha val="43137"/>
                    </a:srgbClr>
                  </a:outerShdw>
                </a:effectLst>
                <a:latin typeface="Comic Sans MS" panose="030F0702030302020204" pitchFamily="66" charset="0"/>
              </a:rPr>
              <a:t>TCP</a:t>
            </a:r>
          </a:p>
        </p:txBody>
      </p:sp>
      <p:sp>
        <p:nvSpPr>
          <p:cNvPr id="3" name="Segnaposto contenuto 2">
            <a:extLst>
              <a:ext uri="{FF2B5EF4-FFF2-40B4-BE49-F238E27FC236}">
                <a16:creationId xmlns:a16="http://schemas.microsoft.com/office/drawing/2014/main" id="{6E8E12BA-FB95-4CCF-A861-F8706E38603C}"/>
              </a:ext>
            </a:extLst>
          </p:cNvPr>
          <p:cNvSpPr>
            <a:spLocks noGrp="1"/>
          </p:cNvSpPr>
          <p:nvPr>
            <p:ph idx="1"/>
          </p:nvPr>
        </p:nvSpPr>
        <p:spPr>
          <a:xfrm>
            <a:off x="452581" y="1611304"/>
            <a:ext cx="11286837" cy="4506863"/>
          </a:xfrm>
        </p:spPr>
        <p:txBody>
          <a:bodyPr>
            <a:normAutofit/>
          </a:bodyPr>
          <a:lstStyle/>
          <a:p>
            <a:pPr>
              <a:lnSpc>
                <a:spcPct val="110000"/>
              </a:lnSpc>
            </a:pPr>
            <a:r>
              <a:rPr lang="it-IT" b="1" i="1" u="sng" dirty="0">
                <a:effectLst>
                  <a:outerShdw blurRad="38100" dist="38100" dir="2700000" algn="tl">
                    <a:srgbClr val="000000">
                      <a:alpha val="43137"/>
                    </a:srgbClr>
                  </a:outerShdw>
                </a:effectLst>
                <a:latin typeface="Comic Sans MS" panose="030F0702030302020204" pitchFamily="66" charset="0"/>
              </a:rPr>
              <a:t>Programma Client</a:t>
            </a:r>
          </a:p>
          <a:p>
            <a:pPr marL="0" indent="0">
              <a:lnSpc>
                <a:spcPct val="110000"/>
              </a:lnSpc>
              <a:buNone/>
            </a:pPr>
            <a:r>
              <a:rPr lang="it-IT" dirty="0">
                <a:latin typeface="Comic Sans MS" panose="030F0702030302020204" pitchFamily="66" charset="0"/>
              </a:rPr>
              <a:t>Operazioni eseguite da un programma client:</a:t>
            </a:r>
          </a:p>
          <a:p>
            <a:pPr marL="0" indent="0">
              <a:lnSpc>
                <a:spcPct val="110000"/>
              </a:lnSpc>
              <a:buNone/>
            </a:pPr>
            <a:endParaRPr lang="it-IT" b="1" dirty="0">
              <a:latin typeface="Comic Sans MS" panose="030F0702030302020204" pitchFamily="66" charset="0"/>
            </a:endParaRPr>
          </a:p>
        </p:txBody>
      </p:sp>
      <p:pic>
        <p:nvPicPr>
          <p:cNvPr id="4" name="Immagine 3">
            <a:extLst>
              <a:ext uri="{FF2B5EF4-FFF2-40B4-BE49-F238E27FC236}">
                <a16:creationId xmlns:a16="http://schemas.microsoft.com/office/drawing/2014/main" id="{5B07F1E1-4731-4593-BA0A-E4D4325D1020}"/>
              </a:ext>
            </a:extLst>
          </p:cNvPr>
          <p:cNvPicPr>
            <a:picLocks noChangeAspect="1"/>
          </p:cNvPicPr>
          <p:nvPr/>
        </p:nvPicPr>
        <p:blipFill>
          <a:blip r:embed="rId3"/>
          <a:stretch>
            <a:fillRect/>
          </a:stretch>
        </p:blipFill>
        <p:spPr>
          <a:xfrm>
            <a:off x="3644290" y="2787137"/>
            <a:ext cx="4811488" cy="3331030"/>
          </a:xfrm>
          <a:prstGeom prst="rect">
            <a:avLst/>
          </a:prstGeom>
        </p:spPr>
      </p:pic>
    </p:spTree>
    <p:extLst>
      <p:ext uri="{BB962C8B-B14F-4D97-AF65-F5344CB8AC3E}">
        <p14:creationId xmlns:p14="http://schemas.microsoft.com/office/powerpoint/2010/main" val="4261385617"/>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2875</TotalTime>
  <Words>1999</Words>
  <Application>Microsoft Office PowerPoint</Application>
  <PresentationFormat>Widescreen</PresentationFormat>
  <Paragraphs>215</Paragraphs>
  <Slides>27</Slides>
  <Notes>26</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27</vt:i4>
      </vt:variant>
    </vt:vector>
  </HeadingPairs>
  <TitlesOfParts>
    <vt:vector size="32" baseType="lpstr">
      <vt:lpstr>Arial</vt:lpstr>
      <vt:lpstr>Calibri</vt:lpstr>
      <vt:lpstr>Calibri Light</vt:lpstr>
      <vt:lpstr>Comic Sans MS</vt:lpstr>
      <vt:lpstr>Tema di Office</vt:lpstr>
      <vt:lpstr>Applicazioni C/S attraverso Socket in JAVA</vt:lpstr>
      <vt:lpstr>Applicazioni C/S attraverso socket in JAVA</vt:lpstr>
      <vt:lpstr>Applicazioni C/S attraverso socket in JAVA</vt:lpstr>
      <vt:lpstr>Le CLASSI Socket in JAVA per TCP Stream Socket</vt:lpstr>
      <vt:lpstr>Le CLASSI Socket in JAVA per TCP</vt:lpstr>
      <vt:lpstr>Passi fondamentali per la realizzazione di un sistema Client–Server con protocollo TCP</vt:lpstr>
      <vt:lpstr>Le CLASSI Socket in JAVA per TCP</vt:lpstr>
      <vt:lpstr>Metodi principali per la classe ServerSocket  in JAVA per TCP</vt:lpstr>
      <vt:lpstr>Le CLASSI Socket in JAVA per TCP</vt:lpstr>
      <vt:lpstr>Passi fondamentali per la realizzazione di un sistema Client–Server con protocollo TCP</vt:lpstr>
      <vt:lpstr>Le CLASSI Socket in JAVA per TCP</vt:lpstr>
      <vt:lpstr>Metodi principali per la classe Socket  in JAVA per TCP</vt:lpstr>
      <vt:lpstr>Schema riepilogativo per una  applicazione C/S in JAVA per TCP</vt:lpstr>
      <vt:lpstr>Esempio applicazioni C/S attraverso socket in JAVA</vt:lpstr>
      <vt:lpstr>Schema riepilogativo per una  applicazione C/S in JAVA per TCP cont.</vt:lpstr>
      <vt:lpstr>Schema riepilogativo per una  applicazione C/S in JAVA per TCP cont.</vt:lpstr>
      <vt:lpstr>Passi fondamentali per la realizzazione di un sistema Client–Server con protocollo UDP</vt:lpstr>
      <vt:lpstr>Passi fondamentali per la realizzazione di un sistema Client–Server con protocollo UDP</vt:lpstr>
      <vt:lpstr>Le CLASSI Socket in JAVA per UDP</vt:lpstr>
      <vt:lpstr>Le CLASSI Socket in JAVA per UDP</vt:lpstr>
      <vt:lpstr> Metodi principali per la classe DatagramSocket                       in JAVA per UDP</vt:lpstr>
      <vt:lpstr>Le CLASSI impacchettamento dati  in JAVA per UDP</vt:lpstr>
      <vt:lpstr>Le CLASSI impacchettamento dati  in JAVA per UDP</vt:lpstr>
      <vt:lpstr> Metodi principali per la classe DatagramPacket                       in JAVA per UDP</vt:lpstr>
      <vt:lpstr>Le CLASSI JAVA per comunicare con  HTTP: URL e URLConnection</vt:lpstr>
      <vt:lpstr>La classe URL in JAVA</vt:lpstr>
      <vt:lpstr>Metodi principali per la classe  URLConnection in 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RICCARDO</dc:creator>
  <cp:lastModifiedBy>Riccardo</cp:lastModifiedBy>
  <cp:revision>188</cp:revision>
  <dcterms:created xsi:type="dcterms:W3CDTF">2017-11-23T14:44:38Z</dcterms:created>
  <dcterms:modified xsi:type="dcterms:W3CDTF">2018-12-06T05:56:38Z</dcterms:modified>
</cp:coreProperties>
</file>