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 id="272" r:id="rId10"/>
    <p:sldId id="276" r:id="rId11"/>
    <p:sldId id="277" r:id="rId12"/>
    <p:sldId id="278" r:id="rId13"/>
    <p:sldId id="273" r:id="rId14"/>
    <p:sldId id="274"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4" d="100"/>
          <a:sy n="74" d="100"/>
        </p:scale>
        <p:origin x="3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0FA584-789F-4DE0-95EB-4AF3D1BDA4A8}"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125241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FA584-789F-4DE0-95EB-4AF3D1BDA4A8}"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198592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FA584-789F-4DE0-95EB-4AF3D1BDA4A8}"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304741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FA584-789F-4DE0-95EB-4AF3D1BDA4A8}"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137634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0FA584-789F-4DE0-95EB-4AF3D1BDA4A8}"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252563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0FA584-789F-4DE0-95EB-4AF3D1BDA4A8}"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389612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0FA584-789F-4DE0-95EB-4AF3D1BDA4A8}" type="datetimeFigureOut">
              <a:rPr lang="en-IN" smtClean="0"/>
              <a:t>25-10-2016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396595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0FA584-789F-4DE0-95EB-4AF3D1BDA4A8}" type="datetimeFigureOut">
              <a:rPr lang="en-IN" smtClean="0"/>
              <a:t>25-10-2016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131182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FA584-789F-4DE0-95EB-4AF3D1BDA4A8}" type="datetimeFigureOut">
              <a:rPr lang="en-IN" smtClean="0"/>
              <a:t>25-10-2016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416843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0FA584-789F-4DE0-95EB-4AF3D1BDA4A8}"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214135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0FA584-789F-4DE0-95EB-4AF3D1BDA4A8}"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10983-811B-4917-B7FF-A3A472910529}" type="slidenum">
              <a:rPr lang="en-IN" smtClean="0"/>
              <a:t>‹#›</a:t>
            </a:fld>
            <a:endParaRPr lang="en-IN"/>
          </a:p>
        </p:txBody>
      </p:sp>
    </p:spTree>
    <p:extLst>
      <p:ext uri="{BB962C8B-B14F-4D97-AF65-F5344CB8AC3E}">
        <p14:creationId xmlns:p14="http://schemas.microsoft.com/office/powerpoint/2010/main" val="416290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FA584-789F-4DE0-95EB-4AF3D1BDA4A8}" type="datetimeFigureOut">
              <a:rPr lang="en-IN" smtClean="0"/>
              <a:t>25-10-2016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10983-811B-4917-B7FF-A3A472910529}" type="slidenum">
              <a:rPr lang="en-IN" smtClean="0"/>
              <a:t>‹#›</a:t>
            </a:fld>
            <a:endParaRPr lang="en-IN"/>
          </a:p>
        </p:txBody>
      </p:sp>
    </p:spTree>
    <p:extLst>
      <p:ext uri="{BB962C8B-B14F-4D97-AF65-F5344CB8AC3E}">
        <p14:creationId xmlns:p14="http://schemas.microsoft.com/office/powerpoint/2010/main" val="338806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rotWithShape="1">
          <a:blip r:embed="rId2">
            <a:extLst>
              <a:ext uri="{28A0092B-C50C-407E-A947-70E740481C1C}">
                <a14:useLocalDpi xmlns:a14="http://schemas.microsoft.com/office/drawing/2010/main" val="0"/>
              </a:ext>
            </a:extLst>
          </a:blip>
          <a:srcRect b="14724"/>
          <a:stretch/>
        </p:blipFill>
        <p:spPr>
          <a:xfrm>
            <a:off x="0" y="-14217"/>
            <a:ext cx="12219434" cy="687221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63260" cy="3682371"/>
          </a:xfrm>
          <a:prstGeom prst="rect">
            <a:avLst/>
          </a:prstGeom>
        </p:spPr>
      </p:pic>
    </p:spTree>
    <p:extLst>
      <p:ext uri="{BB962C8B-B14F-4D97-AF65-F5344CB8AC3E}">
        <p14:creationId xmlns:p14="http://schemas.microsoft.com/office/powerpoint/2010/main" val="1545712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13" y="2307670"/>
            <a:ext cx="2322686" cy="2797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smtClean="0">
                <a:effectLst>
                  <a:outerShdw blurRad="38100" dist="38100" dir="2700000" algn="tl">
                    <a:srgbClr val="000000">
                      <a:alpha val="43137"/>
                    </a:srgbClr>
                  </a:outerShdw>
                </a:effectLst>
              </a:rPr>
              <a:t>Store</a:t>
            </a:r>
            <a:endParaRPr lang="en-IN" sz="3600" b="1" dirty="0">
              <a:effectLst>
                <a:outerShdw blurRad="38100" dist="38100" dir="2700000" algn="tl">
                  <a:srgbClr val="000000">
                    <a:alpha val="43137"/>
                  </a:srgbClr>
                </a:outerShdw>
              </a:effectLst>
            </a:endParaRPr>
          </a:p>
        </p:txBody>
      </p:sp>
      <p:sp>
        <p:nvSpPr>
          <p:cNvPr id="24" name="TextBox 23"/>
          <p:cNvSpPr txBox="1"/>
          <p:nvPr/>
        </p:nvSpPr>
        <p:spPr>
          <a:xfrm>
            <a:off x="2116792" y="2587290"/>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Registration Details</a:t>
            </a:r>
            <a:endParaRPr lang="en-IN" b="1" dirty="0">
              <a:effectLst>
                <a:outerShdw blurRad="38100" dist="38100" dir="2700000" algn="tl">
                  <a:srgbClr val="000000">
                    <a:alpha val="43137"/>
                  </a:srgbClr>
                </a:outerShdw>
              </a:effectLst>
            </a:endParaRPr>
          </a:p>
        </p:txBody>
      </p:sp>
      <p:cxnSp>
        <p:nvCxnSpPr>
          <p:cNvPr id="27" name="Straight Arrow Connector 26"/>
          <p:cNvCxnSpPr/>
          <p:nvPr/>
        </p:nvCxnSpPr>
        <p:spPr>
          <a:xfrm flipH="1">
            <a:off x="2355463" y="3290764"/>
            <a:ext cx="2111092" cy="5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270006" y="2956622"/>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Acknowledgement</a:t>
            </a:r>
            <a:endParaRPr lang="en-IN" b="1" dirty="0">
              <a:effectLst>
                <a:outerShdw blurRad="38100" dist="38100" dir="2700000" algn="tl">
                  <a:srgbClr val="000000">
                    <a:alpha val="43137"/>
                  </a:srgbClr>
                </a:outerShdw>
              </a:effectLst>
            </a:endParaRPr>
          </a:p>
        </p:txBody>
      </p:sp>
      <p:sp>
        <p:nvSpPr>
          <p:cNvPr id="36" name="Rectangle 35"/>
          <p:cNvSpPr/>
          <p:nvPr/>
        </p:nvSpPr>
        <p:spPr>
          <a:xfrm>
            <a:off x="9503229" y="2531624"/>
            <a:ext cx="2682239" cy="2872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smtClean="0">
                <a:effectLst>
                  <a:outerShdw blurRad="38100" dist="38100" dir="2700000" algn="tl">
                    <a:srgbClr val="000000">
                      <a:alpha val="43137"/>
                    </a:srgbClr>
                  </a:outerShdw>
                </a:effectLst>
              </a:rPr>
              <a:t>Library</a:t>
            </a:r>
            <a:endParaRPr lang="en-IN" sz="3600" b="1" dirty="0">
              <a:effectLst>
                <a:outerShdw blurRad="38100" dist="38100" dir="2700000" algn="tl">
                  <a:srgbClr val="000000">
                    <a:alpha val="43137"/>
                  </a:srgbClr>
                </a:outerShdw>
              </a:effectLst>
            </a:endParaRPr>
          </a:p>
        </p:txBody>
      </p:sp>
      <p:sp>
        <p:nvSpPr>
          <p:cNvPr id="42" name="Rectangle 41"/>
          <p:cNvSpPr/>
          <p:nvPr/>
        </p:nvSpPr>
        <p:spPr>
          <a:xfrm>
            <a:off x="3315035" y="159406"/>
            <a:ext cx="529632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DFD Context Level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Oval 1"/>
          <p:cNvSpPr/>
          <p:nvPr/>
        </p:nvSpPr>
        <p:spPr>
          <a:xfrm>
            <a:off x="4453242" y="1140791"/>
            <a:ext cx="2952208" cy="4262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smtClean="0"/>
          </a:p>
          <a:p>
            <a:pPr algn="ctr"/>
            <a:r>
              <a:rPr lang="en-IN" sz="3200" b="1" dirty="0" smtClean="0"/>
              <a:t>0.0</a:t>
            </a:r>
          </a:p>
          <a:p>
            <a:pPr algn="ctr"/>
            <a:r>
              <a:rPr lang="en-IN" sz="3200" b="1" dirty="0" smtClean="0"/>
              <a:t>TOY UNIVERSE</a:t>
            </a:r>
          </a:p>
          <a:p>
            <a:pPr algn="ctr"/>
            <a:endParaRPr lang="en-IN" sz="3200" b="1" dirty="0" smtClean="0"/>
          </a:p>
          <a:p>
            <a:pPr algn="ctr"/>
            <a:endParaRPr lang="en-IN" dirty="0" smtClean="0"/>
          </a:p>
          <a:p>
            <a:pPr algn="ctr"/>
            <a:endParaRPr lang="en-IN" dirty="0" smtClean="0"/>
          </a:p>
          <a:p>
            <a:pPr algn="ctr"/>
            <a:endParaRPr lang="en-IN" dirty="0" smtClean="0"/>
          </a:p>
          <a:p>
            <a:pPr algn="ctr"/>
            <a:endParaRPr lang="en-IN" dirty="0" smtClean="0"/>
          </a:p>
        </p:txBody>
      </p:sp>
      <p:cxnSp>
        <p:nvCxnSpPr>
          <p:cNvPr id="12" name="Straight Arrow Connector 11"/>
          <p:cNvCxnSpPr/>
          <p:nvPr/>
        </p:nvCxnSpPr>
        <p:spPr>
          <a:xfrm>
            <a:off x="2355463" y="2956622"/>
            <a:ext cx="2097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114465" y="3394708"/>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Browse Product</a:t>
            </a:r>
            <a:endParaRPr lang="en-IN" b="1" dirty="0">
              <a:effectLst>
                <a:outerShdw blurRad="38100" dist="38100" dir="2700000" algn="tl">
                  <a:srgbClr val="000000">
                    <a:alpha val="43137"/>
                  </a:srgbClr>
                </a:outerShdw>
              </a:effectLst>
            </a:endParaRPr>
          </a:p>
        </p:txBody>
      </p:sp>
      <p:cxnSp>
        <p:nvCxnSpPr>
          <p:cNvPr id="39" name="Straight Arrow Connector 38"/>
          <p:cNvCxnSpPr/>
          <p:nvPr/>
        </p:nvCxnSpPr>
        <p:spPr>
          <a:xfrm>
            <a:off x="2355463" y="3708057"/>
            <a:ext cx="2097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a:off x="2328391" y="4021407"/>
            <a:ext cx="2138164" cy="5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2358011" y="3711479"/>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Products</a:t>
            </a:r>
            <a:endParaRPr lang="en-IN" b="1" dirty="0">
              <a:effectLst>
                <a:outerShdw blurRad="38100" dist="38100" dir="2700000" algn="tl">
                  <a:srgbClr val="000000">
                    <a:alpha val="43137"/>
                  </a:srgbClr>
                </a:outerShdw>
              </a:effectLst>
            </a:endParaRPr>
          </a:p>
        </p:txBody>
      </p:sp>
      <p:sp>
        <p:nvSpPr>
          <p:cNvPr id="46" name="TextBox 45"/>
          <p:cNvSpPr txBox="1"/>
          <p:nvPr/>
        </p:nvSpPr>
        <p:spPr>
          <a:xfrm>
            <a:off x="2266865" y="4075147"/>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Add to cart</a:t>
            </a:r>
            <a:endParaRPr lang="en-IN" b="1" dirty="0">
              <a:effectLst>
                <a:outerShdw blurRad="38100" dist="38100" dir="2700000" algn="tl">
                  <a:srgbClr val="000000">
                    <a:alpha val="43137"/>
                  </a:srgbClr>
                </a:outerShdw>
              </a:effectLst>
            </a:endParaRPr>
          </a:p>
        </p:txBody>
      </p:sp>
      <p:cxnSp>
        <p:nvCxnSpPr>
          <p:cNvPr id="49" name="Straight Arrow Connector 48"/>
          <p:cNvCxnSpPr/>
          <p:nvPr/>
        </p:nvCxnSpPr>
        <p:spPr>
          <a:xfrm flipV="1">
            <a:off x="2355463" y="4388496"/>
            <a:ext cx="2250179" cy="55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7405450" y="2833352"/>
            <a:ext cx="2097779" cy="123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7259957" y="2531625"/>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Registration Details</a:t>
            </a:r>
            <a:endParaRPr lang="en-IN" b="1" dirty="0">
              <a:effectLst>
                <a:outerShdw blurRad="38100" dist="38100" dir="2700000" algn="tl">
                  <a:srgbClr val="000000">
                    <a:alpha val="43137"/>
                  </a:srgbClr>
                </a:outerShdw>
              </a:effectLst>
            </a:endParaRPr>
          </a:p>
        </p:txBody>
      </p:sp>
      <p:cxnSp>
        <p:nvCxnSpPr>
          <p:cNvPr id="29" name="Straight Arrow Connector 28"/>
          <p:cNvCxnSpPr/>
          <p:nvPr/>
        </p:nvCxnSpPr>
        <p:spPr>
          <a:xfrm flipV="1">
            <a:off x="7405450" y="3272244"/>
            <a:ext cx="2097779" cy="122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rot="21432065">
            <a:off x="7312272" y="2964144"/>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Acknowledgement</a:t>
            </a:r>
            <a:endParaRPr lang="en-IN" b="1" dirty="0">
              <a:effectLst>
                <a:outerShdw blurRad="38100" dist="38100" dir="2700000" algn="tl">
                  <a:srgbClr val="000000">
                    <a:alpha val="43137"/>
                  </a:srgbClr>
                </a:outerShdw>
              </a:effectLst>
            </a:endParaRPr>
          </a:p>
        </p:txBody>
      </p:sp>
      <p:sp>
        <p:nvSpPr>
          <p:cNvPr id="56" name="TextBox 55"/>
          <p:cNvSpPr txBox="1"/>
          <p:nvPr/>
        </p:nvSpPr>
        <p:spPr>
          <a:xfrm rot="21432065">
            <a:off x="7354925" y="3397375"/>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Plan Details</a:t>
            </a:r>
            <a:endParaRPr lang="en-IN" b="1" dirty="0">
              <a:effectLst>
                <a:outerShdw blurRad="38100" dist="38100" dir="2700000" algn="tl">
                  <a:srgbClr val="000000">
                    <a:alpha val="43137"/>
                  </a:srgbClr>
                </a:outerShdw>
              </a:effectLst>
            </a:endParaRPr>
          </a:p>
        </p:txBody>
      </p:sp>
      <p:cxnSp>
        <p:nvCxnSpPr>
          <p:cNvPr id="31" name="Straight Arrow Connector 30"/>
          <p:cNvCxnSpPr/>
          <p:nvPr/>
        </p:nvCxnSpPr>
        <p:spPr>
          <a:xfrm flipV="1">
            <a:off x="7304501" y="3592709"/>
            <a:ext cx="2198728" cy="203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7312297" y="4013206"/>
            <a:ext cx="2097779" cy="123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166804" y="3711479"/>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Choose Plan </a:t>
            </a:r>
            <a:endParaRPr lang="en-IN" b="1" dirty="0">
              <a:effectLst>
                <a:outerShdw blurRad="38100" dist="38100" dir="2700000" algn="tl">
                  <a:srgbClr val="000000">
                    <a:alpha val="43137"/>
                  </a:srgbClr>
                </a:outerShdw>
              </a:effectLst>
            </a:endParaRPr>
          </a:p>
        </p:txBody>
      </p:sp>
      <p:sp>
        <p:nvSpPr>
          <p:cNvPr id="59" name="TextBox 58"/>
          <p:cNvSpPr txBox="1"/>
          <p:nvPr/>
        </p:nvSpPr>
        <p:spPr>
          <a:xfrm>
            <a:off x="6941897" y="4100900"/>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Browse Product</a:t>
            </a:r>
            <a:endParaRPr lang="en-IN" b="1" dirty="0">
              <a:effectLst>
                <a:outerShdw blurRad="38100" dist="38100" dir="2700000" algn="tl">
                  <a:srgbClr val="000000">
                    <a:alpha val="43137"/>
                  </a:srgbClr>
                </a:outerShdw>
              </a:effectLst>
            </a:endParaRPr>
          </a:p>
        </p:txBody>
      </p:sp>
      <p:sp>
        <p:nvSpPr>
          <p:cNvPr id="60" name="TextBox 59"/>
          <p:cNvSpPr txBox="1"/>
          <p:nvPr/>
        </p:nvSpPr>
        <p:spPr>
          <a:xfrm>
            <a:off x="7198267" y="4426882"/>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Products</a:t>
            </a:r>
            <a:endParaRPr lang="en-IN" b="1" dirty="0">
              <a:effectLst>
                <a:outerShdw blurRad="38100" dist="38100" dir="2700000" algn="tl">
                  <a:srgbClr val="000000">
                    <a:alpha val="43137"/>
                  </a:srgbClr>
                </a:outerShdw>
              </a:effectLst>
            </a:endParaRPr>
          </a:p>
        </p:txBody>
      </p:sp>
      <p:cxnSp>
        <p:nvCxnSpPr>
          <p:cNvPr id="63" name="Straight Arrow Connector 62"/>
          <p:cNvCxnSpPr/>
          <p:nvPr/>
        </p:nvCxnSpPr>
        <p:spPr>
          <a:xfrm flipH="1">
            <a:off x="7237463" y="4388496"/>
            <a:ext cx="2265766" cy="75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2" idx="5"/>
          </p:cNvCxnSpPr>
          <p:nvPr/>
        </p:nvCxnSpPr>
        <p:spPr>
          <a:xfrm flipV="1">
            <a:off x="6973109" y="4716204"/>
            <a:ext cx="2530120" cy="63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185443" y="4740482"/>
            <a:ext cx="2090058"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Rent Product</a:t>
            </a:r>
          </a:p>
        </p:txBody>
      </p:sp>
      <p:sp>
        <p:nvSpPr>
          <p:cNvPr id="70" name="TextBox 69"/>
          <p:cNvSpPr txBox="1"/>
          <p:nvPr/>
        </p:nvSpPr>
        <p:spPr>
          <a:xfrm>
            <a:off x="6989500" y="5077237"/>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Request Pickup</a:t>
            </a:r>
            <a:endParaRPr lang="en-IN" b="1" dirty="0">
              <a:effectLst>
                <a:outerShdw blurRad="38100" dist="38100" dir="2700000" algn="tl">
                  <a:srgbClr val="000000">
                    <a:alpha val="43137"/>
                  </a:srgbClr>
                </a:outerShdw>
              </a:effectLst>
            </a:endParaRPr>
          </a:p>
        </p:txBody>
      </p:sp>
      <p:cxnSp>
        <p:nvCxnSpPr>
          <p:cNvPr id="71" name="Straight Arrow Connector 70"/>
          <p:cNvCxnSpPr/>
          <p:nvPr/>
        </p:nvCxnSpPr>
        <p:spPr>
          <a:xfrm flipH="1" flipV="1">
            <a:off x="6438953" y="5341914"/>
            <a:ext cx="3064276" cy="83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6800045" y="5077237"/>
            <a:ext cx="2703184" cy="32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82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88423" y="2117053"/>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USER ID AND PASS</a:t>
            </a:r>
            <a:endParaRPr lang="en-IN" b="1" dirty="0">
              <a:effectLst>
                <a:outerShdw blurRad="38100" dist="38100" dir="2700000" algn="tl">
                  <a:srgbClr val="000000">
                    <a:alpha val="43137"/>
                  </a:srgbClr>
                </a:outerShdw>
              </a:effectLst>
            </a:endParaRPr>
          </a:p>
        </p:txBody>
      </p:sp>
      <p:cxnSp>
        <p:nvCxnSpPr>
          <p:cNvPr id="27" name="Straight Arrow Connector 26"/>
          <p:cNvCxnSpPr/>
          <p:nvPr/>
        </p:nvCxnSpPr>
        <p:spPr>
          <a:xfrm rot="10800000">
            <a:off x="2233753" y="2135778"/>
            <a:ext cx="2730132" cy="32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248194" y="3540033"/>
            <a:ext cx="2207623" cy="679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effectLst>
                  <a:outerShdw blurRad="38100" dist="38100" dir="2700000" algn="tl">
                    <a:srgbClr val="000000">
                      <a:alpha val="43137"/>
                    </a:srgbClr>
                  </a:outerShdw>
                </a:effectLst>
              </a:rPr>
              <a:t>SEARCH</a:t>
            </a:r>
            <a:endParaRPr lang="en-IN" b="1" dirty="0">
              <a:effectLst>
                <a:outerShdw blurRad="38100" dist="38100" dir="2700000" algn="tl">
                  <a:srgbClr val="000000">
                    <a:alpha val="43137"/>
                  </a:srgbClr>
                </a:outerShdw>
              </a:effectLst>
            </a:endParaRPr>
          </a:p>
        </p:txBody>
      </p:sp>
      <p:sp>
        <p:nvSpPr>
          <p:cNvPr id="38" name="TextBox 37"/>
          <p:cNvSpPr txBox="1"/>
          <p:nvPr/>
        </p:nvSpPr>
        <p:spPr>
          <a:xfrm>
            <a:off x="2795452" y="3344091"/>
            <a:ext cx="1867987"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CATEGORIES</a:t>
            </a:r>
            <a:endParaRPr lang="en-IN" b="1" dirty="0">
              <a:effectLst>
                <a:outerShdw blurRad="38100" dist="38100" dir="2700000" algn="tl">
                  <a:srgbClr val="000000">
                    <a:alpha val="43137"/>
                  </a:srgbClr>
                </a:outerShdw>
              </a:effectLst>
            </a:endParaRPr>
          </a:p>
        </p:txBody>
      </p:sp>
      <p:cxnSp>
        <p:nvCxnSpPr>
          <p:cNvPr id="40" name="Straight Arrow Connector 39"/>
          <p:cNvCxnSpPr/>
          <p:nvPr/>
        </p:nvCxnSpPr>
        <p:spPr>
          <a:xfrm flipV="1">
            <a:off x="2508069" y="3683726"/>
            <a:ext cx="2168434"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286000" y="1227908"/>
            <a:ext cx="2377439"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DETAILS OF CUSTOMERS </a:t>
            </a:r>
            <a:endParaRPr lang="en-IN" b="1" dirty="0">
              <a:effectLst>
                <a:outerShdw blurRad="38100" dist="38100" dir="2700000" algn="tl">
                  <a:srgbClr val="000000">
                    <a:alpha val="43137"/>
                  </a:srgbClr>
                </a:outerShdw>
              </a:effectLst>
            </a:endParaRPr>
          </a:p>
        </p:txBody>
      </p:sp>
      <p:cxnSp>
        <p:nvCxnSpPr>
          <p:cNvPr id="6" name="Straight Connector 5"/>
          <p:cNvCxnSpPr/>
          <p:nvPr/>
        </p:nvCxnSpPr>
        <p:spPr>
          <a:xfrm>
            <a:off x="9320346" y="2205725"/>
            <a:ext cx="287165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9320345" y="2541005"/>
            <a:ext cx="2871651"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9080864" y="2176334"/>
            <a:ext cx="2878184" cy="369332"/>
          </a:xfrm>
          <a:prstGeom prst="rect">
            <a:avLst/>
          </a:prstGeom>
          <a:noFill/>
        </p:spPr>
        <p:txBody>
          <a:bodyPr wrap="square" rtlCol="0">
            <a:spAutoFit/>
          </a:bodyPr>
          <a:lstStyle/>
          <a:p>
            <a:pPr algn="ctr"/>
            <a:r>
              <a:rPr lang="en-IN" b="1" dirty="0" smtClean="0"/>
              <a:t>USERS </a:t>
            </a:r>
            <a:endParaRPr lang="en-IN" b="1" dirty="0"/>
          </a:p>
        </p:txBody>
      </p:sp>
      <p:cxnSp>
        <p:nvCxnSpPr>
          <p:cNvPr id="11" name="Straight Arrow Connector 10"/>
          <p:cNvCxnSpPr/>
          <p:nvPr/>
        </p:nvCxnSpPr>
        <p:spPr>
          <a:xfrm>
            <a:off x="7455623" y="2361000"/>
            <a:ext cx="1760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677886" y="4454434"/>
            <a:ext cx="1815737"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PRODUCTS</a:t>
            </a:r>
            <a:endParaRPr lang="en-IN" b="1" dirty="0">
              <a:effectLst>
                <a:outerShdw blurRad="38100" dist="38100" dir="2700000" algn="tl">
                  <a:srgbClr val="000000">
                    <a:alpha val="43137"/>
                  </a:srgbClr>
                </a:outerShdw>
              </a:effectLst>
            </a:endParaRPr>
          </a:p>
        </p:txBody>
      </p:sp>
      <p:cxnSp>
        <p:nvCxnSpPr>
          <p:cNvPr id="42" name="Straight Arrow Connector 41"/>
          <p:cNvCxnSpPr/>
          <p:nvPr/>
        </p:nvCxnSpPr>
        <p:spPr>
          <a:xfrm flipV="1">
            <a:off x="7449596" y="4215729"/>
            <a:ext cx="2265393" cy="1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9516291" y="3829203"/>
            <a:ext cx="2675709" cy="5591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9442267" y="4362994"/>
            <a:ext cx="2749733" cy="1415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9313816" y="3931922"/>
            <a:ext cx="2878184" cy="369332"/>
          </a:xfrm>
          <a:prstGeom prst="rect">
            <a:avLst/>
          </a:prstGeom>
          <a:noFill/>
        </p:spPr>
        <p:txBody>
          <a:bodyPr wrap="square" rtlCol="0">
            <a:spAutoFit/>
          </a:bodyPr>
          <a:lstStyle/>
          <a:p>
            <a:pPr algn="ctr"/>
            <a:r>
              <a:rPr lang="en-IN" b="1" dirty="0" smtClean="0"/>
              <a:t>STORE TOYS/BOOKS</a:t>
            </a:r>
            <a:endParaRPr lang="en-IN" b="1" dirty="0"/>
          </a:p>
        </p:txBody>
      </p:sp>
      <p:sp>
        <p:nvSpPr>
          <p:cNvPr id="65" name="Rectangle 64"/>
          <p:cNvSpPr/>
          <p:nvPr/>
        </p:nvSpPr>
        <p:spPr>
          <a:xfrm>
            <a:off x="4067133" y="159406"/>
            <a:ext cx="3792127"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DFD 1</a:t>
            </a:r>
            <a:r>
              <a:rPr lang="en-US" sz="5400" baseline="30000" dirty="0" smtClean="0">
                <a:ln w="0"/>
                <a:effectLst>
                  <a:outerShdw blurRad="38100" dist="19050" dir="2700000" algn="tl" rotWithShape="0">
                    <a:schemeClr val="dk1">
                      <a:alpha val="40000"/>
                    </a:schemeClr>
                  </a:outerShdw>
                </a:effectLst>
              </a:rPr>
              <a:t>st</a:t>
            </a:r>
            <a:r>
              <a:rPr lang="en-US" sz="5400" dirty="0" smtClean="0">
                <a:ln w="0"/>
                <a:effectLst>
                  <a:outerShdw blurRad="38100" dist="19050" dir="2700000" algn="tl" rotWithShape="0">
                    <a:schemeClr val="dk1">
                      <a:alpha val="40000"/>
                    </a:schemeClr>
                  </a:outerShdw>
                </a:effectLst>
              </a:rPr>
              <a:t> Level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6" name="TextBox 65"/>
          <p:cNvSpPr txBox="1"/>
          <p:nvPr/>
        </p:nvSpPr>
        <p:spPr>
          <a:xfrm>
            <a:off x="7455623" y="2021059"/>
            <a:ext cx="1920240"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CUSTOMER DETAILS </a:t>
            </a:r>
            <a:endParaRPr lang="en-IN" b="1" dirty="0">
              <a:effectLst>
                <a:outerShdw blurRad="38100" dist="38100" dir="2700000" algn="tl">
                  <a:srgbClr val="000000">
                    <a:alpha val="43137"/>
                  </a:srgbClr>
                </a:outerShdw>
              </a:effectLst>
            </a:endParaRPr>
          </a:p>
        </p:txBody>
      </p:sp>
      <p:cxnSp>
        <p:nvCxnSpPr>
          <p:cNvPr id="70" name="Straight Arrow Connector 69"/>
          <p:cNvCxnSpPr/>
          <p:nvPr/>
        </p:nvCxnSpPr>
        <p:spPr>
          <a:xfrm rot="10800000" flipV="1">
            <a:off x="7667896" y="2573382"/>
            <a:ext cx="2272938" cy="1319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rot="19665161">
            <a:off x="7507093" y="2892657"/>
            <a:ext cx="222798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ACKNOWLEDMENT</a:t>
            </a:r>
            <a:endParaRPr lang="en-IN" b="1" dirty="0">
              <a:effectLst>
                <a:outerShdw blurRad="38100" dist="38100" dir="2700000" algn="tl">
                  <a:srgbClr val="000000">
                    <a:alpha val="43137"/>
                  </a:srgbClr>
                </a:outerShdw>
              </a:effectLst>
            </a:endParaRPr>
          </a:p>
        </p:txBody>
      </p:sp>
      <p:sp>
        <p:nvSpPr>
          <p:cNvPr id="83" name="TextBox 82"/>
          <p:cNvSpPr txBox="1"/>
          <p:nvPr/>
        </p:nvSpPr>
        <p:spPr>
          <a:xfrm rot="10800000" flipV="1">
            <a:off x="2429689" y="3738786"/>
            <a:ext cx="220762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a:t>
            </a:r>
            <a:endParaRPr lang="en-IN" b="1" dirty="0">
              <a:effectLst>
                <a:outerShdw blurRad="38100" dist="38100" dir="2700000" algn="tl">
                  <a:srgbClr val="000000">
                    <a:alpha val="43137"/>
                  </a:srgbClr>
                </a:outerShdw>
              </a:effectLst>
            </a:endParaRPr>
          </a:p>
        </p:txBody>
      </p:sp>
      <p:sp>
        <p:nvSpPr>
          <p:cNvPr id="84" name="TextBox 83"/>
          <p:cNvSpPr txBox="1"/>
          <p:nvPr/>
        </p:nvSpPr>
        <p:spPr>
          <a:xfrm>
            <a:off x="7654834" y="3788739"/>
            <a:ext cx="1894115" cy="37831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PRODCTS DETAILS</a:t>
            </a:r>
            <a:endParaRPr lang="en-IN" b="1" dirty="0">
              <a:effectLst>
                <a:outerShdw blurRad="38100" dist="38100" dir="2700000" algn="tl">
                  <a:srgbClr val="000000">
                    <a:alpha val="43137"/>
                  </a:srgbClr>
                </a:outerShdw>
              </a:effectLst>
            </a:endParaRPr>
          </a:p>
        </p:txBody>
      </p:sp>
      <p:sp>
        <p:nvSpPr>
          <p:cNvPr id="32" name="Oval 31"/>
          <p:cNvSpPr/>
          <p:nvPr/>
        </p:nvSpPr>
        <p:spPr>
          <a:xfrm>
            <a:off x="4781003" y="1005843"/>
            <a:ext cx="3017520" cy="46242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1.0</a:t>
            </a:r>
          </a:p>
          <a:p>
            <a:pPr algn="ctr"/>
            <a:r>
              <a:rPr lang="en-US" sz="2400" b="1" dirty="0" smtClean="0"/>
              <a:t>ONLINE STORE MANAGEMENT</a:t>
            </a:r>
            <a:endParaRPr lang="en-US" sz="2400" b="1" dirty="0"/>
          </a:p>
        </p:txBody>
      </p:sp>
      <p:sp>
        <p:nvSpPr>
          <p:cNvPr id="36" name="Rectangle 35"/>
          <p:cNvSpPr/>
          <p:nvPr/>
        </p:nvSpPr>
        <p:spPr>
          <a:xfrm>
            <a:off x="287382" y="1763486"/>
            <a:ext cx="1894115" cy="1045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REGISTRATION</a:t>
            </a:r>
            <a:endParaRPr lang="en-US" b="1" dirty="0"/>
          </a:p>
        </p:txBody>
      </p:sp>
      <p:sp>
        <p:nvSpPr>
          <p:cNvPr id="43" name="Rectangle 42"/>
          <p:cNvSpPr/>
          <p:nvPr/>
        </p:nvSpPr>
        <p:spPr>
          <a:xfrm>
            <a:off x="2232664" y="1854365"/>
            <a:ext cx="2280689" cy="369332"/>
          </a:xfrm>
          <a:prstGeom prst="rect">
            <a:avLst/>
          </a:prstGeom>
        </p:spPr>
        <p:txBody>
          <a:bodyPr wrap="none">
            <a:spAutoFit/>
          </a:bodyPr>
          <a:lstStyle/>
          <a:p>
            <a:pPr lvl="0" algn="ctr"/>
            <a:r>
              <a:rPr lang="en-IN" b="1" dirty="0" smtClean="0">
                <a:solidFill>
                  <a:prstClr val="black"/>
                </a:solidFill>
                <a:effectLst>
                  <a:outerShdw blurRad="38100" dist="38100" dir="2700000" algn="tl">
                    <a:srgbClr val="000000">
                      <a:alpha val="43137"/>
                    </a:srgbClr>
                  </a:outerShdw>
                </a:effectLst>
              </a:rPr>
              <a:t>ACKNOWLEDGEMENT</a:t>
            </a:r>
            <a:endParaRPr lang="en-IN" b="1" dirty="0">
              <a:solidFill>
                <a:prstClr val="black"/>
              </a:solidFill>
              <a:effectLst>
                <a:outerShdw blurRad="38100" dist="38100" dir="2700000" algn="tl">
                  <a:srgbClr val="000000">
                    <a:alpha val="43137"/>
                  </a:srgbClr>
                </a:outerShdw>
              </a:effectLst>
            </a:endParaRPr>
          </a:p>
        </p:txBody>
      </p:sp>
      <p:cxnSp>
        <p:nvCxnSpPr>
          <p:cNvPr id="47" name="Straight Arrow Connector 46"/>
          <p:cNvCxnSpPr/>
          <p:nvPr/>
        </p:nvCxnSpPr>
        <p:spPr>
          <a:xfrm flipV="1">
            <a:off x="2194560" y="1802674"/>
            <a:ext cx="2795451"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2194560" y="2442754"/>
            <a:ext cx="2690949" cy="26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10800000">
            <a:off x="2194560" y="2756263"/>
            <a:ext cx="2503714" cy="34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2240823" y="2400083"/>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ACCESS GRANTED</a:t>
            </a:r>
            <a:endParaRPr lang="en-IN" b="1" dirty="0">
              <a:effectLst>
                <a:outerShdw blurRad="38100" dist="38100" dir="2700000" algn="tl">
                  <a:srgbClr val="000000">
                    <a:alpha val="43137"/>
                  </a:srgbClr>
                </a:outerShdw>
              </a:effectLst>
            </a:endParaRPr>
          </a:p>
        </p:txBody>
      </p:sp>
      <p:cxnSp>
        <p:nvCxnSpPr>
          <p:cNvPr id="97" name="Straight Arrow Connector 96"/>
          <p:cNvCxnSpPr/>
          <p:nvPr/>
        </p:nvCxnSpPr>
        <p:spPr>
          <a:xfrm rot="10800000" flipV="1">
            <a:off x="2481945" y="3997234"/>
            <a:ext cx="2351312" cy="13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309154" y="4558937"/>
            <a:ext cx="2107475"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effectLst>
                  <a:outerShdw blurRad="38100" dist="38100" dir="2700000" algn="tl">
                    <a:srgbClr val="000000">
                      <a:alpha val="43137"/>
                    </a:srgbClr>
                  </a:outerShdw>
                </a:effectLst>
              </a:rPr>
              <a:t>BROWSER</a:t>
            </a:r>
            <a:endParaRPr lang="en-IN" b="1" dirty="0">
              <a:effectLst>
                <a:outerShdw blurRad="38100" dist="38100" dir="2700000" algn="tl">
                  <a:srgbClr val="000000">
                    <a:alpha val="43137"/>
                  </a:srgbClr>
                </a:outerShdw>
              </a:effectLst>
            </a:endParaRPr>
          </a:p>
        </p:txBody>
      </p:sp>
      <p:cxnSp>
        <p:nvCxnSpPr>
          <p:cNvPr id="112" name="Straight Arrow Connector 111"/>
          <p:cNvCxnSpPr/>
          <p:nvPr/>
        </p:nvCxnSpPr>
        <p:spPr>
          <a:xfrm rot="10800000" flipV="1">
            <a:off x="2403566" y="4754880"/>
            <a:ext cx="2704012" cy="13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rot="10800000" flipV="1">
            <a:off x="7289074" y="4415244"/>
            <a:ext cx="2586450" cy="731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TextBox 138"/>
          <p:cNvSpPr txBox="1"/>
          <p:nvPr/>
        </p:nvSpPr>
        <p:spPr>
          <a:xfrm rot="20603752">
            <a:off x="7254538" y="4455861"/>
            <a:ext cx="222798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RETRIVE PRODUCTS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750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88423" y="2117053"/>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USER ID AND PASS</a:t>
            </a:r>
            <a:endParaRPr lang="en-IN" b="1" dirty="0">
              <a:effectLst>
                <a:outerShdw blurRad="38100" dist="38100" dir="2700000" algn="tl">
                  <a:srgbClr val="000000">
                    <a:alpha val="43137"/>
                  </a:srgbClr>
                </a:outerShdw>
              </a:effectLst>
            </a:endParaRPr>
          </a:p>
        </p:txBody>
      </p:sp>
      <p:cxnSp>
        <p:nvCxnSpPr>
          <p:cNvPr id="27" name="Straight Arrow Connector 26"/>
          <p:cNvCxnSpPr/>
          <p:nvPr/>
        </p:nvCxnSpPr>
        <p:spPr>
          <a:xfrm rot="10800000">
            <a:off x="2233753" y="2135778"/>
            <a:ext cx="2730132" cy="32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248194" y="3317962"/>
            <a:ext cx="2207623" cy="679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effectLst>
                  <a:outerShdw blurRad="38100" dist="38100" dir="2700000" algn="tl">
                    <a:srgbClr val="000000">
                      <a:alpha val="43137"/>
                    </a:srgbClr>
                  </a:outerShdw>
                </a:effectLst>
              </a:rPr>
              <a:t>SEARCH</a:t>
            </a:r>
            <a:endParaRPr lang="en-IN" b="1" dirty="0">
              <a:effectLst>
                <a:outerShdw blurRad="38100" dist="38100" dir="2700000" algn="tl">
                  <a:srgbClr val="000000">
                    <a:alpha val="43137"/>
                  </a:srgbClr>
                </a:outerShdw>
              </a:effectLst>
            </a:endParaRPr>
          </a:p>
        </p:txBody>
      </p:sp>
      <p:sp>
        <p:nvSpPr>
          <p:cNvPr id="38" name="TextBox 37"/>
          <p:cNvSpPr txBox="1"/>
          <p:nvPr/>
        </p:nvSpPr>
        <p:spPr>
          <a:xfrm>
            <a:off x="2625635" y="3148145"/>
            <a:ext cx="1867987"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CATEGORIES</a:t>
            </a:r>
            <a:endParaRPr lang="en-IN" b="1" dirty="0">
              <a:effectLst>
                <a:outerShdw blurRad="38100" dist="38100" dir="2700000" algn="tl">
                  <a:srgbClr val="000000">
                    <a:alpha val="43137"/>
                  </a:srgbClr>
                </a:outerShdw>
              </a:effectLst>
            </a:endParaRPr>
          </a:p>
        </p:txBody>
      </p:sp>
      <p:cxnSp>
        <p:nvCxnSpPr>
          <p:cNvPr id="40" name="Straight Arrow Connector 39"/>
          <p:cNvCxnSpPr/>
          <p:nvPr/>
        </p:nvCxnSpPr>
        <p:spPr>
          <a:xfrm flipV="1">
            <a:off x="2442754" y="3461657"/>
            <a:ext cx="2220686" cy="13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286000" y="1227908"/>
            <a:ext cx="2377439"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DETAILS OF CUSTOMERS </a:t>
            </a:r>
            <a:endParaRPr lang="en-IN" b="1" dirty="0">
              <a:effectLst>
                <a:outerShdw blurRad="38100" dist="38100" dir="2700000" algn="tl">
                  <a:srgbClr val="000000">
                    <a:alpha val="43137"/>
                  </a:srgbClr>
                </a:outerShdw>
              </a:effectLst>
            </a:endParaRPr>
          </a:p>
        </p:txBody>
      </p:sp>
      <p:cxnSp>
        <p:nvCxnSpPr>
          <p:cNvPr id="6" name="Straight Connector 5"/>
          <p:cNvCxnSpPr/>
          <p:nvPr/>
        </p:nvCxnSpPr>
        <p:spPr>
          <a:xfrm>
            <a:off x="9320346" y="2205725"/>
            <a:ext cx="287165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9320345" y="2541005"/>
            <a:ext cx="2871651"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9080864" y="2176334"/>
            <a:ext cx="2878184" cy="369332"/>
          </a:xfrm>
          <a:prstGeom prst="rect">
            <a:avLst/>
          </a:prstGeom>
          <a:noFill/>
        </p:spPr>
        <p:txBody>
          <a:bodyPr wrap="square" rtlCol="0">
            <a:spAutoFit/>
          </a:bodyPr>
          <a:lstStyle/>
          <a:p>
            <a:pPr algn="ctr"/>
            <a:r>
              <a:rPr lang="en-IN" b="1" dirty="0" smtClean="0"/>
              <a:t>USERS </a:t>
            </a:r>
            <a:endParaRPr lang="en-IN" b="1" dirty="0"/>
          </a:p>
        </p:txBody>
      </p:sp>
      <p:cxnSp>
        <p:nvCxnSpPr>
          <p:cNvPr id="11" name="Straight Arrow Connector 10"/>
          <p:cNvCxnSpPr/>
          <p:nvPr/>
        </p:nvCxnSpPr>
        <p:spPr>
          <a:xfrm>
            <a:off x="7455623" y="2361000"/>
            <a:ext cx="1760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677886" y="4232363"/>
            <a:ext cx="1815737"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PRODUCTS</a:t>
            </a:r>
            <a:endParaRPr lang="en-IN" b="1" dirty="0">
              <a:effectLst>
                <a:outerShdw blurRad="38100" dist="38100" dir="2700000" algn="tl">
                  <a:srgbClr val="000000">
                    <a:alpha val="43137"/>
                  </a:srgbClr>
                </a:outerShdw>
              </a:effectLst>
            </a:endParaRPr>
          </a:p>
        </p:txBody>
      </p:sp>
      <p:cxnSp>
        <p:nvCxnSpPr>
          <p:cNvPr id="42" name="Straight Arrow Connector 41"/>
          <p:cNvCxnSpPr/>
          <p:nvPr/>
        </p:nvCxnSpPr>
        <p:spPr>
          <a:xfrm flipV="1">
            <a:off x="7384282" y="4215729"/>
            <a:ext cx="2265393" cy="1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9516291" y="3829203"/>
            <a:ext cx="2675709" cy="5591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9442267" y="4362994"/>
            <a:ext cx="2749733" cy="1415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9313816" y="3931922"/>
            <a:ext cx="2878184" cy="369332"/>
          </a:xfrm>
          <a:prstGeom prst="rect">
            <a:avLst/>
          </a:prstGeom>
          <a:noFill/>
        </p:spPr>
        <p:txBody>
          <a:bodyPr wrap="square" rtlCol="0">
            <a:spAutoFit/>
          </a:bodyPr>
          <a:lstStyle/>
          <a:p>
            <a:pPr algn="ctr"/>
            <a:r>
              <a:rPr lang="en-IN" b="1" dirty="0" smtClean="0"/>
              <a:t>LIBRARY TOYS/BOOKS</a:t>
            </a:r>
            <a:endParaRPr lang="en-IN" b="1" dirty="0"/>
          </a:p>
        </p:txBody>
      </p:sp>
      <p:sp>
        <p:nvSpPr>
          <p:cNvPr id="65" name="Rectangle 64"/>
          <p:cNvSpPr/>
          <p:nvPr/>
        </p:nvSpPr>
        <p:spPr>
          <a:xfrm>
            <a:off x="4067133" y="159406"/>
            <a:ext cx="3792127"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DFD 1</a:t>
            </a:r>
            <a:r>
              <a:rPr lang="en-US" sz="5400" baseline="30000" dirty="0" smtClean="0">
                <a:ln w="0"/>
                <a:effectLst>
                  <a:outerShdw blurRad="38100" dist="19050" dir="2700000" algn="tl" rotWithShape="0">
                    <a:schemeClr val="dk1">
                      <a:alpha val="40000"/>
                    </a:schemeClr>
                  </a:outerShdw>
                </a:effectLst>
              </a:rPr>
              <a:t>st</a:t>
            </a:r>
            <a:r>
              <a:rPr lang="en-US" sz="5400" dirty="0" smtClean="0">
                <a:ln w="0"/>
                <a:effectLst>
                  <a:outerShdw blurRad="38100" dist="19050" dir="2700000" algn="tl" rotWithShape="0">
                    <a:schemeClr val="dk1">
                      <a:alpha val="40000"/>
                    </a:schemeClr>
                  </a:outerShdw>
                </a:effectLst>
              </a:rPr>
              <a:t> Level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6" name="TextBox 65"/>
          <p:cNvSpPr txBox="1"/>
          <p:nvPr/>
        </p:nvSpPr>
        <p:spPr>
          <a:xfrm>
            <a:off x="7455623" y="2021059"/>
            <a:ext cx="1920240" cy="646331"/>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CUSTOMER DETAILS </a:t>
            </a:r>
            <a:endParaRPr lang="en-IN" b="1" dirty="0">
              <a:effectLst>
                <a:outerShdw blurRad="38100" dist="38100" dir="2700000" algn="tl">
                  <a:srgbClr val="000000">
                    <a:alpha val="43137"/>
                  </a:srgbClr>
                </a:outerShdw>
              </a:effectLst>
            </a:endParaRPr>
          </a:p>
        </p:txBody>
      </p:sp>
      <p:cxnSp>
        <p:nvCxnSpPr>
          <p:cNvPr id="70" name="Straight Arrow Connector 69"/>
          <p:cNvCxnSpPr/>
          <p:nvPr/>
        </p:nvCxnSpPr>
        <p:spPr>
          <a:xfrm rot="10800000" flipV="1">
            <a:off x="7563394" y="2573382"/>
            <a:ext cx="2377440" cy="692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rot="20702581">
            <a:off x="7454842" y="2644462"/>
            <a:ext cx="222798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ACKNOWLEDMENT</a:t>
            </a:r>
            <a:endParaRPr lang="en-IN" b="1" dirty="0">
              <a:effectLst>
                <a:outerShdw blurRad="38100" dist="38100" dir="2700000" algn="tl">
                  <a:srgbClr val="000000">
                    <a:alpha val="43137"/>
                  </a:srgbClr>
                </a:outerShdw>
              </a:effectLst>
            </a:endParaRPr>
          </a:p>
        </p:txBody>
      </p:sp>
      <p:sp>
        <p:nvSpPr>
          <p:cNvPr id="83" name="TextBox 82"/>
          <p:cNvSpPr txBox="1"/>
          <p:nvPr/>
        </p:nvSpPr>
        <p:spPr>
          <a:xfrm rot="10800000" flipV="1">
            <a:off x="2508065" y="3516715"/>
            <a:ext cx="220762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DISPLAY PRODUCT</a:t>
            </a:r>
            <a:endParaRPr lang="en-IN" b="1" dirty="0">
              <a:effectLst>
                <a:outerShdw blurRad="38100" dist="38100" dir="2700000" algn="tl">
                  <a:srgbClr val="000000">
                    <a:alpha val="43137"/>
                  </a:srgbClr>
                </a:outerShdw>
              </a:effectLst>
            </a:endParaRPr>
          </a:p>
        </p:txBody>
      </p:sp>
      <p:sp>
        <p:nvSpPr>
          <p:cNvPr id="84" name="TextBox 83"/>
          <p:cNvSpPr txBox="1"/>
          <p:nvPr/>
        </p:nvSpPr>
        <p:spPr>
          <a:xfrm>
            <a:off x="7563394" y="3893241"/>
            <a:ext cx="1894115" cy="37831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PRODCTS DETAILS</a:t>
            </a:r>
            <a:endParaRPr lang="en-IN" b="1" dirty="0">
              <a:effectLst>
                <a:outerShdw blurRad="38100" dist="38100" dir="2700000" algn="tl">
                  <a:srgbClr val="000000">
                    <a:alpha val="43137"/>
                  </a:srgbClr>
                </a:outerShdw>
              </a:effectLst>
            </a:endParaRPr>
          </a:p>
        </p:txBody>
      </p:sp>
      <p:sp>
        <p:nvSpPr>
          <p:cNvPr id="32" name="Oval 31"/>
          <p:cNvSpPr/>
          <p:nvPr/>
        </p:nvSpPr>
        <p:spPr>
          <a:xfrm>
            <a:off x="4741814" y="966654"/>
            <a:ext cx="2730141" cy="5146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2.0</a:t>
            </a:r>
          </a:p>
          <a:p>
            <a:pPr algn="ctr"/>
            <a:r>
              <a:rPr lang="en-US" sz="2000" b="1" dirty="0" smtClean="0"/>
              <a:t>ONLINE LIBRARY MANAGEMENT</a:t>
            </a:r>
            <a:endParaRPr lang="en-US" sz="2000" b="1" dirty="0"/>
          </a:p>
        </p:txBody>
      </p:sp>
      <p:sp>
        <p:nvSpPr>
          <p:cNvPr id="36" name="Rectangle 35"/>
          <p:cNvSpPr/>
          <p:nvPr/>
        </p:nvSpPr>
        <p:spPr>
          <a:xfrm>
            <a:off x="287382" y="1763486"/>
            <a:ext cx="1894115" cy="1045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REGISTRATION</a:t>
            </a:r>
            <a:endParaRPr lang="en-US" b="1" dirty="0"/>
          </a:p>
        </p:txBody>
      </p:sp>
      <p:sp>
        <p:nvSpPr>
          <p:cNvPr id="43" name="Rectangle 42"/>
          <p:cNvSpPr/>
          <p:nvPr/>
        </p:nvSpPr>
        <p:spPr>
          <a:xfrm>
            <a:off x="2232664" y="1854365"/>
            <a:ext cx="2280689" cy="369332"/>
          </a:xfrm>
          <a:prstGeom prst="rect">
            <a:avLst/>
          </a:prstGeom>
        </p:spPr>
        <p:txBody>
          <a:bodyPr wrap="none">
            <a:spAutoFit/>
          </a:bodyPr>
          <a:lstStyle/>
          <a:p>
            <a:pPr lvl="0" algn="ctr"/>
            <a:r>
              <a:rPr lang="en-IN" b="1" dirty="0" smtClean="0">
                <a:solidFill>
                  <a:prstClr val="black"/>
                </a:solidFill>
                <a:effectLst>
                  <a:outerShdw blurRad="38100" dist="38100" dir="2700000" algn="tl">
                    <a:srgbClr val="000000">
                      <a:alpha val="43137"/>
                    </a:srgbClr>
                  </a:outerShdw>
                </a:effectLst>
              </a:rPr>
              <a:t>ACKNOWLEDGEMENT</a:t>
            </a:r>
            <a:endParaRPr lang="en-IN" b="1" dirty="0">
              <a:solidFill>
                <a:prstClr val="black"/>
              </a:solidFill>
              <a:effectLst>
                <a:outerShdw blurRad="38100" dist="38100" dir="2700000" algn="tl">
                  <a:srgbClr val="000000">
                    <a:alpha val="43137"/>
                  </a:srgbClr>
                </a:outerShdw>
              </a:effectLst>
            </a:endParaRPr>
          </a:p>
        </p:txBody>
      </p:sp>
      <p:cxnSp>
        <p:nvCxnSpPr>
          <p:cNvPr id="47" name="Straight Arrow Connector 46"/>
          <p:cNvCxnSpPr/>
          <p:nvPr/>
        </p:nvCxnSpPr>
        <p:spPr>
          <a:xfrm flipV="1">
            <a:off x="2194560" y="1802674"/>
            <a:ext cx="2795451"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2194560" y="2442754"/>
            <a:ext cx="2690949" cy="26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10800000">
            <a:off x="2194560" y="2756263"/>
            <a:ext cx="2503714" cy="34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2240823" y="2400083"/>
            <a:ext cx="248194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ACCESS GRANTED</a:t>
            </a:r>
            <a:endParaRPr lang="en-IN" b="1" dirty="0">
              <a:effectLst>
                <a:outerShdw blurRad="38100" dist="38100" dir="2700000" algn="tl">
                  <a:srgbClr val="000000">
                    <a:alpha val="43137"/>
                  </a:srgbClr>
                </a:outerShdw>
              </a:effectLst>
            </a:endParaRPr>
          </a:p>
        </p:txBody>
      </p:sp>
      <p:cxnSp>
        <p:nvCxnSpPr>
          <p:cNvPr id="97" name="Straight Arrow Connector 96"/>
          <p:cNvCxnSpPr/>
          <p:nvPr/>
        </p:nvCxnSpPr>
        <p:spPr>
          <a:xfrm rot="10800000" flipV="1">
            <a:off x="2442756" y="3866606"/>
            <a:ext cx="2351312" cy="13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309154" y="4336866"/>
            <a:ext cx="2107475"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effectLst>
                  <a:outerShdw blurRad="38100" dist="38100" dir="2700000" algn="tl">
                    <a:srgbClr val="000000">
                      <a:alpha val="43137"/>
                    </a:srgbClr>
                  </a:outerShdw>
                </a:effectLst>
              </a:rPr>
              <a:t>BROWSER</a:t>
            </a:r>
            <a:endParaRPr lang="en-IN" b="1" dirty="0">
              <a:effectLst>
                <a:outerShdw blurRad="38100" dist="38100" dir="2700000" algn="tl">
                  <a:srgbClr val="000000">
                    <a:alpha val="43137"/>
                  </a:srgbClr>
                </a:outerShdw>
              </a:effectLst>
            </a:endParaRPr>
          </a:p>
        </p:txBody>
      </p:sp>
      <p:cxnSp>
        <p:nvCxnSpPr>
          <p:cNvPr id="112" name="Straight Arrow Connector 111"/>
          <p:cNvCxnSpPr/>
          <p:nvPr/>
        </p:nvCxnSpPr>
        <p:spPr>
          <a:xfrm rot="10800000">
            <a:off x="2403566" y="4545874"/>
            <a:ext cx="24688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rot="10800000" flipV="1">
            <a:off x="7171511" y="4454433"/>
            <a:ext cx="3291838" cy="60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TextBox 138"/>
          <p:cNvSpPr txBox="1"/>
          <p:nvPr/>
        </p:nvSpPr>
        <p:spPr>
          <a:xfrm rot="21135906">
            <a:off x="7189224" y="4547301"/>
            <a:ext cx="2227983"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RETRIVE PRODUCTS</a:t>
            </a:r>
            <a:endParaRPr lang="en-IN" b="1" dirty="0">
              <a:effectLst>
                <a:outerShdw blurRad="38100" dist="38100" dir="2700000" algn="tl">
                  <a:srgbClr val="000000">
                    <a:alpha val="43137"/>
                  </a:srgbClr>
                </a:outerShdw>
              </a:effectLst>
            </a:endParaRPr>
          </a:p>
        </p:txBody>
      </p:sp>
      <p:sp>
        <p:nvSpPr>
          <p:cNvPr id="44" name="Rectangle 43"/>
          <p:cNvSpPr/>
          <p:nvPr/>
        </p:nvSpPr>
        <p:spPr>
          <a:xfrm>
            <a:off x="409303" y="5695405"/>
            <a:ext cx="2107475"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effectLst>
                  <a:outerShdw blurRad="38100" dist="38100" dir="2700000" algn="tl">
                    <a:srgbClr val="000000">
                      <a:alpha val="43137"/>
                    </a:srgbClr>
                  </a:outerShdw>
                </a:effectLst>
              </a:rPr>
              <a:t>MEMBERSHIP PLANS</a:t>
            </a:r>
            <a:endParaRPr lang="en-IN" b="1" dirty="0">
              <a:effectLst>
                <a:outerShdw blurRad="38100" dist="38100" dir="2700000" algn="tl">
                  <a:srgbClr val="000000">
                    <a:alpha val="43137"/>
                  </a:srgbClr>
                </a:outerShdw>
              </a:effectLst>
            </a:endParaRPr>
          </a:p>
        </p:txBody>
      </p:sp>
      <p:cxnSp>
        <p:nvCxnSpPr>
          <p:cNvPr id="46" name="Straight Arrow Connector 45"/>
          <p:cNvCxnSpPr/>
          <p:nvPr/>
        </p:nvCxnSpPr>
        <p:spPr>
          <a:xfrm rot="10800000" flipV="1">
            <a:off x="2468881" y="5255188"/>
            <a:ext cx="2633567" cy="427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9516291" y="4961328"/>
            <a:ext cx="2675709" cy="5591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9442267" y="5495119"/>
            <a:ext cx="2749733" cy="14151"/>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9313816" y="5037921"/>
            <a:ext cx="2878184" cy="369332"/>
          </a:xfrm>
          <a:prstGeom prst="rect">
            <a:avLst/>
          </a:prstGeom>
          <a:noFill/>
        </p:spPr>
        <p:txBody>
          <a:bodyPr wrap="square" rtlCol="0">
            <a:spAutoFit/>
          </a:bodyPr>
          <a:lstStyle/>
          <a:p>
            <a:pPr algn="ctr"/>
            <a:r>
              <a:rPr lang="en-IN" b="1" dirty="0" smtClean="0"/>
              <a:t>PLANS</a:t>
            </a:r>
            <a:endParaRPr lang="en-IN" b="1" dirty="0"/>
          </a:p>
        </p:txBody>
      </p:sp>
      <p:sp>
        <p:nvSpPr>
          <p:cNvPr id="59" name="TextBox 58"/>
          <p:cNvSpPr txBox="1"/>
          <p:nvPr/>
        </p:nvSpPr>
        <p:spPr>
          <a:xfrm rot="20662706">
            <a:off x="7720374" y="2918097"/>
            <a:ext cx="2304516"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PLANS SELECTED</a:t>
            </a:r>
            <a:endParaRPr lang="en-IN" b="1" dirty="0">
              <a:effectLst>
                <a:outerShdw blurRad="38100" dist="38100" dir="2700000" algn="tl">
                  <a:srgbClr val="000000">
                    <a:alpha val="43137"/>
                  </a:srgbClr>
                </a:outerShdw>
              </a:effectLst>
            </a:endParaRPr>
          </a:p>
        </p:txBody>
      </p:sp>
      <p:sp>
        <p:nvSpPr>
          <p:cNvPr id="60" name="TextBox 59"/>
          <p:cNvSpPr txBox="1"/>
          <p:nvPr/>
        </p:nvSpPr>
        <p:spPr>
          <a:xfrm rot="20991215">
            <a:off x="2610900" y="5084649"/>
            <a:ext cx="2367147"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RETRIVE PRODUCTS</a:t>
            </a:r>
            <a:endParaRPr lang="en-IN" b="1" dirty="0">
              <a:effectLst>
                <a:outerShdw blurRad="38100" dist="38100" dir="2700000" algn="tl">
                  <a:srgbClr val="000000">
                    <a:alpha val="43137"/>
                  </a:srgbClr>
                </a:outerShdw>
              </a:effectLst>
            </a:endParaRPr>
          </a:p>
        </p:txBody>
      </p:sp>
      <p:cxnSp>
        <p:nvCxnSpPr>
          <p:cNvPr id="63" name="Straight Arrow Connector 62"/>
          <p:cNvCxnSpPr/>
          <p:nvPr/>
        </p:nvCxnSpPr>
        <p:spPr>
          <a:xfrm flipV="1">
            <a:off x="7458891" y="2625634"/>
            <a:ext cx="3291840" cy="1149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44" idx="3"/>
          </p:cNvCxnSpPr>
          <p:nvPr/>
        </p:nvCxnSpPr>
        <p:spPr>
          <a:xfrm flipV="1">
            <a:off x="2516778" y="5512527"/>
            <a:ext cx="2747553" cy="4441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rot="21089692">
            <a:off x="2606545" y="5446053"/>
            <a:ext cx="2367147"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CHOOSE PLANS</a:t>
            </a:r>
            <a:endParaRPr lang="en-IN" b="1" dirty="0">
              <a:effectLst>
                <a:outerShdw blurRad="38100" dist="38100" dir="2700000" algn="tl">
                  <a:srgbClr val="000000">
                    <a:alpha val="43137"/>
                  </a:srgbClr>
                </a:outerShdw>
              </a:effectLst>
            </a:endParaRPr>
          </a:p>
        </p:txBody>
      </p:sp>
      <p:sp>
        <p:nvSpPr>
          <p:cNvPr id="82" name="TextBox 81"/>
          <p:cNvSpPr txBox="1"/>
          <p:nvPr/>
        </p:nvSpPr>
        <p:spPr>
          <a:xfrm flipH="1">
            <a:off x="7014754" y="4976949"/>
            <a:ext cx="2351314" cy="369332"/>
          </a:xfrm>
          <a:prstGeom prst="rect">
            <a:avLst/>
          </a:prstGeom>
          <a:noFill/>
        </p:spPr>
        <p:txBody>
          <a:bodyPr wrap="square" rtlCol="0">
            <a:spAutoFit/>
          </a:bodyPr>
          <a:lstStyle/>
          <a:p>
            <a:pPr algn="ctr"/>
            <a:r>
              <a:rPr lang="en-IN" b="1" dirty="0" smtClean="0">
                <a:effectLst>
                  <a:outerShdw blurRad="38100" dist="38100" dir="2700000" algn="tl">
                    <a:srgbClr val="000000">
                      <a:alpha val="43137"/>
                    </a:srgbClr>
                  </a:outerShdw>
                </a:effectLst>
              </a:rPr>
              <a:t>RETRIVE PLANS</a:t>
            </a:r>
            <a:endParaRPr lang="en-IN" b="1" dirty="0">
              <a:effectLst>
                <a:outerShdw blurRad="38100" dist="38100" dir="2700000" algn="tl">
                  <a:srgbClr val="000000">
                    <a:alpha val="43137"/>
                  </a:srgbClr>
                </a:outerShdw>
              </a:effectLst>
            </a:endParaRPr>
          </a:p>
        </p:txBody>
      </p:sp>
      <p:cxnSp>
        <p:nvCxnSpPr>
          <p:cNvPr id="85" name="Straight Arrow Connector 84"/>
          <p:cNvCxnSpPr>
            <a:endCxn id="32" idx="5"/>
          </p:cNvCxnSpPr>
          <p:nvPr/>
        </p:nvCxnSpPr>
        <p:spPr>
          <a:xfrm rot="10800000" flipV="1">
            <a:off x="7072135" y="5329646"/>
            <a:ext cx="2424562" cy="30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879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848563" cy="6727024"/>
          </a:xfrm>
        </p:spPr>
      </p:pic>
    </p:spTree>
    <p:extLst>
      <p:ext uri="{BB962C8B-B14F-4D97-AF65-F5344CB8AC3E}">
        <p14:creationId xmlns:p14="http://schemas.microsoft.com/office/powerpoint/2010/main" val="21209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9095"/>
            <a:ext cx="12192000" cy="6542468"/>
          </a:xfrm>
        </p:spPr>
      </p:pic>
    </p:spTree>
    <p:extLst>
      <p:ext uri="{BB962C8B-B14F-4D97-AF65-F5344CB8AC3E}">
        <p14:creationId xmlns:p14="http://schemas.microsoft.com/office/powerpoint/2010/main" val="698569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2089422"/>
            <a:ext cx="10515600" cy="1325563"/>
          </a:xfrm>
        </p:spPr>
        <p:txBody>
          <a:bodyPr>
            <a:normAutofit/>
          </a:bodyPr>
          <a:lstStyle/>
          <a:p>
            <a:pPr algn="ctr"/>
            <a:r>
              <a:rPr lang="en-IN" sz="6600" b="1" dirty="0">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2629491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9901"/>
            <a:ext cx="12192000" cy="6771084"/>
          </a:xfrm>
          <a:prstGeom prst="rect">
            <a:avLst/>
          </a:prstGeom>
        </p:spPr>
        <p:txBody>
          <a:bodyPr wrap="square">
            <a:spAutoFit/>
          </a:bodyPr>
          <a:lstStyle/>
          <a:p>
            <a:pPr>
              <a:lnSpc>
                <a:spcPct val="150000"/>
              </a:lnSpc>
              <a:spcAft>
                <a:spcPts val="0"/>
              </a:spcAft>
            </a:pPr>
            <a:r>
              <a:rPr lang="en-US" sz="3600" u="sng" dirty="0">
                <a:effectLst/>
                <a:latin typeface="Rockwell Extra Bold" panose="02060903040505020403" pitchFamily="18" charset="0"/>
                <a:ea typeface="Calibri" panose="020F0502020204030204" pitchFamily="34" charset="0"/>
                <a:cs typeface="Times New Roman" panose="02020603050405020304" pitchFamily="18" charset="0"/>
              </a:rPr>
              <a:t>Introduction: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0"/>
              </a:spcAft>
              <a:buFont typeface="Arial" panose="020B0604020202020204" pitchFamily="34" charset="0"/>
              <a:buChar char="•"/>
            </a:pPr>
            <a:r>
              <a:rPr lang="en-US" sz="3800" dirty="0">
                <a:latin typeface="Berlin Sans FB" panose="020E0602020502020306" pitchFamily="34" charset="0"/>
              </a:rPr>
              <a:t>Toy universe is actually an entire universe of toys and children books right at the fingertips of the parents allowing them to provide their children with the best fun &amp; play money can buy.  </a:t>
            </a:r>
          </a:p>
          <a:p>
            <a:pPr marL="571500" indent="-571500">
              <a:buFont typeface="Arial" panose="020B0604020202020204" pitchFamily="34" charset="0"/>
              <a:buChar char="•"/>
            </a:pPr>
            <a:r>
              <a:rPr lang="en-US" sz="3800" dirty="0">
                <a:latin typeface="Berlin Sans FB" panose="020E0602020502020306" pitchFamily="34" charset="0"/>
              </a:rPr>
              <a:t>This site caters to the needs of every child by providing a two different approaches: </a:t>
            </a:r>
          </a:p>
          <a:p>
            <a:pPr marL="1314450" lvl="1" indent="-857250">
              <a:buFont typeface="+mj-lt"/>
              <a:buAutoNum type="romanLcPeriod"/>
            </a:pPr>
            <a:r>
              <a:rPr lang="en-US" sz="3800" dirty="0">
                <a:latin typeface="Berlin Sans FB" panose="020E0602020502020306" pitchFamily="34" charset="0"/>
              </a:rPr>
              <a:t>One is the e-commerce part in which they can buy toys and books </a:t>
            </a:r>
          </a:p>
          <a:p>
            <a:pPr marL="1314450" lvl="1" indent="-857250">
              <a:buFont typeface="+mj-lt"/>
              <a:buAutoNum type="romanLcPeriod"/>
            </a:pPr>
            <a:r>
              <a:rPr lang="en-US" sz="3800" dirty="0">
                <a:latin typeface="Berlin Sans FB" panose="020E0602020502020306" pitchFamily="34" charset="0"/>
              </a:rPr>
              <a:t>second is in which they can rent out toys and books and return them after a particular time-span.</a:t>
            </a:r>
            <a:endParaRPr lang="en-IN" sz="3800" dirty="0">
              <a:latin typeface="Berlin Sans FB" panose="020E0602020502020306" pitchFamily="34" charset="0"/>
            </a:endParaRPr>
          </a:p>
        </p:txBody>
      </p:sp>
    </p:spTree>
    <p:extLst>
      <p:ext uri="{BB962C8B-B14F-4D97-AF65-F5344CB8AC3E}">
        <p14:creationId xmlns:p14="http://schemas.microsoft.com/office/powerpoint/2010/main" val="948566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9864"/>
            <a:ext cx="12192000" cy="5678478"/>
          </a:xfrm>
          <a:prstGeom prst="rect">
            <a:avLst/>
          </a:prstGeom>
        </p:spPr>
        <p:txBody>
          <a:bodyPr wrap="square">
            <a:spAutoFit/>
          </a:bodyPr>
          <a:lstStyle/>
          <a:p>
            <a:pPr>
              <a:lnSpc>
                <a:spcPct val="150000"/>
              </a:lnSpc>
              <a:spcAft>
                <a:spcPts val="0"/>
              </a:spcAft>
            </a:pPr>
            <a:r>
              <a:rPr lang="en-US" sz="3200" u="sng" dirty="0">
                <a:effectLst/>
                <a:latin typeface="Rockwell Extra Bold" panose="02060903040505020403" pitchFamily="18" charset="0"/>
                <a:ea typeface="Calibri" panose="020F0502020204030204" pitchFamily="34" charset="0"/>
                <a:cs typeface="Times New Roman" panose="02020603050405020304" pitchFamily="18" charset="0"/>
              </a:rPr>
              <a:t>Existing system:</a:t>
            </a:r>
          </a:p>
          <a:p>
            <a:pPr>
              <a:lnSpc>
                <a:spcPct val="150000"/>
              </a:lnSpc>
              <a:spcAft>
                <a:spcPts val="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3600" dirty="0">
                <a:latin typeface="Berlin Sans FB" panose="020E0602020502020306" pitchFamily="34" charset="0"/>
              </a:rPr>
              <a:t>As ecommerce sites are picking up in every direction providing people everything they want right at their doorstep without the need for anyone to leave the comfort of their homes.</a:t>
            </a:r>
          </a:p>
          <a:p>
            <a:pPr marL="457200" indent="-457200">
              <a:buFont typeface="Arial" panose="020B0604020202020204" pitchFamily="34" charset="0"/>
              <a:buChar char="•"/>
            </a:pPr>
            <a:endParaRPr lang="en-IN" sz="3600" dirty="0">
              <a:latin typeface="Berlin Sans FB" panose="020E0602020502020306" pitchFamily="34" charset="0"/>
            </a:endParaRPr>
          </a:p>
          <a:p>
            <a:pPr marL="457200" indent="-457200">
              <a:buFont typeface="Arial" panose="020B0604020202020204" pitchFamily="34" charset="0"/>
              <a:buChar char="•"/>
            </a:pPr>
            <a:r>
              <a:rPr lang="en-US" sz="3600" dirty="0">
                <a:latin typeface="Berlin Sans FB" panose="020E0602020502020306" pitchFamily="34" charset="0"/>
              </a:rPr>
              <a:t>Toy universe helps parents to meet the need of their children by providing an ecommerce platform where they can buy the toys and games according to their requirements </a:t>
            </a:r>
            <a:endParaRPr lang="en-IN" sz="3600" dirty="0">
              <a:latin typeface="Berlin Sans FB" panose="020E0602020502020306" pitchFamily="34" charset="0"/>
              <a:ea typeface="Times New Roman" panose="02020603050405020304" pitchFamily="18" charset="0"/>
            </a:endParaRPr>
          </a:p>
        </p:txBody>
      </p:sp>
    </p:spTree>
    <p:extLst>
      <p:ext uri="{BB962C8B-B14F-4D97-AF65-F5344CB8AC3E}">
        <p14:creationId xmlns:p14="http://schemas.microsoft.com/office/powerpoint/2010/main" val="337673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99325"/>
          </a:xfrm>
          <a:prstGeom prst="rect">
            <a:avLst/>
          </a:prstGeom>
        </p:spPr>
        <p:txBody>
          <a:bodyPr wrap="square">
            <a:spAutoFit/>
          </a:bodyPr>
          <a:lstStyle/>
          <a:p>
            <a:pPr>
              <a:lnSpc>
                <a:spcPct val="150000"/>
              </a:lnSpc>
              <a:spcBef>
                <a:spcPts val="1200"/>
              </a:spcBef>
              <a:spcAft>
                <a:spcPts val="1000"/>
              </a:spcAft>
            </a:pPr>
            <a:r>
              <a:rPr lang="en-US" sz="2800" u="sng" dirty="0">
                <a:effectLst/>
                <a:latin typeface="Rockwell Extra Bold" panose="02060903040505020403" pitchFamily="18" charset="0"/>
                <a:ea typeface="Calibri" panose="020F0502020204030204" pitchFamily="34" charset="0"/>
                <a:cs typeface="Times New Roman" panose="02020603050405020304" pitchFamily="18" charset="0"/>
              </a:rPr>
              <a:t>Proposed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latin typeface="Berlin Sans FB" panose="020E0602020502020306" pitchFamily="34" charset="0"/>
              </a:rPr>
              <a:t>Toy universe is just not an ecommerce site it also has a library where parents can rent the toys that are too big to keep in a home.</a:t>
            </a:r>
            <a:endParaRPr lang="en-IN" sz="2800" dirty="0">
              <a:latin typeface="Berlin Sans FB" panose="020E0602020502020306" pitchFamily="34" charset="0"/>
            </a:endParaRPr>
          </a:p>
          <a:p>
            <a:pPr marL="457200" indent="-457200">
              <a:buFont typeface="Arial" panose="020B0604020202020204" pitchFamily="34" charset="0"/>
              <a:buChar char="•"/>
            </a:pPr>
            <a:endParaRPr lang="en-IN" sz="2800" dirty="0">
              <a:latin typeface="Berlin Sans FB" panose="020E0602020502020306" pitchFamily="34" charset="0"/>
            </a:endParaRPr>
          </a:p>
          <a:p>
            <a:pPr marL="457200" indent="-457200">
              <a:buFont typeface="Arial" panose="020B0604020202020204" pitchFamily="34" charset="0"/>
              <a:buChar char="•"/>
            </a:pPr>
            <a:r>
              <a:rPr lang="en-US" sz="2800" dirty="0">
                <a:latin typeface="Berlin Sans FB" panose="020E0602020502020306" pitchFamily="34" charset="0"/>
              </a:rPr>
              <a:t>As children often get bored of playing with the same toys over and over again we felt the need to come up with a system that is integrated in such a way that it solves this problem.</a:t>
            </a:r>
          </a:p>
          <a:p>
            <a:pPr marL="457200" indent="-457200">
              <a:buFont typeface="Arial" panose="020B0604020202020204" pitchFamily="34" charset="0"/>
              <a:buChar char="•"/>
            </a:pPr>
            <a:endParaRPr lang="en-IN" sz="2800" dirty="0">
              <a:latin typeface="Berlin Sans FB" panose="020E0602020502020306" pitchFamily="34" charset="0"/>
            </a:endParaRPr>
          </a:p>
          <a:p>
            <a:pPr marL="457200" indent="-457200">
              <a:buFont typeface="Arial" panose="020B0604020202020204" pitchFamily="34" charset="0"/>
              <a:buChar char="•"/>
            </a:pPr>
            <a:r>
              <a:rPr lang="en-US" sz="2800" dirty="0">
                <a:latin typeface="Berlin Sans FB" panose="020E0602020502020306" pitchFamily="34" charset="0"/>
              </a:rPr>
              <a:t>Parents can buy a toy and when they have finished with it can returned and according to the time used and condition of it the price is adjusted.</a:t>
            </a:r>
          </a:p>
          <a:p>
            <a:pPr marL="457200" indent="-457200">
              <a:buFont typeface="Arial" panose="020B0604020202020204" pitchFamily="34" charset="0"/>
              <a:buChar char="•"/>
            </a:pPr>
            <a:endParaRPr lang="en-IN" sz="2800" dirty="0">
              <a:latin typeface="Berlin Sans FB" panose="020E0602020502020306" pitchFamily="34" charset="0"/>
            </a:endParaRPr>
          </a:p>
          <a:p>
            <a:pPr marL="457200" indent="-457200">
              <a:buFont typeface="Arial" panose="020B0604020202020204" pitchFamily="34" charset="0"/>
              <a:buChar char="•"/>
            </a:pPr>
            <a:r>
              <a:rPr lang="en-US" sz="2800" dirty="0">
                <a:latin typeface="Berlin Sans FB" panose="020E0602020502020306" pitchFamily="34" charset="0"/>
              </a:rPr>
              <a:t>They can also rent toys and books from our toy library where they have to scribe to a monthly, quarterly, half yearly and yearly plans. Once they have down this they are credited with points to their site account that they can exchange for toys or books</a:t>
            </a:r>
            <a:endParaRPr lang="en-IN" sz="4000" dirty="0">
              <a:effectLst/>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915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760"/>
            <a:ext cx="12096206" cy="6813147"/>
          </a:xfrm>
          <a:prstGeom prst="rect">
            <a:avLst/>
          </a:prstGeom>
        </p:spPr>
        <p:txBody>
          <a:bodyPr wrap="square">
            <a:spAutoFit/>
          </a:bodyPr>
          <a:lstStyle/>
          <a:p>
            <a:pPr>
              <a:lnSpc>
                <a:spcPct val="115000"/>
              </a:lnSpc>
              <a:spcAft>
                <a:spcPts val="1000"/>
              </a:spcAft>
            </a:pPr>
            <a:r>
              <a:rPr lang="en-US" sz="3600" u="sng" dirty="0">
                <a:effectLst/>
                <a:latin typeface="Rockwell Extra Bold" panose="02060903040505020403" pitchFamily="18" charset="0"/>
                <a:ea typeface="Calibri" panose="020F0502020204030204" pitchFamily="34" charset="0"/>
                <a:cs typeface="Times New Roman" panose="02020603050405020304" pitchFamily="18" charset="0"/>
              </a:rPr>
              <a:t>Modules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u="sng" dirty="0">
                <a:latin typeface="Rockwell Extra Bold" panose="02060903040505020403" pitchFamily="18" charset="0"/>
                <a:ea typeface="Calibri" panose="020F0502020204030204" pitchFamily="34" charset="0"/>
                <a:cs typeface="Times New Roman" panose="02020603050405020304" pitchFamily="18" charset="0"/>
              </a:rPr>
              <a:t>First Module: Online Store Management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latin typeface="Rockwell" panose="02060603020205020403" pitchFamily="18" charset="0"/>
                <a:ea typeface="Calibri" panose="020F0502020204030204" pitchFamily="34" charset="0"/>
                <a:cs typeface="Times New Roman" panose="02020603050405020304" pitchFamily="18" charset="0"/>
              </a:rPr>
              <a:t>This module consists of 4 sub-function:</a:t>
            </a:r>
          </a:p>
          <a:p>
            <a:pPr lvl="0"/>
            <a:r>
              <a:rPr lang="en-US" sz="2800" b="1" u="sng" dirty="0">
                <a:latin typeface="Rockwell" panose="02060603020205020403" pitchFamily="18" charset="0"/>
              </a:rPr>
              <a:t>Registration:</a:t>
            </a:r>
            <a:endParaRPr lang="en-IN" sz="2800" b="1" u="sng" dirty="0">
              <a:latin typeface="Rockwell" panose="02060603020205020403" pitchFamily="18" charset="0"/>
            </a:endParaRPr>
          </a:p>
          <a:p>
            <a:r>
              <a:rPr lang="en-US" sz="2800" dirty="0">
                <a:latin typeface="Berlin Sans FB" panose="020E0602020502020306" pitchFamily="34" charset="0"/>
              </a:rPr>
              <a:t>Every user has to register themselves and provide their full details.</a:t>
            </a:r>
            <a:endParaRPr lang="en-IN" sz="2800" dirty="0">
              <a:latin typeface="Berlin Sans FB" panose="020E0602020502020306" pitchFamily="34" charset="0"/>
            </a:endParaRPr>
          </a:p>
          <a:p>
            <a:pPr lvl="0"/>
            <a:r>
              <a:rPr lang="en-US" sz="2800" b="1" u="sng" dirty="0">
                <a:latin typeface="Rockwell" panose="02060603020205020403" pitchFamily="18" charset="0"/>
              </a:rPr>
              <a:t>Search:</a:t>
            </a:r>
            <a:endParaRPr lang="en-IN" sz="2800" b="1" u="sng" dirty="0">
              <a:latin typeface="Rockwell" panose="02060603020205020403" pitchFamily="18" charset="0"/>
            </a:endParaRPr>
          </a:p>
          <a:p>
            <a:r>
              <a:rPr lang="en-US" sz="2800" dirty="0">
                <a:latin typeface="Berlin Sans FB" panose="020E0602020502020306" pitchFamily="34" charset="0"/>
              </a:rPr>
              <a:t>The search function is a unique piece of art, where parents can search via age, type, skill etc. filtering the results according to their needs.</a:t>
            </a:r>
            <a:endParaRPr lang="en-IN" sz="2800" dirty="0">
              <a:latin typeface="Berlin Sans FB" panose="020E0602020502020306" pitchFamily="34" charset="0"/>
            </a:endParaRPr>
          </a:p>
          <a:p>
            <a:pPr lvl="0"/>
            <a:r>
              <a:rPr lang="en-US" sz="2800" b="1" u="sng" dirty="0">
                <a:latin typeface="Rockwell" panose="02060603020205020403" pitchFamily="18" charset="0"/>
              </a:rPr>
              <a:t>Browse:</a:t>
            </a:r>
            <a:endParaRPr lang="en-IN" sz="2800" dirty="0">
              <a:latin typeface="Rockwell" panose="02060603020205020403" pitchFamily="18" charset="0"/>
            </a:endParaRPr>
          </a:p>
          <a:p>
            <a:r>
              <a:rPr lang="en-US" sz="2800" dirty="0">
                <a:latin typeface="Berlin Sans FB" panose="020E0602020502020306" pitchFamily="34" charset="0"/>
              </a:rPr>
              <a:t>Parents and children can browse through the thousands of products that are updated timely</a:t>
            </a:r>
            <a:endParaRPr lang="en-IN" sz="2800" dirty="0">
              <a:latin typeface="Berlin Sans FB" panose="020E0602020502020306" pitchFamily="34" charset="0"/>
            </a:endParaRPr>
          </a:p>
          <a:p>
            <a:pPr>
              <a:lnSpc>
                <a:spcPct val="115000"/>
              </a:lnSpc>
              <a:spcAft>
                <a:spcPts val="1000"/>
              </a:spcAft>
            </a:pPr>
            <a:r>
              <a:rPr lang="en-IN" sz="2800" b="1" u="sng" dirty="0">
                <a:effectLst/>
                <a:latin typeface="Rockwell" panose="02060603020205020403" pitchFamily="18" charset="0"/>
                <a:ea typeface="Calibri" panose="020F0502020204030204" pitchFamily="34" charset="0"/>
                <a:cs typeface="Times New Roman" panose="02020603050405020304" pitchFamily="18" charset="0"/>
              </a:rPr>
              <a:t>Cart:</a:t>
            </a:r>
            <a:endParaRPr lang="en-IN" sz="2800" b="1" u="sng" dirty="0">
              <a:latin typeface="Rockwell" panose="020606030202050204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effectLst/>
                <a:latin typeface="Berlin Sans FB" panose="020E0602020502020306" pitchFamily="34" charset="0"/>
                <a:ea typeface="Calibri" panose="020F0502020204030204" pitchFamily="34" charset="0"/>
                <a:cs typeface="Times New Roman" panose="02020603050405020304" pitchFamily="18" charset="0"/>
              </a:rPr>
              <a:t>This module has a cart functionality</a:t>
            </a:r>
          </a:p>
        </p:txBody>
      </p:sp>
    </p:spTree>
    <p:extLst>
      <p:ext uri="{BB962C8B-B14F-4D97-AF65-F5344CB8AC3E}">
        <p14:creationId xmlns:p14="http://schemas.microsoft.com/office/powerpoint/2010/main" val="2604422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12030891" cy="6652077"/>
          </a:xfrm>
          <a:prstGeom prst="rect">
            <a:avLst/>
          </a:prstGeom>
        </p:spPr>
        <p:txBody>
          <a:bodyPr wrap="square">
            <a:spAutoFit/>
          </a:bodyPr>
          <a:lstStyle/>
          <a:p>
            <a:pPr>
              <a:lnSpc>
                <a:spcPct val="115000"/>
              </a:lnSpc>
              <a:spcAft>
                <a:spcPts val="1000"/>
              </a:spcAft>
            </a:pPr>
            <a:r>
              <a:rPr lang="en-US" sz="3200" u="sng" dirty="0">
                <a:latin typeface="Rockwell Extra Bold" panose="02060903040505020403" pitchFamily="18" charset="0"/>
                <a:ea typeface="Calibri" panose="020F0502020204030204" pitchFamily="34" charset="0"/>
                <a:cs typeface="Times New Roman" panose="02020603050405020304" pitchFamily="18" charset="0"/>
              </a:rPr>
              <a:t>Second Module: Library Management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latin typeface="Berlin Sans FB" panose="020E0602020502020306" pitchFamily="34" charset="0"/>
                <a:ea typeface="Calibri" panose="020F0502020204030204" pitchFamily="34" charset="0"/>
                <a:cs typeface="Times New Roman" panose="02020603050405020304" pitchFamily="18" charset="0"/>
              </a:rPr>
              <a:t>This module consists of 3 sub-function:</a:t>
            </a:r>
            <a:endParaRPr lang="en-IN" sz="2800" dirty="0">
              <a:effectLst/>
              <a:latin typeface="Berlin Sans FB" panose="020E0602020502020306" pitchFamily="34" charset="0"/>
              <a:ea typeface="Calibri" panose="020F0502020204030204" pitchFamily="34" charset="0"/>
              <a:cs typeface="Times New Roman" panose="02020603050405020304" pitchFamily="18" charset="0"/>
            </a:endParaRPr>
          </a:p>
          <a:p>
            <a:pPr lvl="0"/>
            <a:r>
              <a:rPr lang="en-US" sz="2800" b="1" u="sng" dirty="0">
                <a:latin typeface="Rockwell" panose="02060603020205020403" pitchFamily="18" charset="0"/>
              </a:rPr>
              <a:t>Registration:</a:t>
            </a:r>
            <a:endParaRPr lang="en-IN" sz="2800" b="1" dirty="0">
              <a:latin typeface="Rockwell" panose="02060603020205020403" pitchFamily="18" charset="0"/>
            </a:endParaRPr>
          </a:p>
          <a:p>
            <a:r>
              <a:rPr lang="en-US" sz="2800" dirty="0">
                <a:latin typeface="Berlin Sans FB" panose="020E0602020502020306" pitchFamily="34" charset="0"/>
              </a:rPr>
              <a:t>Every user has to register themselves and provide their full details.  </a:t>
            </a:r>
            <a:endParaRPr lang="en-IN" sz="2800" dirty="0">
              <a:latin typeface="Berlin Sans FB" panose="020E0602020502020306" pitchFamily="34" charset="0"/>
            </a:endParaRPr>
          </a:p>
          <a:p>
            <a:pPr lvl="0"/>
            <a:r>
              <a:rPr lang="en-US" sz="2800" b="1" u="sng" dirty="0">
                <a:latin typeface="Rockwell" panose="02060603020205020403" pitchFamily="18" charset="0"/>
              </a:rPr>
              <a:t>Membership Plan:</a:t>
            </a:r>
            <a:endParaRPr lang="en-IN" sz="2800" b="1" dirty="0">
              <a:latin typeface="Rockwell" panose="02060603020205020403" pitchFamily="18" charset="0"/>
            </a:endParaRPr>
          </a:p>
          <a:p>
            <a:r>
              <a:rPr lang="en-US" sz="2800" dirty="0">
                <a:latin typeface="Berlin Sans FB" panose="020E0602020502020306" pitchFamily="34" charset="0"/>
              </a:rPr>
              <a:t>To entice customers more we have a points system in place, by what means is that means is that rather than dealing with cash for each transaction users trade points that they have purchased by scribing to one of the various plans available on the site.</a:t>
            </a:r>
            <a:endParaRPr lang="en-IN" sz="2800" dirty="0">
              <a:latin typeface="Berlin Sans FB" panose="020E0602020502020306" pitchFamily="34" charset="0"/>
            </a:endParaRPr>
          </a:p>
          <a:p>
            <a:r>
              <a:rPr lang="en-US" sz="2800" dirty="0">
                <a:latin typeface="Berlin Sans FB" panose="020E0602020502020306" pitchFamily="34" charset="0"/>
              </a:rPr>
              <a:t>Once a member has purchased a membership plan, according to the plan points are automatically credited to each of their accounts.   </a:t>
            </a:r>
            <a:endParaRPr lang="en-IN" sz="2800" dirty="0">
              <a:latin typeface="Berlin Sans FB" panose="020E0602020502020306" pitchFamily="34" charset="0"/>
            </a:endParaRPr>
          </a:p>
          <a:p>
            <a:pPr lvl="0"/>
            <a:r>
              <a:rPr lang="en-US" sz="2800" b="1" u="sng" dirty="0">
                <a:latin typeface="Rockwell" panose="02060603020205020403" pitchFamily="18" charset="0"/>
              </a:rPr>
              <a:t>Pick-up Request</a:t>
            </a:r>
            <a:endParaRPr lang="en-IN" sz="2800" b="1" dirty="0">
              <a:latin typeface="Rockwell" panose="02060603020205020403" pitchFamily="18" charset="0"/>
            </a:endParaRPr>
          </a:p>
          <a:p>
            <a:r>
              <a:rPr lang="en-US" sz="2800" dirty="0">
                <a:latin typeface="Berlin Sans FB" panose="020E0602020502020306" pitchFamily="34" charset="0"/>
              </a:rPr>
              <a:t>Once they have finish the period of the rental of a particular they have to order a pickup for the same.</a:t>
            </a:r>
            <a:endParaRPr lang="en-IN" sz="2800" dirty="0">
              <a:latin typeface="Berlin Sans FB" panose="020E0602020502020306" pitchFamily="34" charset="0"/>
            </a:endParaRPr>
          </a:p>
        </p:txBody>
      </p:sp>
    </p:spTree>
    <p:extLst>
      <p:ext uri="{BB962C8B-B14F-4D97-AF65-F5344CB8AC3E}">
        <p14:creationId xmlns:p14="http://schemas.microsoft.com/office/powerpoint/2010/main" val="178956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32530"/>
          </a:xfrm>
          <a:prstGeom prst="rect">
            <a:avLst/>
          </a:prstGeom>
        </p:spPr>
        <p:txBody>
          <a:bodyPr wrap="square">
            <a:spAutoFit/>
          </a:bodyPr>
          <a:lstStyle/>
          <a:p>
            <a:r>
              <a:rPr lang="en-US" sz="4000" b="1" u="sng" dirty="0">
                <a:latin typeface="Rockwell" panose="02060603020205020403" pitchFamily="18" charset="0"/>
              </a:rPr>
              <a:t>Third Module: Blog</a:t>
            </a:r>
            <a:endParaRPr lang="en-IN" sz="4000" b="1" dirty="0">
              <a:latin typeface="Rockwell" panose="02060603020205020403" pitchFamily="18" charset="0"/>
            </a:endParaRPr>
          </a:p>
          <a:p>
            <a:r>
              <a:rPr lang="en-US" sz="3600" dirty="0">
                <a:latin typeface="Berlin Sans FB" panose="020E0602020502020306" pitchFamily="34" charset="0"/>
              </a:rPr>
              <a:t>There is a blog which will contain topics that will help parents and guide them.</a:t>
            </a:r>
            <a:endParaRPr lang="en-IN" sz="2800" dirty="0">
              <a:latin typeface="Berlin Sans FB" panose="020E0602020502020306" pitchFamily="34" charset="0"/>
            </a:endParaRPr>
          </a:p>
          <a:p>
            <a:r>
              <a:rPr lang="en-US" sz="4000" b="1" u="sng" dirty="0">
                <a:latin typeface="Rockwell" panose="02060603020205020403" pitchFamily="18" charset="0"/>
              </a:rPr>
              <a:t>Fourth Module: Guides &amp; FAQ</a:t>
            </a:r>
            <a:endParaRPr lang="en-IN" sz="4000" b="1" dirty="0">
              <a:latin typeface="Rockwell" panose="02060603020205020403" pitchFamily="18" charset="0"/>
            </a:endParaRPr>
          </a:p>
          <a:p>
            <a:r>
              <a:rPr lang="en-US" sz="3600" dirty="0">
                <a:latin typeface="Berlin Sans FB" panose="020E0602020502020306" pitchFamily="34" charset="0"/>
              </a:rPr>
              <a:t>This module consists of 3 sub-function:</a:t>
            </a:r>
            <a:endParaRPr lang="en-IN" sz="2800" dirty="0">
              <a:latin typeface="Berlin Sans FB" panose="020E0602020502020306" pitchFamily="34" charset="0"/>
            </a:endParaRPr>
          </a:p>
          <a:p>
            <a:pPr lvl="0"/>
            <a:r>
              <a:rPr lang="en-US" sz="4000" b="1" u="sng" dirty="0">
                <a:latin typeface="Rockwell" panose="02060603020205020403" pitchFamily="18" charset="0"/>
              </a:rPr>
              <a:t>Guide:</a:t>
            </a:r>
            <a:endParaRPr lang="en-IN" sz="4000" b="1" dirty="0">
              <a:latin typeface="Rockwell" panose="02060603020205020403" pitchFamily="18" charset="0"/>
            </a:endParaRPr>
          </a:p>
          <a:p>
            <a:r>
              <a:rPr lang="en-US" sz="3600" dirty="0">
                <a:latin typeface="Berlin Sans FB" panose="020E0602020502020306" pitchFamily="34" charset="0"/>
              </a:rPr>
              <a:t>There will be a detailed guide to help parents how the library system works.</a:t>
            </a:r>
            <a:endParaRPr lang="en-IN" sz="3600" dirty="0">
              <a:latin typeface="Berlin Sans FB" panose="020E0602020502020306" pitchFamily="34" charset="0"/>
            </a:endParaRPr>
          </a:p>
          <a:p>
            <a:pPr lvl="0"/>
            <a:r>
              <a:rPr lang="en-US" sz="4000" b="1" u="sng" dirty="0">
                <a:latin typeface="Rockwell" panose="02060603020205020403" pitchFamily="18" charset="0"/>
              </a:rPr>
              <a:t>FAQ:</a:t>
            </a:r>
            <a:endParaRPr lang="en-IN" sz="4000" b="1" dirty="0">
              <a:latin typeface="Rockwell" panose="02060603020205020403" pitchFamily="18" charset="0"/>
            </a:endParaRPr>
          </a:p>
          <a:p>
            <a:r>
              <a:rPr lang="en-US" sz="3600" dirty="0">
                <a:latin typeface="Berlin Sans FB" panose="020E0602020502020306" pitchFamily="34" charset="0"/>
              </a:rPr>
              <a:t>Common questions asked by parents will be posted and well as answer to the same. </a:t>
            </a:r>
            <a:endParaRPr lang="en-IN" sz="2800" dirty="0">
              <a:latin typeface="Berlin Sans FB" panose="020E0602020502020306" pitchFamily="34" charset="0"/>
            </a:endParaRPr>
          </a:p>
        </p:txBody>
      </p:sp>
    </p:spTree>
    <p:extLst>
      <p:ext uri="{BB962C8B-B14F-4D97-AF65-F5344CB8AC3E}">
        <p14:creationId xmlns:p14="http://schemas.microsoft.com/office/powerpoint/2010/main" val="178825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15548"/>
            <a:ext cx="12192000" cy="2671501"/>
          </a:xfrm>
          <a:prstGeom prst="rect">
            <a:avLst/>
          </a:prstGeom>
        </p:spPr>
        <p:txBody>
          <a:bodyPr wrap="square">
            <a:spAutoFit/>
          </a:bodyPr>
          <a:lstStyle/>
          <a:p>
            <a:pPr algn="ctr">
              <a:lnSpc>
                <a:spcPct val="115000"/>
              </a:lnSpc>
              <a:spcAft>
                <a:spcPts val="1000"/>
              </a:spcAft>
            </a:pPr>
            <a:r>
              <a:rPr lang="en-US" sz="3200" u="sng" dirty="0">
                <a:latin typeface="Rockwell Extra Bold" panose="02060903040505020403" pitchFamily="18" charset="0"/>
                <a:ea typeface="Calibri" panose="020F0502020204030204" pitchFamily="34" charset="0"/>
                <a:cs typeface="Times New Roman" panose="02020603050405020304" pitchFamily="18" charset="0"/>
              </a:rPr>
              <a:t>Technology Used:</a:t>
            </a:r>
          </a:p>
          <a:p>
            <a:pPr>
              <a:lnSpc>
                <a:spcPct val="115000"/>
              </a:lnSpc>
              <a:spcAft>
                <a:spcPts val="1000"/>
              </a:spcAft>
            </a:pPr>
            <a:r>
              <a:rPr lang="en-US" sz="3200" u="sng" dirty="0">
                <a:effectLst/>
                <a:latin typeface="Rockwell Extra Bold" panose="02060903040505020403" pitchFamily="18" charset="0"/>
                <a:ea typeface="Calibri" panose="020F0502020204030204" pitchFamily="34" charset="0"/>
                <a:cs typeface="Times New Roman" panose="02020603050405020304" pitchFamily="18" charset="0"/>
              </a:rPr>
              <a:t>Front End : </a:t>
            </a:r>
            <a:r>
              <a:rPr lang="en-US" sz="3200" dirty="0">
                <a:effectLst/>
                <a:latin typeface="Rockwell Extra Bold" panose="02060903040505020403" pitchFamily="18" charset="0"/>
                <a:ea typeface="Calibri" panose="020F0502020204030204" pitchFamily="34" charset="0"/>
                <a:cs typeface="Times New Roman" panose="02020603050405020304" pitchFamily="18" charset="0"/>
              </a:rPr>
              <a:t>HTML, CSS, </a:t>
            </a:r>
            <a:r>
              <a:rPr lang="en-US" sz="3200" dirty="0" err="1">
                <a:effectLst/>
                <a:latin typeface="Rockwell Extra Bold" panose="02060903040505020403" pitchFamily="18" charset="0"/>
                <a:ea typeface="Calibri" panose="020F0502020204030204" pitchFamily="34" charset="0"/>
                <a:cs typeface="Times New Roman" panose="02020603050405020304" pitchFamily="18" charset="0"/>
              </a:rPr>
              <a:t>JQuery</a:t>
            </a:r>
            <a:r>
              <a:rPr lang="en-US" sz="3200" dirty="0">
                <a:effectLst/>
                <a:latin typeface="Rockwell Extra Bold" panose="02060903040505020403" pitchFamily="18" charset="0"/>
                <a:ea typeface="Calibri" panose="020F0502020204030204" pitchFamily="34" charset="0"/>
                <a:cs typeface="Times New Roman" panose="02020603050405020304" pitchFamily="18" charset="0"/>
              </a:rPr>
              <a:t>, PHP</a:t>
            </a:r>
          </a:p>
          <a:p>
            <a:pPr>
              <a:lnSpc>
                <a:spcPct val="115000"/>
              </a:lnSpc>
              <a:spcAft>
                <a:spcPts val="1000"/>
              </a:spcAft>
            </a:pPr>
            <a:r>
              <a:rPr lang="en-US" sz="3200" u="sng" dirty="0" err="1">
                <a:latin typeface="Rockwell Extra Bold" panose="02060903040505020403" pitchFamily="18" charset="0"/>
                <a:ea typeface="Calibri" panose="020F0502020204030204" pitchFamily="34" charset="0"/>
                <a:cs typeface="Times New Roman" panose="02020603050405020304" pitchFamily="18" charset="0"/>
              </a:rPr>
              <a:t>BackEnd</a:t>
            </a:r>
            <a:r>
              <a:rPr lang="en-US" sz="3200" u="sng" dirty="0">
                <a:latin typeface="Rockwell Extra Bold" panose="02060903040505020403" pitchFamily="18" charset="0"/>
                <a:ea typeface="Calibri" panose="020F0502020204030204" pitchFamily="34" charset="0"/>
                <a:cs typeface="Times New Roman" panose="02020603050405020304" pitchFamily="18" charset="0"/>
              </a:rPr>
              <a:t>: </a:t>
            </a:r>
            <a:r>
              <a:rPr lang="en-US" sz="3200" b="1" dirty="0">
                <a:latin typeface="Rockwell Extra Bold" panose="02060903040505020403" pitchFamily="18" charset="0"/>
                <a:ea typeface="Calibri" panose="020F0502020204030204" pitchFamily="34" charset="0"/>
                <a:cs typeface="Times New Roman" panose="02020603050405020304" pitchFamily="18" charset="0"/>
              </a:rPr>
              <a:t>SQL</a:t>
            </a:r>
          </a:p>
          <a:p>
            <a:pP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887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809655" y="2802844"/>
            <a:ext cx="341176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ER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1815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TotalTime>
  <Words>706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Berlin Sans FB</vt:lpstr>
      <vt:lpstr>Calibri</vt:lpstr>
      <vt:lpstr>Calibri Light</vt:lpstr>
      <vt:lpstr>Rockwell</vt:lpstr>
      <vt:lpstr>Rockwell Extra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Dsouza</dc:creator>
  <cp:lastModifiedBy>Mark Dsouza</cp:lastModifiedBy>
  <cp:revision>83</cp:revision>
  <dcterms:created xsi:type="dcterms:W3CDTF">2016-02-15T03:50:23Z</dcterms:created>
  <dcterms:modified xsi:type="dcterms:W3CDTF">2016-10-25T07:02:50Z</dcterms:modified>
</cp:coreProperties>
</file>