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72" r:id="rId11"/>
    <p:sldId id="265" r:id="rId12"/>
    <p:sldId id="267" r:id="rId13"/>
    <p:sldId id="268" r:id="rId14"/>
    <p:sldId id="269" r:id="rId15"/>
    <p:sldId id="27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A584-789F-4DE0-95EB-4AF3D1BDA4A8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0983-811B-4917-B7FF-A3A472910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1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A584-789F-4DE0-95EB-4AF3D1BDA4A8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0983-811B-4917-B7FF-A3A472910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2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A584-789F-4DE0-95EB-4AF3D1BDA4A8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0983-811B-4917-B7FF-A3A472910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1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A584-789F-4DE0-95EB-4AF3D1BDA4A8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0983-811B-4917-B7FF-A3A472910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4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A584-789F-4DE0-95EB-4AF3D1BDA4A8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0983-811B-4917-B7FF-A3A472910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63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A584-789F-4DE0-95EB-4AF3D1BDA4A8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0983-811B-4917-B7FF-A3A472910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12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A584-789F-4DE0-95EB-4AF3D1BDA4A8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0983-811B-4917-B7FF-A3A472910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95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A584-789F-4DE0-95EB-4AF3D1BDA4A8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0983-811B-4917-B7FF-A3A472910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82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A584-789F-4DE0-95EB-4AF3D1BDA4A8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0983-811B-4917-B7FF-A3A472910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3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A584-789F-4DE0-95EB-4AF3D1BDA4A8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0983-811B-4917-B7FF-A3A472910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35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A584-789F-4DE0-95EB-4AF3D1BDA4A8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0983-811B-4917-B7FF-A3A472910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90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FA584-789F-4DE0-95EB-4AF3D1BDA4A8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10983-811B-4917-B7FF-A3A472910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6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09" y="1045873"/>
            <a:ext cx="10068522" cy="4351338"/>
          </a:xfrm>
        </p:spPr>
      </p:pic>
    </p:spTree>
    <p:extLst>
      <p:ext uri="{BB962C8B-B14F-4D97-AF65-F5344CB8AC3E}">
        <p14:creationId xmlns:p14="http://schemas.microsoft.com/office/powerpoint/2010/main" val="154571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9" b="6782"/>
          <a:stretch/>
        </p:blipFill>
        <p:spPr>
          <a:xfrm>
            <a:off x="0" y="0"/>
            <a:ext cx="12192000" cy="6857999"/>
          </a:xfrm>
        </p:spPr>
      </p:pic>
      <p:sp>
        <p:nvSpPr>
          <p:cNvPr id="5" name="Rectangle 4"/>
          <p:cNvSpPr/>
          <p:nvPr/>
        </p:nvSpPr>
        <p:spPr>
          <a:xfrm>
            <a:off x="2479429" y="2967334"/>
            <a:ext cx="3411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 Diagram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181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13" y="2307670"/>
            <a:ext cx="2322686" cy="279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16792" y="2587290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355463" y="3290764"/>
            <a:ext cx="2111092" cy="5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70006" y="2956622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Acknowledgement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503229" y="2531624"/>
            <a:ext cx="2682239" cy="2872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15035" y="159406"/>
            <a:ext cx="5296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DFD Context Level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4453242" y="1140791"/>
            <a:ext cx="2952208" cy="42629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55463" y="2956622"/>
            <a:ext cx="2097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14465" y="3394708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 Product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355463" y="3708057"/>
            <a:ext cx="2097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328391" y="4021407"/>
            <a:ext cx="2138164" cy="5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58011" y="3711479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Products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66865" y="4075147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to cart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355463" y="4388496"/>
            <a:ext cx="2250179" cy="5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405450" y="2833352"/>
            <a:ext cx="2097779" cy="12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59957" y="2531625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05450" y="3272244"/>
            <a:ext cx="2097779" cy="12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1432065">
            <a:off x="7312272" y="2964144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Acknowledgement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 rot="21432065">
            <a:off x="7354925" y="3397375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Details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7304501" y="3592709"/>
            <a:ext cx="2198728" cy="20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312297" y="4013206"/>
            <a:ext cx="2097779" cy="12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166804" y="3711479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Plan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41897" y="4100900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 Product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98267" y="4426882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Products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7237463" y="4388496"/>
            <a:ext cx="2265766" cy="7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" idx="5"/>
          </p:cNvCxnSpPr>
          <p:nvPr/>
        </p:nvCxnSpPr>
        <p:spPr>
          <a:xfrm flipV="1">
            <a:off x="6973109" y="4716204"/>
            <a:ext cx="2530120" cy="6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185443" y="4740482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Rent Product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989500" y="5077237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Pickup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6438953" y="5341914"/>
            <a:ext cx="3064276" cy="8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0045" y="5077237"/>
            <a:ext cx="2703184" cy="3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69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1306286"/>
            <a:ext cx="2782389" cy="3931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 Course</a:t>
            </a:r>
          </a:p>
          <a:p>
            <a:pPr algn="ctr"/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1.0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76103"/>
            <a:ext cx="2651760" cy="692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326571" y="2168434"/>
            <a:ext cx="4245429" cy="644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92926" y="2443624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Details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Straight Arrow Connector 26"/>
          <p:cNvCxnSpPr>
            <a:endCxn id="7" idx="3"/>
          </p:cNvCxnSpPr>
          <p:nvPr/>
        </p:nvCxnSpPr>
        <p:spPr>
          <a:xfrm flipH="1" flipV="1">
            <a:off x="2651760" y="1822269"/>
            <a:ext cx="1920240" cy="4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-26127" y="4006724"/>
            <a:ext cx="2769325" cy="692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Examination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49730" y="4006724"/>
            <a:ext cx="188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id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39933" y="4404269"/>
            <a:ext cx="1861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10542" y="147610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Details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320346" y="2205725"/>
            <a:ext cx="2871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320345" y="2541005"/>
            <a:ext cx="2871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80864" y="2176334"/>
            <a:ext cx="287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Student </a:t>
            </a:r>
            <a:endParaRPr lang="en-IN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455623" y="2361000"/>
            <a:ext cx="1760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56996" y="4684206"/>
            <a:ext cx="221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Form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371219" y="4699055"/>
            <a:ext cx="2265393" cy="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320348" y="4525191"/>
            <a:ext cx="2871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320347" y="4860471"/>
            <a:ext cx="2871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233264" y="4466144"/>
            <a:ext cx="287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Exam</a:t>
            </a:r>
            <a:endParaRPr lang="en-IN" b="1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26720" y="5041775"/>
            <a:ext cx="4157254" cy="24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434340" y="4699055"/>
            <a:ext cx="3810" cy="36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067133" y="159406"/>
            <a:ext cx="3792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DFD 1</a:t>
            </a:r>
            <a:r>
              <a:rPr lang="en-US" sz="54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Level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55623" y="2021059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Details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 rot="19528705">
            <a:off x="7217346" y="2990842"/>
            <a:ext cx="222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information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7383439" y="2609246"/>
            <a:ext cx="1978776" cy="138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401031" y="2665030"/>
            <a:ext cx="3080569" cy="188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9665161">
            <a:off x="7681502" y="3311300"/>
            <a:ext cx="202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Acknowledgement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07381" y="5238205"/>
            <a:ext cx="4364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0094" y="4712588"/>
            <a:ext cx="0" cy="525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98810" y="5175951"/>
            <a:ext cx="221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Exams Detail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423542" y="4389630"/>
            <a:ext cx="221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Exams Detail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45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1306286"/>
            <a:ext cx="2782389" cy="3931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</a:t>
            </a:r>
          </a:p>
          <a:p>
            <a:pPr algn="ctr"/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Course</a:t>
            </a:r>
          </a:p>
          <a:p>
            <a:pPr algn="ctr"/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76103"/>
            <a:ext cx="2651760" cy="692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57692" y="2168434"/>
            <a:ext cx="4572000" cy="342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2473" y="2161010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Details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655297" y="1677380"/>
            <a:ext cx="1936297" cy="2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-26127" y="4006724"/>
            <a:ext cx="2769325" cy="692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Examination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49730" y="4006724"/>
            <a:ext cx="188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id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39933" y="4404269"/>
            <a:ext cx="1861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74197" y="1328112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Details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320346" y="1846760"/>
            <a:ext cx="2871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320345" y="2182040"/>
            <a:ext cx="2871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83191" y="1851659"/>
            <a:ext cx="287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Student </a:t>
            </a:r>
            <a:endParaRPr lang="en-IN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349356" y="2019995"/>
            <a:ext cx="1822270" cy="1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56996" y="4684206"/>
            <a:ext cx="221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Form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360923" y="4352889"/>
            <a:ext cx="191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642506" y="2048055"/>
            <a:ext cx="1941468" cy="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979" y="173868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Interview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53210" y="2539425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Acknowledgement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9320348" y="4197495"/>
            <a:ext cx="2871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320347" y="4532775"/>
            <a:ext cx="2871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271092" y="4191390"/>
            <a:ext cx="287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Exam</a:t>
            </a:r>
            <a:endParaRPr lang="en-IN" b="1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434340" y="2923415"/>
            <a:ext cx="4157254" cy="24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45770" y="2220991"/>
            <a:ext cx="11430" cy="72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26720" y="5041775"/>
            <a:ext cx="4157254" cy="24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434340" y="4699055"/>
            <a:ext cx="3810" cy="36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360923" y="1993739"/>
            <a:ext cx="1947857" cy="229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067133" y="159406"/>
            <a:ext cx="3792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DFD 1</a:t>
            </a:r>
            <a:r>
              <a:rPr lang="en-US" sz="54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Level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81932" y="1698603"/>
            <a:ext cx="222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information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 rot="18629584">
            <a:off x="7509963" y="3155781"/>
            <a:ext cx="202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Acknowledgement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360923" y="2067935"/>
            <a:ext cx="1648773" cy="193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8517419">
            <a:off x="6914835" y="2827582"/>
            <a:ext cx="222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information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6682" y="4359092"/>
            <a:ext cx="222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Details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122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1306286"/>
            <a:ext cx="2782389" cy="3931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</a:p>
          <a:p>
            <a:pPr algn="ctr"/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3.0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76103"/>
            <a:ext cx="2651760" cy="983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Parents / Audience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9190" y="2459587"/>
            <a:ext cx="4627651" cy="608925"/>
          </a:xfrm>
          <a:prstGeom prst="bentConnector3">
            <a:avLst>
              <a:gd name="adj1" fmla="val 41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93767" y="2139358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 Details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655297" y="1677380"/>
            <a:ext cx="1936297" cy="2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81149" y="3345932"/>
            <a:ext cx="268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Ticket Details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4197" y="1328112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Concert Details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320346" y="3332660"/>
            <a:ext cx="2871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320345" y="3667940"/>
            <a:ext cx="2871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20345" y="3345932"/>
            <a:ext cx="287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Performance </a:t>
            </a:r>
            <a:endParaRPr lang="en-IN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349356" y="3505895"/>
            <a:ext cx="1822270" cy="1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65093" y="2068978"/>
            <a:ext cx="1936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69586" y="1713159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Details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20240" y="2727661"/>
            <a:ext cx="28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Debit/Credit Card Details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45226" y="2459992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11142" y="3684136"/>
            <a:ext cx="3891031" cy="2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11142" y="2471017"/>
            <a:ext cx="20378" cy="122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67133" y="159406"/>
            <a:ext cx="3792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DFD 1</a:t>
            </a:r>
            <a:r>
              <a:rPr lang="en-US" sz="54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Level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3933" y="3483274"/>
            <a:ext cx="222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information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863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1306286"/>
            <a:ext cx="2782389" cy="3931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Materials </a:t>
            </a:r>
          </a:p>
          <a:p>
            <a:pPr algn="ctr"/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4.0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76103"/>
            <a:ext cx="2284333" cy="1529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1890" y="2904685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Details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305534" y="2510587"/>
            <a:ext cx="2307262" cy="1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97481" y="3807231"/>
            <a:ext cx="268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Receipt Details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2482" y="2111728"/>
            <a:ext cx="220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of Product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320346" y="2258240"/>
            <a:ext cx="2871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320345" y="2593520"/>
            <a:ext cx="2871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20345" y="2213790"/>
            <a:ext cx="287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Product</a:t>
            </a:r>
            <a:endParaRPr lang="en-IN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316442" y="3347803"/>
            <a:ext cx="2099075" cy="5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295738" y="2903355"/>
            <a:ext cx="2317058" cy="1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74536" y="2539385"/>
            <a:ext cx="25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Details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83957" y="3369912"/>
            <a:ext cx="28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Debit/Credit Card Details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87752" y="3006090"/>
            <a:ext cx="6064" cy="36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8842" y="4180405"/>
            <a:ext cx="4278655" cy="5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08842" y="3006090"/>
            <a:ext cx="0" cy="117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20345" y="3739244"/>
            <a:ext cx="2871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320345" y="3985137"/>
            <a:ext cx="2871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88810" y="3672684"/>
            <a:ext cx="287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Billing</a:t>
            </a:r>
            <a:endParaRPr lang="en-IN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7400037" y="2489669"/>
            <a:ext cx="2015481" cy="2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89868" y="3006090"/>
            <a:ext cx="21382" cy="851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00559" y="3857384"/>
            <a:ext cx="3757109" cy="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1693816" y="3359120"/>
            <a:ext cx="2858904" cy="9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84333" y="1762200"/>
            <a:ext cx="227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Details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352482" y="2111728"/>
            <a:ext cx="226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067133" y="159406"/>
            <a:ext cx="3792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DFD 1</a:t>
            </a:r>
            <a:r>
              <a:rPr lang="en-US" sz="54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Level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52355" y="2168937"/>
            <a:ext cx="222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information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 rot="869654">
            <a:off x="7255292" y="3286818"/>
            <a:ext cx="222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Billing information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552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012" y="2089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endParaRPr lang="en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49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u="sng" dirty="0" smtClean="0">
                <a:effectLst/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Introduction: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200000"/>
              </a:lnSpc>
              <a:spcAft>
                <a:spcPts val="0"/>
              </a:spcAft>
            </a:pP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Conbrio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International Music Academy (CIMA)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designed with the objective to make music resources freely as well as conveniently available to those who in need of theory and practical materials.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lnSpc>
                <a:spcPct val="200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site will provide easy access to class enrolment, examination, our orchestra concerts booking as well as live lessons and downloadable pdf materials. 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lnSpc>
                <a:spcPct val="200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order to qualify for the as an online pupil, candidates have to undergo a two rounds of interviews by various levels of faculty members.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lnSpc>
                <a:spcPct val="200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CIMA holds international competitions twice a year so students are able to perform what they learnt as well as a monthly performance platform is available for them to showcase their performance skills. Students from other countries as well as other academies are also allowed to participate.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6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05394"/>
            <a:ext cx="1208314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u="sng" dirty="0" smtClean="0">
                <a:effectLst/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system: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200000"/>
              </a:lnSpc>
              <a:spcAft>
                <a:spcPts val="50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 far sites have existed either selling instruments, instructional or competition based but under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Conbrio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International Music Academy (CIMA) everything is available under one roof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73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689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2800" u="sng" dirty="0" smtClean="0">
                <a:effectLst/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system: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15000"/>
              </a:lnSpc>
              <a:spcAft>
                <a:spcPts val="1000"/>
              </a:spcAft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site will make it easy to fulfil all their music craze at one place without the need to go elsewhere.</a:t>
            </a:r>
            <a:endParaRPr lang="en-IN" sz="3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15000"/>
              </a:lnSpc>
              <a:spcAft>
                <a:spcPts val="1000"/>
              </a:spcAft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People will easily be able to show their talent to a wide range of audience</a:t>
            </a:r>
            <a:endParaRPr lang="en-IN" sz="3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15000"/>
              </a:lnSpc>
              <a:spcAft>
                <a:spcPts val="1000"/>
              </a:spcAft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easy access to lessons by professions for those are in need of guidance.</a:t>
            </a:r>
            <a:endParaRPr lang="en-IN" sz="3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15000"/>
              </a:lnSpc>
              <a:spcAft>
                <a:spcPts val="1000"/>
              </a:spcAft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Students can strengthen their theory knowledge by the daily online musical quizzes which can be solved online as well as downloadable and solved offline.</a:t>
            </a:r>
            <a:endParaRPr lang="en-IN" sz="3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15000"/>
              </a:lnSpc>
              <a:spcAft>
                <a:spcPts val="1000"/>
              </a:spcAft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Interested people will be able to buy instruments at the online store, tickets for the academy orchestra </a:t>
            </a:r>
            <a:endParaRPr lang="en-IN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5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0760"/>
            <a:ext cx="12096206" cy="677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u="sng" dirty="0" smtClean="0">
                <a:effectLst/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Modules</a:t>
            </a:r>
            <a:endParaRPr lang="en-IN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u="sng" dirty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 Module: Academy </a:t>
            </a:r>
            <a:r>
              <a:rPr lang="en-US" sz="3200" u="sng" dirty="0" smtClean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Management </a:t>
            </a:r>
            <a:endParaRPr lang="en-IN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consists of 2 sub-function:</a:t>
            </a:r>
            <a:endParaRPr lang="en-IN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200" b="1" u="sng" dirty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Course:</a:t>
            </a:r>
            <a:endParaRPr lang="en-IN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Details of the course are included under this function. </a:t>
            </a:r>
            <a:endParaRPr lang="en-US" sz="3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Period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sz="3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sz="3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Sessions</a:t>
            </a:r>
            <a:endParaRPr lang="en-IN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en-US" sz="3200" b="1" u="sng" dirty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Exams:</a:t>
            </a:r>
            <a:endParaRPr lang="en-IN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Examination form can be filled online as well as details of the examination will be available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2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"/>
            <a:ext cx="12030891" cy="7144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u="sng" dirty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 Module: Online </a:t>
            </a:r>
            <a:r>
              <a:rPr lang="en-US" sz="3200" u="sng" dirty="0" smtClean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Management</a:t>
            </a:r>
            <a:endParaRPr lang="en-IN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consists of 3 sub-function:</a:t>
            </a:r>
            <a:endParaRPr lang="en-IN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800" u="sng" dirty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Interview: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candidate has to undergo 2 rounds of Interview before qualifying for the online course. </a:t>
            </a:r>
            <a:endParaRPr lang="en-US" sz="3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Submission </a:t>
            </a:r>
          </a:p>
          <a:p>
            <a:pPr marL="914400" indent="-4572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Live Video Interview </a:t>
            </a:r>
            <a:endParaRPr lang="en-IN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en-US" sz="2800" u="sng" dirty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Teaching: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Live lessons will be available once a week for the enrolled candidates  </a:t>
            </a:r>
            <a:endParaRPr lang="en-IN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en-US" sz="2800" u="sng" dirty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the end of the term all candidates will appear for a live exam as well as an online theory paper.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6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50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u="sng" dirty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Third Module: </a:t>
            </a:r>
            <a:r>
              <a:rPr lang="en-US" sz="3200" u="sng" dirty="0" smtClean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Management</a:t>
            </a:r>
            <a:endParaRPr lang="en-IN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consists of 2 sub-function:</a:t>
            </a:r>
            <a:endParaRPr lang="en-IN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200" b="1" u="sng" dirty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Competitions:</a:t>
            </a:r>
            <a:endParaRPr lang="en-IN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Twice a year students can go for various competitions according to their level of </a:t>
            </a: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ability.</a:t>
            </a: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Functionality:</a:t>
            </a:r>
          </a:p>
          <a:p>
            <a:pPr marL="1200150" indent="-7429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Registration.</a:t>
            </a:r>
          </a:p>
          <a:p>
            <a:pPr marL="1200150" indent="-7429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Entry Fee.</a:t>
            </a:r>
            <a:endParaRPr lang="en-IN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0" indent="-74295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en-US" sz="3200" b="1" u="sng" dirty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Live Performance</a:t>
            </a:r>
            <a:r>
              <a:rPr lang="en-US" sz="32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Every month the academy holds competitions for their students giving them ample of exposure and stage confidence.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5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304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u="sng" dirty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Fourth Module: Online </a:t>
            </a:r>
            <a:r>
              <a:rPr lang="en-US" sz="3200" u="sng" dirty="0" smtClean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Materials Management</a:t>
            </a:r>
            <a:endParaRPr lang="en-IN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consists of 3 sub-function:</a:t>
            </a:r>
            <a:endParaRPr lang="en-IN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b="1" u="sng" dirty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Free Materials:</a:t>
            </a:r>
            <a:endParaRPr lang="en-IN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Includes sheets, basic theory, old music scores, instructional videos etc</a:t>
            </a:r>
            <a:r>
              <a:rPr lang="en-US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endParaRPr lang="en-IN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0" indent="-74295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en-US" sz="3600" b="1" u="sng" dirty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Paid Materials:</a:t>
            </a:r>
            <a:endParaRPr lang="en-IN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Books, bands Scores etc. </a:t>
            </a:r>
            <a:endParaRPr lang="en-IN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8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4351338"/>
          </a:xfrm>
        </p:spPr>
        <p:txBody>
          <a:bodyPr/>
          <a:lstStyle/>
          <a:p>
            <a:pPr marL="742950" lvl="0" indent="-74295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en-US" b="1" u="sng" dirty="0" smtClean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Function:</a:t>
            </a:r>
            <a:r>
              <a:rPr lang="en-US" u="sng" dirty="0" smtClean="0"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throughout the site making all Materials at the user’s fingertips</a:t>
            </a: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028700" lvl="1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By Product ID</a:t>
            </a:r>
          </a:p>
          <a:p>
            <a:pPr marL="1028700" lvl="1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By Name of the product</a:t>
            </a:r>
          </a:p>
          <a:p>
            <a:pPr marL="1028700" lvl="1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By Company</a:t>
            </a:r>
          </a:p>
          <a:p>
            <a:pPr marL="1028700" lvl="1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By ISBN Number</a:t>
            </a:r>
          </a:p>
          <a:p>
            <a:pPr marL="1028700" lvl="1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78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524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Rockwell Extra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Dsouza</dc:creator>
  <cp:lastModifiedBy>Mark Dsouza</cp:lastModifiedBy>
  <cp:revision>60</cp:revision>
  <dcterms:created xsi:type="dcterms:W3CDTF">2016-02-15T03:50:23Z</dcterms:created>
  <dcterms:modified xsi:type="dcterms:W3CDTF">2016-10-25T03:37:28Z</dcterms:modified>
</cp:coreProperties>
</file>