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D4D-B07E-4870-B875-7D680C14B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91BA5-F688-49D9-9A8C-FD54970F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EA16-EB8D-4339-86A7-43A92E20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C08F-CCA3-40E9-B55F-97D30931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4D6B-5D5D-4EC0-BFC0-C590001F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4A97-54DF-4C62-AB0F-8A077B1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05F3D-2D6A-44E0-9B4B-132BCE99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2A0-A5A7-45A4-A581-6436B280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EA39-1EBD-42D6-A007-E1B61D0E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A252-1648-4CFB-8B66-D934E90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5D168-F7ED-4AD4-88C6-C265279A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3869-9A8F-44C6-BE7F-C80ABA71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4D81-9CAB-4547-8BC8-C5CE9961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07C-4611-4381-8DED-58175248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9A04-A655-4B79-AD31-5044CB49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165-4804-4E45-8C66-8DAA7179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434C-289B-4929-BDCD-A34466AD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D187-880D-4E92-9F98-30DC0E45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FB72-387B-42A9-841E-8437C5D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0B42-782F-416B-BF21-E424AFA1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FD0D-2E55-48CE-928B-3B284873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4CC7-EBE8-4AF8-83AD-823ECF2A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E0EC-76D3-4874-AD54-EC2BB478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45BE-C4ED-4F7D-9D80-5D9F580D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2A177-0D39-4C00-86FF-9E5D5B7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9EE-0410-45D2-B99C-0CE05A3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2B96-7965-487F-A098-86803657E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DC12-4525-4F62-8170-EB3DED4C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76C5F-BD24-490C-AEF0-5BABBB86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C3DC-AF06-42BE-8AA0-51DF5DA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4521-215E-49D8-AB8F-A297E735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D66C-FCD5-4BA9-9092-655B6EAA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4C35-3C02-4212-B60D-6A2D1AA6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8B3DF-5777-4628-BBD7-840BC26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C1117-4B05-4761-BA3A-C0EA31D24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1DF26-2905-4FD3-9F33-41F7DD88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4AB1-1642-433F-9C7C-542187CF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DA3BF-424A-46FA-8C9C-F09BDDE9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6533A-8A41-4035-850F-1DE18AFF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F2-79B2-47A2-BDDA-95525258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39F2A-611B-4FA3-B86C-1B9D9379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EC14F-5A58-4823-8EB7-B553C9C4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1451E-4FB3-4780-8C6A-A5F58D2B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1E654-6B84-4F25-A38A-BDBC476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41064-1CD1-4AC5-9144-CA97413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8B0C-A443-4427-AAAF-E2A9F9E1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DB1E-21D1-451E-9863-4DFCDD5F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139D-C8BD-4552-86BD-B80DA587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60869-3E79-4B63-81A0-F2CB1C0D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B5B7-1737-4067-9762-75713D9B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8CCC-CD25-4EBD-A0E9-5353E1CA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F1E17-CC17-44EF-B16B-A1216CC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951B-A46F-44DD-B177-68A19D39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9649C-0A98-4513-BCA7-28DE6DCE6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CF2F6-07A4-40C0-9EFC-4BC8DF6D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0AA2-A43E-4A8D-A203-E9F3664C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604A-C0F2-46A8-B125-15CAB447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07BE-8D9E-4716-9089-4246F49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B0608-DF97-40D8-BD50-F52B1EFB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6130-F864-4A5E-8E38-6E5BF94FE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BCE5-9BE9-4DC5-A244-C507F7667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1635-D6EE-4F36-9EB9-A5B3DF50A3B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853F-56EA-4A3E-9E24-116B8D0D8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DCE2-F958-4F1B-892B-8AA07D4C2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B8C0-33D9-4835-BEDB-A8087CF7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usability" TargetMode="External"/><Relationship Id="rId2" Type="http://schemas.openxmlformats.org/officeDocument/2006/relationships/hyperlink" Target="https://wpamelia.com/9-principles-of-web-usabil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sabilitybok.org/principles-for-usable-design" TargetMode="External"/><Relationship Id="rId4" Type="http://schemas.openxmlformats.org/officeDocument/2006/relationships/hyperlink" Target="https://medium.com/@tristaljing/5-crucial-principles-of-websites-usability-and-design-47c6786efd3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058-E306-4D7C-9076-A69AC533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Usability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8CFDD-651E-4DD1-8774-CA85E1C7C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Mark Kportufe</a:t>
            </a:r>
          </a:p>
        </p:txBody>
      </p:sp>
    </p:spTree>
    <p:extLst>
      <p:ext uri="{BB962C8B-B14F-4D97-AF65-F5344CB8AC3E}">
        <p14:creationId xmlns:p14="http://schemas.microsoft.com/office/powerpoint/2010/main" val="18432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DCB3-4819-48B2-A819-16CC5302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06679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What Is Web Usability Principles?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4F57-50F6-40EF-8C91-41794AAD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3583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Web usability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is the one element that makes the difference between an effective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website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and one that is disregarded without a second thought. 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A6D74-1351-41B4-B112-53928268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18519"/>
            <a:ext cx="99155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B27C-14E8-4B52-A5DC-3CA4D3E8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962025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FF0000"/>
                </a:solidFill>
                <a:effectLst/>
                <a:latin typeface="ProximaNova-Semibold"/>
              </a:rPr>
              <a:t>Availability and Accessibility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F59A-5E95-447E-956A-5C21D996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225"/>
            <a:ext cx="6343650" cy="5524500"/>
          </a:xfrm>
        </p:spPr>
        <p:txBody>
          <a:bodyPr/>
          <a:lstStyle/>
          <a:p>
            <a:r>
              <a:rPr lang="en-US" dirty="0"/>
              <a:t>Server Time Up</a:t>
            </a:r>
          </a:p>
          <a:p>
            <a:pPr lvl="1"/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It’s important to ensure your visitors don’t get an error trying to load your site. Invest in good hosting.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Broken Links </a:t>
            </a:r>
          </a:p>
          <a:p>
            <a:pPr lvl="1"/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Double check that there are no dead links on your site.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Mobile Responsiveness </a:t>
            </a:r>
          </a:p>
          <a:p>
            <a:pPr lvl="1"/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Make sure your site can handle different screen sizes and slow connections. 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DA0B-0FFE-4871-A18E-D0E7EAF6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114425"/>
            <a:ext cx="58483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0C0-EAD7-45FA-96A4-D79890BF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9175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ProximaNova-Semibold"/>
              </a:rPr>
              <a:t>Clarity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B956-27DC-4E9D-AE8B-28F25D14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62051"/>
            <a:ext cx="11963400" cy="5438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Simplicity </a:t>
            </a:r>
          </a:p>
          <a:p>
            <a:pPr lvl="1"/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Focus on what’s important.</a:t>
            </a:r>
            <a:endParaRPr lang="en-US" dirty="0"/>
          </a:p>
          <a:p>
            <a:r>
              <a:rPr lang="en-US" dirty="0"/>
              <a:t>Familiarity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ProximaNova-Regular"/>
              </a:rPr>
              <a:t>Stick to what people already know.</a:t>
            </a:r>
          </a:p>
          <a:p>
            <a:r>
              <a:rPr lang="en-US" dirty="0"/>
              <a:t>Guidance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ProximaNova-Regular"/>
              </a:rPr>
              <a:t>Take your visitors by the hand.</a:t>
            </a:r>
          </a:p>
          <a:p>
            <a:r>
              <a:rPr lang="en-US" dirty="0"/>
              <a:t>Good Information Architecture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ProximaNova-Regular"/>
              </a:rPr>
              <a:t> Understand your visitors’ mental models</a:t>
            </a:r>
            <a:endParaRPr lang="en-US" dirty="0"/>
          </a:p>
          <a:p>
            <a:r>
              <a:rPr lang="en-US" dirty="0"/>
              <a:t>Consistency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ProximaNova-Regular"/>
              </a:rPr>
              <a:t>Create a consistent experience across your entire website to keep your visitors mind at ease.</a:t>
            </a:r>
            <a:endParaRPr lang="en-US" dirty="0"/>
          </a:p>
          <a:p>
            <a:r>
              <a:rPr lang="en-US" dirty="0"/>
              <a:t>Direct Feedback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ProximaNova-Regular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-Regular"/>
              </a:rPr>
              <a:t>ake sure to offer an indication of success or failure of their actions. 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8C7E5-92F7-4FFA-99D4-6644F00A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85850"/>
            <a:ext cx="5981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117D-F20C-43B2-B3F5-5CEE3602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ProximaNova-Semibold"/>
              </a:rPr>
              <a:t> Learnability</a:t>
            </a:r>
            <a:br>
              <a:rPr lang="en-US" b="1" i="0" dirty="0">
                <a:solidFill>
                  <a:srgbClr val="FF0000"/>
                </a:solidFill>
                <a:effectLst/>
                <a:latin typeface="ProximaNova-Semibold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ABCA-FBD7-4748-9440-E6E4AEC6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9675"/>
            <a:ext cx="5372100" cy="4967288"/>
          </a:xfrm>
        </p:spPr>
        <p:txBody>
          <a:bodyPr/>
          <a:lstStyle/>
          <a:p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It should be your goal to design intuitive interfaces</a:t>
            </a:r>
          </a:p>
          <a:p>
            <a:endParaRPr lang="en-US" dirty="0">
              <a:solidFill>
                <a:srgbClr val="3B4246"/>
              </a:solidFill>
              <a:latin typeface="ProximaNova-Regular"/>
            </a:endParaRPr>
          </a:p>
          <a:p>
            <a:endParaRPr lang="en-US" b="0" i="0" dirty="0">
              <a:solidFill>
                <a:srgbClr val="3B4246"/>
              </a:solidFill>
              <a:effectLst/>
              <a:latin typeface="ProximaNova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3B4246"/>
              </a:solidFill>
              <a:effectLst/>
              <a:latin typeface="ProximaNova-Regular"/>
            </a:endParaRPr>
          </a:p>
          <a:p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Keep it simple and visual to help people remember new concepts.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80B04-2125-4FCC-8674-14BE92DA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114425"/>
            <a:ext cx="6677025" cy="51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1BBB-E7D7-402F-9E1D-807C7FF8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ProximaNova-Semibold"/>
              </a:rPr>
              <a:t> Credibility</a:t>
            </a:r>
            <a:br>
              <a:rPr lang="en-US" b="1" i="0" dirty="0">
                <a:solidFill>
                  <a:srgbClr val="FF0000"/>
                </a:solidFill>
                <a:effectLst/>
                <a:latin typeface="ProximaNova-Semibold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A5A3-2C40-4585-ADFD-24B5E6EA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1825625"/>
            <a:ext cx="6667500" cy="4351338"/>
          </a:xfrm>
        </p:spPr>
        <p:txBody>
          <a:bodyPr/>
          <a:lstStyle/>
          <a:p>
            <a:r>
              <a:rPr lang="en-US" dirty="0"/>
              <a:t>Offer a clear “About Us” page together with your contact details.</a:t>
            </a:r>
          </a:p>
          <a:p>
            <a:endParaRPr lang="en-US" dirty="0"/>
          </a:p>
          <a:p>
            <a:r>
              <a:rPr lang="en-US" dirty="0"/>
              <a:t> Show third-party testimonials, work references, or the number of your social media followers to win your visitors over.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9820A-9BFF-4095-A62C-634C2EF7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690688"/>
            <a:ext cx="5686425" cy="462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D40D-4381-4C03-9B2B-058A9BD3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3B4246"/>
                </a:solidFill>
                <a:effectLst/>
                <a:latin typeface="ProximaNova-Semibold"/>
              </a:rPr>
              <a:t> </a:t>
            </a:r>
            <a:r>
              <a:rPr lang="en-US" b="1" i="0" dirty="0">
                <a:solidFill>
                  <a:srgbClr val="FF0000"/>
                </a:solidFill>
                <a:effectLst/>
                <a:latin typeface="ProximaNova-Semibold"/>
              </a:rPr>
              <a:t>Relevancy</a:t>
            </a:r>
            <a:br>
              <a:rPr lang="en-US" b="1" i="0" dirty="0">
                <a:solidFill>
                  <a:srgbClr val="3B4246"/>
                </a:solidFill>
                <a:effectLst/>
                <a:latin typeface="ProximaNova-Semi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7047-D2BD-4223-98D5-4625E672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4425"/>
            <a:ext cx="6400800" cy="5062538"/>
          </a:xfrm>
        </p:spPr>
        <p:txBody>
          <a:bodyPr/>
          <a:lstStyle/>
          <a:p>
            <a:r>
              <a:rPr lang="en-US" dirty="0">
                <a:solidFill>
                  <a:srgbClr val="3B4246"/>
                </a:solidFill>
                <a:latin typeface="ProximaNova-Regular"/>
              </a:rPr>
              <a:t>Y</a:t>
            </a:r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our content must be relevant.</a:t>
            </a:r>
          </a:p>
          <a:p>
            <a:endParaRPr lang="en-US" dirty="0">
              <a:solidFill>
                <a:srgbClr val="3B4246"/>
              </a:solidFill>
              <a:latin typeface="ProximaNova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3B4246"/>
              </a:solidFill>
              <a:effectLst/>
              <a:latin typeface="ProximaNova-Regular"/>
            </a:endParaRPr>
          </a:p>
          <a:p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 Define user scenarios</a:t>
            </a:r>
          </a:p>
          <a:p>
            <a:pPr marL="0" indent="0">
              <a:buNone/>
            </a:pPr>
            <a:endParaRPr lang="en-US" b="0" i="0" dirty="0">
              <a:solidFill>
                <a:srgbClr val="3B4246"/>
              </a:solidFill>
              <a:effectLst/>
              <a:latin typeface="ProximaNova-Regular"/>
            </a:endParaRPr>
          </a:p>
          <a:p>
            <a:r>
              <a:rPr lang="en-US" dirty="0">
                <a:solidFill>
                  <a:srgbClr val="3B4246"/>
                </a:solidFill>
                <a:latin typeface="ProximaNova-Regular"/>
              </a:rPr>
              <a:t>D</a:t>
            </a:r>
            <a:r>
              <a:rPr lang="en-US" b="0" i="0" dirty="0">
                <a:solidFill>
                  <a:srgbClr val="3B4246"/>
                </a:solidFill>
                <a:effectLst/>
                <a:latin typeface="ProximaNova-Regular"/>
              </a:rPr>
              <a:t>esign decision should result in a more user-friendly website for your users.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61911-EEB8-46ED-80FF-BAA2160B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4425"/>
            <a:ext cx="6095999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C2FE-98A4-40C5-9760-3B39F809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1"/>
            <a:ext cx="11239500" cy="136207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6874-FA8B-4B53-AAE5-46130663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90749"/>
            <a:ext cx="11239500" cy="45910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  <a:p>
            <a:pPr lvl="1"/>
            <a:r>
              <a:rPr lang="en-US" dirty="0">
                <a:hlinkClick r:id="rId2"/>
              </a:rPr>
              <a:t>https://wpamelia.com/9-principles-of-web-usability/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3"/>
              </a:rPr>
              <a:t>https://en.wikipedia.org/wiki/Web_usability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/>
              </a:rPr>
              <a:t>https://medium.com/@tristaljing/5-crucial-principles-of-websites-usability-and-design-47c6786efd3f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5"/>
              </a:rPr>
              <a:t>https://www.usabilitybok.org/principles-for-usable-design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ProximaNova-Regular</vt:lpstr>
      <vt:lpstr>ProximaNova-Semibold</vt:lpstr>
      <vt:lpstr>Roboto</vt:lpstr>
      <vt:lpstr>Office Theme</vt:lpstr>
      <vt:lpstr>Web Usability Principles</vt:lpstr>
      <vt:lpstr>What Is Web Usability Principles?</vt:lpstr>
      <vt:lpstr>Availability and Accessibility</vt:lpstr>
      <vt:lpstr>Clarity</vt:lpstr>
      <vt:lpstr> Learnability </vt:lpstr>
      <vt:lpstr> Credibility </vt:lpstr>
      <vt:lpstr> Relevancy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Usability Principles</dc:title>
  <dc:creator>Mark Johnson</dc:creator>
  <cp:lastModifiedBy>Mark Johnson</cp:lastModifiedBy>
  <cp:revision>13</cp:revision>
  <dcterms:created xsi:type="dcterms:W3CDTF">2020-12-01T20:24:23Z</dcterms:created>
  <dcterms:modified xsi:type="dcterms:W3CDTF">2020-12-01T23:22:44Z</dcterms:modified>
</cp:coreProperties>
</file>