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71" r:id="rId6"/>
    <p:sldId id="260" r:id="rId7"/>
    <p:sldId id="272" r:id="rId8"/>
    <p:sldId id="273"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JO" initials="J" lastIdx="1" clrIdx="0">
    <p:extLst>
      <p:ext uri="{19B8F6BF-5375-455C-9EA6-DF929625EA0E}">
        <p15:presenceInfo xmlns:p15="http://schemas.microsoft.com/office/powerpoint/2012/main" userId="eda684431554e4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D09C2-56DE-4978-8CAC-3B103464D353}">
  <a:tblStyle styleId="{1E1D09C2-56DE-4978-8CAC-3B103464D353}"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7EE"/>
          </a:solidFill>
        </a:fill>
      </a:tcStyle>
    </a:wholeTbl>
    <a:band1H>
      <a:tcTxStyle/>
      <a:tcStyle>
        <a:tcBdr/>
        <a:fill>
          <a:solidFill>
            <a:srgbClr val="F4CCDB"/>
          </a:solidFill>
        </a:fill>
      </a:tcStyle>
    </a:band1H>
    <a:band2H>
      <a:tcTxStyle/>
      <a:tcStyle>
        <a:tcBdr/>
      </a:tcStyle>
    </a:band2H>
    <a:band1V>
      <a:tcTxStyle/>
      <a:tcStyle>
        <a:tcBdr/>
        <a:fill>
          <a:solidFill>
            <a:srgbClr val="F4CCDB"/>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58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28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0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mbria"/>
              <a:buNone/>
              <a:defRPr b="1" u="sng"/>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mbr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mbr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mbria"/>
              <a:buNone/>
              <a:defRPr sz="4400" b="0"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mbria"/>
                <a:ea typeface="Cambria"/>
                <a:cs typeface="Cambria"/>
                <a:sym typeface="Cambria"/>
              </a:defRPr>
            </a:lvl1pPr>
            <a:lvl2pPr marL="0" marR="0" lvl="1" indent="0" algn="r" rtl="0">
              <a:spcBef>
                <a:spcPts val="0"/>
              </a:spcBef>
              <a:buNone/>
              <a:defRPr sz="1200" b="0" i="0" u="none" strike="noStrike" cap="none">
                <a:solidFill>
                  <a:srgbClr val="888888"/>
                </a:solidFill>
                <a:latin typeface="Cambria"/>
                <a:ea typeface="Cambria"/>
                <a:cs typeface="Cambria"/>
                <a:sym typeface="Cambria"/>
              </a:defRPr>
            </a:lvl2pPr>
            <a:lvl3pPr marL="0" marR="0" lvl="2" indent="0" algn="r" rtl="0">
              <a:spcBef>
                <a:spcPts val="0"/>
              </a:spcBef>
              <a:buNone/>
              <a:defRPr sz="1200" b="0" i="0" u="none" strike="noStrike" cap="none">
                <a:solidFill>
                  <a:srgbClr val="888888"/>
                </a:solidFill>
                <a:latin typeface="Cambria"/>
                <a:ea typeface="Cambria"/>
                <a:cs typeface="Cambria"/>
                <a:sym typeface="Cambria"/>
              </a:defRPr>
            </a:lvl3pPr>
            <a:lvl4pPr marL="0" marR="0" lvl="3" indent="0" algn="r" rtl="0">
              <a:spcBef>
                <a:spcPts val="0"/>
              </a:spcBef>
              <a:buNone/>
              <a:defRPr sz="1200" b="0" i="0" u="none" strike="noStrike" cap="none">
                <a:solidFill>
                  <a:srgbClr val="888888"/>
                </a:solidFill>
                <a:latin typeface="Cambria"/>
                <a:ea typeface="Cambria"/>
                <a:cs typeface="Cambria"/>
                <a:sym typeface="Cambria"/>
              </a:defRPr>
            </a:lvl4pPr>
            <a:lvl5pPr marL="0" marR="0" lvl="4" indent="0" algn="r" rtl="0">
              <a:spcBef>
                <a:spcPts val="0"/>
              </a:spcBef>
              <a:buNone/>
              <a:defRPr sz="1200" b="0" i="0" u="none" strike="noStrike" cap="none">
                <a:solidFill>
                  <a:srgbClr val="888888"/>
                </a:solidFill>
                <a:latin typeface="Cambria"/>
                <a:ea typeface="Cambria"/>
                <a:cs typeface="Cambria"/>
                <a:sym typeface="Cambria"/>
              </a:defRPr>
            </a:lvl5pPr>
            <a:lvl6pPr marL="0" marR="0" lvl="5" indent="0" algn="r" rtl="0">
              <a:spcBef>
                <a:spcPts val="0"/>
              </a:spcBef>
              <a:buNone/>
              <a:defRPr sz="1200" b="0" i="0" u="none" strike="noStrike" cap="none">
                <a:solidFill>
                  <a:srgbClr val="888888"/>
                </a:solidFill>
                <a:latin typeface="Cambria"/>
                <a:ea typeface="Cambria"/>
                <a:cs typeface="Cambria"/>
                <a:sym typeface="Cambria"/>
              </a:defRPr>
            </a:lvl6pPr>
            <a:lvl7pPr marL="0" marR="0" lvl="6" indent="0" algn="r" rtl="0">
              <a:spcBef>
                <a:spcPts val="0"/>
              </a:spcBef>
              <a:buNone/>
              <a:defRPr sz="1200" b="0" i="0" u="none" strike="noStrike" cap="none">
                <a:solidFill>
                  <a:srgbClr val="888888"/>
                </a:solidFill>
                <a:latin typeface="Cambria"/>
                <a:ea typeface="Cambria"/>
                <a:cs typeface="Cambria"/>
                <a:sym typeface="Cambria"/>
              </a:defRPr>
            </a:lvl7pPr>
            <a:lvl8pPr marL="0" marR="0" lvl="7" indent="0" algn="r" rtl="0">
              <a:spcBef>
                <a:spcPts val="0"/>
              </a:spcBef>
              <a:buNone/>
              <a:defRPr sz="1200" b="0" i="0" u="none" strike="noStrike" cap="none">
                <a:solidFill>
                  <a:srgbClr val="888888"/>
                </a:solidFill>
                <a:latin typeface="Cambria"/>
                <a:ea typeface="Cambria"/>
                <a:cs typeface="Cambria"/>
                <a:sym typeface="Cambria"/>
              </a:defRPr>
            </a:lvl8pPr>
            <a:lvl9pPr marL="0" marR="0" lvl="8" indent="0" algn="r" rtl="0">
              <a:spcBef>
                <a:spcPts val="0"/>
              </a:spcBef>
              <a:buNone/>
              <a:defRPr sz="12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Cambria"/>
              <a:buNone/>
            </a:pPr>
            <a:r>
              <a:rPr lang="en-IN" dirty="0"/>
              <a:t>Automated Web Reconnaissance Tool</a:t>
            </a:r>
            <a:br>
              <a:rPr lang="en-IN" dirty="0"/>
            </a:br>
            <a:r>
              <a:rPr lang="en-IN" dirty="0"/>
              <a:t>Review I</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dirty="0"/>
              <a:t>Internal Guide					Presented By</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400"/>
              <a:buNone/>
            </a:pPr>
            <a:r>
              <a:rPr lang="en-IN" dirty="0"/>
              <a:t>					Date of Presentation :     </a:t>
            </a:r>
            <a:endParaRPr dirty="0"/>
          </a:p>
          <a:p>
            <a:pPr marL="0" lvl="0" indent="0" algn="l" rtl="0">
              <a:lnSpc>
                <a:spcPct val="90000"/>
              </a:lnSpc>
              <a:spcBef>
                <a:spcPts val="1000"/>
              </a:spcBef>
              <a:spcAft>
                <a:spcPts val="0"/>
              </a:spcAft>
              <a:buClr>
                <a:schemeClr val="dk1"/>
              </a:buClr>
              <a:buSzPts val="2400"/>
              <a:buNone/>
            </a:pPr>
            <a:endParaRPr dirty="0"/>
          </a:p>
        </p:txBody>
      </p:sp>
      <p:pic>
        <p:nvPicPr>
          <p:cNvPr id="86" name="Google Shape;86;p13" descr="Karunya Institute of Technology and Sciences"/>
          <p:cNvPicPr preferRelativeResize="0"/>
          <p:nvPr/>
        </p:nvPicPr>
        <p:blipFill rotWithShape="1">
          <a:blip r:embed="rId3">
            <a:alphaModFix/>
          </a:blip>
          <a:srcRect/>
          <a:stretch/>
        </p:blipFill>
        <p:spPr>
          <a:xfrm>
            <a:off x="3238500" y="293502"/>
            <a:ext cx="5715000"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Utility value of the Proposed System</a:t>
            </a:r>
            <a:endParaRPr dirty="0"/>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600" dirty="0"/>
              <a:t>Saves time for penetration testers by automating information gathering from websites.</a:t>
            </a:r>
          </a:p>
          <a:p>
            <a:pPr marL="228600" lvl="0" indent="-228600" algn="l" rtl="0">
              <a:lnSpc>
                <a:spcPct val="90000"/>
              </a:lnSpc>
              <a:spcBef>
                <a:spcPts val="0"/>
              </a:spcBef>
              <a:spcAft>
                <a:spcPts val="0"/>
              </a:spcAft>
              <a:buClr>
                <a:schemeClr val="dk1"/>
              </a:buClr>
              <a:buSzPts val="2800"/>
              <a:buChar char="•"/>
            </a:pPr>
            <a:r>
              <a:rPr lang="en-GB" sz="1600" dirty="0"/>
              <a:t>Increases efficiency by using existing tools such as Nmap, </a:t>
            </a:r>
            <a:r>
              <a:rPr lang="en-GB" sz="1600" dirty="0" err="1"/>
              <a:t>dirb</a:t>
            </a:r>
            <a:r>
              <a:rPr lang="en-GB" sz="1600" dirty="0"/>
              <a:t>, </a:t>
            </a:r>
            <a:r>
              <a:rPr lang="en-GB" sz="1600" dirty="0" err="1"/>
              <a:t>gobuster</a:t>
            </a:r>
            <a:r>
              <a:rPr lang="en-GB" sz="1600" dirty="0"/>
              <a:t>, and curl.</a:t>
            </a:r>
          </a:p>
          <a:p>
            <a:pPr marL="228600" lvl="0" indent="-228600" algn="l" rtl="0">
              <a:lnSpc>
                <a:spcPct val="90000"/>
              </a:lnSpc>
              <a:spcBef>
                <a:spcPts val="0"/>
              </a:spcBef>
              <a:spcAft>
                <a:spcPts val="0"/>
              </a:spcAft>
              <a:buClr>
                <a:schemeClr val="dk1"/>
              </a:buClr>
              <a:buSzPts val="2800"/>
              <a:buChar char="•"/>
            </a:pPr>
            <a:r>
              <a:rPr lang="en-GB" sz="1600" dirty="0"/>
              <a:t>Provides a user-friendly interface for ease of use and quick access to gathered information.</a:t>
            </a:r>
          </a:p>
          <a:p>
            <a:pPr marL="228600" lvl="0" indent="-228600" algn="l" rtl="0">
              <a:lnSpc>
                <a:spcPct val="90000"/>
              </a:lnSpc>
              <a:spcBef>
                <a:spcPts val="0"/>
              </a:spcBef>
              <a:spcAft>
                <a:spcPts val="0"/>
              </a:spcAft>
              <a:buClr>
                <a:schemeClr val="dk1"/>
              </a:buClr>
              <a:buSzPts val="2800"/>
              <a:buChar char="•"/>
            </a:pPr>
            <a:r>
              <a:rPr lang="en-GB" sz="1600" dirty="0"/>
              <a:t>Enables quick identification of potential vulnerabilities and threats, allowing for timely remediation.</a:t>
            </a:r>
          </a:p>
          <a:p>
            <a:pPr marL="228600" lvl="0" indent="-228600" algn="l" rtl="0">
              <a:lnSpc>
                <a:spcPct val="90000"/>
              </a:lnSpc>
              <a:spcBef>
                <a:spcPts val="0"/>
              </a:spcBef>
              <a:spcAft>
                <a:spcPts val="0"/>
              </a:spcAft>
              <a:buClr>
                <a:schemeClr val="dk1"/>
              </a:buClr>
              <a:buSzPts val="2800"/>
              <a:buChar char="•"/>
            </a:pPr>
            <a:r>
              <a:rPr lang="en-GB" sz="1600" dirty="0"/>
              <a:t>Enhances overall security posture by providing a comprehensive view of website assets and potential risks.</a:t>
            </a:r>
          </a:p>
          <a:p>
            <a:pPr marL="228600" lvl="0" indent="-228600" algn="l" rtl="0">
              <a:lnSpc>
                <a:spcPct val="90000"/>
              </a:lnSpc>
              <a:spcBef>
                <a:spcPts val="0"/>
              </a:spcBef>
              <a:spcAft>
                <a:spcPts val="0"/>
              </a:spcAft>
              <a:buClr>
                <a:schemeClr val="dk1"/>
              </a:buClr>
              <a:buSzPts val="2800"/>
              <a:buChar char="•"/>
            </a:pPr>
            <a:r>
              <a:rPr lang="en-GB" sz="1600" dirty="0"/>
              <a:t>Improves accuracy and completeness of information gathering by utilizing multiple tools and techniques.</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Users of the System</a:t>
            </a:r>
            <a:endParaRPr/>
          </a:p>
        </p:txBody>
      </p:sp>
      <p:sp>
        <p:nvSpPr>
          <p:cNvPr id="3" name="TextBox 2">
            <a:extLst>
              <a:ext uri="{FF2B5EF4-FFF2-40B4-BE49-F238E27FC236}">
                <a16:creationId xmlns:a16="http://schemas.microsoft.com/office/drawing/2014/main" id="{6869C563-B3EC-F22A-F002-965C141744B1}"/>
              </a:ext>
            </a:extLst>
          </p:cNvPr>
          <p:cNvSpPr txBox="1"/>
          <p:nvPr/>
        </p:nvSpPr>
        <p:spPr>
          <a:xfrm>
            <a:off x="1378194" y="2072650"/>
            <a:ext cx="7135885" cy="1815882"/>
          </a:xfrm>
          <a:prstGeom prst="rect">
            <a:avLst/>
          </a:prstGeom>
          <a:noFill/>
        </p:spPr>
        <p:txBody>
          <a:bodyPr wrap="square">
            <a:spAutoFit/>
          </a:bodyPr>
          <a:lstStyle/>
          <a:p>
            <a:pPr marL="285750" indent="-285750">
              <a:buFont typeface="Arial" panose="020B0604020202020204" pitchFamily="34" charset="0"/>
              <a:buChar char="•"/>
            </a:pPr>
            <a:r>
              <a:rPr lang="en-IN" dirty="0"/>
              <a:t>Penetration testers</a:t>
            </a:r>
          </a:p>
          <a:p>
            <a:pPr marL="285750" indent="-285750">
              <a:buFont typeface="Arial" panose="020B0604020202020204" pitchFamily="34" charset="0"/>
              <a:buChar char="•"/>
            </a:pPr>
            <a:r>
              <a:rPr lang="en-IN" dirty="0"/>
              <a:t>Cybersecurity professionals</a:t>
            </a:r>
          </a:p>
          <a:p>
            <a:pPr marL="285750" indent="-285750">
              <a:buFont typeface="Arial" panose="020B0604020202020204" pitchFamily="34" charset="0"/>
              <a:buChar char="•"/>
            </a:pPr>
            <a:r>
              <a:rPr lang="en-IN" dirty="0"/>
              <a:t>Security researchers</a:t>
            </a:r>
          </a:p>
          <a:p>
            <a:pPr marL="285750" indent="-285750">
              <a:buFont typeface="Arial" panose="020B0604020202020204" pitchFamily="34" charset="0"/>
              <a:buChar char="•"/>
            </a:pPr>
            <a:r>
              <a:rPr lang="en-IN" dirty="0"/>
              <a:t>Information security consultants</a:t>
            </a:r>
          </a:p>
          <a:p>
            <a:pPr marL="285750" indent="-285750">
              <a:buFont typeface="Arial" panose="020B0604020202020204" pitchFamily="34" charset="0"/>
              <a:buChar char="•"/>
            </a:pPr>
            <a:r>
              <a:rPr lang="en-IN" dirty="0"/>
              <a:t>IT administrators</a:t>
            </a:r>
          </a:p>
          <a:p>
            <a:pPr marL="285750" indent="-285750">
              <a:buFont typeface="Arial" panose="020B0604020202020204" pitchFamily="34" charset="0"/>
              <a:buChar char="•"/>
            </a:pPr>
            <a:r>
              <a:rPr lang="en-IN" dirty="0"/>
              <a:t>System/network administrators</a:t>
            </a:r>
          </a:p>
          <a:p>
            <a:pPr marL="285750" indent="-285750">
              <a:buFont typeface="Arial" panose="020B0604020202020204" pitchFamily="34" charset="0"/>
              <a:buChar char="•"/>
            </a:pPr>
            <a:r>
              <a:rPr lang="en-IN" dirty="0"/>
              <a:t>Ethical hackers</a:t>
            </a:r>
          </a:p>
          <a:p>
            <a:pPr marL="285750" indent="-285750">
              <a:buFont typeface="Arial" panose="020B0604020202020204" pitchFamily="34" charset="0"/>
              <a:buChar char="•"/>
            </a:pPr>
            <a:r>
              <a:rPr lang="en-IN" dirty="0"/>
              <a:t>Students/researchers in cybersecurity and related fields.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5940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mbria"/>
              <a:buNone/>
            </a:pPr>
            <a:r>
              <a:rPr lang="en-IN" dirty="0"/>
              <a:t>Functional Requirements</a:t>
            </a:r>
            <a:endParaRPr dirty="0"/>
          </a:p>
        </p:txBody>
      </p:sp>
      <p:graphicFrame>
        <p:nvGraphicFramePr>
          <p:cNvPr id="139" name="Google Shape;139;p22"/>
          <p:cNvGraphicFramePr/>
          <p:nvPr>
            <p:extLst>
              <p:ext uri="{D42A27DB-BD31-4B8C-83A1-F6EECF244321}">
                <p14:modId xmlns:p14="http://schemas.microsoft.com/office/powerpoint/2010/main" val="2173970112"/>
              </p:ext>
            </p:extLst>
          </p:nvPr>
        </p:nvGraphicFramePr>
        <p:xfrm>
          <a:off x="561787" y="1024466"/>
          <a:ext cx="11181975" cy="5364540"/>
        </p:xfrm>
        <a:graphic>
          <a:graphicData uri="http://schemas.openxmlformats.org/drawingml/2006/table">
            <a:tbl>
              <a:tblPr firstRow="1" bandRow="1">
                <a:noFill/>
                <a:tableStyleId>{1E1D09C2-56DE-4978-8CAC-3B103464D353}</a:tableStyleId>
              </a:tblPr>
              <a:tblGrid>
                <a:gridCol w="576725">
                  <a:extLst>
                    <a:ext uri="{9D8B030D-6E8A-4147-A177-3AD203B41FA5}">
                      <a16:colId xmlns:a16="http://schemas.microsoft.com/office/drawing/2014/main" val="20000"/>
                    </a:ext>
                  </a:extLst>
                </a:gridCol>
                <a:gridCol w="3896050">
                  <a:extLst>
                    <a:ext uri="{9D8B030D-6E8A-4147-A177-3AD203B41FA5}">
                      <a16:colId xmlns:a16="http://schemas.microsoft.com/office/drawing/2014/main" val="20001"/>
                    </a:ext>
                  </a:extLst>
                </a:gridCol>
                <a:gridCol w="2236400">
                  <a:extLst>
                    <a:ext uri="{9D8B030D-6E8A-4147-A177-3AD203B41FA5}">
                      <a16:colId xmlns:a16="http://schemas.microsoft.com/office/drawing/2014/main" val="20002"/>
                    </a:ext>
                  </a:extLst>
                </a:gridCol>
                <a:gridCol w="2236400">
                  <a:extLst>
                    <a:ext uri="{9D8B030D-6E8A-4147-A177-3AD203B41FA5}">
                      <a16:colId xmlns:a16="http://schemas.microsoft.com/office/drawing/2014/main" val="20003"/>
                    </a:ext>
                  </a:extLst>
                </a:gridCol>
                <a:gridCol w="22364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IN" sz="1800" u="none" strike="noStrike" cap="none"/>
                        <a:t>S. No.</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Description</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Stimulus</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Response</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Dependencies and Constraints (if any)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800" u="none" strike="noStrike" cap="none" dirty="0"/>
                        <a:t>1</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have a user interface that allows the user to input a website URL to begin the information gathering process.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User input.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accepts the input and begins the information gathering process for the specified URL.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URL should be valid and accessible.</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800" u="none" strike="noStrike" cap="none" dirty="0"/>
                        <a:t>2</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shall perform port scanning using Nmap to identify open ports on the target system.</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Nmap to scan the target system and identifies open ports.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Nmap must be installed on the system.</a:t>
                      </a:r>
                      <a:endParaRPr sz="1800" u="none" strike="noStrike" cap="none" dirty="0"/>
                    </a:p>
                  </a:txBody>
                  <a:tcPr marL="91450" marR="91450" marT="45725" marB="45725"/>
                </a:tc>
                <a:extLst>
                  <a:ext uri="{0D108BD9-81ED-4DB2-BD59-A6C34878D82A}">
                    <a16:rowId xmlns:a16="http://schemas.microsoft.com/office/drawing/2014/main" val="3724549175"/>
                  </a:ext>
                </a:extLst>
              </a:tr>
              <a:tr h="370850">
                <a:tc>
                  <a:txBody>
                    <a:bodyPr/>
                    <a:lstStyle/>
                    <a:p>
                      <a:pPr marL="0" marR="0" lvl="0" indent="0" algn="ctr" rtl="0">
                        <a:spcBef>
                          <a:spcPts val="0"/>
                        </a:spcBef>
                        <a:spcAft>
                          <a:spcPts val="0"/>
                        </a:spcAft>
                        <a:buNone/>
                      </a:pPr>
                      <a:r>
                        <a:rPr lang="en-IN" sz="1800" u="none" strike="noStrike" cap="none" dirty="0"/>
                        <a:t>3</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use </a:t>
                      </a: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to perform directory enumeration on the target system to discover hidden files and directories.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a:t>
                      </a: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to scan the target system and identifies hidden files and directories.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must be installed on the system.</a:t>
                      </a:r>
                      <a:endParaRPr sz="1800" u="none" strike="noStrike" cap="none" dirty="0"/>
                    </a:p>
                  </a:txBody>
                  <a:tcPr marL="91450" marR="91450" marT="45725" marB="45725"/>
                </a:tc>
                <a:extLst>
                  <a:ext uri="{0D108BD9-81ED-4DB2-BD59-A6C34878D82A}">
                    <a16:rowId xmlns:a16="http://schemas.microsoft.com/office/drawing/2014/main" val="2292859448"/>
                  </a:ext>
                </a:extLst>
              </a:tr>
              <a:tr h="370850">
                <a:tc>
                  <a:txBody>
                    <a:bodyPr/>
                    <a:lstStyle/>
                    <a:p>
                      <a:pPr marL="0" marR="0" lvl="0" indent="0" algn="ctr" rtl="0">
                        <a:spcBef>
                          <a:spcPts val="0"/>
                        </a:spcBef>
                        <a:spcAft>
                          <a:spcPts val="0"/>
                        </a:spcAft>
                        <a:buNone/>
                      </a:pPr>
                      <a:r>
                        <a:rPr lang="en-IN" sz="1800" u="none" strike="noStrike" cap="none" dirty="0"/>
                        <a:t>4</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use </a:t>
                      </a: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to perform HTTP requests on the target system to obtain web pages and their contents.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a:t>
                      </a: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to obtain web pages and their contents on the target system.</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must be installed on the system.</a:t>
                      </a:r>
                      <a:endParaRPr sz="1800" u="none" strike="noStrike" cap="none" dirty="0"/>
                    </a:p>
                  </a:txBody>
                  <a:tcPr marL="91450" marR="91450" marT="45725" marB="45725"/>
                </a:tc>
                <a:extLst>
                  <a:ext uri="{0D108BD9-81ED-4DB2-BD59-A6C34878D82A}">
                    <a16:rowId xmlns:a16="http://schemas.microsoft.com/office/drawing/2014/main" val="2225635634"/>
                  </a:ext>
                </a:extLst>
              </a:tr>
              <a:tr h="370850">
                <a:tc>
                  <a:txBody>
                    <a:bodyPr/>
                    <a:lstStyle/>
                    <a:p>
                      <a:pPr marL="0" marR="0" lvl="0" indent="0" algn="ctr" rtl="0">
                        <a:spcBef>
                          <a:spcPts val="0"/>
                        </a:spcBef>
                        <a:spcAft>
                          <a:spcPts val="0"/>
                        </a:spcAft>
                        <a:buNone/>
                      </a:pPr>
                      <a:r>
                        <a:rPr lang="en-IN" sz="1800" u="none" strike="noStrike" cap="none" dirty="0"/>
                        <a:t>5</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save the gathered information into a report file for future reference.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completed.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saves the gathered information into a report file.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report file should be in a readable format.</a:t>
                      </a:r>
                      <a:endParaRPr sz="1800" u="none" strike="noStrike" cap="none" dirty="0"/>
                    </a:p>
                  </a:txBody>
                  <a:tcPr marL="91450" marR="91450" marT="45725" marB="45725"/>
                </a:tc>
                <a:extLst>
                  <a:ext uri="{0D108BD9-81ED-4DB2-BD59-A6C34878D82A}">
                    <a16:rowId xmlns:a16="http://schemas.microsoft.com/office/drawing/2014/main" val="241007661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Non-Functional Requirements</a:t>
            </a:r>
            <a:endParaRPr/>
          </a:p>
        </p:txBody>
      </p:sp>
      <p:sp>
        <p:nvSpPr>
          <p:cNvPr id="145" name="Google Shape;14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63550" indent="-285750">
              <a:spcBef>
                <a:spcPts val="0"/>
              </a:spcBef>
              <a:buSzPts val="2800"/>
            </a:pPr>
            <a:endParaRPr lang="en-GB" sz="1400" dirty="0"/>
          </a:p>
          <a:p>
            <a:pPr marL="463550" indent="-285750">
              <a:spcBef>
                <a:spcPts val="0"/>
              </a:spcBef>
              <a:buSzPts val="2800"/>
            </a:pPr>
            <a:r>
              <a:rPr lang="en-GB" sz="1400" dirty="0"/>
              <a:t>Performance: The tool should be able to gather information from websites within a reasonable amount of time, and should not significantly impact the performance of the system on which it is running.</a:t>
            </a:r>
          </a:p>
          <a:p>
            <a:pPr marL="463550" indent="-285750">
              <a:spcBef>
                <a:spcPts val="0"/>
              </a:spcBef>
              <a:buSzPts val="2800"/>
            </a:pPr>
            <a:endParaRPr lang="en-GB" sz="1400" dirty="0"/>
          </a:p>
          <a:p>
            <a:pPr marL="463550" indent="-285750">
              <a:spcBef>
                <a:spcPts val="0"/>
              </a:spcBef>
              <a:buSzPts val="2800"/>
            </a:pPr>
            <a:r>
              <a:rPr lang="en-GB" sz="1400" dirty="0"/>
              <a:t>Usability: The tool should be easy to use and understand, even for users with limited technical knowledge or experience.</a:t>
            </a:r>
          </a:p>
          <a:p>
            <a:pPr marL="228600" lvl="0" indent="-50800" algn="l" rtl="0">
              <a:lnSpc>
                <a:spcPct val="90000"/>
              </a:lnSpc>
              <a:spcBef>
                <a:spcPts val="0"/>
              </a:spcBef>
              <a:spcAft>
                <a:spcPts val="0"/>
              </a:spcAft>
              <a:buClr>
                <a:schemeClr val="dk1"/>
              </a:buClr>
              <a:buSzPts val="2800"/>
              <a:buNone/>
            </a:pPr>
            <a:r>
              <a:rPr lang="en-GB" sz="1400" dirty="0"/>
              <a:t>Compatibility: The tool should be compatible with a wide range of operating systems and environments, and should not require any additional software or hardware beyond what is commonly available.</a:t>
            </a:r>
          </a:p>
          <a:p>
            <a:pPr marL="228600" lvl="0" indent="-50800" algn="l" rtl="0">
              <a:lnSpc>
                <a:spcPct val="90000"/>
              </a:lnSpc>
              <a:spcBef>
                <a:spcPts val="0"/>
              </a:spcBef>
              <a:spcAft>
                <a:spcPts val="0"/>
              </a:spcAft>
              <a:buClr>
                <a:schemeClr val="dk1"/>
              </a:buClr>
              <a:buSzPts val="2800"/>
              <a:buNone/>
            </a:pPr>
            <a:endParaRPr lang="en-GB" sz="1400" dirty="0"/>
          </a:p>
          <a:p>
            <a:pPr marL="463550" indent="-285750">
              <a:spcBef>
                <a:spcPts val="0"/>
              </a:spcBef>
              <a:buSzPts val="2800"/>
            </a:pPr>
            <a:r>
              <a:rPr lang="en-GB" sz="1400" dirty="0"/>
              <a:t>Security: The tool should be designed and implemented with security in mind, and should not introduce any new vulnerabilities or risks to the system on which it is running or the websites being scanned.</a:t>
            </a:r>
          </a:p>
          <a:p>
            <a:pPr marL="463550" indent="-285750">
              <a:spcBef>
                <a:spcPts val="0"/>
              </a:spcBef>
              <a:buSzPts val="2800"/>
            </a:pPr>
            <a:endParaRPr lang="en-GB" sz="1400" dirty="0"/>
          </a:p>
          <a:p>
            <a:pPr marL="463550" indent="-285750">
              <a:spcBef>
                <a:spcPts val="0"/>
              </a:spcBef>
              <a:buSzPts val="2800"/>
            </a:pPr>
            <a:r>
              <a:rPr lang="en-GB" sz="1400" dirty="0"/>
              <a:t>Reliability: The tool should be reliable and stable, and should not crash or produce inaccurate results under normal operating conditions.</a:t>
            </a:r>
          </a:p>
          <a:p>
            <a:pPr marL="463550" indent="-285750">
              <a:spcBef>
                <a:spcPts val="0"/>
              </a:spcBef>
              <a:buSzPts val="2800"/>
            </a:pPr>
            <a:endParaRPr lang="en-GB" sz="1400" dirty="0"/>
          </a:p>
          <a:p>
            <a:pPr marL="463550" indent="-285750">
              <a:spcBef>
                <a:spcPts val="0"/>
              </a:spcBef>
              <a:buSzPts val="2800"/>
            </a:pPr>
            <a:r>
              <a:rPr lang="en-GB" sz="1400" dirty="0"/>
              <a:t>Scalability: The tool should be able to handle a large number of requests and websites, and should not significantly degrade in performance as the number of requests increases.</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Context Diagram</a:t>
            </a:r>
            <a:endParaRPr/>
          </a:p>
        </p:txBody>
      </p:sp>
      <p:pic>
        <p:nvPicPr>
          <p:cNvPr id="5" name="Picture 4">
            <a:extLst>
              <a:ext uri="{FF2B5EF4-FFF2-40B4-BE49-F238E27FC236}">
                <a16:creationId xmlns:a16="http://schemas.microsoft.com/office/drawing/2014/main" id="{57FA76FF-B2EA-91F5-284B-A95AB982AAF0}"/>
              </a:ext>
            </a:extLst>
          </p:cNvPr>
          <p:cNvPicPr>
            <a:picLocks noChangeAspect="1"/>
          </p:cNvPicPr>
          <p:nvPr/>
        </p:nvPicPr>
        <p:blipFill>
          <a:blip r:embed="rId3"/>
          <a:stretch>
            <a:fillRect/>
          </a:stretch>
        </p:blipFill>
        <p:spPr>
          <a:xfrm>
            <a:off x="1104555" y="61546"/>
            <a:ext cx="8875059"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Data Flow Diagram</a:t>
            </a:r>
            <a:endParaRPr/>
          </a:p>
        </p:txBody>
      </p:sp>
      <p:pic>
        <p:nvPicPr>
          <p:cNvPr id="3" name="Picture 2">
            <a:extLst>
              <a:ext uri="{FF2B5EF4-FFF2-40B4-BE49-F238E27FC236}">
                <a16:creationId xmlns:a16="http://schemas.microsoft.com/office/drawing/2014/main" id="{B8D8BA72-AC8F-3DE2-10EB-14F376E330E3}"/>
              </a:ext>
            </a:extLst>
          </p:cNvPr>
          <p:cNvPicPr>
            <a:picLocks noChangeAspect="1"/>
          </p:cNvPicPr>
          <p:nvPr/>
        </p:nvPicPr>
        <p:blipFill>
          <a:blip r:embed="rId3"/>
          <a:stretch>
            <a:fillRect/>
          </a:stretch>
        </p:blipFill>
        <p:spPr>
          <a:xfrm>
            <a:off x="1552576" y="-70338"/>
            <a:ext cx="6255723"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Use Case Diagram</a:t>
            </a:r>
            <a:endParaRPr/>
          </a:p>
        </p:txBody>
      </p:sp>
      <p:pic>
        <p:nvPicPr>
          <p:cNvPr id="5" name="Picture 4">
            <a:extLst>
              <a:ext uri="{FF2B5EF4-FFF2-40B4-BE49-F238E27FC236}">
                <a16:creationId xmlns:a16="http://schemas.microsoft.com/office/drawing/2014/main" id="{62F338D8-AA0F-21EB-C820-78A5770FB2A6}"/>
              </a:ext>
            </a:extLst>
          </p:cNvPr>
          <p:cNvPicPr>
            <a:picLocks noChangeAspect="1"/>
          </p:cNvPicPr>
          <p:nvPr/>
        </p:nvPicPr>
        <p:blipFill>
          <a:blip r:embed="rId3"/>
          <a:stretch>
            <a:fillRect/>
          </a:stretch>
        </p:blipFill>
        <p:spPr>
          <a:xfrm>
            <a:off x="1021615" y="1080968"/>
            <a:ext cx="8549105" cy="57770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838200" y="13144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Screen Interface Designs</a:t>
            </a:r>
            <a:endParaRPr dirty="0"/>
          </a:p>
        </p:txBody>
      </p:sp>
      <p:sp>
        <p:nvSpPr>
          <p:cNvPr id="169" name="Google Shape;169;p27"/>
          <p:cNvSpPr txBox="1">
            <a:spLocks noGrp="1"/>
          </p:cNvSpPr>
          <p:nvPr>
            <p:ph type="body" idx="1"/>
          </p:nvPr>
        </p:nvSpPr>
        <p:spPr>
          <a:xfrm>
            <a:off x="838200" y="1280160"/>
            <a:ext cx="10515600" cy="5577840"/>
          </a:xfrm>
          <a:prstGeom prst="rect">
            <a:avLst/>
          </a:prstGeom>
          <a:noFill/>
          <a:ln>
            <a:noFill/>
          </a:ln>
        </p:spPr>
        <p:txBody>
          <a:bodyPr spcFirstLastPara="1" wrap="square" lIns="91425" tIns="45700" rIns="91425" bIns="45700" anchor="t" anchorCtr="0">
            <a:normAutofit fontScale="55000" lnSpcReduction="20000"/>
          </a:bodyPr>
          <a:lstStyle/>
          <a:p>
            <a:pPr marL="635000" indent="-457200">
              <a:spcBef>
                <a:spcPts val="0"/>
              </a:spcBef>
              <a:buSzPts val="2800"/>
              <a:buFont typeface="Wingdings" panose="05000000000000000000" pitchFamily="2" charset="2"/>
              <a:buChar char="Ø"/>
            </a:pPr>
            <a:r>
              <a:rPr lang="en-GB" dirty="0"/>
              <a:t>Main Menu: A simple menu interface that allows the user to select the desired option from a list of choices.</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Target Input: A screen that prompts the user to input the target URL or IP address of the website they want to scan.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Status Check: A screen that displays the status of the target website, whether it's up or down.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Server Info: A screen that displays the server information of the target website, such as the web server type and version.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Nmap Scan: A screen that displays the results of the Nmap scan, including the open ports and services running on the target machine.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err="1"/>
              <a:t>Dirb</a:t>
            </a:r>
            <a:r>
              <a:rPr lang="en-GB" dirty="0"/>
              <a:t> Scan: A screen that displays the results of the </a:t>
            </a:r>
            <a:r>
              <a:rPr lang="en-GB" dirty="0" err="1"/>
              <a:t>Dirb</a:t>
            </a:r>
            <a:r>
              <a:rPr lang="en-GB" dirty="0"/>
              <a:t> scan, including the directories and files found on the target website.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err="1"/>
              <a:t>Gobuster</a:t>
            </a:r>
            <a:r>
              <a:rPr lang="en-GB" dirty="0"/>
              <a:t> Scan: A screen that displays the results of the </a:t>
            </a:r>
            <a:r>
              <a:rPr lang="en-GB" dirty="0" err="1"/>
              <a:t>Gobuster</a:t>
            </a:r>
            <a:r>
              <a:rPr lang="en-GB" dirty="0"/>
              <a:t> scan, including the directories and files found on the target website.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Results: A screen that displays all the results of the scans in a single place for the user to review.</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Error Handling: A screen that displays any error messages or alerts that the script may encounter during the scanning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Introduction</a:t>
            </a:r>
            <a:endParaRPr dirty="0"/>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We are</a:t>
            </a:r>
            <a:r>
              <a:rPr lang="en-GB" dirty="0"/>
              <a:t> creating a Bash script tool that gathers information from websites using a variety of tools like </a:t>
            </a:r>
            <a:r>
              <a:rPr lang="en-GB" dirty="0" err="1"/>
              <a:t>gobuster</a:t>
            </a:r>
            <a:r>
              <a:rPr lang="en-GB" dirty="0"/>
              <a:t>, </a:t>
            </a:r>
            <a:r>
              <a:rPr lang="en-GB" dirty="0" err="1"/>
              <a:t>nmap</a:t>
            </a:r>
            <a:r>
              <a:rPr lang="en-GB" dirty="0"/>
              <a:t>, </a:t>
            </a:r>
            <a:r>
              <a:rPr lang="en-GB" dirty="0" err="1"/>
              <a:t>nmap</a:t>
            </a:r>
            <a:r>
              <a:rPr lang="en-GB" dirty="0"/>
              <a:t> Automator, ping, curl, and </a:t>
            </a:r>
            <a:r>
              <a:rPr lang="en-GB" dirty="0" err="1"/>
              <a:t>dirb</a:t>
            </a:r>
            <a:r>
              <a:rPr lang="en-GB" dirty="0"/>
              <a:t>. The tool is user-friendly and managed through a GitHub repository. My goal is to create an effective tool that can be used in cybersecurity, web development, and network management.</a:t>
            </a:r>
          </a:p>
          <a:p>
            <a:pPr marL="228600" lvl="0" indent="-228600" algn="l" rtl="0">
              <a:lnSpc>
                <a:spcPct val="90000"/>
              </a:lnSpc>
              <a:spcBef>
                <a:spcPts val="0"/>
              </a:spcBef>
              <a:spcAft>
                <a:spcPts val="0"/>
              </a:spcAft>
              <a:buClr>
                <a:schemeClr val="dk1"/>
              </a:buClr>
              <a:buSzPts val="2800"/>
              <a:buChar char="•"/>
            </a:pPr>
            <a:r>
              <a:rPr lang="en-GB" dirty="0"/>
              <a:t>Make information gathering on the internet easier and more efficient for professionals in cybersecurity, web development, and network management.</a:t>
            </a:r>
            <a:endParaRPr lang="en-IN" dirty="0"/>
          </a:p>
          <a:p>
            <a:pPr marL="0" lvl="0" indent="0" algn="l" rtl="0">
              <a:lnSpc>
                <a:spcPct val="90000"/>
              </a:lnSpc>
              <a:spcBef>
                <a:spcPts val="1000"/>
              </a:spcBef>
              <a:spcAft>
                <a:spcPts val="0"/>
              </a:spcAft>
              <a:buClr>
                <a:schemeClr val="dk1"/>
              </a:buClr>
              <a:buSzPts val="280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Relevance and Need of the Project in the Present Context</a:t>
            </a:r>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GB" dirty="0"/>
              <a:t>In today's digital age, websites are crucial for businesses and individuals.</a:t>
            </a:r>
          </a:p>
          <a:p>
            <a:pPr marL="228600" lvl="0" indent="-228600" algn="l" rtl="0">
              <a:lnSpc>
                <a:spcPct val="90000"/>
              </a:lnSpc>
              <a:spcBef>
                <a:spcPts val="0"/>
              </a:spcBef>
              <a:spcAft>
                <a:spcPts val="0"/>
              </a:spcAft>
              <a:buClr>
                <a:schemeClr val="dk1"/>
              </a:buClr>
              <a:buSzPts val="2800"/>
              <a:buChar char="•"/>
            </a:pPr>
            <a:r>
              <a:rPr lang="en-GB" dirty="0"/>
              <a:t>However, gathering information from websites can be a tedious and time-consuming task.</a:t>
            </a:r>
          </a:p>
          <a:p>
            <a:pPr marL="228600" lvl="0" indent="-228600" algn="l" rtl="0">
              <a:lnSpc>
                <a:spcPct val="90000"/>
              </a:lnSpc>
              <a:spcBef>
                <a:spcPts val="0"/>
              </a:spcBef>
              <a:spcAft>
                <a:spcPts val="0"/>
              </a:spcAft>
              <a:buClr>
                <a:schemeClr val="dk1"/>
              </a:buClr>
              <a:buSzPts val="2800"/>
              <a:buChar char="•"/>
            </a:pPr>
            <a:r>
              <a:rPr lang="en-GB" dirty="0"/>
              <a:t>Our automated reconnaissance tool solves this problem by providing a user-friendly solution that quickly and efficiently gathers information using multiple tools.</a:t>
            </a:r>
          </a:p>
          <a:p>
            <a:pPr marL="228600" lvl="0" indent="-228600" algn="l" rtl="0">
              <a:lnSpc>
                <a:spcPct val="90000"/>
              </a:lnSpc>
              <a:spcBef>
                <a:spcPts val="0"/>
              </a:spcBef>
              <a:spcAft>
                <a:spcPts val="0"/>
              </a:spcAft>
              <a:buClr>
                <a:schemeClr val="dk1"/>
              </a:buClr>
              <a:buSzPts val="2800"/>
              <a:buChar char="•"/>
            </a:pPr>
            <a:r>
              <a:rPr lang="en-GB" dirty="0"/>
              <a:t>Professionals in cybersecurity, web development, and network management can benefit from this tool by improving their efficiency in information gathering.</a:t>
            </a:r>
          </a:p>
          <a:p>
            <a:pPr marL="228600" lvl="0" indent="-228600" algn="l" rtl="0">
              <a:lnSpc>
                <a:spcPct val="90000"/>
              </a:lnSpc>
              <a:spcBef>
                <a:spcPts val="0"/>
              </a:spcBef>
              <a:spcAft>
                <a:spcPts val="0"/>
              </a:spcAft>
              <a:buClr>
                <a:schemeClr val="dk1"/>
              </a:buClr>
              <a:buSzPts val="2800"/>
              <a:buChar char="•"/>
            </a:pPr>
            <a:r>
              <a:rPr lang="en-GB" dirty="0"/>
              <a:t>By creating this tool, we are contributing to the growing need for streamlined information gathering and providing a valuable resource for those who need to gather information from websites.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Literature Survey – 5 systems</a:t>
            </a:r>
            <a:endParaRPr/>
          </a:p>
        </p:txBody>
      </p:sp>
      <p:graphicFrame>
        <p:nvGraphicFramePr>
          <p:cNvPr id="104" name="Google Shape;104;p16"/>
          <p:cNvGraphicFramePr/>
          <p:nvPr>
            <p:extLst>
              <p:ext uri="{D42A27DB-BD31-4B8C-83A1-F6EECF244321}">
                <p14:modId xmlns:p14="http://schemas.microsoft.com/office/powerpoint/2010/main" val="1272646911"/>
              </p:ext>
            </p:extLst>
          </p:nvPr>
        </p:nvGraphicFramePr>
        <p:xfrm>
          <a:off x="651435" y="1436843"/>
          <a:ext cx="11165427" cy="4937800"/>
        </p:xfrm>
        <a:graphic>
          <a:graphicData uri="http://schemas.openxmlformats.org/drawingml/2006/table">
            <a:tbl>
              <a:tblPr firstRow="1" bandRow="1">
                <a:noFill/>
                <a:tableStyleId>{1E1D09C2-56DE-4978-8CAC-3B103464D353}</a:tableStyleId>
              </a:tblPr>
              <a:tblGrid>
                <a:gridCol w="2401095">
                  <a:extLst>
                    <a:ext uri="{9D8B030D-6E8A-4147-A177-3AD203B41FA5}">
                      <a16:colId xmlns:a16="http://schemas.microsoft.com/office/drawing/2014/main" val="20000"/>
                    </a:ext>
                  </a:extLst>
                </a:gridCol>
                <a:gridCol w="2055801">
                  <a:extLst>
                    <a:ext uri="{9D8B030D-6E8A-4147-A177-3AD203B41FA5}">
                      <a16:colId xmlns:a16="http://schemas.microsoft.com/office/drawing/2014/main" val="20001"/>
                    </a:ext>
                  </a:extLst>
                </a:gridCol>
                <a:gridCol w="3787087">
                  <a:extLst>
                    <a:ext uri="{9D8B030D-6E8A-4147-A177-3AD203B41FA5}">
                      <a16:colId xmlns:a16="http://schemas.microsoft.com/office/drawing/2014/main" val="20002"/>
                    </a:ext>
                  </a:extLst>
                </a:gridCol>
                <a:gridCol w="2921444">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IN" sz="1800" u="none" strike="noStrike" cap="none"/>
                        <a:t>Name of the System</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Technologies or Algorithms used</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dirty="0"/>
                        <a:t>Features</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Drawbacks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dirty="0"/>
                        <a:t>"Information Gathering Techniques and Tools for Network Penetration Testing”</a:t>
                      </a:r>
                    </a:p>
                    <a:p>
                      <a:pPr marL="0" marR="0" lvl="0" indent="0" algn="ctr" rtl="0">
                        <a:spcBef>
                          <a:spcPts val="0"/>
                        </a:spcBef>
                        <a:spcAft>
                          <a:spcPts val="0"/>
                        </a:spcAft>
                        <a:buNone/>
                      </a:pPr>
                      <a:endParaRPr dirty="0"/>
                    </a:p>
                  </a:txBody>
                  <a:tcPr marL="91450" marR="91450" marT="45725" marB="45725"/>
                </a:tc>
                <a:tc>
                  <a:txBody>
                    <a:bodyPr/>
                    <a:lstStyle/>
                    <a:p>
                      <a:pPr marL="285750" marR="0" lvl="0" indent="-285750" algn="ctr" rtl="0">
                        <a:spcBef>
                          <a:spcPts val="0"/>
                        </a:spcBef>
                        <a:spcAft>
                          <a:spcPts val="0"/>
                        </a:spcAft>
                        <a:buFont typeface="Arial" panose="020B0604020202020204" pitchFamily="34" charset="0"/>
                        <a:buChar char="•"/>
                      </a:pPr>
                      <a:r>
                        <a:rPr lang="en-IN" sz="1400" u="none" strike="noStrike" cap="none" dirty="0"/>
                        <a:t>Nmap</a:t>
                      </a:r>
                    </a:p>
                    <a:p>
                      <a:pPr marL="285750" marR="0" lvl="0" indent="-285750" algn="ctr" rtl="0">
                        <a:spcBef>
                          <a:spcPts val="0"/>
                        </a:spcBef>
                        <a:spcAft>
                          <a:spcPts val="0"/>
                        </a:spcAft>
                        <a:buFont typeface="Arial" panose="020B0604020202020204" pitchFamily="34" charset="0"/>
                        <a:buChar char="•"/>
                      </a:pPr>
                      <a:r>
                        <a:rPr lang="en-IN" sz="1400" u="none" strike="noStrike" cap="none" dirty="0"/>
                        <a:t>Nessus</a:t>
                      </a:r>
                      <a:endParaRPr sz="1800" u="none" strike="noStrike" cap="none"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Port scanning, service identification, OS identification, and vulnerability scanning</a:t>
                      </a:r>
                    </a:p>
                    <a:p>
                      <a:pPr marL="285750" marR="0" lvl="0" indent="-285750" algn="ctr"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Support for various protocols such as TCP, UDP, ICMP, and ARP</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reporting capabilities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Requires manual configuration for advanced options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Cambria"/>
                          <a:ea typeface="Cambria"/>
                          <a:cs typeface="Cambria"/>
                          <a:sym typeface="Arial"/>
                        </a:rPr>
                        <a:t>“Web Application Vulnerability Scanners”</a:t>
                      </a:r>
                      <a:endParaRPr lang="en-IN"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buFont typeface="Arial" panose="020B0604020202020204" pitchFamily="34" charset="0"/>
                        <a:buChar char="•"/>
                      </a:pPr>
                      <a:r>
                        <a:rPr lang="en-IN" sz="1400" b="0" i="0" u="none" strike="noStrike" cap="none" dirty="0" err="1">
                          <a:solidFill>
                            <a:schemeClr val="dk1"/>
                          </a:solidFill>
                          <a:effectLst/>
                          <a:latin typeface="Cambria"/>
                          <a:ea typeface="Cambria"/>
                          <a:cs typeface="Cambria"/>
                          <a:sym typeface="Arial"/>
                        </a:rPr>
                        <a:t>Acunetix</a:t>
                      </a:r>
                      <a:endParaRPr lang="en-IN" sz="1400" b="0" i="0" u="none" strike="noStrike" cap="none" dirty="0">
                        <a:solidFill>
                          <a:schemeClr val="dk1"/>
                        </a:solidFill>
                        <a:effectLst/>
                        <a:latin typeface="Cambria"/>
                        <a:ea typeface="Cambria"/>
                        <a:cs typeface="Cambria"/>
                        <a:sym typeface="Arial"/>
                      </a:endParaRPr>
                    </a:p>
                    <a:p>
                      <a:pPr marL="285750" indent="-285750">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Burp Suite</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common web application vulnerabilities such as SQL injection and cross-site scripting (XSS)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Support for various programming languages such as PHP, Java, and .NET</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False positives and false negatives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custom web applications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“Automated Information Gathering and Reconnaissance Techniques for Network Security”</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Nmap</a:t>
                      </a:r>
                    </a:p>
                    <a:p>
                      <a:pPr marL="285750" indent="-285750">
                        <a:buFont typeface="Arial" panose="020B0604020202020204" pitchFamily="34" charset="0"/>
                        <a:buChar char="•"/>
                      </a:pPr>
                      <a:r>
                        <a:rPr lang="en-IN" sz="1400" b="0" i="0" u="none" strike="noStrike" cap="none" dirty="0" err="1">
                          <a:solidFill>
                            <a:schemeClr val="dk1"/>
                          </a:solidFill>
                          <a:effectLst/>
                          <a:latin typeface="Cambria"/>
                          <a:ea typeface="Cambria"/>
                          <a:cs typeface="Cambria"/>
                          <a:sym typeface="Arial"/>
                        </a:rPr>
                        <a:t>Netdiscover</a:t>
                      </a:r>
                      <a:endParaRPr lang="en-IN" sz="1400" b="0" i="0" u="none" strike="noStrike" cap="none" dirty="0">
                        <a:solidFill>
                          <a:schemeClr val="dk1"/>
                        </a:solidFill>
                        <a:effectLst/>
                        <a:latin typeface="Cambria"/>
                        <a:ea typeface="Cambria"/>
                        <a:cs typeface="Cambria"/>
                        <a:sym typeface="Arial"/>
                      </a:endParaRP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Discovery of network topology and active hosts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open ports and services running on those ports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Enumeration of operating system information and application versions</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encrypted traffic</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Vulnerable to network-based countermeasures such as intrusion detection/prevention systems (IDS/IPS)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Literature Survey – 5 systems</a:t>
            </a:r>
            <a:endParaRPr/>
          </a:p>
        </p:txBody>
      </p:sp>
      <p:graphicFrame>
        <p:nvGraphicFramePr>
          <p:cNvPr id="104" name="Google Shape;104;p16"/>
          <p:cNvGraphicFramePr/>
          <p:nvPr>
            <p:extLst>
              <p:ext uri="{D42A27DB-BD31-4B8C-83A1-F6EECF244321}">
                <p14:modId xmlns:p14="http://schemas.microsoft.com/office/powerpoint/2010/main" val="780339416"/>
              </p:ext>
            </p:extLst>
          </p:nvPr>
        </p:nvGraphicFramePr>
        <p:xfrm>
          <a:off x="651435" y="1436843"/>
          <a:ext cx="10572675" cy="3870990"/>
        </p:xfrm>
        <a:graphic>
          <a:graphicData uri="http://schemas.openxmlformats.org/drawingml/2006/table">
            <a:tbl>
              <a:tblPr firstRow="1" bandRow="1">
                <a:noFill/>
                <a:tableStyleId>{1E1D09C2-56DE-4978-8CAC-3B103464D353}</a:tableStyleId>
              </a:tblPr>
              <a:tblGrid>
                <a:gridCol w="2273625">
                  <a:extLst>
                    <a:ext uri="{9D8B030D-6E8A-4147-A177-3AD203B41FA5}">
                      <a16:colId xmlns:a16="http://schemas.microsoft.com/office/drawing/2014/main" val="20000"/>
                    </a:ext>
                  </a:extLst>
                </a:gridCol>
                <a:gridCol w="2766350">
                  <a:extLst>
                    <a:ext uri="{9D8B030D-6E8A-4147-A177-3AD203B41FA5}">
                      <a16:colId xmlns:a16="http://schemas.microsoft.com/office/drawing/2014/main" val="20001"/>
                    </a:ext>
                  </a:extLst>
                </a:gridCol>
                <a:gridCol w="2766350">
                  <a:extLst>
                    <a:ext uri="{9D8B030D-6E8A-4147-A177-3AD203B41FA5}">
                      <a16:colId xmlns:a16="http://schemas.microsoft.com/office/drawing/2014/main" val="20002"/>
                    </a:ext>
                  </a:extLst>
                </a:gridCol>
                <a:gridCol w="27663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IN" sz="1800" u="none" strike="noStrike" cap="none"/>
                        <a:t>Name of the System</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Technologies or Algorithms used</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Features</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Drawbacks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 Survey of Open Source Intelligence Gathering Tools”</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marR="0" lvl="0" indent="-285750" algn="ctr" rtl="0">
                        <a:spcBef>
                          <a:spcPts val="0"/>
                        </a:spcBef>
                        <a:spcAft>
                          <a:spcPts val="0"/>
                        </a:spcAft>
                        <a:buFont typeface="Arial" panose="020B0604020202020204" pitchFamily="34" charset="0"/>
                        <a:buChar char="•"/>
                      </a:pPr>
                      <a:r>
                        <a:rPr lang="en-GB" sz="1400" b="0" i="0" u="none" strike="noStrike" cap="none" dirty="0" err="1">
                          <a:solidFill>
                            <a:schemeClr val="dk1"/>
                          </a:solidFill>
                          <a:effectLst/>
                          <a:latin typeface="Cambria"/>
                          <a:ea typeface="Cambria"/>
                          <a:cs typeface="Cambria"/>
                          <a:sym typeface="Arial"/>
                        </a:rPr>
                        <a:t>Maltego</a:t>
                      </a:r>
                      <a:endParaRPr lang="en-GB" sz="1400" b="0" i="0" u="none" strike="noStrike" cap="none" dirty="0">
                        <a:solidFill>
                          <a:schemeClr val="dk1"/>
                        </a:solidFill>
                        <a:effectLst/>
                        <a:latin typeface="Cambria"/>
                        <a:ea typeface="Cambria"/>
                        <a:cs typeface="Cambria"/>
                        <a:sym typeface="Arial"/>
                      </a:endParaRPr>
                    </a:p>
                    <a:p>
                      <a:pPr marL="285750" marR="0" lvl="0" indent="-285750" algn="ctr"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Recon-ng </a:t>
                      </a:r>
                    </a:p>
                    <a:p>
                      <a:pPr marL="285750" marR="0" lvl="0" indent="-285750" algn="ctr" rtl="0">
                        <a:spcBef>
                          <a:spcPts val="0"/>
                        </a:spcBef>
                        <a:spcAft>
                          <a:spcPts val="0"/>
                        </a:spcAft>
                        <a:buFont typeface="Arial" panose="020B0604020202020204" pitchFamily="34" charset="0"/>
                        <a:buChar char="•"/>
                      </a:pPr>
                      <a:r>
                        <a:rPr lang="en-GB" sz="1400" b="0" i="0" u="none" strike="noStrike" cap="none" dirty="0" err="1">
                          <a:solidFill>
                            <a:schemeClr val="dk1"/>
                          </a:solidFill>
                          <a:effectLst/>
                          <a:latin typeface="Cambria"/>
                          <a:ea typeface="Cambria"/>
                          <a:cs typeface="Cambria"/>
                          <a:sym typeface="Arial"/>
                        </a:rPr>
                        <a:t>theHarvester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Provides an overview of OSINT tools and techniques, including web scraping, data mining, and social media analysis.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Limited coverage of manual techniques and may not cover all OSINT tools and techniques.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“An Overview of Information Gathering Techniques and Tools for Security Testing”</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Nmap</a:t>
                      </a:r>
                    </a:p>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Nessus</a:t>
                      </a:r>
                    </a:p>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Metasploit</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Scanning of network devices for vulnerabilities and open ports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Enumeration of network and system information such as operating system and application versions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weak passwords and default configurations</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advanced vulnerability testing such as zero-day exploits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Requires a high level of technical expertise to operate effectively</a:t>
                      </a:r>
                    </a:p>
                    <a:p>
                      <a:pPr algn="ctr"/>
                      <a:endParaRPr lang="en-GB" sz="1400" b="0" i="0" u="none" strike="noStrike" cap="none" dirty="0">
                        <a:solidFill>
                          <a:schemeClr val="dk1"/>
                        </a:solidFill>
                        <a:effectLst/>
                        <a:latin typeface="Cambria"/>
                        <a:ea typeface="Cambria"/>
                        <a:cs typeface="Cambria"/>
                        <a:sym typeface="Arial"/>
                      </a:endParaRPr>
                    </a:p>
                    <a:p>
                      <a:br>
                        <a:rPr lang="en-GB" sz="1800" dirty="0"/>
                      </a:b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3956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Problem Statement and Objectives</a:t>
            </a:r>
            <a:endParaRPr/>
          </a:p>
        </p:txBody>
      </p:sp>
      <p:sp>
        <p:nvSpPr>
          <p:cNvPr id="110" name="Google Shape;110;p17"/>
          <p:cNvSpPr txBox="1">
            <a:spLocks noGrp="1"/>
          </p:cNvSpPr>
          <p:nvPr>
            <p:ph type="body" idx="1"/>
          </p:nvPr>
        </p:nvSpPr>
        <p:spPr>
          <a:xfrm>
            <a:off x="838200" y="1825625"/>
            <a:ext cx="10515600" cy="387179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1600" dirty="0"/>
              <a:t>Problem Statement:</a:t>
            </a:r>
            <a:endParaRPr sz="1600" dirty="0"/>
          </a:p>
          <a:p>
            <a:pPr marL="228600" lvl="0" indent="-50800" algn="l" rtl="0">
              <a:lnSpc>
                <a:spcPct val="90000"/>
              </a:lnSpc>
              <a:spcBef>
                <a:spcPts val="1000"/>
              </a:spcBef>
              <a:spcAft>
                <a:spcPts val="0"/>
              </a:spcAft>
              <a:buClr>
                <a:schemeClr val="dk1"/>
              </a:buClr>
              <a:buSzPts val="2800"/>
              <a:buNone/>
            </a:pPr>
            <a:endParaRPr dirty="0"/>
          </a:p>
          <a:p>
            <a:pPr marL="463550" indent="-285750">
              <a:buSzPts val="2800"/>
              <a:buFont typeface="Wingdings" panose="05000000000000000000" pitchFamily="2" charset="2"/>
              <a:buChar char="§"/>
            </a:pPr>
            <a:r>
              <a:rPr lang="en-GB" sz="1400" dirty="0"/>
              <a:t>Variability in website structure and design, which can make it challenging to navigate and extract information.</a:t>
            </a:r>
          </a:p>
          <a:p>
            <a:pPr marL="463550" indent="-285750">
              <a:buSzPts val="2800"/>
              <a:buFont typeface="Wingdings" panose="05000000000000000000" pitchFamily="2" charset="2"/>
              <a:buChar char="§"/>
            </a:pPr>
            <a:r>
              <a:rPr lang="en-GB" sz="1400" dirty="0"/>
              <a:t>Inconsistencies in the quality and reliability of information found on different websites.</a:t>
            </a:r>
          </a:p>
          <a:p>
            <a:pPr marL="463550" indent="-285750">
              <a:buSzPts val="2800"/>
              <a:buFont typeface="Wingdings" panose="05000000000000000000" pitchFamily="2" charset="2"/>
              <a:buChar char="§"/>
            </a:pPr>
            <a:r>
              <a:rPr lang="en-GB" sz="1400" dirty="0"/>
              <a:t>Issues with web scraping, including legal and ethical considerations and technical challenges such as anti-scraping measures.</a:t>
            </a:r>
          </a:p>
          <a:p>
            <a:pPr marL="463550" indent="-285750">
              <a:buSzPts val="2800"/>
              <a:buFont typeface="Wingdings" panose="05000000000000000000" pitchFamily="2" charset="2"/>
              <a:buChar char="§"/>
            </a:pPr>
            <a:r>
              <a:rPr lang="en-GB" sz="1400" dirty="0"/>
              <a:t>Difficulty in processing and analysing large volumes of information collected from multiple websites.</a:t>
            </a:r>
            <a:endParaRPr lang="en-IN" sz="1400"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Problem Statement and Objectives</a:t>
            </a:r>
            <a:endParaRPr/>
          </a:p>
        </p:txBody>
      </p:sp>
      <p:sp>
        <p:nvSpPr>
          <p:cNvPr id="110" name="Google Shape;110;p17"/>
          <p:cNvSpPr txBox="1">
            <a:spLocks noGrp="1"/>
          </p:cNvSpPr>
          <p:nvPr>
            <p:ph type="body" idx="1"/>
          </p:nvPr>
        </p:nvSpPr>
        <p:spPr>
          <a:xfrm>
            <a:off x="838200" y="1825625"/>
            <a:ext cx="10864362" cy="49444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GB" sz="2000" dirty="0"/>
              <a:t>Objectives:</a:t>
            </a:r>
          </a:p>
          <a:p>
            <a:pPr marL="228600" lvl="0" indent="-228600" algn="l" rtl="0">
              <a:lnSpc>
                <a:spcPct val="90000"/>
              </a:lnSpc>
              <a:spcBef>
                <a:spcPts val="1000"/>
              </a:spcBef>
              <a:spcAft>
                <a:spcPts val="0"/>
              </a:spcAft>
              <a:buClr>
                <a:schemeClr val="dk1"/>
              </a:buClr>
              <a:buSzPts val="2800"/>
              <a:buChar char="•"/>
            </a:pPr>
            <a:endParaRPr lang="en-GB" sz="1600" dirty="0"/>
          </a:p>
          <a:p>
            <a:pPr marL="463550" indent="-285750">
              <a:buSzPts val="2800"/>
            </a:pPr>
            <a:r>
              <a:rPr lang="en-GB" sz="1600" dirty="0"/>
              <a:t>Develop a bash script-based tool that uses existing tools such as Nmap, </a:t>
            </a:r>
            <a:r>
              <a:rPr lang="en-GB" sz="1600" dirty="0" err="1"/>
              <a:t>Dirb</a:t>
            </a:r>
            <a:r>
              <a:rPr lang="en-GB" sz="1600" dirty="0"/>
              <a:t>, </a:t>
            </a:r>
            <a:r>
              <a:rPr lang="en-GB" sz="1600" dirty="0" err="1"/>
              <a:t>Gobuster</a:t>
            </a:r>
            <a:r>
              <a:rPr lang="en-GB" sz="1600" dirty="0"/>
              <a:t>, and Curl to gather information from websites.</a:t>
            </a:r>
          </a:p>
          <a:p>
            <a:pPr marL="463550" indent="-285750">
              <a:buSzPts val="2800"/>
            </a:pPr>
            <a:r>
              <a:rPr lang="en-GB" sz="1600" dirty="0"/>
              <a:t>Save time for penetration testers by automating the process of gathering information from websites.</a:t>
            </a:r>
          </a:p>
          <a:p>
            <a:pPr marL="463550" indent="-285750">
              <a:buSzPts val="2800"/>
            </a:pPr>
            <a:r>
              <a:rPr lang="en-GB" sz="1600" dirty="0"/>
              <a:t>Enhance the efficiency and effectiveness of penetration testing by providing a comprehensive and easy-to-use tool for information gathering.</a:t>
            </a:r>
          </a:p>
          <a:p>
            <a:pPr marL="463550" indent="-285750">
              <a:buSzPts val="2800"/>
            </a:pPr>
            <a:endParaRPr lang="en-IN" sz="1400" dirty="0"/>
          </a:p>
        </p:txBody>
      </p:sp>
    </p:spTree>
    <p:extLst>
      <p:ext uri="{BB962C8B-B14F-4D97-AF65-F5344CB8AC3E}">
        <p14:creationId xmlns:p14="http://schemas.microsoft.com/office/powerpoint/2010/main" val="397589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Proposed Approach</a:t>
            </a:r>
            <a:endParaRPr/>
          </a:p>
        </p:txBody>
      </p:sp>
      <p:sp>
        <p:nvSpPr>
          <p:cNvPr id="116" name="Google Shape;1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400" dirty="0"/>
              <a:t>Identify the requirements: Before starting the development, it is essential to identify the requirements of the tool. This can be done by understanding the needs of the penetration testers and </a:t>
            </a:r>
            <a:r>
              <a:rPr lang="en-GB" sz="1400" dirty="0" err="1"/>
              <a:t>analyzing</a:t>
            </a:r>
            <a:r>
              <a:rPr lang="en-GB" sz="1400" dirty="0"/>
              <a:t> the features of the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Design the tool architecture: After identifying the requirements, the next step is to design the architecture of the tool. This can be done by defining the modules, functions, and their relationships. The tool should be designed in such a way that it is flexible, scalable, and easy to use.</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Develop the tool: Once the architecture is designed, the development of the tool can be started. The tool can be developed using the bash scripting language, which is widely used for automating tasks. The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 can be integrated into the tool to gather information from the websites.</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Test the tool: After the development of the tool, it is essential to test it thoroughly. The testing can be done by simulating real-world scenarios and checking the tool's performance, accuracy, and reliability.</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Deploy the tool: After the testing is completed, the tool can be deployed for use by penetration testers. It is important to provide proper documentation and support to ensure that the tool is used effectively.</a:t>
            </a:r>
            <a:endParaRPr sz="1400" dirty="0"/>
          </a:p>
        </p:txBody>
      </p:sp>
    </p:spTree>
    <p:extLst>
      <p:ext uri="{BB962C8B-B14F-4D97-AF65-F5344CB8AC3E}">
        <p14:creationId xmlns:p14="http://schemas.microsoft.com/office/powerpoint/2010/main" val="169085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GB" dirty="0"/>
              <a:t>Unique Features of the Proposed System</a:t>
            </a: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400" dirty="0"/>
              <a:t>Integration of multiple existing tools: The proposed system would combine the functionality of multiple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 into a single cohesive tool. This could save time and effort for penetration testers who would otherwise need to use each tool separately.</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Customization and flexibility: Since the system is based on a bash script, it would likely be highly customizable and flexible, allowing users to modify and tweak it to suit their specific needs.</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Automated information gathering: The system would automate the process of gathering information from websites, potentially allowing for faster and more comprehensive reconnaissance.</a:t>
            </a:r>
            <a:endParaRPr sz="1400" dirty="0"/>
          </a:p>
        </p:txBody>
      </p:sp>
    </p:spTree>
  </p:cSld>
  <p:clrMapOvr>
    <a:masterClrMapping/>
  </p:clrMapOvr>
</p:sld>
</file>

<file path=ppt/theme/theme1.xml><?xml version="1.0" encoding="utf-8"?>
<a:theme xmlns:a="http://schemas.openxmlformats.org/drawingml/2006/main" name="Office Theme">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1826</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vt:lpstr>
      <vt:lpstr>Wingdings</vt:lpstr>
      <vt:lpstr>Office Theme</vt:lpstr>
      <vt:lpstr>Automated Web Reconnaissance Tool Review I</vt:lpstr>
      <vt:lpstr>Introduction</vt:lpstr>
      <vt:lpstr>Relevance and Need of the Project in the Present Context</vt:lpstr>
      <vt:lpstr>Literature Survey – 5 systems</vt:lpstr>
      <vt:lpstr>Literature Survey – 5 systems</vt:lpstr>
      <vt:lpstr>Problem Statement and Objectives</vt:lpstr>
      <vt:lpstr>Problem Statement and Objectives</vt:lpstr>
      <vt:lpstr>Proposed Approach</vt:lpstr>
      <vt:lpstr>Unique Features of the Proposed System</vt:lpstr>
      <vt:lpstr>Utility value of the Proposed System</vt:lpstr>
      <vt:lpstr>Users of the System</vt:lpstr>
      <vt:lpstr>Functional Requirements</vt:lpstr>
      <vt:lpstr>Non-Functional Requirements</vt:lpstr>
      <vt:lpstr>Context Diagram</vt:lpstr>
      <vt:lpstr>Data Flow Diagram</vt:lpstr>
      <vt:lpstr>Use Case Diagram</vt:lpstr>
      <vt:lpstr>Screen Interface Designs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Web Reconnaissance Tool Review I</dc:title>
  <cp:lastModifiedBy>JIJO</cp:lastModifiedBy>
  <cp:revision>6</cp:revision>
  <dcterms:modified xsi:type="dcterms:W3CDTF">2023-03-01T09:16:03Z</dcterms:modified>
</cp:coreProperties>
</file>