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312" r:id="rId5"/>
    <p:sldId id="304" r:id="rId6"/>
    <p:sldId id="307" r:id="rId7"/>
    <p:sldId id="281" r:id="rId8"/>
    <p:sldId id="282" r:id="rId9"/>
    <p:sldId id="314" r:id="rId10"/>
    <p:sldId id="315" r:id="rId11"/>
    <p:sldId id="317" r:id="rId12"/>
    <p:sldId id="318" r:id="rId13"/>
    <p:sldId id="319" r:id="rId14"/>
    <p:sldId id="321" r:id="rId15"/>
    <p:sldId id="322"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65860" autoAdjust="0"/>
  </p:normalViewPr>
  <p:slideViewPr>
    <p:cSldViewPr snapToGrid="0" snapToObjects="1">
      <p:cViewPr varScale="1">
        <p:scale>
          <a:sx n="44" d="100"/>
          <a:sy n="44" d="100"/>
        </p:scale>
        <p:origin x="1536" y="3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2392"/>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drupal.org/project/modifiers_pac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This is the intro slide.</a:t>
            </a:r>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228600" indent="-228600">
              <a:buFont typeface="+mj-lt"/>
              <a:buAutoNum type="arabicPeriod"/>
            </a:pPr>
            <a:r>
              <a:rPr lang="en-US" dirty="0"/>
              <a:t>Test 1</a:t>
            </a:r>
          </a:p>
          <a:p>
            <a:pPr marL="228600" indent="-228600">
              <a:buFont typeface="+mj-lt"/>
              <a:buAutoNum type="arabicPeriod"/>
            </a:pPr>
            <a:r>
              <a:rPr lang="en-US" dirty="0"/>
              <a:t>Test 2</a:t>
            </a:r>
          </a:p>
          <a:p>
            <a:pPr marL="228600" indent="-228600">
              <a:buFont typeface="+mj-lt"/>
              <a:buAutoNum type="arabicPeriod"/>
            </a:pPr>
            <a:r>
              <a:rPr lang="en-US" dirty="0"/>
              <a:t>Test 3</a:t>
            </a:r>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sz="600" b="0" i="0" kern="1200" dirty="0">
                <a:solidFill>
                  <a:schemeClr val="tx1"/>
                </a:solidFill>
                <a:effectLst/>
                <a:latin typeface="+mn-lt"/>
                <a:ea typeface="+mn-ea"/>
                <a:cs typeface="+mn-cs"/>
              </a:rPr>
              <a:t>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600" b="0" i="0" kern="1200" dirty="0" err="1">
                <a:solidFill>
                  <a:schemeClr val="tx1"/>
                </a:solidFill>
                <a:effectLst/>
                <a:latin typeface="+mn-lt"/>
                <a:ea typeface="+mn-ea"/>
                <a:cs typeface="+mn-cs"/>
              </a:rPr>
              <a:t>popularised</a:t>
            </a:r>
            <a:r>
              <a:rPr lang="en-US" sz="600" b="0" i="0" kern="1200" dirty="0">
                <a:solidFill>
                  <a:schemeClr val="tx1"/>
                </a:solidFill>
                <a:effectLst/>
                <a:latin typeface="+mn-lt"/>
                <a:ea typeface="+mn-ea"/>
                <a:cs typeface="+mn-cs"/>
              </a:rPr>
              <a:t> in the 1960s with the release of Letraset sheets containing Lorem Ipsum passages, and more recently with desktop publishing software like Aldus PageMaker including versions of Lorem Ipsum</a:t>
            </a:r>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https://www.youtube.com/watch?v=R5UFQK0cMSs</a:t>
            </a:r>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sz="600" b="0" i="0" kern="1200" dirty="0">
                <a:solidFill>
                  <a:schemeClr val="tx1"/>
                </a:solidFill>
                <a:effectLst/>
                <a:latin typeface="+mn-lt"/>
                <a:ea typeface="+mn-ea"/>
                <a:cs typeface="+mn-cs"/>
              </a:rPr>
              <a:t>he Paragraphs module in Drupal offers editors a component-driven architecture for building pages with flexibility and ease. Since 2015, </a:t>
            </a:r>
            <a:r>
              <a:rPr lang="en-US" sz="600" b="0" i="0" kern="1200" dirty="0" err="1">
                <a:solidFill>
                  <a:schemeClr val="tx1"/>
                </a:solidFill>
                <a:effectLst/>
                <a:latin typeface="+mn-lt"/>
                <a:ea typeface="+mn-ea"/>
                <a:cs typeface="+mn-cs"/>
              </a:rPr>
              <a:t>Morpht</a:t>
            </a:r>
            <a:r>
              <a:rPr lang="en-US" sz="600" b="0" i="0" kern="1200" dirty="0">
                <a:solidFill>
                  <a:schemeClr val="tx1"/>
                </a:solidFill>
                <a:effectLst/>
                <a:latin typeface="+mn-lt"/>
                <a:ea typeface="+mn-ea"/>
                <a:cs typeface="+mn-cs"/>
              </a:rPr>
              <a:t> has been at the forefront of developing innovative approaches to site building using Paragraphs. This case study highlights the key features of the Paragraphs module and showcases examples of paragraphs to demonstrate its potential.</a:t>
            </a:r>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sz="600" b="1" i="0" kern="1200" dirty="0">
                <a:solidFill>
                  <a:schemeClr val="tx1"/>
                </a:solidFill>
                <a:effectLst/>
                <a:latin typeface="+mn-lt"/>
                <a:ea typeface="+mn-ea"/>
                <a:cs typeface="+mn-cs"/>
              </a:rPr>
              <a:t>Vibrant Eco system</a:t>
            </a:r>
          </a:p>
          <a:p>
            <a:r>
              <a:rPr lang="en-US" sz="600" b="0" i="0" kern="1200" dirty="0">
                <a:solidFill>
                  <a:schemeClr val="tx1"/>
                </a:solidFill>
                <a:effectLst/>
                <a:latin typeface="+mn-lt"/>
                <a:ea typeface="+mn-ea"/>
                <a:cs typeface="+mn-cs"/>
              </a:rPr>
              <a:t>A vibrant ecosystem has emerged around the Paragraphs module. There are many supporting modules and the community has adopted Paragraphs as a standard way of building out complex page layouts.</a:t>
            </a:r>
          </a:p>
          <a:p>
            <a:br>
              <a:rPr lang="en-US" dirty="0"/>
            </a:br>
            <a:r>
              <a:rPr lang="en-US" sz="600" b="1" i="0" kern="1200" dirty="0" err="1">
                <a:solidFill>
                  <a:schemeClr val="tx1"/>
                </a:solidFill>
                <a:effectLst/>
                <a:latin typeface="+mn-lt"/>
                <a:ea typeface="+mn-ea"/>
                <a:cs typeface="+mn-cs"/>
              </a:rPr>
              <a:t>Modifers</a:t>
            </a:r>
            <a:r>
              <a:rPr lang="en-US" sz="600" b="1" i="0" kern="1200" dirty="0">
                <a:solidFill>
                  <a:schemeClr val="tx1"/>
                </a:solidFill>
                <a:effectLst/>
                <a:latin typeface="+mn-lt"/>
                <a:ea typeface="+mn-ea"/>
                <a:cs typeface="+mn-cs"/>
              </a:rPr>
              <a:t> Pack</a:t>
            </a:r>
          </a:p>
          <a:p>
            <a:r>
              <a:rPr lang="en-US" sz="600" b="0" i="0" kern="1200" dirty="0" err="1">
                <a:solidFill>
                  <a:schemeClr val="tx1"/>
                </a:solidFill>
                <a:effectLst/>
                <a:latin typeface="+mn-lt"/>
                <a:ea typeface="+mn-ea"/>
                <a:cs typeface="+mn-cs"/>
              </a:rPr>
              <a:t>Morpht</a:t>
            </a:r>
            <a:r>
              <a:rPr lang="en-US" sz="600" b="0" i="0" kern="1200" dirty="0">
                <a:solidFill>
                  <a:schemeClr val="tx1"/>
                </a:solidFill>
                <a:effectLst/>
                <a:latin typeface="+mn-lt"/>
                <a:ea typeface="+mn-ea"/>
                <a:cs typeface="+mn-cs"/>
              </a:rPr>
              <a:t> has developed an extensive </a:t>
            </a:r>
            <a:r>
              <a:rPr lang="en-US" sz="600" b="0" i="0" u="sng" kern="1200" dirty="0">
                <a:solidFill>
                  <a:schemeClr val="tx1"/>
                </a:solidFill>
                <a:effectLst/>
                <a:latin typeface="+mn-lt"/>
                <a:ea typeface="+mn-ea"/>
                <a:cs typeface="+mn-cs"/>
                <a:hlinkClick r:id="rId3"/>
              </a:rPr>
              <a:t>Modifiers pack</a:t>
            </a:r>
            <a:r>
              <a:rPr lang="en-US" sz="600" b="0" i="0" kern="1200" dirty="0">
                <a:solidFill>
                  <a:schemeClr val="tx1"/>
                </a:solidFill>
                <a:effectLst/>
                <a:latin typeface="+mn-lt"/>
                <a:ea typeface="+mn-ea"/>
                <a:cs typeface="+mn-cs"/>
              </a:rPr>
              <a:t> that can be added to paragraphs, helping your pages stand out. Easily incorporate background images, </a:t>
            </a:r>
            <a:r>
              <a:rPr lang="en-US" sz="600" b="0" i="0" kern="1200" dirty="0" err="1">
                <a:solidFill>
                  <a:schemeClr val="tx1"/>
                </a:solidFill>
                <a:effectLst/>
                <a:latin typeface="+mn-lt"/>
                <a:ea typeface="+mn-ea"/>
                <a:cs typeface="+mn-cs"/>
              </a:rPr>
              <a:t>colours</a:t>
            </a:r>
            <a:r>
              <a:rPr lang="en-US" sz="600" b="0" i="0" kern="1200" dirty="0">
                <a:solidFill>
                  <a:schemeClr val="tx1"/>
                </a:solidFill>
                <a:effectLst/>
                <a:latin typeface="+mn-lt"/>
                <a:ea typeface="+mn-ea"/>
                <a:cs typeface="+mn-cs"/>
              </a:rPr>
              <a:t>, parallax effects, scroll reveals, and gradients to create visually engaging content.</a:t>
            </a:r>
          </a:p>
          <a:p>
            <a:endParaRPr lang="en-US" sz="600" b="0" i="0" kern="1200" dirty="0">
              <a:solidFill>
                <a:schemeClr val="tx1"/>
              </a:solidFill>
              <a:effectLst/>
              <a:latin typeface="+mn-lt"/>
              <a:ea typeface="+mn-ea"/>
              <a:cs typeface="+mn-cs"/>
            </a:endParaRPr>
          </a:p>
          <a:p>
            <a:r>
              <a:rPr lang="en-US" sz="600" b="0" i="0" kern="1200" dirty="0">
                <a:solidFill>
                  <a:schemeClr val="tx1"/>
                </a:solidFill>
                <a:effectLst/>
                <a:latin typeface="+mn-lt"/>
                <a:ea typeface="+mn-ea"/>
                <a:cs typeface="+mn-cs"/>
              </a:rPr>
              <a:t>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600" b="0" i="0" kern="1200" dirty="0" err="1">
                <a:solidFill>
                  <a:schemeClr val="tx1"/>
                </a:solidFill>
                <a:effectLst/>
                <a:latin typeface="+mn-lt"/>
                <a:ea typeface="+mn-ea"/>
                <a:cs typeface="+mn-cs"/>
              </a:rPr>
              <a:t>popularised</a:t>
            </a:r>
            <a:r>
              <a:rPr lang="en-US" sz="600" b="0" i="0" kern="1200" dirty="0">
                <a:solidFill>
                  <a:schemeClr val="tx1"/>
                </a:solidFill>
                <a:effectLst/>
                <a:latin typeface="+mn-lt"/>
                <a:ea typeface="+mn-ea"/>
                <a:cs typeface="+mn-cs"/>
              </a:rPr>
              <a:t> in the 1960s with the release of Letraset sheets containing Lorem Ipsum passages, and more recently with desktop publishing software like Aldus PageMaker including versions of Lorem Ipsum</a:t>
            </a:r>
          </a:p>
          <a:p>
            <a:r>
              <a:rPr lang="en-US" sz="600" b="0" i="0" kern="1200" dirty="0">
                <a:solidFill>
                  <a:schemeClr val="tx1"/>
                </a:solidFill>
                <a:effectLst/>
                <a:latin typeface="+mn-lt"/>
                <a:ea typeface="+mn-ea"/>
                <a:cs typeface="+mn-cs"/>
              </a:rPr>
              <a:t>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600" b="0" i="0" kern="1200" dirty="0" err="1">
                <a:solidFill>
                  <a:schemeClr val="tx1"/>
                </a:solidFill>
                <a:effectLst/>
                <a:latin typeface="+mn-lt"/>
                <a:ea typeface="+mn-ea"/>
                <a:cs typeface="+mn-cs"/>
              </a:rPr>
              <a:t>popularised</a:t>
            </a:r>
            <a:r>
              <a:rPr lang="en-US" sz="600" b="0" i="0" kern="1200" dirty="0">
                <a:solidFill>
                  <a:schemeClr val="tx1"/>
                </a:solidFill>
                <a:effectLst/>
                <a:latin typeface="+mn-lt"/>
                <a:ea typeface="+mn-ea"/>
                <a:cs typeface="+mn-cs"/>
              </a:rPr>
              <a:t> in the 1960s with the release of Letraset sheets containing Lorem Ipsum passages, and more recently with desktop publishing software like Aldus PageMaker including versions of Lorem Ipsum</a:t>
            </a:r>
          </a:p>
          <a:p>
            <a:r>
              <a:rPr lang="en-US" sz="600" b="0" i="0" kern="1200" dirty="0">
                <a:solidFill>
                  <a:schemeClr val="tx1"/>
                </a:solidFill>
                <a:effectLst/>
                <a:latin typeface="+mn-lt"/>
                <a:ea typeface="+mn-ea"/>
                <a:cs typeface="+mn-cs"/>
              </a:rPr>
              <a:t>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600" b="0" i="0" kern="1200" dirty="0" err="1">
                <a:solidFill>
                  <a:schemeClr val="tx1"/>
                </a:solidFill>
                <a:effectLst/>
                <a:latin typeface="+mn-lt"/>
                <a:ea typeface="+mn-ea"/>
                <a:cs typeface="+mn-cs"/>
              </a:rPr>
              <a:t>popularised</a:t>
            </a:r>
            <a:r>
              <a:rPr lang="en-US" sz="600" b="0" i="0" kern="1200" dirty="0">
                <a:solidFill>
                  <a:schemeClr val="tx1"/>
                </a:solidFill>
                <a:effectLst/>
                <a:latin typeface="+mn-lt"/>
                <a:ea typeface="+mn-ea"/>
                <a:cs typeface="+mn-cs"/>
              </a:rPr>
              <a:t> in the 1960s with the release of Letraset sheets containing Lorem Ipsum passages, and more recently with desktop publishing software like Aldus PageMaker including versions of Lorem Ipsum</a:t>
            </a:r>
          </a:p>
          <a:p>
            <a:r>
              <a:rPr lang="en-US" sz="600" b="0" i="0" kern="1200" dirty="0">
                <a:solidFill>
                  <a:schemeClr val="tx1"/>
                </a:solidFill>
                <a:effectLst/>
                <a:latin typeface="+mn-lt"/>
                <a:ea typeface="+mn-ea"/>
                <a:cs typeface="+mn-cs"/>
              </a:rPr>
              <a:t>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600" b="0" i="0" kern="1200" dirty="0" err="1">
                <a:solidFill>
                  <a:schemeClr val="tx1"/>
                </a:solidFill>
                <a:effectLst/>
                <a:latin typeface="+mn-lt"/>
                <a:ea typeface="+mn-ea"/>
                <a:cs typeface="+mn-cs"/>
              </a:rPr>
              <a:t>popularised</a:t>
            </a:r>
            <a:r>
              <a:rPr lang="en-US" sz="600" b="0" i="0" kern="1200" dirty="0">
                <a:solidFill>
                  <a:schemeClr val="tx1"/>
                </a:solidFill>
                <a:effectLst/>
                <a:latin typeface="+mn-lt"/>
                <a:ea typeface="+mn-ea"/>
                <a:cs typeface="+mn-cs"/>
              </a:rPr>
              <a:t> in the 1960s with the release of Letraset sheets containing Lorem Ipsum passages, and more recently with desktop publishing software like Aldus PageMaker including versions of Lorem Ipsum</a:t>
            </a:r>
          </a:p>
          <a:p>
            <a:r>
              <a:rPr lang="en-US" sz="600" b="0" i="0" kern="1200" dirty="0">
                <a:solidFill>
                  <a:schemeClr val="tx1"/>
                </a:solidFill>
                <a:effectLst/>
                <a:latin typeface="+mn-lt"/>
                <a:ea typeface="+mn-ea"/>
                <a:cs typeface="+mn-cs"/>
              </a:rPr>
              <a:t>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600" b="0" i="0" kern="1200" dirty="0" err="1">
                <a:solidFill>
                  <a:schemeClr val="tx1"/>
                </a:solidFill>
                <a:effectLst/>
                <a:latin typeface="+mn-lt"/>
                <a:ea typeface="+mn-ea"/>
                <a:cs typeface="+mn-cs"/>
              </a:rPr>
              <a:t>popularised</a:t>
            </a:r>
            <a:r>
              <a:rPr lang="en-US" sz="600" b="0" i="0" kern="1200" dirty="0">
                <a:solidFill>
                  <a:schemeClr val="tx1"/>
                </a:solidFill>
                <a:effectLst/>
                <a:latin typeface="+mn-lt"/>
                <a:ea typeface="+mn-ea"/>
                <a:cs typeface="+mn-cs"/>
              </a:rPr>
              <a:t> in the 1960s with the release of Letraset sheets containing Lorem Ipsum passages, and more recently with desktop publishing software like Aldus PageMaker including versions of Lorem Ipsum</a:t>
            </a:r>
          </a:p>
          <a:p>
            <a:r>
              <a:rPr lang="en-US" sz="600" b="0" i="0" kern="1200" dirty="0">
                <a:solidFill>
                  <a:schemeClr val="tx1"/>
                </a:solidFill>
                <a:effectLst/>
                <a:latin typeface="+mn-lt"/>
                <a:ea typeface="+mn-ea"/>
                <a:cs typeface="+mn-cs"/>
              </a:rPr>
              <a:t>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600" b="0" i="0" kern="1200" dirty="0" err="1">
                <a:solidFill>
                  <a:schemeClr val="tx1"/>
                </a:solidFill>
                <a:effectLst/>
                <a:latin typeface="+mn-lt"/>
                <a:ea typeface="+mn-ea"/>
                <a:cs typeface="+mn-cs"/>
              </a:rPr>
              <a:t>popularised</a:t>
            </a:r>
            <a:r>
              <a:rPr lang="en-US" sz="600" b="0" i="0" kern="1200" dirty="0">
                <a:solidFill>
                  <a:schemeClr val="tx1"/>
                </a:solidFill>
                <a:effectLst/>
                <a:latin typeface="+mn-lt"/>
                <a:ea typeface="+mn-ea"/>
                <a:cs typeface="+mn-cs"/>
              </a:rPr>
              <a:t> in the 1960s with the release of Letraset sheets containing Lorem Ipsum passages, and more recently with desktop publishing software like Aldus PageMaker including versions of Lorem Ipsum</a:t>
            </a:r>
          </a:p>
          <a:p>
            <a:br>
              <a:rPr lang="en-US" dirty="0"/>
            </a:br>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Basic </a:t>
            </a:r>
            <a:br>
              <a:rPr lang="en-US" dirty="0"/>
            </a:br>
            <a:r>
              <a:rPr lang="en-US" dirty="0"/>
              <a:t>presentation</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a:t>Dynamic delivery</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2331958"/>
            <a:ext cx="2975217" cy="3704266"/>
          </a:xfrm>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2133818870"/>
              </p:ext>
            </p:extLst>
          </p:nvPr>
        </p:nvGraphicFramePr>
        <p:xfrm>
          <a:off x="5087938" y="2332038"/>
          <a:ext cx="6345236" cy="3879279"/>
        </p:xfrm>
        <a:graphic>
          <a:graphicData uri="http://schemas.openxmlformats.org/drawingml/2006/table">
            <a:tbl>
              <a:tblPr firstRow="1" bandRow="1">
                <a:tableStyleId>{3B4B98B0-60AC-42C2-AFA5-B58CD77FA1E5}</a:tableStyleId>
              </a:tblPr>
              <a:tblGrid>
                <a:gridCol w="2227408">
                  <a:extLst>
                    <a:ext uri="{9D8B030D-6E8A-4147-A177-3AD203B41FA5}">
                      <a16:colId xmlns:a16="http://schemas.microsoft.com/office/drawing/2014/main" val="180956085"/>
                    </a:ext>
                  </a:extLst>
                </a:gridCol>
                <a:gridCol w="2227408">
                  <a:extLst>
                    <a:ext uri="{9D8B030D-6E8A-4147-A177-3AD203B41FA5}">
                      <a16:colId xmlns:a16="http://schemas.microsoft.com/office/drawing/2014/main" val="1180706872"/>
                    </a:ext>
                  </a:extLst>
                </a:gridCol>
                <a:gridCol w="945210">
                  <a:extLst>
                    <a:ext uri="{9D8B030D-6E8A-4147-A177-3AD203B41FA5}">
                      <a16:colId xmlns:a16="http://schemas.microsoft.com/office/drawing/2014/main" val="2050154702"/>
                    </a:ext>
                  </a:extLst>
                </a:gridCol>
                <a:gridCol w="945210">
                  <a:extLst>
                    <a:ext uri="{9D8B030D-6E8A-4147-A177-3AD203B41FA5}">
                      <a16:colId xmlns:a16="http://schemas.microsoft.com/office/drawing/2014/main" val="1872764148"/>
                    </a:ext>
                  </a:extLst>
                </a:gridCol>
              </a:tblGrid>
              <a:tr h="606129">
                <a:tc>
                  <a:txBody>
                    <a:bodyPr/>
                    <a:lstStyle/>
                    <a:p>
                      <a:r>
                        <a:rPr lang="en-US" dirty="0">
                          <a:solidFill>
                            <a:schemeClr val="accent6"/>
                          </a:solidFill>
                        </a:rPr>
                        <a:t>Metric</a:t>
                      </a:r>
                    </a:p>
                  </a:txBody>
                  <a:tcPr anchor="ctr"/>
                </a:tc>
                <a:tc>
                  <a:txBody>
                    <a:bodyPr/>
                    <a:lstStyle/>
                    <a:p>
                      <a:r>
                        <a:rPr lang="en-US" dirty="0">
                          <a:solidFill>
                            <a:schemeClr val="accent6"/>
                          </a:solidFill>
                        </a:rPr>
                        <a:t>Measurement</a:t>
                      </a:r>
                    </a:p>
                  </a:txBody>
                  <a:tcPr anchor="ctr"/>
                </a:tc>
                <a:tc>
                  <a:txBody>
                    <a:bodyPr/>
                    <a:lstStyle/>
                    <a:p>
                      <a:r>
                        <a:rPr lang="en-US" dirty="0">
                          <a:solidFill>
                            <a:schemeClr val="accent6"/>
                          </a:solidFill>
                        </a:rPr>
                        <a:t>Target</a:t>
                      </a:r>
                    </a:p>
                  </a:txBody>
                  <a:tcPr anchor="ctr"/>
                </a:tc>
                <a:tc>
                  <a:txBody>
                    <a:bodyPr/>
                    <a:lstStyle/>
                    <a:p>
                      <a:r>
                        <a:rPr lang="en-US" dirty="0">
                          <a:solidFill>
                            <a:schemeClr val="accent6"/>
                          </a:solidFill>
                        </a:rPr>
                        <a:t>Actual</a:t>
                      </a:r>
                    </a:p>
                  </a:txBody>
                  <a:tcPr anchor="ctr"/>
                </a:tc>
                <a:extLst>
                  <a:ext uri="{0D108BD9-81ED-4DB2-BD59-A6C34878D82A}">
                    <a16:rowId xmlns:a16="http://schemas.microsoft.com/office/drawing/2014/main" val="3059142786"/>
                  </a:ext>
                </a:extLst>
              </a:tr>
              <a:tr h="606129">
                <a:tc>
                  <a:txBody>
                    <a:bodyPr/>
                    <a:lstStyle/>
                    <a:p>
                      <a:r>
                        <a:rPr lang="en-US" dirty="0">
                          <a:solidFill>
                            <a:schemeClr val="accent6"/>
                          </a:solidFill>
                        </a:rPr>
                        <a:t>Audience attendance</a:t>
                      </a:r>
                    </a:p>
                  </a:txBody>
                  <a:tcPr anchor="ctr"/>
                </a:tc>
                <a:tc>
                  <a:txBody>
                    <a:bodyPr/>
                    <a:lstStyle/>
                    <a:p>
                      <a:r>
                        <a:rPr lang="en-US" dirty="0">
                          <a:solidFill>
                            <a:schemeClr val="accent6"/>
                          </a:solidFill>
                        </a:rPr>
                        <a:t># of attendees</a:t>
                      </a:r>
                    </a:p>
                  </a:txBody>
                  <a:tcPr anchor="ctr"/>
                </a:tc>
                <a:tc>
                  <a:txBody>
                    <a:bodyPr/>
                    <a:lstStyle/>
                    <a:p>
                      <a:r>
                        <a:rPr lang="en-US" dirty="0">
                          <a:solidFill>
                            <a:schemeClr val="accent6"/>
                          </a:solidFill>
                        </a:rPr>
                        <a:t>150</a:t>
                      </a:r>
                    </a:p>
                  </a:txBody>
                  <a:tcPr anchor="ctr"/>
                </a:tc>
                <a:tc>
                  <a:txBody>
                    <a:bodyPr/>
                    <a:lstStyle/>
                    <a:p>
                      <a:r>
                        <a:rPr lang="en-US" dirty="0">
                          <a:solidFill>
                            <a:schemeClr val="accent6"/>
                          </a:solidFill>
                        </a:rPr>
                        <a:t>120</a:t>
                      </a:r>
                    </a:p>
                  </a:txBody>
                  <a:tcPr anchor="ctr"/>
                </a:tc>
                <a:extLst>
                  <a:ext uri="{0D108BD9-81ED-4DB2-BD59-A6C34878D82A}">
                    <a16:rowId xmlns:a16="http://schemas.microsoft.com/office/drawing/2014/main" val="3588576737"/>
                  </a:ext>
                </a:extLst>
              </a:tr>
              <a:tr h="643498">
                <a:tc>
                  <a:txBody>
                    <a:bodyPr/>
                    <a:lstStyle/>
                    <a:p>
                      <a:r>
                        <a:rPr lang="en-US" dirty="0">
                          <a:solidFill>
                            <a:schemeClr val="accent6"/>
                          </a:solidFill>
                        </a:rPr>
                        <a:t>Engagement duration</a:t>
                      </a:r>
                    </a:p>
                  </a:txBody>
                  <a:tcPr anchor="ctr"/>
                </a:tc>
                <a:tc>
                  <a:txBody>
                    <a:bodyPr/>
                    <a:lstStyle/>
                    <a:p>
                      <a:r>
                        <a:rPr lang="en-US" dirty="0">
                          <a:solidFill>
                            <a:schemeClr val="accent6"/>
                          </a:solidFill>
                        </a:rPr>
                        <a:t>Minutes</a:t>
                      </a:r>
                    </a:p>
                  </a:txBody>
                  <a:tcPr anchor="ctr"/>
                </a:tc>
                <a:tc>
                  <a:txBody>
                    <a:bodyPr/>
                    <a:lstStyle/>
                    <a:p>
                      <a:r>
                        <a:rPr lang="en-US" dirty="0">
                          <a:solidFill>
                            <a:schemeClr val="accent6"/>
                          </a:solidFill>
                        </a:rPr>
                        <a:t>60</a:t>
                      </a:r>
                    </a:p>
                  </a:txBody>
                  <a:tcPr anchor="ctr"/>
                </a:tc>
                <a:tc>
                  <a:txBody>
                    <a:bodyPr/>
                    <a:lstStyle/>
                    <a:p>
                      <a:r>
                        <a:rPr lang="en-US" dirty="0">
                          <a:solidFill>
                            <a:schemeClr val="accent6"/>
                          </a:solidFill>
                        </a:rPr>
                        <a:t>75</a:t>
                      </a:r>
                    </a:p>
                  </a:txBody>
                  <a:tcPr anchor="ctr"/>
                </a:tc>
                <a:extLst>
                  <a:ext uri="{0D108BD9-81ED-4DB2-BD59-A6C34878D82A}">
                    <a16:rowId xmlns:a16="http://schemas.microsoft.com/office/drawing/2014/main" val="1626410507"/>
                  </a:ext>
                </a:extLst>
              </a:tr>
              <a:tr h="606129">
                <a:tc>
                  <a:txBody>
                    <a:bodyPr/>
                    <a:lstStyle/>
                    <a:p>
                      <a:r>
                        <a:rPr lang="en-US" dirty="0">
                          <a:solidFill>
                            <a:schemeClr val="accent6"/>
                          </a:solidFill>
                        </a:rPr>
                        <a:t>Q&amp;A interaction</a:t>
                      </a:r>
                    </a:p>
                  </a:txBody>
                  <a:tcPr anchor="ctr"/>
                </a:tc>
                <a:tc>
                  <a:txBody>
                    <a:bodyPr/>
                    <a:lstStyle/>
                    <a:p>
                      <a:r>
                        <a:rPr lang="en-US" dirty="0">
                          <a:solidFill>
                            <a:schemeClr val="accent6"/>
                          </a:solidFill>
                        </a:rPr>
                        <a:t># of questions</a:t>
                      </a:r>
                    </a:p>
                  </a:txBody>
                  <a:tcPr anchor="ctr"/>
                </a:tc>
                <a:tc>
                  <a:txBody>
                    <a:bodyPr/>
                    <a:lstStyle/>
                    <a:p>
                      <a:r>
                        <a:rPr lang="en-US" dirty="0">
                          <a:solidFill>
                            <a:schemeClr val="accent6"/>
                          </a:solidFill>
                        </a:rPr>
                        <a:t>10</a:t>
                      </a:r>
                    </a:p>
                  </a:txBody>
                  <a:tcPr anchor="ctr"/>
                </a:tc>
                <a:tc>
                  <a:txBody>
                    <a:bodyPr/>
                    <a:lstStyle/>
                    <a:p>
                      <a:r>
                        <a:rPr lang="en-US" dirty="0">
                          <a:solidFill>
                            <a:schemeClr val="accent6"/>
                          </a:solidFill>
                        </a:rPr>
                        <a:t>15</a:t>
                      </a:r>
                    </a:p>
                  </a:txBody>
                  <a:tcPr anchor="ctr"/>
                </a:tc>
                <a:extLst>
                  <a:ext uri="{0D108BD9-81ED-4DB2-BD59-A6C34878D82A}">
                    <a16:rowId xmlns:a16="http://schemas.microsoft.com/office/drawing/2014/main" val="1888116840"/>
                  </a:ext>
                </a:extLst>
              </a:tr>
              <a:tr h="606129">
                <a:tc>
                  <a:txBody>
                    <a:bodyPr/>
                    <a:lstStyle/>
                    <a:p>
                      <a:r>
                        <a:rPr lang="en-US" dirty="0">
                          <a:solidFill>
                            <a:schemeClr val="accent6"/>
                          </a:solidFill>
                        </a:rPr>
                        <a:t>Positive feedback</a:t>
                      </a:r>
                    </a:p>
                  </a:txBody>
                  <a:tcPr anchor="ctr"/>
                </a:tc>
                <a:tc>
                  <a:txBody>
                    <a:bodyPr/>
                    <a:lstStyle/>
                    <a:p>
                      <a:r>
                        <a:rPr lang="en-US" dirty="0">
                          <a:solidFill>
                            <a:schemeClr val="accent6"/>
                          </a:solidFill>
                        </a:rPr>
                        <a:t>Percentage (%)</a:t>
                      </a:r>
                    </a:p>
                  </a:txBody>
                  <a:tcPr anchor="ctr"/>
                </a:tc>
                <a:tc>
                  <a:txBody>
                    <a:bodyPr/>
                    <a:lstStyle/>
                    <a:p>
                      <a:r>
                        <a:rPr lang="en-US" dirty="0">
                          <a:solidFill>
                            <a:schemeClr val="accent6"/>
                          </a:solidFill>
                        </a:rPr>
                        <a:t>90</a:t>
                      </a:r>
                    </a:p>
                  </a:txBody>
                  <a:tcPr anchor="ctr"/>
                </a:tc>
                <a:tc>
                  <a:txBody>
                    <a:bodyPr/>
                    <a:lstStyle/>
                    <a:p>
                      <a:r>
                        <a:rPr lang="en-US" dirty="0">
                          <a:solidFill>
                            <a:schemeClr val="accent6"/>
                          </a:solidFill>
                        </a:rPr>
                        <a:t>95</a:t>
                      </a:r>
                    </a:p>
                  </a:txBody>
                  <a:tcPr anchor="ctr"/>
                </a:tc>
                <a:extLst>
                  <a:ext uri="{0D108BD9-81ED-4DB2-BD59-A6C34878D82A}">
                    <a16:rowId xmlns:a16="http://schemas.microsoft.com/office/drawing/2014/main" val="4023592559"/>
                  </a:ext>
                </a:extLst>
              </a:tr>
              <a:tr h="811265">
                <a:tc>
                  <a:txBody>
                    <a:bodyPr/>
                    <a:lstStyle/>
                    <a:p>
                      <a:r>
                        <a:rPr lang="en-US" dirty="0">
                          <a:solidFill>
                            <a:schemeClr val="accent6"/>
                          </a:solidFill>
                        </a:rPr>
                        <a:t>Rate of information retention</a:t>
                      </a:r>
                    </a:p>
                  </a:txBody>
                  <a:tcPr anchor="ctr"/>
                </a:tc>
                <a:tc>
                  <a:txBody>
                    <a:bodyPr/>
                    <a:lstStyle/>
                    <a:p>
                      <a:r>
                        <a:rPr lang="en-US" dirty="0">
                          <a:solidFill>
                            <a:schemeClr val="accent6"/>
                          </a:solidFill>
                        </a:rPr>
                        <a:t>Percentage (%)</a:t>
                      </a:r>
                    </a:p>
                  </a:txBody>
                  <a:tcPr anchor="ctr"/>
                </a:tc>
                <a:tc>
                  <a:txBody>
                    <a:bodyPr/>
                    <a:lstStyle/>
                    <a:p>
                      <a:r>
                        <a:rPr lang="en-US" dirty="0">
                          <a:solidFill>
                            <a:schemeClr val="accent6"/>
                          </a:solidFill>
                        </a:rPr>
                        <a:t>80</a:t>
                      </a:r>
                    </a:p>
                  </a:txBody>
                  <a:tcPr anchor="ctr"/>
                </a:tc>
                <a:tc>
                  <a:txBody>
                    <a:bodyPr/>
                    <a:lstStyle/>
                    <a:p>
                      <a:r>
                        <a:rPr lang="en-US" dirty="0">
                          <a:solidFill>
                            <a:schemeClr val="accent6"/>
                          </a:solidFill>
                        </a:rPr>
                        <a:t>85</a:t>
                      </a:r>
                    </a:p>
                  </a:txBody>
                  <a:tcPr anchor="ctr"/>
                </a:tc>
                <a:extLst>
                  <a:ext uri="{0D108BD9-81ED-4DB2-BD59-A6C34878D82A}">
                    <a16:rowId xmlns:a16="http://schemas.microsoft.com/office/drawing/2014/main" val="2426564953"/>
                  </a:ext>
                </a:extLst>
              </a:tr>
            </a:tbl>
          </a:graphicData>
        </a:graphic>
      </p:graphicFrame>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Final tips &amp; takeaways</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5829147" cy="3961593"/>
          </a:xfrm>
        </p:spPr>
        <p:txBody>
          <a:bodyPr>
            <a:normAutofit/>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7940842" y="2303028"/>
            <a:ext cx="3485184" cy="3961593"/>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dirty="0"/>
              <a:t>Speaking engagement metrics</a:t>
            </a:r>
          </a:p>
        </p:txBody>
      </p:sp>
      <p:graphicFrame>
        <p:nvGraphicFramePr>
          <p:cNvPr id="5" name="Content Placeholder 4">
            <a:extLst>
              <a:ext uri="{FF2B5EF4-FFF2-40B4-BE49-F238E27FC236}">
                <a16:creationId xmlns:a16="http://schemas.microsoft.com/office/drawing/2014/main" id="{AC0C7FF8-9CAF-6C67-C1E5-AF40401D0B3D}"/>
              </a:ext>
            </a:extLst>
          </p:cNvPr>
          <p:cNvGraphicFramePr>
            <a:graphicFrameLocks noGrp="1"/>
          </p:cNvGraphicFramePr>
          <p:nvPr>
            <p:ph sz="quarter" idx="4"/>
            <p:extLst>
              <p:ext uri="{D42A27DB-BD31-4B8C-83A1-F6EECF244321}">
                <p14:modId xmlns:p14="http://schemas.microsoft.com/office/powerpoint/2010/main" val="3999503228"/>
              </p:ext>
            </p:extLst>
          </p:nvPr>
        </p:nvGraphicFramePr>
        <p:xfrm>
          <a:off x="914400" y="2316163"/>
          <a:ext cx="10510836" cy="3948462"/>
        </p:xfrm>
        <a:graphic>
          <a:graphicData uri="http://schemas.openxmlformats.org/drawingml/2006/table">
            <a:tbl>
              <a:tblPr firstRow="1" bandRow="1">
                <a:tableStyleId>{C083E6E3-FA7D-4D7B-A595-EF9225AFEA82}</a:tableStyleId>
              </a:tblPr>
              <a:tblGrid>
                <a:gridCol w="4080076">
                  <a:extLst>
                    <a:ext uri="{9D8B030D-6E8A-4147-A177-3AD203B41FA5}">
                      <a16:colId xmlns:a16="http://schemas.microsoft.com/office/drawing/2014/main" val="1764027237"/>
                    </a:ext>
                  </a:extLst>
                </a:gridCol>
                <a:gridCol w="4080076">
                  <a:extLst>
                    <a:ext uri="{9D8B030D-6E8A-4147-A177-3AD203B41FA5}">
                      <a16:colId xmlns:a16="http://schemas.microsoft.com/office/drawing/2014/main" val="778914542"/>
                    </a:ext>
                  </a:extLst>
                </a:gridCol>
                <a:gridCol w="1175342">
                  <a:extLst>
                    <a:ext uri="{9D8B030D-6E8A-4147-A177-3AD203B41FA5}">
                      <a16:colId xmlns:a16="http://schemas.microsoft.com/office/drawing/2014/main" val="4233386372"/>
                    </a:ext>
                  </a:extLst>
                </a:gridCol>
                <a:gridCol w="1175342">
                  <a:extLst>
                    <a:ext uri="{9D8B030D-6E8A-4147-A177-3AD203B41FA5}">
                      <a16:colId xmlns:a16="http://schemas.microsoft.com/office/drawing/2014/main" val="1626524931"/>
                    </a:ext>
                  </a:extLst>
                </a:gridCol>
              </a:tblGrid>
              <a:tr h="658077">
                <a:tc>
                  <a:txBody>
                    <a:bodyPr/>
                    <a:lstStyle/>
                    <a:p>
                      <a:r>
                        <a:rPr lang="en-US" dirty="0"/>
                        <a:t>Impact factor</a:t>
                      </a:r>
                    </a:p>
                  </a:txBody>
                  <a:tcPr anchor="ctr"/>
                </a:tc>
                <a:tc>
                  <a:txBody>
                    <a:bodyPr/>
                    <a:lstStyle/>
                    <a:p>
                      <a:r>
                        <a:rPr lang="en-US" dirty="0"/>
                        <a:t>Measurement</a:t>
                      </a:r>
                    </a:p>
                  </a:txBody>
                  <a:tcPr anchor="ctr"/>
                </a:tc>
                <a:tc>
                  <a:txBody>
                    <a:bodyPr/>
                    <a:lstStyle/>
                    <a:p>
                      <a:r>
                        <a:rPr lang="en-US" dirty="0"/>
                        <a:t>Target</a:t>
                      </a:r>
                    </a:p>
                  </a:txBody>
                  <a:tcPr anchor="ctr"/>
                </a:tc>
                <a:tc>
                  <a:txBody>
                    <a:bodyPr/>
                    <a:lstStyle/>
                    <a:p>
                      <a:r>
                        <a:rPr lang="en-US" dirty="0"/>
                        <a:t>Achieved</a:t>
                      </a:r>
                    </a:p>
                  </a:txBody>
                  <a:tcPr anchor="ctr"/>
                </a:tc>
                <a:extLst>
                  <a:ext uri="{0D108BD9-81ED-4DB2-BD59-A6C34878D82A}">
                    <a16:rowId xmlns:a16="http://schemas.microsoft.com/office/drawing/2014/main" val="2865033212"/>
                  </a:ext>
                </a:extLst>
              </a:tr>
              <a:tr h="658077">
                <a:tc>
                  <a:txBody>
                    <a:bodyPr/>
                    <a:lstStyle/>
                    <a:p>
                      <a:r>
                        <a:rPr lang="en-US" dirty="0"/>
                        <a:t>Audience interaction</a:t>
                      </a:r>
                    </a:p>
                  </a:txBody>
                  <a:tcPr anchor="ctr"/>
                </a:tc>
                <a:tc>
                  <a:txBody>
                    <a:bodyPr/>
                    <a:lstStyle/>
                    <a:p>
                      <a:r>
                        <a:rPr lang="en-US" dirty="0"/>
                        <a:t>Percentage (%)</a:t>
                      </a:r>
                    </a:p>
                  </a:txBody>
                  <a:tcPr anchor="ctr"/>
                </a:tc>
                <a:tc>
                  <a:txBody>
                    <a:bodyPr/>
                    <a:lstStyle/>
                    <a:p>
                      <a:r>
                        <a:rPr lang="en-US" dirty="0"/>
                        <a:t>85</a:t>
                      </a:r>
                    </a:p>
                  </a:txBody>
                  <a:tcPr anchor="ctr"/>
                </a:tc>
                <a:tc>
                  <a:txBody>
                    <a:bodyPr/>
                    <a:lstStyle/>
                    <a:p>
                      <a:r>
                        <a:rPr lang="en-US" dirty="0"/>
                        <a:t>88</a:t>
                      </a:r>
                    </a:p>
                  </a:txBody>
                  <a:tcPr anchor="ctr"/>
                </a:tc>
                <a:extLst>
                  <a:ext uri="{0D108BD9-81ED-4DB2-BD59-A6C34878D82A}">
                    <a16:rowId xmlns:a16="http://schemas.microsoft.com/office/drawing/2014/main" val="773796761"/>
                  </a:ext>
                </a:extLst>
              </a:tr>
              <a:tr h="658077">
                <a:tc>
                  <a:txBody>
                    <a:bodyPr/>
                    <a:lstStyle/>
                    <a:p>
                      <a:r>
                        <a:rPr lang="en-US" dirty="0"/>
                        <a:t>Knowledge retention</a:t>
                      </a:r>
                    </a:p>
                  </a:txBody>
                  <a:tcPr anchor="ctr"/>
                </a:tc>
                <a:tc>
                  <a:txBody>
                    <a:bodyPr/>
                    <a:lstStyle/>
                    <a:p>
                      <a:r>
                        <a:rPr lang="en-US" dirty="0"/>
                        <a:t>Percentage (%)</a:t>
                      </a:r>
                    </a:p>
                  </a:txBody>
                  <a:tcPr anchor="ctr"/>
                </a:tc>
                <a:tc>
                  <a:txBody>
                    <a:bodyPr/>
                    <a:lstStyle/>
                    <a:p>
                      <a:r>
                        <a:rPr lang="en-US" dirty="0"/>
                        <a:t>75</a:t>
                      </a:r>
                    </a:p>
                  </a:txBody>
                  <a:tcPr anchor="ctr"/>
                </a:tc>
                <a:tc>
                  <a:txBody>
                    <a:bodyPr/>
                    <a:lstStyle/>
                    <a:p>
                      <a:r>
                        <a:rPr lang="en-US" dirty="0"/>
                        <a:t>80</a:t>
                      </a:r>
                    </a:p>
                  </a:txBody>
                  <a:tcPr anchor="ctr"/>
                </a:tc>
                <a:extLst>
                  <a:ext uri="{0D108BD9-81ED-4DB2-BD59-A6C34878D82A}">
                    <a16:rowId xmlns:a16="http://schemas.microsoft.com/office/drawing/2014/main" val="1789202252"/>
                  </a:ext>
                </a:extLst>
              </a:tr>
              <a:tr h="658077">
                <a:tc>
                  <a:txBody>
                    <a:bodyPr/>
                    <a:lstStyle/>
                    <a:p>
                      <a:r>
                        <a:rPr lang="en-US" dirty="0"/>
                        <a:t>Post-presentation surveys</a:t>
                      </a:r>
                    </a:p>
                  </a:txBody>
                  <a:tcPr anchor="ctr"/>
                </a:tc>
                <a:tc>
                  <a:txBody>
                    <a:bodyPr/>
                    <a:lstStyle/>
                    <a:p>
                      <a:r>
                        <a:rPr lang="en-US" dirty="0"/>
                        <a:t>Average rating</a:t>
                      </a:r>
                    </a:p>
                  </a:txBody>
                  <a:tcPr anchor="ctr"/>
                </a:tc>
                <a:tc>
                  <a:txBody>
                    <a:bodyPr/>
                    <a:lstStyle/>
                    <a:p>
                      <a:r>
                        <a:rPr lang="en-US" dirty="0"/>
                        <a:t>4.2</a:t>
                      </a:r>
                    </a:p>
                  </a:txBody>
                  <a:tcPr anchor="ctr"/>
                </a:tc>
                <a:tc>
                  <a:txBody>
                    <a:bodyPr/>
                    <a:lstStyle/>
                    <a:p>
                      <a:r>
                        <a:rPr lang="en-US" dirty="0"/>
                        <a:t>4.5</a:t>
                      </a:r>
                    </a:p>
                  </a:txBody>
                  <a:tcPr anchor="ctr"/>
                </a:tc>
                <a:extLst>
                  <a:ext uri="{0D108BD9-81ED-4DB2-BD59-A6C34878D82A}">
                    <a16:rowId xmlns:a16="http://schemas.microsoft.com/office/drawing/2014/main" val="2325356481"/>
                  </a:ext>
                </a:extLst>
              </a:tr>
              <a:tr h="658077">
                <a:tc>
                  <a:txBody>
                    <a:bodyPr/>
                    <a:lstStyle/>
                    <a:p>
                      <a:r>
                        <a:rPr lang="en-US" dirty="0"/>
                        <a:t>Referral rate</a:t>
                      </a:r>
                    </a:p>
                  </a:txBody>
                  <a:tcPr anchor="ctr"/>
                </a:tc>
                <a:tc>
                  <a:txBody>
                    <a:bodyPr/>
                    <a:lstStyle/>
                    <a:p>
                      <a:r>
                        <a:rPr lang="en-US" dirty="0"/>
                        <a:t>Percentage (%)</a:t>
                      </a:r>
                    </a:p>
                  </a:txBody>
                  <a:tcPr anchor="ctr"/>
                </a:tc>
                <a:tc>
                  <a:txBody>
                    <a:bodyPr/>
                    <a:lstStyle/>
                    <a:p>
                      <a:r>
                        <a:rPr lang="en-US" dirty="0"/>
                        <a:t>10</a:t>
                      </a:r>
                    </a:p>
                  </a:txBody>
                  <a:tcPr anchor="ctr"/>
                </a:tc>
                <a:tc>
                  <a:txBody>
                    <a:bodyPr/>
                    <a:lstStyle/>
                    <a:p>
                      <a:r>
                        <a:rPr lang="en-US" dirty="0"/>
                        <a:t>12</a:t>
                      </a:r>
                    </a:p>
                  </a:txBody>
                  <a:tcPr anchor="ctr"/>
                </a:tc>
                <a:extLst>
                  <a:ext uri="{0D108BD9-81ED-4DB2-BD59-A6C34878D82A}">
                    <a16:rowId xmlns:a16="http://schemas.microsoft.com/office/drawing/2014/main" val="3322085491"/>
                  </a:ext>
                </a:extLst>
              </a:tr>
              <a:tr h="658077">
                <a:tc>
                  <a:txBody>
                    <a:bodyPr/>
                    <a:lstStyle/>
                    <a:p>
                      <a:r>
                        <a:rPr lang="en-US" dirty="0"/>
                        <a:t>Collaboration opportunities</a:t>
                      </a:r>
                    </a:p>
                  </a:txBody>
                  <a:tcPr anchor="ctr"/>
                </a:tc>
                <a:tc>
                  <a:txBody>
                    <a:bodyPr/>
                    <a:lstStyle/>
                    <a:p>
                      <a:r>
                        <a:rPr lang="en-US" dirty="0"/>
                        <a:t># of opportunities</a:t>
                      </a:r>
                    </a:p>
                  </a:txBody>
                  <a:tcPr anchor="ctr"/>
                </a:tc>
                <a:tc>
                  <a:txBody>
                    <a:bodyPr/>
                    <a:lstStyle/>
                    <a:p>
                      <a:r>
                        <a:rPr lang="en-US" dirty="0"/>
                        <a:t>8</a:t>
                      </a:r>
                    </a:p>
                  </a:txBody>
                  <a:tcPr anchor="ctr"/>
                </a:tc>
                <a:tc>
                  <a:txBody>
                    <a:bodyPr/>
                    <a:lstStyle/>
                    <a:p>
                      <a:r>
                        <a:rPr lang="en-US" dirty="0"/>
                        <a:t>10</a:t>
                      </a:r>
                    </a:p>
                  </a:txBody>
                  <a:tcPr anchor="ctr"/>
                </a:tc>
                <a:extLst>
                  <a:ext uri="{0D108BD9-81ED-4DB2-BD59-A6C34878D82A}">
                    <a16:rowId xmlns:a16="http://schemas.microsoft.com/office/drawing/2014/main" val="2682318458"/>
                  </a:ext>
                </a:extLst>
              </a:tr>
            </a:tbl>
          </a:graphicData>
        </a:graphic>
      </p:graphicFrame>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168621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Brita Tamm</a:t>
            </a:r>
          </a:p>
          <a:p>
            <a:r>
              <a:rPr lang="en-US" dirty="0"/>
              <a:t>502-555-0152</a:t>
            </a:r>
          </a:p>
          <a:p>
            <a:r>
              <a:rPr lang="en-US" dirty="0"/>
              <a:t>brita@firstupconsultants.com </a:t>
            </a:r>
          </a:p>
          <a:p>
            <a:r>
              <a:rPr lang="en-US" dirty="0"/>
              <a:t>www.firstupconsultants.com</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Introduction</a:t>
            </a:r>
          </a:p>
          <a:p>
            <a:r>
              <a:rPr lang="en-US" dirty="0"/>
              <a:t>Building confidence</a:t>
            </a:r>
          </a:p>
          <a:p>
            <a:r>
              <a:rPr lang="en-US" dirty="0"/>
              <a:t>Engaging the audience</a:t>
            </a:r>
          </a:p>
          <a:p>
            <a:r>
              <a:rPr lang="en-US" dirty="0"/>
              <a:t>Visual aids</a:t>
            </a:r>
          </a:p>
          <a:p>
            <a:r>
              <a:rPr lang="en-US" dirty="0"/>
              <a:t>Final tips &amp; takeaways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a:lstStyle/>
          <a:p>
            <a:r>
              <a:rPr lang="en-US" dirty="0"/>
              <a:t>The power of communication</a:t>
            </a: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5">
            <a:duotone>
              <a:prstClr val="black"/>
              <a:schemeClr val="accent1">
                <a:tint val="45000"/>
                <a:satMod val="400000"/>
              </a:schemeClr>
            </a:duotone>
          </a:blip>
          <a:srcRect l="27208" r="27208"/>
          <a:stretch/>
        </p:blipFill>
        <p:spPr>
          <a:xfrm>
            <a:off x="443345" y="0"/>
            <a:ext cx="4344695" cy="6359525"/>
          </a:xfrm>
        </p:spPr>
      </p:pic>
      <p:pic>
        <p:nvPicPr>
          <p:cNvPr id="4" name="videoplayback">
            <a:hlinkClick r:id="" action="ppaction://media"/>
            <a:extLst>
              <a:ext uri="{FF2B5EF4-FFF2-40B4-BE49-F238E27FC236}">
                <a16:creationId xmlns:a16="http://schemas.microsoft.com/office/drawing/2014/main" id="{40BAC14D-54DA-BE59-020F-1D25689FF4E2}"/>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2692400" y="1168400"/>
            <a:ext cx="7142480" cy="3403600"/>
          </a:xfrm>
          <a:prstGeom prst="rect">
            <a:avLst/>
          </a:prstGeom>
        </p:spPr>
      </p:pic>
    </p:spTree>
    <p:extLst>
      <p:ext uri="{BB962C8B-B14F-4D97-AF65-F5344CB8AC3E}">
        <p14:creationId xmlns:p14="http://schemas.microsoft.com/office/powerpoint/2010/main" val="290649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11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495028"/>
          </a:xfrm>
        </p:spPr>
        <p:txBody>
          <a:bodyPr/>
          <a:lstStyle/>
          <a:p>
            <a:r>
              <a:rPr lang="en-US" dirty="0"/>
              <a:t>Overcoming nervousness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808750"/>
            <a:ext cx="5259554" cy="2233233"/>
          </a:xfrm>
        </p:spPr>
        <p:txBody>
          <a:bodyPr/>
          <a:lstStyle/>
          <a:p>
            <a:r>
              <a:rPr lang="en-US" dirty="0"/>
              <a:t>Confidence-building strategies</a:t>
            </a:r>
          </a:p>
          <a:p>
            <a:endParaRPr lang="en-US" dirty="0"/>
          </a:p>
          <a:p>
            <a:endParaRPr lang="en-US" dirty="0"/>
          </a:p>
          <a:p>
            <a:r>
              <a:rPr lang="en-US" dirty="0"/>
              <a:t>https://www.youtube.com/watch?v=8a8wjKKZhSI</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Engaging the audience</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dirty="0"/>
              <a:t>Make eye contact with your audience to create a sense of intimacy and involvement</a:t>
            </a:r>
          </a:p>
          <a:p>
            <a:r>
              <a:rPr lang="en-US" dirty="0"/>
              <a:t>Weave relatable stories into your presentation using narratives that make your message memorable and impactful</a:t>
            </a:r>
          </a:p>
          <a:p>
            <a:r>
              <a:rPr lang="en-US" dirty="0"/>
              <a:t>Encourage questions and provide thoughtful responses to enhance audience participation</a:t>
            </a:r>
          </a:p>
          <a:p>
            <a:r>
              <a:rPr lang="en-US" dirty="0"/>
              <a:t>Use live polls or surveys to gather audience opinions, promoting engagement and making sure the audience feel involved</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Selecting </a:t>
            </a:r>
            <a:br>
              <a:rPr lang="en-US" dirty="0"/>
            </a:br>
            <a:r>
              <a:rPr lang="en-US" dirty="0"/>
              <a:t>visual aids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lstStyle/>
          <a:p>
            <a:r>
              <a:rPr lang="en-US" dirty="0"/>
              <a:t>Enhancing your presentation</a:t>
            </a: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Effective delivery techniques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3283119" cy="3720337"/>
          </a:xfrm>
        </p:spPr>
        <p:txBody>
          <a:bodyPr>
            <a:normAutofit/>
          </a:bodyPr>
          <a:lstStyle/>
          <a:p>
            <a:r>
              <a:rPr lang="en-US" dirty="0"/>
              <a:t>This is a powerful tool in public speaking. It involves varying pitch, tone, and volume to convey emotion, emphasize points, and maintain interest. </a:t>
            </a:r>
          </a:p>
          <a:p>
            <a:pPr lvl="1"/>
            <a:r>
              <a:rPr lang="en-US" dirty="0"/>
              <a:t>Pitch variation</a:t>
            </a:r>
          </a:p>
          <a:p>
            <a:pPr lvl="1"/>
            <a:r>
              <a:rPr lang="en-US" dirty="0"/>
              <a:t>Tone inflection</a:t>
            </a:r>
          </a:p>
          <a:p>
            <a:pPr lvl="1"/>
            <a:r>
              <a:rPr lang="en-US" dirty="0"/>
              <a:t>Volume control</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82159" y="2303028"/>
            <a:ext cx="3284951" cy="3720337"/>
          </a:xfrm>
        </p:spPr>
        <p:txBody>
          <a:bodyPr>
            <a:normAutofit/>
          </a:bodyPr>
          <a:lstStyle/>
          <a:p>
            <a:r>
              <a:rPr lang="en-US" dirty="0"/>
              <a:t>Effective body language enhances your message, making it more impactful and memorable.</a:t>
            </a:r>
          </a:p>
          <a:p>
            <a:pPr lvl="1"/>
            <a:r>
              <a:rPr lang="en-US" dirty="0"/>
              <a:t>Meaningful eye contact</a:t>
            </a:r>
          </a:p>
          <a:p>
            <a:pPr lvl="1"/>
            <a:r>
              <a:rPr lang="en-US" dirty="0"/>
              <a:t>Purposeful gestures</a:t>
            </a:r>
          </a:p>
          <a:p>
            <a:pPr lvl="1"/>
            <a:r>
              <a:rPr lang="en-US" dirty="0"/>
              <a:t>Maintain good posture</a:t>
            </a:r>
          </a:p>
          <a:p>
            <a:pPr lvl="1"/>
            <a:r>
              <a:rPr lang="en-US" dirty="0"/>
              <a:t>Control your expressions</a:t>
            </a:r>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Navigating Q&amp;A </a:t>
            </a:r>
            <a:br>
              <a:rPr lang="en-US" dirty="0"/>
            </a:br>
            <a:r>
              <a:rPr lang="en-US" dirty="0"/>
              <a:t>sessions</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3282950" cy="4143375"/>
          </a:xfrm>
        </p:spPr>
        <p:txBody>
          <a:bodyPr>
            <a:normAutofit/>
          </a:bodyPr>
          <a:lstStyle/>
          <a:p>
            <a:r>
              <a:rPr lang="en-US" dirty="0"/>
              <a:t>Maintaining composure during the Q&amp;A session is essential for projecting confidence and authority. Consider the following tips for staying composed:</a:t>
            </a:r>
          </a:p>
          <a:p>
            <a:r>
              <a:rPr lang="en-US" dirty="0"/>
              <a:t>Stay calm</a:t>
            </a:r>
          </a:p>
          <a:p>
            <a:r>
              <a:rPr lang="en-US" dirty="0"/>
              <a:t>Actively listen</a:t>
            </a:r>
          </a:p>
          <a:p>
            <a:r>
              <a:rPr lang="en-US" dirty="0"/>
              <a:t>Pause and reflect</a:t>
            </a:r>
          </a:p>
          <a:p>
            <a:r>
              <a:rPr lang="en-US" dirty="0"/>
              <a:t>Maintain eye contact</a:t>
            </a:r>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4781550" y="2303463"/>
            <a:ext cx="3763963" cy="4143375"/>
          </a:xfrm>
        </p:spPr>
        <p:txBody>
          <a:bodyPr/>
          <a:lstStyle/>
          <a:p>
            <a:r>
              <a:rPr lang="en-US" dirty="0"/>
              <a:t>Know your material in advance</a:t>
            </a:r>
          </a:p>
          <a:p>
            <a:r>
              <a:rPr lang="en-US" dirty="0"/>
              <a:t>Anticipate common questions</a:t>
            </a:r>
          </a:p>
          <a:p>
            <a:r>
              <a:rPr lang="en-US" dirty="0"/>
              <a:t>Rehearse your responses</a:t>
            </a: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Speaking impact</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lstStyle/>
          <a:p>
            <a:r>
              <a:rPr lang="en-US" dirty="0"/>
              <a:t>Your ability to communicate effectively will leave a lasting impact on your audience</a:t>
            </a:r>
          </a:p>
          <a:p>
            <a:endParaRPr lang="en-US" dirty="0"/>
          </a:p>
          <a:p>
            <a:r>
              <a:rPr lang="en-US" dirty="0"/>
              <a:t>Effectively communicating involves not only delivering a message but also resonating with the experiences, values, and emotions of those listening </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{D8BB19A9-F9A2-449C-93CF-1960DE937433}tf78438558_win32</Template>
  <TotalTime>47</TotalTime>
  <Words>1193</Words>
  <Application>Microsoft Office PowerPoint</Application>
  <PresentationFormat>Widescreen</PresentationFormat>
  <Paragraphs>142</Paragraphs>
  <Slides>13</Slides>
  <Notes>13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Sabon Next LT</vt:lpstr>
      <vt:lpstr>Custom</vt:lpstr>
      <vt:lpstr>Basic  presentation</vt:lpstr>
      <vt:lpstr>agenda</vt:lpstr>
      <vt:lpstr>The power of communication</vt:lpstr>
      <vt:lpstr>Overcoming nervousness</vt:lpstr>
      <vt:lpstr>Engaging the audience</vt:lpstr>
      <vt:lpstr>Selecting  visual aids</vt:lpstr>
      <vt:lpstr>Effective delivery techniques</vt:lpstr>
      <vt:lpstr>Navigating Q&amp;A  sessions</vt:lpstr>
      <vt:lpstr>Speaking impact</vt:lpstr>
      <vt:lpstr>Dynamic delivery</vt:lpstr>
      <vt:lpstr>Final tips &amp; takeaways</vt:lpstr>
      <vt:lpstr>Speaking engagement 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Aqsa amani</dc:creator>
  <cp:lastModifiedBy>Aqsa amani</cp:lastModifiedBy>
  <cp:revision>7</cp:revision>
  <dcterms:created xsi:type="dcterms:W3CDTF">2025-07-29T12:04:25Z</dcterms:created>
  <dcterms:modified xsi:type="dcterms:W3CDTF">2025-08-12T10:48:13Z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