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Default Extension="mp4" ContentType="video/mp4"/>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handoutMasterIdLst>
    <p:handoutMasterId r:id="rId19"/>
  </p:handoutMasterIdLst>
  <p:sldIdLst>
    <p:sldId id="312" r:id="rId5"/>
    <p:sldId id="304" r:id="rId6"/>
    <p:sldId id="307" r:id="rId7"/>
    <p:sldId id="281" r:id="rId8"/>
    <p:sldId id="282" r:id="rId9"/>
    <p:sldId id="314" r:id="rId10"/>
    <p:sldId id="315" r:id="rId11"/>
    <p:sldId id="317" r:id="rId12"/>
    <p:sldId id="318" r:id="rId13"/>
    <p:sldId id="319" r:id="rId14"/>
    <p:sldId id="321" r:id="rId15"/>
    <p:sldId id="322" r:id="rId16"/>
    <p:sldId id="297"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65860" autoAdjust="0"/>
  </p:normalViewPr>
  <p:slideViewPr>
    <p:cSldViewPr snapToGrid="0" snapToObjects="1">
      <p:cViewPr varScale="1">
        <p:scale>
          <a:sx n="60" d="100"/>
          <a:sy n="60" d="100"/>
        </p:scale>
        <p:origin x="-1325" y="-82"/>
      </p:cViewPr>
      <p:guideLst>
        <p:guide orient="horz" pos="2616"/>
        <p:guide orient="horz" pos="3264"/>
        <p:guide orient="horz"/>
        <p:guide orient="horz" pos="4008"/>
        <p:guide orient="horz" pos="2352"/>
        <p:guide orient="horz" pos="2448"/>
        <p:guide pos="6912"/>
        <p:guide pos="6696"/>
        <p:guide pos="2136"/>
        <p:guide pos="2760"/>
        <p:guide pos="3288"/>
        <p:guide pos="4032"/>
        <p:guide pos="4392"/>
        <p:guide pos="4944"/>
        <p:guide pos="5544"/>
        <p:guide pos="6072"/>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pPr/>
              <a:t>2025</a:t>
            </a:fld>
            <a:endParaRPr lang="en-US" dirty="0"/>
          </a:p>
        </p:txBody>
      </p:sp>
      <p:sp>
        <p:nvSpPr>
          <p:cNvPr id="4" name="Footer Placeholder 3">
            <a:extLst>
              <a:ext uri="{FF2B5EF4-FFF2-40B4-BE49-F238E27FC236}">
                <a16:creationId xmlns:a16="http://schemas.microsoft.com/office/drawing/2014/main" xmlns=""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pPr/>
              <a:t>‹#›</a:t>
            </a:fld>
            <a:endParaRPr lang="en-US" dirty="0"/>
          </a:p>
        </p:txBody>
      </p:sp>
    </p:spTree>
    <p:extLst>
      <p:ext uri="{BB962C8B-B14F-4D97-AF65-F5344CB8AC3E}">
        <p14:creationId xmlns:p14="http://schemas.microsoft.com/office/powerpoint/2010/main" xmlns=""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drupal.org/project/modifiers_pac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This is the intro slide</a:t>
            </a:r>
            <a:r>
              <a:rPr lang="en-US" dirty="0" smtClean="0"/>
              <a:t>.</a:t>
            </a:r>
          </a:p>
          <a:p>
            <a:r>
              <a:rPr lang="en-US" dirty="0" smtClean="0"/>
              <a:t>I added</a:t>
            </a:r>
            <a:r>
              <a:rPr lang="en-US" baseline="0" dirty="0" smtClean="0"/>
              <a:t> this notes</a:t>
            </a:r>
          </a:p>
          <a:p>
            <a:r>
              <a:rPr lang="en-US" baseline="0" dirty="0" smtClean="0"/>
              <a:t>To see the results </a:t>
            </a:r>
            <a:endParaRPr lang="en-US" dirty="0"/>
          </a:p>
        </p:txBody>
      </p:sp>
    </p:spTree>
    <p:extLst>
      <p:ext uri="{BB962C8B-B14F-4D97-AF65-F5344CB8AC3E}">
        <p14:creationId xmlns:p14="http://schemas.microsoft.com/office/powerpoint/2010/main" xmlns=""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xmlns=""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xmlns="" val="304766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marL="228600" indent="-228600">
              <a:buFont typeface="+mj-lt"/>
              <a:buAutoNum type="arabicPeriod"/>
            </a:pPr>
            <a:r>
              <a:rPr lang="en-US" dirty="0"/>
              <a:t>Test 1</a:t>
            </a:r>
          </a:p>
          <a:p>
            <a:pPr marL="228600" indent="-228600">
              <a:buFont typeface="+mj-lt"/>
              <a:buAutoNum type="arabicPeriod"/>
            </a:pPr>
            <a:r>
              <a:rPr lang="en-US" dirty="0"/>
              <a:t>Test 2</a:t>
            </a:r>
          </a:p>
          <a:p>
            <a:pPr marL="228600" indent="-228600">
              <a:buFont typeface="+mj-lt"/>
              <a:buAutoNum type="arabicPeriod"/>
            </a:pPr>
            <a:r>
              <a:rPr lang="en-US" dirty="0"/>
              <a:t>Test 3</a:t>
            </a:r>
          </a:p>
        </p:txBody>
      </p:sp>
    </p:spTree>
    <p:extLst>
      <p:ext uri="{BB962C8B-B14F-4D97-AF65-F5344CB8AC3E}">
        <p14:creationId xmlns:p14="http://schemas.microsoft.com/office/powerpoint/2010/main" xmlns="" val="2508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xmlns=""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smtClean="0"/>
              <a:t>Notes of the </a:t>
            </a:r>
            <a:r>
              <a:rPr lang="en-US" smtClean="0"/>
              <a:t>second</a:t>
            </a:r>
            <a:r>
              <a:rPr lang="en-US" baseline="0" smtClean="0"/>
              <a:t> slide</a:t>
            </a:r>
            <a:endParaRPr lang="en-US" dirty="0"/>
          </a:p>
        </p:txBody>
      </p:sp>
    </p:spTree>
    <p:extLst>
      <p:ext uri="{BB962C8B-B14F-4D97-AF65-F5344CB8AC3E}">
        <p14:creationId xmlns:p14="http://schemas.microsoft.com/office/powerpoint/2010/main" xmlns=""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sz="600" b="0" i="0" kern="1200" dirty="0">
                <a:solidFill>
                  <a:schemeClr val="tx1"/>
                </a:solidFill>
                <a:effectLst/>
                <a:latin typeface="+mn-lt"/>
                <a:ea typeface="+mn-ea"/>
                <a:cs typeface="+mn-cs"/>
              </a:rPr>
              <a:t>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600" b="0" i="0" kern="1200" dirty="0" err="1">
                <a:solidFill>
                  <a:schemeClr val="tx1"/>
                </a:solidFill>
                <a:effectLst/>
                <a:latin typeface="+mn-lt"/>
                <a:ea typeface="+mn-ea"/>
                <a:cs typeface="+mn-cs"/>
              </a:rPr>
              <a:t>popularised</a:t>
            </a:r>
            <a:r>
              <a:rPr lang="en-US" sz="600" b="0" i="0" kern="1200" dirty="0">
                <a:solidFill>
                  <a:schemeClr val="tx1"/>
                </a:solidFill>
                <a:effectLst/>
                <a:latin typeface="+mn-lt"/>
                <a:ea typeface="+mn-ea"/>
                <a:cs typeface="+mn-cs"/>
              </a:rPr>
              <a:t> in the 1960s with the release of Letraset sheets containing Lorem Ipsum passages, and more recently with desktop publishing software like Aldus PageMaker including versions of Lorem Ipsum</a:t>
            </a:r>
            <a:endParaRPr lang="en-US" dirty="0"/>
          </a:p>
        </p:txBody>
      </p:sp>
    </p:spTree>
    <p:extLst>
      <p:ext uri="{BB962C8B-B14F-4D97-AF65-F5344CB8AC3E}">
        <p14:creationId xmlns:p14="http://schemas.microsoft.com/office/powerpoint/2010/main" xmlns=""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xmlns=""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xmlns=""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https://www.youtube.com/watch?v=R5UFQK0cMSs</a:t>
            </a:r>
          </a:p>
        </p:txBody>
      </p:sp>
    </p:spTree>
    <p:extLst>
      <p:ext uri="{BB962C8B-B14F-4D97-AF65-F5344CB8AC3E}">
        <p14:creationId xmlns:p14="http://schemas.microsoft.com/office/powerpoint/2010/main" xmlns=""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xmlns=""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sz="600" b="0" i="0" kern="1200" dirty="0">
                <a:solidFill>
                  <a:schemeClr val="tx1"/>
                </a:solidFill>
                <a:effectLst/>
                <a:latin typeface="+mn-lt"/>
                <a:ea typeface="+mn-ea"/>
                <a:cs typeface="+mn-cs"/>
              </a:rPr>
              <a:t>he Paragraphs module in Drupal offers editors a component-driven architecture for building pages with flexibility and ease. Since 2015, </a:t>
            </a:r>
            <a:r>
              <a:rPr lang="en-US" sz="600" b="0" i="0" kern="1200" dirty="0" err="1">
                <a:solidFill>
                  <a:schemeClr val="tx1"/>
                </a:solidFill>
                <a:effectLst/>
                <a:latin typeface="+mn-lt"/>
                <a:ea typeface="+mn-ea"/>
                <a:cs typeface="+mn-cs"/>
              </a:rPr>
              <a:t>Morpht</a:t>
            </a:r>
            <a:r>
              <a:rPr lang="en-US" sz="600" b="0" i="0" kern="1200" dirty="0">
                <a:solidFill>
                  <a:schemeClr val="tx1"/>
                </a:solidFill>
                <a:effectLst/>
                <a:latin typeface="+mn-lt"/>
                <a:ea typeface="+mn-ea"/>
                <a:cs typeface="+mn-cs"/>
              </a:rPr>
              <a:t> has been at the forefront of developing innovative approaches to site building using Paragraphs. This case study highlights the key features of the Paragraphs module and showcases examples of paragraphs to demonstrate its potential.</a:t>
            </a:r>
            <a:endParaRPr lang="en-US" dirty="0"/>
          </a:p>
        </p:txBody>
      </p:sp>
    </p:spTree>
    <p:extLst>
      <p:ext uri="{BB962C8B-B14F-4D97-AF65-F5344CB8AC3E}">
        <p14:creationId xmlns:p14="http://schemas.microsoft.com/office/powerpoint/2010/main" xmlns=""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sz="600" b="1" i="0" kern="1200" dirty="0">
                <a:solidFill>
                  <a:schemeClr val="tx1"/>
                </a:solidFill>
                <a:effectLst/>
                <a:latin typeface="+mn-lt"/>
                <a:ea typeface="+mn-ea"/>
                <a:cs typeface="+mn-cs"/>
              </a:rPr>
              <a:t>Vibrant Eco system</a:t>
            </a:r>
          </a:p>
          <a:p>
            <a:r>
              <a:rPr lang="en-US" sz="600" b="0" i="0" kern="1200" dirty="0">
                <a:solidFill>
                  <a:schemeClr val="tx1"/>
                </a:solidFill>
                <a:effectLst/>
                <a:latin typeface="+mn-lt"/>
                <a:ea typeface="+mn-ea"/>
                <a:cs typeface="+mn-cs"/>
              </a:rPr>
              <a:t>A vibrant ecosystem has emerged around the Paragraphs module. There are many supporting modules and the community has adopted Paragraphs as a standard way of building out complex page layouts.</a:t>
            </a:r>
          </a:p>
          <a:p>
            <a:r>
              <a:rPr lang="en-US" dirty="0"/>
              <a:t/>
            </a:r>
            <a:br>
              <a:rPr lang="en-US" dirty="0"/>
            </a:br>
            <a:r>
              <a:rPr lang="en-US" sz="600" b="1" i="0" kern="1200" dirty="0" err="1">
                <a:solidFill>
                  <a:schemeClr val="tx1"/>
                </a:solidFill>
                <a:effectLst/>
                <a:latin typeface="+mn-lt"/>
                <a:ea typeface="+mn-ea"/>
                <a:cs typeface="+mn-cs"/>
              </a:rPr>
              <a:t>Modifers</a:t>
            </a:r>
            <a:r>
              <a:rPr lang="en-US" sz="600" b="1" i="0" kern="1200" dirty="0">
                <a:solidFill>
                  <a:schemeClr val="tx1"/>
                </a:solidFill>
                <a:effectLst/>
                <a:latin typeface="+mn-lt"/>
                <a:ea typeface="+mn-ea"/>
                <a:cs typeface="+mn-cs"/>
              </a:rPr>
              <a:t> Pack</a:t>
            </a:r>
          </a:p>
          <a:p>
            <a:r>
              <a:rPr lang="en-US" sz="600" b="0" i="0" kern="1200" dirty="0" err="1">
                <a:solidFill>
                  <a:schemeClr val="tx1"/>
                </a:solidFill>
                <a:effectLst/>
                <a:latin typeface="+mn-lt"/>
                <a:ea typeface="+mn-ea"/>
                <a:cs typeface="+mn-cs"/>
              </a:rPr>
              <a:t>Morpht</a:t>
            </a:r>
            <a:r>
              <a:rPr lang="en-US" sz="600" b="0" i="0" kern="1200" dirty="0">
                <a:solidFill>
                  <a:schemeClr val="tx1"/>
                </a:solidFill>
                <a:effectLst/>
                <a:latin typeface="+mn-lt"/>
                <a:ea typeface="+mn-ea"/>
                <a:cs typeface="+mn-cs"/>
              </a:rPr>
              <a:t> has developed an extensive </a:t>
            </a:r>
            <a:r>
              <a:rPr lang="en-US" sz="600" b="0" i="0" u="sng" kern="1200" dirty="0">
                <a:solidFill>
                  <a:schemeClr val="tx1"/>
                </a:solidFill>
                <a:effectLst/>
                <a:latin typeface="+mn-lt"/>
                <a:ea typeface="+mn-ea"/>
                <a:cs typeface="+mn-cs"/>
                <a:hlinkClick r:id="rId3"/>
              </a:rPr>
              <a:t>Modifiers pack</a:t>
            </a:r>
            <a:r>
              <a:rPr lang="en-US" sz="600" b="0" i="0" kern="1200" dirty="0">
                <a:solidFill>
                  <a:schemeClr val="tx1"/>
                </a:solidFill>
                <a:effectLst/>
                <a:latin typeface="+mn-lt"/>
                <a:ea typeface="+mn-ea"/>
                <a:cs typeface="+mn-cs"/>
              </a:rPr>
              <a:t> that can be added to paragraphs, helping your pages stand out. Easily incorporate background images, </a:t>
            </a:r>
            <a:r>
              <a:rPr lang="en-US" sz="600" b="0" i="0" kern="1200" dirty="0" err="1">
                <a:solidFill>
                  <a:schemeClr val="tx1"/>
                </a:solidFill>
                <a:effectLst/>
                <a:latin typeface="+mn-lt"/>
                <a:ea typeface="+mn-ea"/>
                <a:cs typeface="+mn-cs"/>
              </a:rPr>
              <a:t>colours</a:t>
            </a:r>
            <a:r>
              <a:rPr lang="en-US" sz="600" b="0" i="0" kern="1200" dirty="0">
                <a:solidFill>
                  <a:schemeClr val="tx1"/>
                </a:solidFill>
                <a:effectLst/>
                <a:latin typeface="+mn-lt"/>
                <a:ea typeface="+mn-ea"/>
                <a:cs typeface="+mn-cs"/>
              </a:rPr>
              <a:t>, parallax effects, scroll reveals, and gradients to create visually engaging content.</a:t>
            </a:r>
          </a:p>
          <a:p>
            <a:endParaRPr lang="en-US" sz="600" b="0" i="0" kern="1200" dirty="0">
              <a:solidFill>
                <a:schemeClr val="tx1"/>
              </a:solidFill>
              <a:effectLst/>
              <a:latin typeface="+mn-lt"/>
              <a:ea typeface="+mn-ea"/>
              <a:cs typeface="+mn-cs"/>
            </a:endParaRPr>
          </a:p>
          <a:p>
            <a:r>
              <a:rPr lang="en-US" sz="600" b="0" i="0" kern="1200" dirty="0">
                <a:solidFill>
                  <a:schemeClr val="tx1"/>
                </a:solidFill>
                <a:effectLst/>
                <a:latin typeface="+mn-lt"/>
                <a:ea typeface="+mn-ea"/>
                <a:cs typeface="+mn-cs"/>
              </a:rPr>
              <a:t>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600" b="0" i="0" kern="1200" dirty="0" err="1">
                <a:solidFill>
                  <a:schemeClr val="tx1"/>
                </a:solidFill>
                <a:effectLst/>
                <a:latin typeface="+mn-lt"/>
                <a:ea typeface="+mn-ea"/>
                <a:cs typeface="+mn-cs"/>
              </a:rPr>
              <a:t>popularised</a:t>
            </a:r>
            <a:r>
              <a:rPr lang="en-US" sz="600" b="0" i="0" kern="1200" dirty="0">
                <a:solidFill>
                  <a:schemeClr val="tx1"/>
                </a:solidFill>
                <a:effectLst/>
                <a:latin typeface="+mn-lt"/>
                <a:ea typeface="+mn-ea"/>
                <a:cs typeface="+mn-cs"/>
              </a:rPr>
              <a:t> in the 1960s with the release of Letraset sheets containing Lorem Ipsum passages, and more recently with desktop publishing software like Aldus PageMaker including versions of Lorem Ipsum</a:t>
            </a:r>
          </a:p>
          <a:p>
            <a:r>
              <a:rPr lang="en-US" sz="600" b="0" i="0" kern="1200" dirty="0">
                <a:solidFill>
                  <a:schemeClr val="tx1"/>
                </a:solidFill>
                <a:effectLst/>
                <a:latin typeface="+mn-lt"/>
                <a:ea typeface="+mn-ea"/>
                <a:cs typeface="+mn-cs"/>
              </a:rPr>
              <a:t>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600" b="0" i="0" kern="1200" dirty="0" err="1">
                <a:solidFill>
                  <a:schemeClr val="tx1"/>
                </a:solidFill>
                <a:effectLst/>
                <a:latin typeface="+mn-lt"/>
                <a:ea typeface="+mn-ea"/>
                <a:cs typeface="+mn-cs"/>
              </a:rPr>
              <a:t>popularised</a:t>
            </a:r>
            <a:r>
              <a:rPr lang="en-US" sz="600" b="0" i="0" kern="1200" dirty="0">
                <a:solidFill>
                  <a:schemeClr val="tx1"/>
                </a:solidFill>
                <a:effectLst/>
                <a:latin typeface="+mn-lt"/>
                <a:ea typeface="+mn-ea"/>
                <a:cs typeface="+mn-cs"/>
              </a:rPr>
              <a:t> in the 1960s with the release of Letraset sheets containing Lorem Ipsum passages, and more recently with desktop publishing software like Aldus PageMaker including versions of Lorem Ipsum</a:t>
            </a:r>
          </a:p>
          <a:p>
            <a:r>
              <a:rPr lang="en-US" sz="600" b="0" i="0" kern="1200" dirty="0">
                <a:solidFill>
                  <a:schemeClr val="tx1"/>
                </a:solidFill>
                <a:effectLst/>
                <a:latin typeface="+mn-lt"/>
                <a:ea typeface="+mn-ea"/>
                <a:cs typeface="+mn-cs"/>
              </a:rPr>
              <a:t>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600" b="0" i="0" kern="1200" dirty="0" err="1">
                <a:solidFill>
                  <a:schemeClr val="tx1"/>
                </a:solidFill>
                <a:effectLst/>
                <a:latin typeface="+mn-lt"/>
                <a:ea typeface="+mn-ea"/>
                <a:cs typeface="+mn-cs"/>
              </a:rPr>
              <a:t>popularised</a:t>
            </a:r>
            <a:r>
              <a:rPr lang="en-US" sz="600" b="0" i="0" kern="1200" dirty="0">
                <a:solidFill>
                  <a:schemeClr val="tx1"/>
                </a:solidFill>
                <a:effectLst/>
                <a:latin typeface="+mn-lt"/>
                <a:ea typeface="+mn-ea"/>
                <a:cs typeface="+mn-cs"/>
              </a:rPr>
              <a:t> in the 1960s with the release of Letraset sheets containing Lorem Ipsum passages, and more recently with desktop publishing software like Aldus PageMaker including versions of Lorem Ipsum</a:t>
            </a:r>
          </a:p>
          <a:p>
            <a:r>
              <a:rPr lang="en-US" sz="600" b="0" i="0" kern="1200" dirty="0">
                <a:solidFill>
                  <a:schemeClr val="tx1"/>
                </a:solidFill>
                <a:effectLst/>
                <a:latin typeface="+mn-lt"/>
                <a:ea typeface="+mn-ea"/>
                <a:cs typeface="+mn-cs"/>
              </a:rPr>
              <a:t>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600" b="0" i="0" kern="1200" dirty="0" err="1">
                <a:solidFill>
                  <a:schemeClr val="tx1"/>
                </a:solidFill>
                <a:effectLst/>
                <a:latin typeface="+mn-lt"/>
                <a:ea typeface="+mn-ea"/>
                <a:cs typeface="+mn-cs"/>
              </a:rPr>
              <a:t>popularised</a:t>
            </a:r>
            <a:r>
              <a:rPr lang="en-US" sz="600" b="0" i="0" kern="1200" dirty="0">
                <a:solidFill>
                  <a:schemeClr val="tx1"/>
                </a:solidFill>
                <a:effectLst/>
                <a:latin typeface="+mn-lt"/>
                <a:ea typeface="+mn-ea"/>
                <a:cs typeface="+mn-cs"/>
              </a:rPr>
              <a:t> in the 1960s with the release of Letraset sheets containing Lorem Ipsum passages, and more recently with desktop publishing software like Aldus PageMaker including versions of Lorem Ipsum</a:t>
            </a:r>
          </a:p>
          <a:p>
            <a:r>
              <a:rPr lang="en-US" sz="600" b="0" i="0" kern="1200" dirty="0">
                <a:solidFill>
                  <a:schemeClr val="tx1"/>
                </a:solidFill>
                <a:effectLst/>
                <a:latin typeface="+mn-lt"/>
                <a:ea typeface="+mn-ea"/>
                <a:cs typeface="+mn-cs"/>
              </a:rPr>
              <a:t>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600" b="0" i="0" kern="1200" dirty="0" err="1">
                <a:solidFill>
                  <a:schemeClr val="tx1"/>
                </a:solidFill>
                <a:effectLst/>
                <a:latin typeface="+mn-lt"/>
                <a:ea typeface="+mn-ea"/>
                <a:cs typeface="+mn-cs"/>
              </a:rPr>
              <a:t>popularised</a:t>
            </a:r>
            <a:r>
              <a:rPr lang="en-US" sz="600" b="0" i="0" kern="1200" dirty="0">
                <a:solidFill>
                  <a:schemeClr val="tx1"/>
                </a:solidFill>
                <a:effectLst/>
                <a:latin typeface="+mn-lt"/>
                <a:ea typeface="+mn-ea"/>
                <a:cs typeface="+mn-cs"/>
              </a:rPr>
              <a:t> in the 1960s with the release of Letraset sheets containing Lorem Ipsum passages, and more recently with desktop publishing software like Aldus PageMaker including versions of Lorem Ipsum</a:t>
            </a:r>
          </a:p>
          <a:p>
            <a:r>
              <a:rPr lang="en-US" sz="600" b="0" i="0" kern="1200" dirty="0">
                <a:solidFill>
                  <a:schemeClr val="tx1"/>
                </a:solidFill>
                <a:effectLst/>
                <a:latin typeface="+mn-lt"/>
                <a:ea typeface="+mn-ea"/>
                <a:cs typeface="+mn-cs"/>
              </a:rPr>
              <a:t>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600" b="0" i="0" kern="1200" dirty="0" err="1">
                <a:solidFill>
                  <a:schemeClr val="tx1"/>
                </a:solidFill>
                <a:effectLst/>
                <a:latin typeface="+mn-lt"/>
                <a:ea typeface="+mn-ea"/>
                <a:cs typeface="+mn-cs"/>
              </a:rPr>
              <a:t>popularised</a:t>
            </a:r>
            <a:r>
              <a:rPr lang="en-US" sz="600" b="0" i="0" kern="1200" dirty="0">
                <a:solidFill>
                  <a:schemeClr val="tx1"/>
                </a:solidFill>
                <a:effectLst/>
                <a:latin typeface="+mn-lt"/>
                <a:ea typeface="+mn-ea"/>
                <a:cs typeface="+mn-cs"/>
              </a:rPr>
              <a:t> in the 1960s with the release of Letraset sheets containing Lorem Ipsum passages, and more recently with desktop publishing software like Aldus PageMaker including versions of Lorem Ipsum</a:t>
            </a:r>
          </a:p>
          <a:p>
            <a:r>
              <a:rPr lang="en-US" dirty="0"/>
              <a:t/>
            </a:r>
            <a:br>
              <a:rPr lang="en-US" dirty="0"/>
            </a:br>
            <a:endParaRPr lang="en-US" dirty="0"/>
          </a:p>
        </p:txBody>
      </p:sp>
    </p:spTree>
    <p:extLst>
      <p:ext uri="{BB962C8B-B14F-4D97-AF65-F5344CB8AC3E}">
        <p14:creationId xmlns:p14="http://schemas.microsoft.com/office/powerpoint/2010/main" xmlns=""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xmlns="" id="{BA5D5A72-CB6F-F8DE-E2C9-90459C8C3DC1}"/>
              </a:ext>
              <a:ext uri="{C183D7F6-B498-43B3-948B-1728B52AA6E4}">
                <adec:decorative xmlns:adec="http://schemas.microsoft.com/office/drawing/2017/decorative" xmlns=""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xmlns="" id="{E66FD7FF-2869-7902-36B2-2B229AB9AB19}"/>
              </a:ext>
              <a:ext uri="{C183D7F6-B498-43B3-948B-1728B52AA6E4}">
                <adec:decorative xmlns:adec="http://schemas.microsoft.com/office/drawing/2017/decorative" xmlns=""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B1457C88-4472-81CF-02AF-4421E0A3084B}"/>
              </a:ext>
              <a:ext uri="{C183D7F6-B498-43B3-948B-1728B52AA6E4}">
                <adec:decorative xmlns:adec="http://schemas.microsoft.com/office/drawing/2017/decorative" xmlns=""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xmlns="" val="2631799807"/>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xmlns="" id="{D014917C-8694-B4A4-A211-0F31F00E247E}"/>
              </a:ext>
              <a:ext uri="{C183D7F6-B498-43B3-948B-1728B52AA6E4}">
                <adec:decorative xmlns:adec="http://schemas.microsoft.com/office/drawing/2017/decorative" xmlns=""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xmlns="" id="{A7DB6972-BB75-254A-BA88-C0C3E6E93BDB}"/>
              </a:ext>
              <a:ext uri="{C183D7F6-B498-43B3-948B-1728B52AA6E4}">
                <adec:decorative xmlns:adec="http://schemas.microsoft.com/office/drawing/2017/decorative" xmlns=""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xmlns="" id="{790E862E-398F-571C-EC2C-3D17164DE059}"/>
              </a:ext>
              <a:ext uri="{C183D7F6-B498-43B3-948B-1728B52AA6E4}">
                <adec:decorative xmlns:adec="http://schemas.microsoft.com/office/drawing/2017/decorative" xmlns=""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xmlns=""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xmlns=""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xmlns=""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xmlns=""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xmlns="" id="{D5595DD5-43B0-252F-8BC6-6B74340C5BCF}"/>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xmlns="" id="{BC3A3767-6C5E-8188-0A49-955BBACE37F0}"/>
              </a:ext>
              <a:ext uri="{C183D7F6-B498-43B3-948B-1728B52AA6E4}">
                <adec:decorative xmlns:adec="http://schemas.microsoft.com/office/drawing/2017/decorative" xmlns=""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xmlns=""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xmlns=""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xmlns=""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xmlns="" id="{C6639AD7-128F-B39D-B45F-0F22A2C6D68B}"/>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xmlns="" id="{48479A23-C29C-C711-510C-05B69B882268}"/>
              </a:ext>
              <a:ext uri="{C183D7F6-B498-43B3-948B-1728B52AA6E4}">
                <adec:decorative xmlns:adec="http://schemas.microsoft.com/office/drawing/2017/decorative" xmlns="" val="1"/>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xmlns="" id="{F3DC42FA-4B8F-2EFC-CAB4-1CCAB93BEB7B}"/>
              </a:ext>
              <a:ext uri="{C183D7F6-B498-43B3-948B-1728B52AA6E4}">
                <adec:decorative xmlns:adec="http://schemas.microsoft.com/office/drawing/2017/decorative" xmlns=""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xmlns=""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376CF4B8-1811-BD21-43A7-560AC4724F3B}"/>
              </a:ext>
              <a:ext uri="{C183D7F6-B498-43B3-948B-1728B52AA6E4}">
                <adec:decorative xmlns:adec="http://schemas.microsoft.com/office/drawing/2017/decorative" xmlns=""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xmlns="" id="{30B7B4F0-D3BC-63DF-6429-F771BE5A3270}"/>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xmlns=""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xmlns=""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AEF1F750-031C-BDB7-BD7B-9CBE17406FDB}"/>
              </a:ext>
              <a:ext uri="{C183D7F6-B498-43B3-948B-1728B52AA6E4}">
                <adec:decorative xmlns:adec="http://schemas.microsoft.com/office/drawing/2017/decorative" xmlns=""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xmlns="" id="{FEB515B5-2D9F-58E1-6E3C-CCBF105D891E}"/>
              </a:ext>
              <a:ext uri="{C183D7F6-B498-43B3-948B-1728B52AA6E4}">
                <adec:decorative xmlns:adec="http://schemas.microsoft.com/office/drawing/2017/decorative" xmlns=""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xmlns="" id="{5CCFEDF9-5B69-87BA-8A33-35033DA4013F}"/>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xmlns=""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xmlns=""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2C6B5F91-ABF5-D0B6-E43F-40CEDC3A6DF8}"/>
              </a:ext>
              <a:ext uri="{C183D7F6-B498-43B3-948B-1728B52AA6E4}">
                <adec:decorative xmlns:adec="http://schemas.microsoft.com/office/drawing/2017/decorative" xmlns=""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xmlns="" id="{A52D64F1-27B6-A1E5-4F44-A6029FAB307B}"/>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A626DE4B-D4E5-B36A-89FA-7C0E87AFC31D}"/>
              </a:ext>
              <a:ext uri="{C183D7F6-B498-43B3-948B-1728B52AA6E4}">
                <adec:decorative xmlns:adec="http://schemas.microsoft.com/office/drawing/2017/decorative" xmlns=""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xmlns="" id="{95243571-BE64-3777-F992-88FC43A60537}"/>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ADFAE2CB-0EAD-E788-FCB7-FB12F6939199}"/>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CAA6B609-D718-DB49-892F-7E49376CC913}"/>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xmlns=""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5923D9E-9381-3D11-B31A-1BF5C97F35B0}"/>
              </a:ext>
              <a:ext uri="{C183D7F6-B498-43B3-948B-1728B52AA6E4}">
                <adec:decorative xmlns:adec="http://schemas.microsoft.com/office/drawing/2017/decorative" xmlns=""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xmlns="" id="{0F297964-0B81-31DC-6D6D-1414832238B1}"/>
              </a:ext>
              <a:ext uri="{C183D7F6-B498-43B3-948B-1728B52AA6E4}">
                <adec:decorative xmlns:adec="http://schemas.microsoft.com/office/drawing/2017/decorative" xmlns=""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xmlns="" id="{EFFAEAD9-58A9-096B-C6D0-58F7AD08EB20}"/>
              </a:ext>
              <a:ext uri="{C183D7F6-B498-43B3-948B-1728B52AA6E4}">
                <adec:decorative xmlns:adec="http://schemas.microsoft.com/office/drawing/2017/decorative" xmlns=""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xmlns=""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7537D12D-0FCA-3396-988D-452D3D526E3D}"/>
              </a:ext>
              <a:ext uri="{C183D7F6-B498-43B3-948B-1728B52AA6E4}">
                <adec:decorative xmlns:adec="http://schemas.microsoft.com/office/drawing/2017/decorative" xmlns=""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xmlns="" id="{11710CE8-8A83-C0D3-623E-AFCC6C6A2930}"/>
              </a:ext>
              <a:ext uri="{C183D7F6-B498-43B3-948B-1728B52AA6E4}">
                <adec:decorative xmlns:adec="http://schemas.microsoft.com/office/drawing/2017/decorative" xmlns=""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xmlns="" id="{7AA66C80-37C3-6D28-7564-733A30B2CD8D}"/>
              </a:ext>
              <a:ext uri="{C183D7F6-B498-43B3-948B-1728B52AA6E4}">
                <adec:decorative xmlns:adec="http://schemas.microsoft.com/office/drawing/2017/decorative" xmlns=""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xmlns="" id="{D9DB7C23-E0CF-A75F-BFFD-4E7679AF4AD5}"/>
                </a:ext>
                <a:ext uri="{C183D7F6-B498-43B3-948B-1728B52AA6E4}">
                  <adec:decorative xmlns:adec="http://schemas.microsoft.com/office/drawing/2017/decorative" xmlns=""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xmlns="" id="{4D62A0CC-A0CE-403A-A167-27225B2C6083}"/>
                </a:ext>
                <a:ext uri="{C183D7F6-B498-43B3-948B-1728B52AA6E4}">
                  <adec:decorative xmlns:adec="http://schemas.microsoft.com/office/drawing/2017/decorative" xmlns=""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xmlns="" id="{F8AD83DA-A293-6D56-F606-7C98C403A3F7}"/>
                </a:ext>
                <a:ext uri="{C183D7F6-B498-43B3-948B-1728B52AA6E4}">
                  <adec:decorative xmlns:adec="http://schemas.microsoft.com/office/drawing/2017/decorative" xmlns=""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xmlns=""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xmlns=""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86F8B46B-EF6E-BC12-09E2-0F3B779197B4}"/>
              </a:ext>
              <a:ext uri="{C183D7F6-B498-43B3-948B-1728B52AA6E4}">
                <adec:decorative xmlns:adec="http://schemas.microsoft.com/office/drawing/2017/decorative" xmlns=""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xmlns="" id="{5D7B4F11-E150-473B-98F5-6E6AC9646863}"/>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xmlns="" id="{A8E2FA61-C047-21BB-AA50-F84AD7685498}"/>
              </a:ext>
              <a:ext uri="{C183D7F6-B498-43B3-948B-1728B52AA6E4}">
                <adec:decorative xmlns:adec="http://schemas.microsoft.com/office/drawing/2017/decorative" xmlns=""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xmlns="" id="{1A2791BA-760E-9FA5-8743-D0B699FC9835}"/>
              </a:ext>
              <a:ext uri="{C183D7F6-B498-43B3-948B-1728B52AA6E4}">
                <adec:decorative xmlns:adec="http://schemas.microsoft.com/office/drawing/2017/decorative" xmlns=""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xmlns=""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xmlns=""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xmlns=""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xmlns=""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xmlns="" id="{2A3EC91E-4089-D366-06D3-3E66F93DFAF3}"/>
              </a:ext>
              <a:ext uri="{C183D7F6-B498-43B3-948B-1728B52AA6E4}">
                <adec:decorative xmlns:adec="http://schemas.microsoft.com/office/drawing/2017/decorative" xmlns=""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 uri="{C183D7F6-B498-43B3-948B-1728B52AA6E4}">
                <adec:decorative xmlns:adec="http://schemas.microsoft.com/office/drawing/2017/decorative" xmlns=""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 uri="{C183D7F6-B498-43B3-948B-1728B52AA6E4}">
                <adec:decorative xmlns:adec="http://schemas.microsoft.com/office/drawing/2017/decorative" xmlns=""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 uri="{C183D7F6-B498-43B3-948B-1728B52AA6E4}">
                <adec:decorative xmlns:adec="http://schemas.microsoft.com/office/drawing/2017/decorative" xmlns=""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xmlns="" id="{EC46DC71-C12A-96C8-3FE2-AA95AB58B349}"/>
              </a:ext>
              <a:ext uri="{C183D7F6-B498-43B3-948B-1728B52AA6E4}">
                <adec:decorative xmlns:adec="http://schemas.microsoft.com/office/drawing/2017/decorative" xmlns=""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xmlns=""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xmlns=""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xmlns="" id="{CD2D664E-6702-6607-A37E-2E996144917C}"/>
              </a:ext>
              <a:ext uri="{C183D7F6-B498-43B3-948B-1728B52AA6E4}">
                <adec:decorative xmlns:adec="http://schemas.microsoft.com/office/drawing/2017/decorative" xmlns=""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xmlns="" id="{951C5737-DF7E-D671-AC74-9E488335BCA2}"/>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 uri="{C183D7F6-B498-43B3-948B-1728B52AA6E4}">
                <adec:decorative xmlns:adec="http://schemas.microsoft.com/office/drawing/2017/decorative" xmlns=""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xmlns="" id="{B9036D42-A06F-E6EE-BB91-8BAF045198BE}"/>
              </a:ext>
              <a:ext uri="{C183D7F6-B498-43B3-948B-1728B52AA6E4}">
                <adec:decorative xmlns:adec="http://schemas.microsoft.com/office/drawing/2017/decorative" xmlns=""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xmlns="" id="{86E0540C-3355-A50D-AC61-047B54B70C64}"/>
              </a:ext>
              <a:ext uri="{C183D7F6-B498-43B3-948B-1728B52AA6E4}">
                <adec:decorative xmlns:adec="http://schemas.microsoft.com/office/drawing/2017/decorative" xmlns="" val="1"/>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xmlns=""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xmlns=""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xmlns=""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xmlns="" id="{3C7B0BB3-A5CA-7C72-DC39-AD00EC90964C}"/>
              </a:ext>
              <a:ext uri="{C183D7F6-B498-43B3-948B-1728B52AA6E4}">
                <adec:decorative xmlns:adec="http://schemas.microsoft.com/office/drawing/2017/decorative" xmlns=""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xmlns="" id="{07871527-68A5-0A5C-F5A6-A80523BAC92F}"/>
              </a:ext>
              <a:ext uri="{C183D7F6-B498-43B3-948B-1728B52AA6E4}">
                <adec:decorative xmlns:adec="http://schemas.microsoft.com/office/drawing/2017/decorative" xmlns=""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xmlns="" id="{CEB118B3-9B06-AD11-738A-7A0651F98B7E}"/>
              </a:ext>
              <a:ext uri="{C183D7F6-B498-43B3-948B-1728B52AA6E4}">
                <adec:decorative xmlns:adec="http://schemas.microsoft.com/office/drawing/2017/decorative" xmlns=""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xmlns="" id="{0EA94262-504E-06F2-F383-E832C37B1250}"/>
              </a:ext>
              <a:ext uri="{C183D7F6-B498-43B3-948B-1728B52AA6E4}">
                <adec:decorative xmlns:adec="http://schemas.microsoft.com/office/drawing/2017/decorative" xmlns=""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xmlns=""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xmlns=""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xmlns=""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xmlns=""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376CF4B8-1811-BD21-43A7-560AC4724F3B}"/>
              </a:ext>
              <a:ext uri="{C183D7F6-B498-43B3-948B-1728B52AA6E4}">
                <adec:decorative xmlns:adec="http://schemas.microsoft.com/office/drawing/2017/decorative" xmlns=""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xmlns="" id="{30B7B4F0-D3BC-63DF-6429-F771BE5A3270}"/>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xmlns=""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xmlns=""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xmlns=""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xmlns="" id="{B9152F76-E42E-3D76-6BDB-2FA0D69216AD}"/>
              </a:ext>
              <a:ext uri="{C183D7F6-B498-43B3-948B-1728B52AA6E4}">
                <adec:decorative xmlns:adec="http://schemas.microsoft.com/office/drawing/2017/decorative" xmlns=""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xmlns="" id="{ED0348C7-D83F-0AD7-2539-41219A795693}"/>
                </a:ext>
                <a:ext uri="{C183D7F6-B498-43B3-948B-1728B52AA6E4}">
                  <adec:decorative xmlns:adec="http://schemas.microsoft.com/office/drawing/2017/decorative" xmlns=""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xmlns="" id="{E911AA2D-BE77-278D-CD2E-2EB3E180F3B8}"/>
                </a:ext>
                <a:ext uri="{C183D7F6-B498-43B3-948B-1728B52AA6E4}">
                  <adec:decorative xmlns:adec="http://schemas.microsoft.com/office/drawing/2017/decorative" xmlns=""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xmlns="" id="{B6CE0BA6-C0FD-AC39-6C31-8477E0CAFDB0}"/>
                </a:ext>
                <a:ext uri="{C183D7F6-B498-43B3-948B-1728B52AA6E4}">
                  <adec:decorative xmlns:adec="http://schemas.microsoft.com/office/drawing/2017/decorative" xmlns=""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xmlns="" id="{666AD1A4-36DE-12F3-BB78-BA678A59572C}"/>
                </a:ext>
                <a:ext uri="{C183D7F6-B498-43B3-948B-1728B52AA6E4}">
                  <adec:decorative xmlns:adec="http://schemas.microsoft.com/office/drawing/2017/decorative" xmlns=""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xmlns=""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xmlns="" id="{28259CF0-6BC5-3693-6F49-C4489C07C317}"/>
              </a:ext>
              <a:ext uri="{C183D7F6-B498-43B3-948B-1728B52AA6E4}">
                <adec:decorative xmlns:adec="http://schemas.microsoft.com/office/drawing/2017/decorative" xmlns=""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xmlns="" id="{9019DA73-2516-F3D2-ECDB-620C90483DB3}"/>
              </a:ext>
              <a:ext uri="{C183D7F6-B498-43B3-948B-1728B52AA6E4}">
                <adec:decorative xmlns:adec="http://schemas.microsoft.com/office/drawing/2017/decorative" xmlns=""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xmlns="" id="{5665DA82-D253-8EC5-5DFB-F0266ED9FBB4}"/>
              </a:ext>
              <a:ext uri="{C183D7F6-B498-43B3-948B-1728B52AA6E4}">
                <adec:decorative xmlns:adec="http://schemas.microsoft.com/office/drawing/2017/decorative" xmlns=""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xmlns="" id="{A8B7F1F1-806C-8D65-7340-220A0C4653C8}"/>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xmlns="" id="{E76518D4-6149-BA03-3BE5-6A13A792C115}"/>
              </a:ext>
              <a:ext uri="{C183D7F6-B498-43B3-948B-1728B52AA6E4}">
                <adec:decorative xmlns:adec="http://schemas.microsoft.com/office/drawing/2017/decorative" xmlns=""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xmlns=""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xmlns=""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xmlns=""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ideo" Target="../media/media1.mp4"/><Relationship Id="rId6" Type="http://schemas.openxmlformats.org/officeDocument/2006/relationships/image" Target="../media/image8.png"/><Relationship Id="rId5" Type="http://schemas.microsoft.com/office/2007/relationships/media" Target="../media/media1.mp4"/><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07FF65-A536-F639-8591-ED024C223308}"/>
              </a:ext>
            </a:extLst>
          </p:cNvPr>
          <p:cNvSpPr>
            <a:spLocks noGrp="1"/>
          </p:cNvSpPr>
          <p:nvPr>
            <p:ph type="ctrTitle"/>
          </p:nvPr>
        </p:nvSpPr>
        <p:spPr>
          <a:xfrm>
            <a:off x="2899790" y="810227"/>
            <a:ext cx="6392421" cy="3831221"/>
          </a:xfrm>
        </p:spPr>
        <p:txBody>
          <a:bodyPr anchor="ctr"/>
          <a:lstStyle/>
          <a:p>
            <a:r>
              <a:rPr lang="en-US" dirty="0"/>
              <a:t>Basic </a:t>
            </a:r>
            <a:br>
              <a:rPr lang="en-US" dirty="0"/>
            </a:br>
            <a:r>
              <a:rPr lang="en-US" dirty="0"/>
              <a:t>presentation</a:t>
            </a:r>
          </a:p>
        </p:txBody>
      </p:sp>
    </p:spTree>
    <p:extLst>
      <p:ext uri="{BB962C8B-B14F-4D97-AF65-F5344CB8AC3E}">
        <p14:creationId xmlns:p14="http://schemas.microsoft.com/office/powerpoint/2010/main" xmlns=""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136FCF6-982C-CC37-9625-3EBFC7E7DD13}"/>
              </a:ext>
            </a:extLst>
          </p:cNvPr>
          <p:cNvSpPr>
            <a:spLocks noGrp="1"/>
          </p:cNvSpPr>
          <p:nvPr>
            <p:ph type="title"/>
          </p:nvPr>
        </p:nvSpPr>
        <p:spPr>
          <a:xfrm>
            <a:off x="1550563" y="1089213"/>
            <a:ext cx="9879437" cy="980844"/>
          </a:xfrm>
        </p:spPr>
        <p:txBody>
          <a:bodyPr/>
          <a:lstStyle/>
          <a:p>
            <a:r>
              <a:rPr lang="en-US" dirty="0"/>
              <a:t>Dynamic delivery</a:t>
            </a:r>
          </a:p>
        </p:txBody>
      </p:sp>
      <p:sp>
        <p:nvSpPr>
          <p:cNvPr id="4" name="Text Placeholder 3">
            <a:extLst>
              <a:ext uri="{FF2B5EF4-FFF2-40B4-BE49-F238E27FC236}">
                <a16:creationId xmlns:a16="http://schemas.microsoft.com/office/drawing/2014/main" xmlns="" id="{97DCC342-9FD1-7055-EAAC-008DC851B13F}"/>
              </a:ext>
            </a:extLst>
          </p:cNvPr>
          <p:cNvSpPr>
            <a:spLocks noGrp="1"/>
          </p:cNvSpPr>
          <p:nvPr>
            <p:ph type="body" sz="quarter" idx="13"/>
          </p:nvPr>
        </p:nvSpPr>
        <p:spPr>
          <a:xfrm>
            <a:off x="1550564" y="2331958"/>
            <a:ext cx="2975217" cy="3704266"/>
          </a:xfrm>
        </p:spPr>
        <p:txBody>
          <a:bodyPr/>
          <a:lstStyle/>
          <a:p>
            <a:r>
              <a:rPr lang="en-US" dirty="0"/>
              <a:t>Learn to infuse energy into your delivery to leave a lasting impression</a:t>
            </a:r>
          </a:p>
          <a:p>
            <a:r>
              <a:rPr lang="en-US" dirty="0"/>
              <a:t>One of the goals of effective communication is to motivate your audience</a:t>
            </a:r>
          </a:p>
        </p:txBody>
      </p:sp>
      <p:graphicFrame>
        <p:nvGraphicFramePr>
          <p:cNvPr id="6" name="Content Placeholder 5">
            <a:extLst>
              <a:ext uri="{FF2B5EF4-FFF2-40B4-BE49-F238E27FC236}">
                <a16:creationId xmlns:a16="http://schemas.microsoft.com/office/drawing/2014/main" xmlns="" id="{4DB3991E-0605-C20E-53AD-D64E13638DA5}"/>
              </a:ext>
            </a:extLst>
          </p:cNvPr>
          <p:cNvGraphicFramePr>
            <a:graphicFrameLocks noGrp="1"/>
          </p:cNvGraphicFramePr>
          <p:nvPr>
            <p:ph sz="half" idx="1"/>
            <p:extLst>
              <p:ext uri="{D42A27DB-BD31-4B8C-83A1-F6EECF244321}">
                <p14:modId xmlns:p14="http://schemas.microsoft.com/office/powerpoint/2010/main" xmlns="" val="2133818870"/>
              </p:ext>
            </p:extLst>
          </p:nvPr>
        </p:nvGraphicFramePr>
        <p:xfrm>
          <a:off x="5087938" y="2332038"/>
          <a:ext cx="6345236" cy="3913230"/>
        </p:xfrm>
        <a:graphic>
          <a:graphicData uri="http://schemas.openxmlformats.org/drawingml/2006/table">
            <a:tbl>
              <a:tblPr firstRow="1" bandRow="1">
                <a:tableStyleId>{3B4B98B0-60AC-42C2-AFA5-B58CD77FA1E5}</a:tableStyleId>
              </a:tblPr>
              <a:tblGrid>
                <a:gridCol w="2227408">
                  <a:extLst>
                    <a:ext uri="{9D8B030D-6E8A-4147-A177-3AD203B41FA5}">
                      <a16:colId xmlns:a16="http://schemas.microsoft.com/office/drawing/2014/main" xmlns="" val="180956085"/>
                    </a:ext>
                  </a:extLst>
                </a:gridCol>
                <a:gridCol w="2227408">
                  <a:extLst>
                    <a:ext uri="{9D8B030D-6E8A-4147-A177-3AD203B41FA5}">
                      <a16:colId xmlns:a16="http://schemas.microsoft.com/office/drawing/2014/main" xmlns="" val="1180706872"/>
                    </a:ext>
                  </a:extLst>
                </a:gridCol>
                <a:gridCol w="945210">
                  <a:extLst>
                    <a:ext uri="{9D8B030D-6E8A-4147-A177-3AD203B41FA5}">
                      <a16:colId xmlns:a16="http://schemas.microsoft.com/office/drawing/2014/main" xmlns="" val="2050154702"/>
                    </a:ext>
                  </a:extLst>
                </a:gridCol>
                <a:gridCol w="945210">
                  <a:extLst>
                    <a:ext uri="{9D8B030D-6E8A-4147-A177-3AD203B41FA5}">
                      <a16:colId xmlns:a16="http://schemas.microsoft.com/office/drawing/2014/main" xmlns="" val="1872764148"/>
                    </a:ext>
                  </a:extLst>
                </a:gridCol>
              </a:tblGrid>
              <a:tr h="606129">
                <a:tc>
                  <a:txBody>
                    <a:bodyPr/>
                    <a:lstStyle/>
                    <a:p>
                      <a:r>
                        <a:rPr lang="en-US" dirty="0">
                          <a:solidFill>
                            <a:schemeClr val="accent6"/>
                          </a:solidFill>
                        </a:rPr>
                        <a:t>Metric</a:t>
                      </a:r>
                    </a:p>
                  </a:txBody>
                  <a:tcPr anchor="ctr"/>
                </a:tc>
                <a:tc>
                  <a:txBody>
                    <a:bodyPr/>
                    <a:lstStyle/>
                    <a:p>
                      <a:r>
                        <a:rPr lang="en-US" dirty="0">
                          <a:solidFill>
                            <a:schemeClr val="accent6"/>
                          </a:solidFill>
                        </a:rPr>
                        <a:t>Measurement</a:t>
                      </a:r>
                    </a:p>
                  </a:txBody>
                  <a:tcPr anchor="ctr"/>
                </a:tc>
                <a:tc>
                  <a:txBody>
                    <a:bodyPr/>
                    <a:lstStyle/>
                    <a:p>
                      <a:r>
                        <a:rPr lang="en-US" dirty="0">
                          <a:solidFill>
                            <a:schemeClr val="accent6"/>
                          </a:solidFill>
                        </a:rPr>
                        <a:t>Target</a:t>
                      </a:r>
                    </a:p>
                  </a:txBody>
                  <a:tcPr anchor="ctr"/>
                </a:tc>
                <a:tc>
                  <a:txBody>
                    <a:bodyPr/>
                    <a:lstStyle/>
                    <a:p>
                      <a:r>
                        <a:rPr lang="en-US" dirty="0">
                          <a:solidFill>
                            <a:schemeClr val="accent6"/>
                          </a:solidFill>
                        </a:rPr>
                        <a:t>Actual</a:t>
                      </a:r>
                    </a:p>
                  </a:txBody>
                  <a:tcPr anchor="ctr"/>
                </a:tc>
                <a:extLst>
                  <a:ext uri="{0D108BD9-81ED-4DB2-BD59-A6C34878D82A}">
                    <a16:rowId xmlns:a16="http://schemas.microsoft.com/office/drawing/2014/main" xmlns="" val="3059142786"/>
                  </a:ext>
                </a:extLst>
              </a:tr>
              <a:tr h="606129">
                <a:tc>
                  <a:txBody>
                    <a:bodyPr/>
                    <a:lstStyle/>
                    <a:p>
                      <a:r>
                        <a:rPr lang="en-US" dirty="0">
                          <a:solidFill>
                            <a:schemeClr val="accent6"/>
                          </a:solidFill>
                        </a:rPr>
                        <a:t>Audience attendance</a:t>
                      </a:r>
                    </a:p>
                  </a:txBody>
                  <a:tcPr anchor="ctr"/>
                </a:tc>
                <a:tc>
                  <a:txBody>
                    <a:bodyPr/>
                    <a:lstStyle/>
                    <a:p>
                      <a:r>
                        <a:rPr lang="en-US" dirty="0">
                          <a:solidFill>
                            <a:schemeClr val="accent6"/>
                          </a:solidFill>
                        </a:rPr>
                        <a:t># of attendees</a:t>
                      </a:r>
                    </a:p>
                  </a:txBody>
                  <a:tcPr anchor="ctr"/>
                </a:tc>
                <a:tc>
                  <a:txBody>
                    <a:bodyPr/>
                    <a:lstStyle/>
                    <a:p>
                      <a:r>
                        <a:rPr lang="en-US" dirty="0">
                          <a:solidFill>
                            <a:schemeClr val="accent6"/>
                          </a:solidFill>
                        </a:rPr>
                        <a:t>150</a:t>
                      </a:r>
                    </a:p>
                  </a:txBody>
                  <a:tcPr anchor="ctr"/>
                </a:tc>
                <a:tc>
                  <a:txBody>
                    <a:bodyPr/>
                    <a:lstStyle/>
                    <a:p>
                      <a:r>
                        <a:rPr lang="en-US" dirty="0">
                          <a:solidFill>
                            <a:schemeClr val="accent6"/>
                          </a:solidFill>
                        </a:rPr>
                        <a:t>120</a:t>
                      </a:r>
                    </a:p>
                  </a:txBody>
                  <a:tcPr anchor="ctr"/>
                </a:tc>
                <a:extLst>
                  <a:ext uri="{0D108BD9-81ED-4DB2-BD59-A6C34878D82A}">
                    <a16:rowId xmlns:a16="http://schemas.microsoft.com/office/drawing/2014/main" xmlns="" val="3588576737"/>
                  </a:ext>
                </a:extLst>
              </a:tr>
              <a:tr h="643498">
                <a:tc>
                  <a:txBody>
                    <a:bodyPr/>
                    <a:lstStyle/>
                    <a:p>
                      <a:r>
                        <a:rPr lang="en-US" dirty="0">
                          <a:solidFill>
                            <a:schemeClr val="accent6"/>
                          </a:solidFill>
                        </a:rPr>
                        <a:t>Engagement duration</a:t>
                      </a:r>
                    </a:p>
                  </a:txBody>
                  <a:tcPr anchor="ctr"/>
                </a:tc>
                <a:tc>
                  <a:txBody>
                    <a:bodyPr/>
                    <a:lstStyle/>
                    <a:p>
                      <a:r>
                        <a:rPr lang="en-US" dirty="0">
                          <a:solidFill>
                            <a:schemeClr val="accent6"/>
                          </a:solidFill>
                        </a:rPr>
                        <a:t>Minutes</a:t>
                      </a:r>
                    </a:p>
                  </a:txBody>
                  <a:tcPr anchor="ctr"/>
                </a:tc>
                <a:tc>
                  <a:txBody>
                    <a:bodyPr/>
                    <a:lstStyle/>
                    <a:p>
                      <a:r>
                        <a:rPr lang="en-US" dirty="0">
                          <a:solidFill>
                            <a:schemeClr val="accent6"/>
                          </a:solidFill>
                        </a:rPr>
                        <a:t>60</a:t>
                      </a:r>
                    </a:p>
                  </a:txBody>
                  <a:tcPr anchor="ctr"/>
                </a:tc>
                <a:tc>
                  <a:txBody>
                    <a:bodyPr/>
                    <a:lstStyle/>
                    <a:p>
                      <a:r>
                        <a:rPr lang="en-US" dirty="0">
                          <a:solidFill>
                            <a:schemeClr val="accent6"/>
                          </a:solidFill>
                        </a:rPr>
                        <a:t>75</a:t>
                      </a:r>
                    </a:p>
                  </a:txBody>
                  <a:tcPr anchor="ctr"/>
                </a:tc>
                <a:extLst>
                  <a:ext uri="{0D108BD9-81ED-4DB2-BD59-A6C34878D82A}">
                    <a16:rowId xmlns:a16="http://schemas.microsoft.com/office/drawing/2014/main" xmlns="" val="1626410507"/>
                  </a:ext>
                </a:extLst>
              </a:tr>
              <a:tr h="606129">
                <a:tc>
                  <a:txBody>
                    <a:bodyPr/>
                    <a:lstStyle/>
                    <a:p>
                      <a:r>
                        <a:rPr lang="en-US" dirty="0">
                          <a:solidFill>
                            <a:schemeClr val="accent6"/>
                          </a:solidFill>
                        </a:rPr>
                        <a:t>Q&amp;A interaction</a:t>
                      </a:r>
                    </a:p>
                  </a:txBody>
                  <a:tcPr anchor="ctr"/>
                </a:tc>
                <a:tc>
                  <a:txBody>
                    <a:bodyPr/>
                    <a:lstStyle/>
                    <a:p>
                      <a:r>
                        <a:rPr lang="en-US" dirty="0">
                          <a:solidFill>
                            <a:schemeClr val="accent6"/>
                          </a:solidFill>
                        </a:rPr>
                        <a:t># of questions</a:t>
                      </a:r>
                    </a:p>
                  </a:txBody>
                  <a:tcPr anchor="ctr"/>
                </a:tc>
                <a:tc>
                  <a:txBody>
                    <a:bodyPr/>
                    <a:lstStyle/>
                    <a:p>
                      <a:r>
                        <a:rPr lang="en-US" dirty="0">
                          <a:solidFill>
                            <a:schemeClr val="accent6"/>
                          </a:solidFill>
                        </a:rPr>
                        <a:t>10</a:t>
                      </a:r>
                    </a:p>
                  </a:txBody>
                  <a:tcPr anchor="ctr"/>
                </a:tc>
                <a:tc>
                  <a:txBody>
                    <a:bodyPr/>
                    <a:lstStyle/>
                    <a:p>
                      <a:r>
                        <a:rPr lang="en-US" dirty="0">
                          <a:solidFill>
                            <a:schemeClr val="accent6"/>
                          </a:solidFill>
                        </a:rPr>
                        <a:t>15</a:t>
                      </a:r>
                    </a:p>
                  </a:txBody>
                  <a:tcPr anchor="ctr"/>
                </a:tc>
                <a:extLst>
                  <a:ext uri="{0D108BD9-81ED-4DB2-BD59-A6C34878D82A}">
                    <a16:rowId xmlns:a16="http://schemas.microsoft.com/office/drawing/2014/main" xmlns="" val="1888116840"/>
                  </a:ext>
                </a:extLst>
              </a:tr>
              <a:tr h="606129">
                <a:tc>
                  <a:txBody>
                    <a:bodyPr/>
                    <a:lstStyle/>
                    <a:p>
                      <a:r>
                        <a:rPr lang="en-US" dirty="0">
                          <a:solidFill>
                            <a:schemeClr val="accent6"/>
                          </a:solidFill>
                        </a:rPr>
                        <a:t>Positive feedback</a:t>
                      </a:r>
                    </a:p>
                  </a:txBody>
                  <a:tcPr anchor="ctr"/>
                </a:tc>
                <a:tc>
                  <a:txBody>
                    <a:bodyPr/>
                    <a:lstStyle/>
                    <a:p>
                      <a:r>
                        <a:rPr lang="en-US" dirty="0">
                          <a:solidFill>
                            <a:schemeClr val="accent6"/>
                          </a:solidFill>
                        </a:rPr>
                        <a:t>Percentage (%)</a:t>
                      </a:r>
                    </a:p>
                  </a:txBody>
                  <a:tcPr anchor="ctr"/>
                </a:tc>
                <a:tc>
                  <a:txBody>
                    <a:bodyPr/>
                    <a:lstStyle/>
                    <a:p>
                      <a:r>
                        <a:rPr lang="en-US" dirty="0">
                          <a:solidFill>
                            <a:schemeClr val="accent6"/>
                          </a:solidFill>
                        </a:rPr>
                        <a:t>90</a:t>
                      </a:r>
                    </a:p>
                  </a:txBody>
                  <a:tcPr anchor="ctr"/>
                </a:tc>
                <a:tc>
                  <a:txBody>
                    <a:bodyPr/>
                    <a:lstStyle/>
                    <a:p>
                      <a:r>
                        <a:rPr lang="en-US" dirty="0">
                          <a:solidFill>
                            <a:schemeClr val="accent6"/>
                          </a:solidFill>
                        </a:rPr>
                        <a:t>95</a:t>
                      </a:r>
                    </a:p>
                  </a:txBody>
                  <a:tcPr anchor="ctr"/>
                </a:tc>
                <a:extLst>
                  <a:ext uri="{0D108BD9-81ED-4DB2-BD59-A6C34878D82A}">
                    <a16:rowId xmlns:a16="http://schemas.microsoft.com/office/drawing/2014/main" xmlns="" val="4023592559"/>
                  </a:ext>
                </a:extLst>
              </a:tr>
              <a:tr h="811265">
                <a:tc>
                  <a:txBody>
                    <a:bodyPr/>
                    <a:lstStyle/>
                    <a:p>
                      <a:r>
                        <a:rPr lang="en-US" dirty="0">
                          <a:solidFill>
                            <a:schemeClr val="accent6"/>
                          </a:solidFill>
                        </a:rPr>
                        <a:t>Rate of information retention</a:t>
                      </a:r>
                    </a:p>
                  </a:txBody>
                  <a:tcPr anchor="ctr"/>
                </a:tc>
                <a:tc>
                  <a:txBody>
                    <a:bodyPr/>
                    <a:lstStyle/>
                    <a:p>
                      <a:r>
                        <a:rPr lang="en-US" dirty="0">
                          <a:solidFill>
                            <a:schemeClr val="accent6"/>
                          </a:solidFill>
                        </a:rPr>
                        <a:t>Percentage (%)</a:t>
                      </a:r>
                    </a:p>
                  </a:txBody>
                  <a:tcPr anchor="ctr"/>
                </a:tc>
                <a:tc>
                  <a:txBody>
                    <a:bodyPr/>
                    <a:lstStyle/>
                    <a:p>
                      <a:r>
                        <a:rPr lang="en-US" dirty="0">
                          <a:solidFill>
                            <a:schemeClr val="accent6"/>
                          </a:solidFill>
                        </a:rPr>
                        <a:t>80</a:t>
                      </a:r>
                    </a:p>
                  </a:txBody>
                  <a:tcPr anchor="ctr"/>
                </a:tc>
                <a:tc>
                  <a:txBody>
                    <a:bodyPr/>
                    <a:lstStyle/>
                    <a:p>
                      <a:r>
                        <a:rPr lang="en-US" dirty="0">
                          <a:solidFill>
                            <a:schemeClr val="accent6"/>
                          </a:solidFill>
                        </a:rPr>
                        <a:t>85</a:t>
                      </a:r>
                    </a:p>
                  </a:txBody>
                  <a:tcPr anchor="ctr"/>
                </a:tc>
                <a:extLst>
                  <a:ext uri="{0D108BD9-81ED-4DB2-BD59-A6C34878D82A}">
                    <a16:rowId xmlns:a16="http://schemas.microsoft.com/office/drawing/2014/main" xmlns="" val="2426564953"/>
                  </a:ext>
                </a:extLst>
              </a:tr>
            </a:tbl>
          </a:graphicData>
        </a:graphic>
      </p:graphicFrame>
      <p:sp>
        <p:nvSpPr>
          <p:cNvPr id="2" name="Slide Number Placeholder 1">
            <a:extLst>
              <a:ext uri="{FF2B5EF4-FFF2-40B4-BE49-F238E27FC236}">
                <a16:creationId xmlns:a16="http://schemas.microsoft.com/office/drawing/2014/main" xmlns=""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xmlns=""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8D62608-F5E4-7EC0-5EF0-4F988DDDEC5B}"/>
              </a:ext>
            </a:extLst>
          </p:cNvPr>
          <p:cNvSpPr>
            <a:spLocks noGrp="1"/>
          </p:cNvSpPr>
          <p:nvPr>
            <p:ph type="title"/>
          </p:nvPr>
        </p:nvSpPr>
        <p:spPr>
          <a:xfrm>
            <a:off x="1550564" y="1057274"/>
            <a:ext cx="9875463" cy="999746"/>
          </a:xfrm>
        </p:spPr>
        <p:txBody>
          <a:bodyPr/>
          <a:lstStyle/>
          <a:p>
            <a:r>
              <a:rPr lang="en-US" dirty="0"/>
              <a:t>Final tips &amp; takeaways</a:t>
            </a:r>
          </a:p>
        </p:txBody>
      </p:sp>
      <p:sp>
        <p:nvSpPr>
          <p:cNvPr id="12" name="Content Placeholder 3">
            <a:extLst>
              <a:ext uri="{FF2B5EF4-FFF2-40B4-BE49-F238E27FC236}">
                <a16:creationId xmlns:a16="http://schemas.microsoft.com/office/drawing/2014/main" xmlns="" id="{288BD9B8-D6A6-D55A-830D-4D3CC2DC3933}"/>
              </a:ext>
            </a:extLst>
          </p:cNvPr>
          <p:cNvSpPr>
            <a:spLocks noGrp="1"/>
          </p:cNvSpPr>
          <p:nvPr>
            <p:ph sz="half" idx="2"/>
          </p:nvPr>
        </p:nvSpPr>
        <p:spPr>
          <a:xfrm>
            <a:off x="1550564" y="2303028"/>
            <a:ext cx="5829147" cy="3961593"/>
          </a:xfrm>
        </p:spPr>
        <p:txBody>
          <a:bodyPr>
            <a:normAutofit/>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p:txBody>
      </p:sp>
      <p:sp>
        <p:nvSpPr>
          <p:cNvPr id="13" name="Content Placeholder 7">
            <a:extLst>
              <a:ext uri="{FF2B5EF4-FFF2-40B4-BE49-F238E27FC236}">
                <a16:creationId xmlns:a16="http://schemas.microsoft.com/office/drawing/2014/main" xmlns="" id="{0853098E-C088-D323-4BF2-987893F262F6}"/>
              </a:ext>
            </a:extLst>
          </p:cNvPr>
          <p:cNvSpPr>
            <a:spLocks noGrp="1"/>
          </p:cNvSpPr>
          <p:nvPr>
            <p:ph sz="half" idx="15"/>
          </p:nvPr>
        </p:nvSpPr>
        <p:spPr>
          <a:xfrm>
            <a:off x="7940842" y="2303028"/>
            <a:ext cx="3485184" cy="3961593"/>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
        <p:nvSpPr>
          <p:cNvPr id="2" name="Slide Number Placeholder 1">
            <a:extLst>
              <a:ext uri="{FF2B5EF4-FFF2-40B4-BE49-F238E27FC236}">
                <a16:creationId xmlns:a16="http://schemas.microsoft.com/office/drawing/2014/main" xmlns=""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xmlns="" val="249802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30A324-0737-F0DA-1F7D-10CBE06D7C3F}"/>
              </a:ext>
            </a:extLst>
          </p:cNvPr>
          <p:cNvSpPr>
            <a:spLocks noGrp="1"/>
          </p:cNvSpPr>
          <p:nvPr>
            <p:ph type="title"/>
          </p:nvPr>
        </p:nvSpPr>
        <p:spPr>
          <a:xfrm>
            <a:off x="914400" y="1057274"/>
            <a:ext cx="10511627" cy="1012785"/>
          </a:xfrm>
        </p:spPr>
        <p:txBody>
          <a:bodyPr/>
          <a:lstStyle/>
          <a:p>
            <a:r>
              <a:rPr lang="en-US" dirty="0"/>
              <a:t>Speaking engagement metrics</a:t>
            </a:r>
          </a:p>
        </p:txBody>
      </p:sp>
      <p:graphicFrame>
        <p:nvGraphicFramePr>
          <p:cNvPr id="5" name="Content Placeholder 4">
            <a:extLst>
              <a:ext uri="{FF2B5EF4-FFF2-40B4-BE49-F238E27FC236}">
                <a16:creationId xmlns:a16="http://schemas.microsoft.com/office/drawing/2014/main" xmlns="" id="{AC0C7FF8-9CAF-6C67-C1E5-AF40401D0B3D}"/>
              </a:ext>
            </a:extLst>
          </p:cNvPr>
          <p:cNvGraphicFramePr>
            <a:graphicFrameLocks noGrp="1"/>
          </p:cNvGraphicFramePr>
          <p:nvPr>
            <p:ph sz="quarter" idx="4"/>
            <p:extLst>
              <p:ext uri="{D42A27DB-BD31-4B8C-83A1-F6EECF244321}">
                <p14:modId xmlns:p14="http://schemas.microsoft.com/office/powerpoint/2010/main" xmlns="" val="3999503228"/>
              </p:ext>
            </p:extLst>
          </p:nvPr>
        </p:nvGraphicFramePr>
        <p:xfrm>
          <a:off x="914400" y="2316163"/>
          <a:ext cx="10510836" cy="3948462"/>
        </p:xfrm>
        <a:graphic>
          <a:graphicData uri="http://schemas.openxmlformats.org/drawingml/2006/table">
            <a:tbl>
              <a:tblPr firstRow="1" bandRow="1">
                <a:tableStyleId>{C083E6E3-FA7D-4D7B-A595-EF9225AFEA82}</a:tableStyleId>
              </a:tblPr>
              <a:tblGrid>
                <a:gridCol w="4080076">
                  <a:extLst>
                    <a:ext uri="{9D8B030D-6E8A-4147-A177-3AD203B41FA5}">
                      <a16:colId xmlns:a16="http://schemas.microsoft.com/office/drawing/2014/main" xmlns="" val="1764027237"/>
                    </a:ext>
                  </a:extLst>
                </a:gridCol>
                <a:gridCol w="4080076">
                  <a:extLst>
                    <a:ext uri="{9D8B030D-6E8A-4147-A177-3AD203B41FA5}">
                      <a16:colId xmlns:a16="http://schemas.microsoft.com/office/drawing/2014/main" xmlns="" val="778914542"/>
                    </a:ext>
                  </a:extLst>
                </a:gridCol>
                <a:gridCol w="1175342">
                  <a:extLst>
                    <a:ext uri="{9D8B030D-6E8A-4147-A177-3AD203B41FA5}">
                      <a16:colId xmlns:a16="http://schemas.microsoft.com/office/drawing/2014/main" xmlns="" val="4233386372"/>
                    </a:ext>
                  </a:extLst>
                </a:gridCol>
                <a:gridCol w="1175342">
                  <a:extLst>
                    <a:ext uri="{9D8B030D-6E8A-4147-A177-3AD203B41FA5}">
                      <a16:colId xmlns:a16="http://schemas.microsoft.com/office/drawing/2014/main" xmlns="" val="1626524931"/>
                    </a:ext>
                  </a:extLst>
                </a:gridCol>
              </a:tblGrid>
              <a:tr h="658077">
                <a:tc>
                  <a:txBody>
                    <a:bodyPr/>
                    <a:lstStyle/>
                    <a:p>
                      <a:r>
                        <a:rPr lang="en-US" dirty="0"/>
                        <a:t>Impact factor</a:t>
                      </a:r>
                    </a:p>
                  </a:txBody>
                  <a:tcPr anchor="ctr"/>
                </a:tc>
                <a:tc>
                  <a:txBody>
                    <a:bodyPr/>
                    <a:lstStyle/>
                    <a:p>
                      <a:r>
                        <a:rPr lang="en-US" dirty="0"/>
                        <a:t>Measurement</a:t>
                      </a:r>
                    </a:p>
                  </a:txBody>
                  <a:tcPr anchor="ctr"/>
                </a:tc>
                <a:tc>
                  <a:txBody>
                    <a:bodyPr/>
                    <a:lstStyle/>
                    <a:p>
                      <a:r>
                        <a:rPr lang="en-US" dirty="0"/>
                        <a:t>Target</a:t>
                      </a:r>
                    </a:p>
                  </a:txBody>
                  <a:tcPr anchor="ctr"/>
                </a:tc>
                <a:tc>
                  <a:txBody>
                    <a:bodyPr/>
                    <a:lstStyle/>
                    <a:p>
                      <a:r>
                        <a:rPr lang="en-US" dirty="0"/>
                        <a:t>Achieved</a:t>
                      </a:r>
                    </a:p>
                  </a:txBody>
                  <a:tcPr anchor="ctr"/>
                </a:tc>
                <a:extLst>
                  <a:ext uri="{0D108BD9-81ED-4DB2-BD59-A6C34878D82A}">
                    <a16:rowId xmlns:a16="http://schemas.microsoft.com/office/drawing/2014/main" xmlns="" val="2865033212"/>
                  </a:ext>
                </a:extLst>
              </a:tr>
              <a:tr h="658077">
                <a:tc>
                  <a:txBody>
                    <a:bodyPr/>
                    <a:lstStyle/>
                    <a:p>
                      <a:r>
                        <a:rPr lang="en-US" dirty="0"/>
                        <a:t>Audience interaction</a:t>
                      </a:r>
                    </a:p>
                  </a:txBody>
                  <a:tcPr anchor="ctr"/>
                </a:tc>
                <a:tc>
                  <a:txBody>
                    <a:bodyPr/>
                    <a:lstStyle/>
                    <a:p>
                      <a:r>
                        <a:rPr lang="en-US" dirty="0"/>
                        <a:t>Percentage (%)</a:t>
                      </a:r>
                    </a:p>
                  </a:txBody>
                  <a:tcPr anchor="ctr"/>
                </a:tc>
                <a:tc>
                  <a:txBody>
                    <a:bodyPr/>
                    <a:lstStyle/>
                    <a:p>
                      <a:r>
                        <a:rPr lang="en-US" dirty="0"/>
                        <a:t>85</a:t>
                      </a:r>
                    </a:p>
                  </a:txBody>
                  <a:tcPr anchor="ctr"/>
                </a:tc>
                <a:tc>
                  <a:txBody>
                    <a:bodyPr/>
                    <a:lstStyle/>
                    <a:p>
                      <a:r>
                        <a:rPr lang="en-US" dirty="0"/>
                        <a:t>88</a:t>
                      </a:r>
                    </a:p>
                  </a:txBody>
                  <a:tcPr anchor="ctr"/>
                </a:tc>
                <a:extLst>
                  <a:ext uri="{0D108BD9-81ED-4DB2-BD59-A6C34878D82A}">
                    <a16:rowId xmlns:a16="http://schemas.microsoft.com/office/drawing/2014/main" xmlns="" val="773796761"/>
                  </a:ext>
                </a:extLst>
              </a:tr>
              <a:tr h="658077">
                <a:tc>
                  <a:txBody>
                    <a:bodyPr/>
                    <a:lstStyle/>
                    <a:p>
                      <a:r>
                        <a:rPr lang="en-US" dirty="0"/>
                        <a:t>Knowledge retention</a:t>
                      </a:r>
                    </a:p>
                  </a:txBody>
                  <a:tcPr anchor="ctr"/>
                </a:tc>
                <a:tc>
                  <a:txBody>
                    <a:bodyPr/>
                    <a:lstStyle/>
                    <a:p>
                      <a:r>
                        <a:rPr lang="en-US" dirty="0"/>
                        <a:t>Percentage (%)</a:t>
                      </a:r>
                    </a:p>
                  </a:txBody>
                  <a:tcPr anchor="ctr"/>
                </a:tc>
                <a:tc>
                  <a:txBody>
                    <a:bodyPr/>
                    <a:lstStyle/>
                    <a:p>
                      <a:r>
                        <a:rPr lang="en-US" dirty="0"/>
                        <a:t>75</a:t>
                      </a:r>
                    </a:p>
                  </a:txBody>
                  <a:tcPr anchor="ctr"/>
                </a:tc>
                <a:tc>
                  <a:txBody>
                    <a:bodyPr/>
                    <a:lstStyle/>
                    <a:p>
                      <a:r>
                        <a:rPr lang="en-US" dirty="0"/>
                        <a:t>80</a:t>
                      </a:r>
                    </a:p>
                  </a:txBody>
                  <a:tcPr anchor="ctr"/>
                </a:tc>
                <a:extLst>
                  <a:ext uri="{0D108BD9-81ED-4DB2-BD59-A6C34878D82A}">
                    <a16:rowId xmlns:a16="http://schemas.microsoft.com/office/drawing/2014/main" xmlns="" val="1789202252"/>
                  </a:ext>
                </a:extLst>
              </a:tr>
              <a:tr h="658077">
                <a:tc>
                  <a:txBody>
                    <a:bodyPr/>
                    <a:lstStyle/>
                    <a:p>
                      <a:r>
                        <a:rPr lang="en-US" dirty="0"/>
                        <a:t>Post-presentation surveys</a:t>
                      </a:r>
                    </a:p>
                  </a:txBody>
                  <a:tcPr anchor="ctr"/>
                </a:tc>
                <a:tc>
                  <a:txBody>
                    <a:bodyPr/>
                    <a:lstStyle/>
                    <a:p>
                      <a:r>
                        <a:rPr lang="en-US" dirty="0"/>
                        <a:t>Average rating</a:t>
                      </a:r>
                    </a:p>
                  </a:txBody>
                  <a:tcPr anchor="ctr"/>
                </a:tc>
                <a:tc>
                  <a:txBody>
                    <a:bodyPr/>
                    <a:lstStyle/>
                    <a:p>
                      <a:r>
                        <a:rPr lang="en-US" dirty="0"/>
                        <a:t>4.2</a:t>
                      </a:r>
                    </a:p>
                  </a:txBody>
                  <a:tcPr anchor="ctr"/>
                </a:tc>
                <a:tc>
                  <a:txBody>
                    <a:bodyPr/>
                    <a:lstStyle/>
                    <a:p>
                      <a:r>
                        <a:rPr lang="en-US" dirty="0"/>
                        <a:t>4.5</a:t>
                      </a:r>
                    </a:p>
                  </a:txBody>
                  <a:tcPr anchor="ctr"/>
                </a:tc>
                <a:extLst>
                  <a:ext uri="{0D108BD9-81ED-4DB2-BD59-A6C34878D82A}">
                    <a16:rowId xmlns:a16="http://schemas.microsoft.com/office/drawing/2014/main" xmlns="" val="2325356481"/>
                  </a:ext>
                </a:extLst>
              </a:tr>
              <a:tr h="658077">
                <a:tc>
                  <a:txBody>
                    <a:bodyPr/>
                    <a:lstStyle/>
                    <a:p>
                      <a:r>
                        <a:rPr lang="en-US" dirty="0"/>
                        <a:t>Referral rate</a:t>
                      </a:r>
                    </a:p>
                  </a:txBody>
                  <a:tcPr anchor="ctr"/>
                </a:tc>
                <a:tc>
                  <a:txBody>
                    <a:bodyPr/>
                    <a:lstStyle/>
                    <a:p>
                      <a:r>
                        <a:rPr lang="en-US" dirty="0"/>
                        <a:t>Percentage (%)</a:t>
                      </a:r>
                    </a:p>
                  </a:txBody>
                  <a:tcPr anchor="ctr"/>
                </a:tc>
                <a:tc>
                  <a:txBody>
                    <a:bodyPr/>
                    <a:lstStyle/>
                    <a:p>
                      <a:r>
                        <a:rPr lang="en-US" dirty="0"/>
                        <a:t>10</a:t>
                      </a:r>
                    </a:p>
                  </a:txBody>
                  <a:tcPr anchor="ctr"/>
                </a:tc>
                <a:tc>
                  <a:txBody>
                    <a:bodyPr/>
                    <a:lstStyle/>
                    <a:p>
                      <a:r>
                        <a:rPr lang="en-US" dirty="0"/>
                        <a:t>12</a:t>
                      </a:r>
                    </a:p>
                  </a:txBody>
                  <a:tcPr anchor="ctr"/>
                </a:tc>
                <a:extLst>
                  <a:ext uri="{0D108BD9-81ED-4DB2-BD59-A6C34878D82A}">
                    <a16:rowId xmlns:a16="http://schemas.microsoft.com/office/drawing/2014/main" xmlns="" val="3322085491"/>
                  </a:ext>
                </a:extLst>
              </a:tr>
              <a:tr h="658077">
                <a:tc>
                  <a:txBody>
                    <a:bodyPr/>
                    <a:lstStyle/>
                    <a:p>
                      <a:r>
                        <a:rPr lang="en-US" dirty="0"/>
                        <a:t>Collaboration opportunities</a:t>
                      </a:r>
                    </a:p>
                  </a:txBody>
                  <a:tcPr anchor="ctr"/>
                </a:tc>
                <a:tc>
                  <a:txBody>
                    <a:bodyPr/>
                    <a:lstStyle/>
                    <a:p>
                      <a:r>
                        <a:rPr lang="en-US" dirty="0"/>
                        <a:t># of opportunities</a:t>
                      </a:r>
                    </a:p>
                  </a:txBody>
                  <a:tcPr anchor="ctr"/>
                </a:tc>
                <a:tc>
                  <a:txBody>
                    <a:bodyPr/>
                    <a:lstStyle/>
                    <a:p>
                      <a:r>
                        <a:rPr lang="en-US" dirty="0"/>
                        <a:t>8</a:t>
                      </a:r>
                    </a:p>
                  </a:txBody>
                  <a:tcPr anchor="ctr"/>
                </a:tc>
                <a:tc>
                  <a:txBody>
                    <a:bodyPr/>
                    <a:lstStyle/>
                    <a:p>
                      <a:r>
                        <a:rPr lang="en-US" dirty="0"/>
                        <a:t>10</a:t>
                      </a:r>
                    </a:p>
                  </a:txBody>
                  <a:tcPr anchor="ctr"/>
                </a:tc>
                <a:extLst>
                  <a:ext uri="{0D108BD9-81ED-4DB2-BD59-A6C34878D82A}">
                    <a16:rowId xmlns:a16="http://schemas.microsoft.com/office/drawing/2014/main" xmlns="" val="2682318458"/>
                  </a:ext>
                </a:extLst>
              </a:tr>
            </a:tbl>
          </a:graphicData>
        </a:graphic>
      </p:graphicFrame>
      <p:sp>
        <p:nvSpPr>
          <p:cNvPr id="3" name="Slide Number Placeholder 2">
            <a:extLst>
              <a:ext uri="{FF2B5EF4-FFF2-40B4-BE49-F238E27FC236}">
                <a16:creationId xmlns:a16="http://schemas.microsoft.com/office/drawing/2014/main" xmlns=""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xmlns="" val="168621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xmlns="" id="{D8B5CEF2-E667-BBB5-2EA6-C06F93B6DE12}"/>
              </a:ext>
            </a:extLst>
          </p:cNvPr>
          <p:cNvSpPr>
            <a:spLocks noGrp="1"/>
          </p:cNvSpPr>
          <p:nvPr>
            <p:ph type="subTitle" idx="1"/>
          </p:nvPr>
        </p:nvSpPr>
        <p:spPr>
          <a:xfrm>
            <a:off x="914401" y="3813606"/>
            <a:ext cx="5715000" cy="2234642"/>
          </a:xfrm>
        </p:spPr>
        <p:txBody>
          <a:bodyPr/>
          <a:lstStyle/>
          <a:p>
            <a:r>
              <a:rPr lang="en-US" dirty="0"/>
              <a:t>Brita Tamm</a:t>
            </a:r>
          </a:p>
          <a:p>
            <a:r>
              <a:rPr lang="en-US" dirty="0"/>
              <a:t>502-555-0152</a:t>
            </a:r>
          </a:p>
          <a:p>
            <a:r>
              <a:rPr lang="en-US" dirty="0"/>
              <a:t>brita@firstupconsultants.com </a:t>
            </a:r>
          </a:p>
          <a:p>
            <a:r>
              <a:rPr lang="en-US" dirty="0"/>
              <a:t>www.firstupconsultants.com</a:t>
            </a:r>
          </a:p>
        </p:txBody>
      </p:sp>
    </p:spTree>
    <p:extLst>
      <p:ext uri="{BB962C8B-B14F-4D97-AF65-F5344CB8AC3E}">
        <p14:creationId xmlns:p14="http://schemas.microsoft.com/office/powerpoint/2010/main" xmlns=""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xmlns="" id="{D4D22962-3C7F-E480-5C35-7F4860A098E1}"/>
              </a:ext>
            </a:extLst>
          </p:cNvPr>
          <p:cNvSpPr>
            <a:spLocks noGrp="1"/>
          </p:cNvSpPr>
          <p:nvPr>
            <p:ph idx="1"/>
          </p:nvPr>
        </p:nvSpPr>
        <p:spPr>
          <a:xfrm>
            <a:off x="914400" y="2834640"/>
            <a:ext cx="6583680" cy="3207344"/>
          </a:xfrm>
        </p:spPr>
        <p:txBody>
          <a:bodyPr/>
          <a:lstStyle/>
          <a:p>
            <a:r>
              <a:rPr lang="en-US" dirty="0"/>
              <a:t>Introduction</a:t>
            </a:r>
          </a:p>
          <a:p>
            <a:r>
              <a:rPr lang="en-US" dirty="0"/>
              <a:t>Building confidence</a:t>
            </a:r>
          </a:p>
          <a:p>
            <a:r>
              <a:rPr lang="en-US" dirty="0"/>
              <a:t>Engaging the audience</a:t>
            </a:r>
          </a:p>
          <a:p>
            <a:r>
              <a:rPr lang="en-US" dirty="0"/>
              <a:t>Visual aids</a:t>
            </a:r>
          </a:p>
          <a:p>
            <a:r>
              <a:rPr lang="en-US" dirty="0"/>
              <a:t>Final tips &amp; takeaways</a:t>
            </a:r>
          </a:p>
        </p:txBody>
      </p:sp>
      <p:sp>
        <p:nvSpPr>
          <p:cNvPr id="4" name="Slide Number Placeholder 3">
            <a:extLst>
              <a:ext uri="{FF2B5EF4-FFF2-40B4-BE49-F238E27FC236}">
                <a16:creationId xmlns:a16="http://schemas.microsoft.com/office/drawing/2014/main" xmlns=""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xmlns=""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EDA75-0988-2AC2-87F8-8DEC83A7B9CA}"/>
              </a:ext>
            </a:extLst>
          </p:cNvPr>
          <p:cNvSpPr>
            <a:spLocks noGrp="1"/>
          </p:cNvSpPr>
          <p:nvPr>
            <p:ph type="title"/>
          </p:nvPr>
        </p:nvSpPr>
        <p:spPr>
          <a:xfrm>
            <a:off x="5702441" y="1061623"/>
            <a:ext cx="5723586" cy="4739104"/>
          </a:xfrm>
        </p:spPr>
        <p:txBody>
          <a:bodyPr/>
          <a:lstStyle/>
          <a:p>
            <a:r>
              <a:rPr lang="en-US" dirty="0"/>
              <a:t>The power of communication</a:t>
            </a:r>
          </a:p>
        </p:txBody>
      </p:sp>
      <p:pic>
        <p:nvPicPr>
          <p:cNvPr id="7" name="Picture Placeholder 6" descr="A person standing in front of a whiteboard">
            <a:extLst>
              <a:ext uri="{FF2B5EF4-FFF2-40B4-BE49-F238E27FC236}">
                <a16:creationId xmlns:a16="http://schemas.microsoft.com/office/drawing/2014/main" xmlns="" id="{DD186EAB-37C7-E7E6-AE8D-F077D02804F9}"/>
              </a:ext>
            </a:extLst>
          </p:cNvPr>
          <p:cNvPicPr>
            <a:picLocks noGrp="1" noChangeAspect="1"/>
          </p:cNvPicPr>
          <p:nvPr>
            <p:ph type="pic" sz="quarter" idx="11"/>
          </p:nvPr>
        </p:nvPicPr>
        <p:blipFill>
          <a:blip r:embed="rId4">
            <a:duotone>
              <a:prstClr val="black"/>
              <a:schemeClr val="accent1">
                <a:tint val="45000"/>
                <a:satMod val="400000"/>
              </a:schemeClr>
            </a:duotone>
          </a:blip>
          <a:srcRect l="27208" r="27208"/>
          <a:stretch/>
        </p:blipFill>
        <p:spPr>
          <a:xfrm>
            <a:off x="443345" y="0"/>
            <a:ext cx="4344695" cy="6359525"/>
          </a:xfrm>
        </p:spPr>
      </p:pic>
      <p:pic>
        <p:nvPicPr>
          <p:cNvPr id="4" name="videoplayback">
            <a:hlinkClick r:id="" action="ppaction://media"/>
            <a:extLst>
              <a:ext uri="{FF2B5EF4-FFF2-40B4-BE49-F238E27FC236}">
                <a16:creationId xmlns:a16="http://schemas.microsoft.com/office/drawing/2014/main" xmlns="" id="{40BAC14D-54DA-BE59-020F-1D25689FF4E2}"/>
              </a:ext>
            </a:extLst>
          </p:cNvPr>
          <p:cNvPicPr>
            <a:picLocks noChangeAspect="1"/>
          </p:cNvPicPr>
          <p:nvPr>
            <a:videoFile r:link="rId1"/>
            <p:extLst>
              <p:ext uri="{DAA4B4D4-6D71-4841-9C94-3DE7FCFB9230}">
                <p14:media xmlns:p14="http://schemas.microsoft.com/office/powerpoint/2010/main" xmlns="" r:embed="rId5"/>
              </p:ext>
            </p:extLst>
          </p:nvPr>
        </p:nvPicPr>
        <p:blipFill>
          <a:blip r:embed="rId6"/>
          <a:stretch>
            <a:fillRect/>
          </a:stretch>
        </p:blipFill>
        <p:spPr>
          <a:xfrm>
            <a:off x="2692400" y="1168400"/>
            <a:ext cx="7142480" cy="3403600"/>
          </a:xfrm>
          <a:prstGeom prst="rect">
            <a:avLst/>
          </a:prstGeom>
        </p:spPr>
      </p:pic>
    </p:spTree>
    <p:extLst>
      <p:ext uri="{BB962C8B-B14F-4D97-AF65-F5344CB8AC3E}">
        <p14:creationId xmlns:p14="http://schemas.microsoft.com/office/powerpoint/2010/main" xmlns="" val="290649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11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B219B-7E3A-7E84-6386-37313F0CFB09}"/>
              </a:ext>
            </a:extLst>
          </p:cNvPr>
          <p:cNvSpPr>
            <a:spLocks noGrp="1"/>
          </p:cNvSpPr>
          <p:nvPr>
            <p:ph type="title"/>
          </p:nvPr>
        </p:nvSpPr>
        <p:spPr>
          <a:xfrm>
            <a:off x="914400" y="1057275"/>
            <a:ext cx="5259554" cy="2495028"/>
          </a:xfrm>
        </p:spPr>
        <p:txBody>
          <a:bodyPr/>
          <a:lstStyle/>
          <a:p>
            <a:r>
              <a:rPr lang="en-US" dirty="0"/>
              <a:t>Overcoming nervousness</a:t>
            </a:r>
          </a:p>
        </p:txBody>
      </p:sp>
      <p:sp>
        <p:nvSpPr>
          <p:cNvPr id="3" name="Text Placeholder 2">
            <a:extLst>
              <a:ext uri="{FF2B5EF4-FFF2-40B4-BE49-F238E27FC236}">
                <a16:creationId xmlns:a16="http://schemas.microsoft.com/office/drawing/2014/main" xmlns="" id="{A2E339BF-E6D7-DD0E-AF02-6813852EE723}"/>
              </a:ext>
            </a:extLst>
          </p:cNvPr>
          <p:cNvSpPr>
            <a:spLocks noGrp="1"/>
          </p:cNvSpPr>
          <p:nvPr>
            <p:ph idx="1"/>
          </p:nvPr>
        </p:nvSpPr>
        <p:spPr>
          <a:xfrm>
            <a:off x="914400" y="3808750"/>
            <a:ext cx="5259554" cy="2233233"/>
          </a:xfrm>
        </p:spPr>
        <p:txBody>
          <a:bodyPr/>
          <a:lstStyle/>
          <a:p>
            <a:r>
              <a:rPr lang="en-US" dirty="0"/>
              <a:t>Confidence-building strategies</a:t>
            </a:r>
          </a:p>
          <a:p>
            <a:endParaRPr lang="en-US" dirty="0"/>
          </a:p>
          <a:p>
            <a:endParaRPr lang="en-US" dirty="0"/>
          </a:p>
          <a:p>
            <a:r>
              <a:rPr lang="en-US" dirty="0"/>
              <a:t>https://www.youtube.com/watch?v=8a8wjKKZhSI</a:t>
            </a:r>
          </a:p>
        </p:txBody>
      </p:sp>
      <p:pic>
        <p:nvPicPr>
          <p:cNvPr id="6" name="Picture Placeholder 5" descr="A person holding a microphone and standing in front of a group of people">
            <a:extLst>
              <a:ext uri="{FF2B5EF4-FFF2-40B4-BE49-F238E27FC236}">
                <a16:creationId xmlns:a16="http://schemas.microsoft.com/office/drawing/2014/main" xmlns=""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xmlns=""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5E8954-9BCB-7FD9-A210-38DC54382D45}"/>
              </a:ext>
            </a:extLst>
          </p:cNvPr>
          <p:cNvSpPr>
            <a:spLocks noGrp="1"/>
          </p:cNvSpPr>
          <p:nvPr>
            <p:ph type="title"/>
          </p:nvPr>
        </p:nvSpPr>
        <p:spPr>
          <a:xfrm>
            <a:off x="3460565" y="1057274"/>
            <a:ext cx="7965461" cy="994164"/>
          </a:xfrm>
        </p:spPr>
        <p:txBody>
          <a:bodyPr/>
          <a:lstStyle/>
          <a:p>
            <a:r>
              <a:rPr lang="en-US" dirty="0"/>
              <a:t>Engaging the audience</a:t>
            </a:r>
          </a:p>
        </p:txBody>
      </p:sp>
      <p:sp>
        <p:nvSpPr>
          <p:cNvPr id="3" name="Content Placeholder 2">
            <a:extLst>
              <a:ext uri="{FF2B5EF4-FFF2-40B4-BE49-F238E27FC236}">
                <a16:creationId xmlns:a16="http://schemas.microsoft.com/office/drawing/2014/main" xmlns="" id="{75111C33-898C-4414-4665-5136EB6FC126}"/>
              </a:ext>
            </a:extLst>
          </p:cNvPr>
          <p:cNvSpPr>
            <a:spLocks noGrp="1"/>
          </p:cNvSpPr>
          <p:nvPr>
            <p:ph sz="half" idx="2"/>
          </p:nvPr>
        </p:nvSpPr>
        <p:spPr>
          <a:xfrm>
            <a:off x="3460565" y="2303029"/>
            <a:ext cx="7965460" cy="3497698"/>
          </a:xfrm>
        </p:spPr>
        <p:txBody>
          <a:bodyPr/>
          <a:lstStyle/>
          <a:p>
            <a:r>
              <a:rPr lang="en-US" dirty="0"/>
              <a:t>Make eye contact with your audience to create a sense of intimacy and involvement</a:t>
            </a:r>
          </a:p>
          <a:p>
            <a:r>
              <a:rPr lang="en-US" dirty="0"/>
              <a:t>Weave relatable stories into your presentation using narratives that make your message memorable and impactful</a:t>
            </a:r>
          </a:p>
          <a:p>
            <a:r>
              <a:rPr lang="en-US" dirty="0"/>
              <a:t>Encourage questions and provide thoughtful responses to enhance audience participation</a:t>
            </a:r>
          </a:p>
          <a:p>
            <a:r>
              <a:rPr lang="en-US" dirty="0"/>
              <a:t>Use live polls or surveys to gather audience opinions, promoting engagement and making sure the audience feel involved</a:t>
            </a:r>
          </a:p>
        </p:txBody>
      </p:sp>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xmlns=""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210199-C129-11F0-56F2-2D1AED21CB4C}"/>
              </a:ext>
            </a:extLst>
          </p:cNvPr>
          <p:cNvSpPr>
            <a:spLocks noGrp="1"/>
          </p:cNvSpPr>
          <p:nvPr>
            <p:ph type="title"/>
          </p:nvPr>
        </p:nvSpPr>
        <p:spPr>
          <a:xfrm>
            <a:off x="4364809" y="1057274"/>
            <a:ext cx="7043617" cy="2520217"/>
          </a:xfrm>
        </p:spPr>
        <p:txBody>
          <a:bodyPr/>
          <a:lstStyle/>
          <a:p>
            <a:r>
              <a:rPr lang="en-US" dirty="0"/>
              <a:t>Selecting </a:t>
            </a:r>
            <a:br>
              <a:rPr lang="en-US" dirty="0"/>
            </a:br>
            <a:r>
              <a:rPr lang="en-US" dirty="0"/>
              <a:t>visual aids</a:t>
            </a:r>
          </a:p>
        </p:txBody>
      </p:sp>
      <p:sp>
        <p:nvSpPr>
          <p:cNvPr id="3" name="Slide Number Placeholder 2">
            <a:extLst>
              <a:ext uri="{FF2B5EF4-FFF2-40B4-BE49-F238E27FC236}">
                <a16:creationId xmlns:a16="http://schemas.microsoft.com/office/drawing/2014/main" xmlns=""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xmlns="" id="{BDDD6BDC-E008-6AB7-55A1-46ED9BCF054F}"/>
              </a:ext>
            </a:extLst>
          </p:cNvPr>
          <p:cNvSpPr>
            <a:spLocks noGrp="1"/>
          </p:cNvSpPr>
          <p:nvPr>
            <p:ph idx="11"/>
          </p:nvPr>
        </p:nvSpPr>
        <p:spPr>
          <a:xfrm>
            <a:off x="4364808" y="3808750"/>
            <a:ext cx="7043618" cy="2233233"/>
          </a:xfrm>
        </p:spPr>
        <p:txBody>
          <a:bodyPr/>
          <a:lstStyle/>
          <a:p>
            <a:r>
              <a:rPr lang="en-US" dirty="0"/>
              <a:t>Enhancing your presentation</a:t>
            </a:r>
          </a:p>
        </p:txBody>
      </p:sp>
    </p:spTree>
    <p:extLst>
      <p:ext uri="{BB962C8B-B14F-4D97-AF65-F5344CB8AC3E}">
        <p14:creationId xmlns:p14="http://schemas.microsoft.com/office/powerpoint/2010/main" xmlns=""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8A34A6-22BC-27A4-2C79-EE98A4943B14}"/>
              </a:ext>
            </a:extLst>
          </p:cNvPr>
          <p:cNvSpPr>
            <a:spLocks noGrp="1"/>
          </p:cNvSpPr>
          <p:nvPr>
            <p:ph type="title"/>
          </p:nvPr>
        </p:nvSpPr>
        <p:spPr>
          <a:xfrm>
            <a:off x="914399" y="834635"/>
            <a:ext cx="7796464" cy="1222385"/>
          </a:xfrm>
        </p:spPr>
        <p:txBody>
          <a:bodyPr/>
          <a:lstStyle/>
          <a:p>
            <a:r>
              <a:rPr lang="en-US" dirty="0"/>
              <a:t>Effective delivery techniques</a:t>
            </a:r>
          </a:p>
        </p:txBody>
      </p:sp>
      <p:sp>
        <p:nvSpPr>
          <p:cNvPr id="3" name="Slide Number Placeholder 2">
            <a:extLst>
              <a:ext uri="{FF2B5EF4-FFF2-40B4-BE49-F238E27FC236}">
                <a16:creationId xmlns:a16="http://schemas.microsoft.com/office/drawing/2014/main" xmlns=""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xmlns="" id="{AEF9954A-E263-8A7E-58B1-4D03F7D1BD9B}"/>
              </a:ext>
            </a:extLst>
          </p:cNvPr>
          <p:cNvSpPr>
            <a:spLocks noGrp="1"/>
          </p:cNvSpPr>
          <p:nvPr>
            <p:ph sz="half" idx="2"/>
          </p:nvPr>
        </p:nvSpPr>
        <p:spPr>
          <a:xfrm>
            <a:off x="914400" y="2303028"/>
            <a:ext cx="3283119" cy="3720337"/>
          </a:xfrm>
        </p:spPr>
        <p:txBody>
          <a:bodyPr>
            <a:normAutofit/>
          </a:bodyPr>
          <a:lstStyle/>
          <a:p>
            <a:r>
              <a:rPr lang="en-US" dirty="0"/>
              <a:t>This is a powerful tool in public speaking. It involves varying pitch, tone, and volume to convey emotion, emphasize points, and maintain interest. </a:t>
            </a:r>
          </a:p>
          <a:p>
            <a:pPr lvl="1"/>
            <a:r>
              <a:rPr lang="en-US" dirty="0"/>
              <a:t>Pitch variation</a:t>
            </a:r>
          </a:p>
          <a:p>
            <a:pPr lvl="1"/>
            <a:r>
              <a:rPr lang="en-US" dirty="0"/>
              <a:t>Tone inflection</a:t>
            </a:r>
          </a:p>
          <a:p>
            <a:pPr lvl="1"/>
            <a:r>
              <a:rPr lang="en-US" dirty="0"/>
              <a:t>Volume control</a:t>
            </a:r>
          </a:p>
        </p:txBody>
      </p:sp>
      <p:sp>
        <p:nvSpPr>
          <p:cNvPr id="17" name="Content Placeholder 6">
            <a:extLst>
              <a:ext uri="{FF2B5EF4-FFF2-40B4-BE49-F238E27FC236}">
                <a16:creationId xmlns:a16="http://schemas.microsoft.com/office/drawing/2014/main" xmlns="" id="{33680A80-5C61-DD02-1119-0565C0AD5372}"/>
              </a:ext>
            </a:extLst>
          </p:cNvPr>
          <p:cNvSpPr>
            <a:spLocks noGrp="1"/>
          </p:cNvSpPr>
          <p:nvPr>
            <p:ph sz="quarter" idx="4"/>
          </p:nvPr>
        </p:nvSpPr>
        <p:spPr>
          <a:xfrm>
            <a:off x="4782159" y="2303028"/>
            <a:ext cx="3284951" cy="3720337"/>
          </a:xfrm>
        </p:spPr>
        <p:txBody>
          <a:bodyPr>
            <a:normAutofit/>
          </a:bodyPr>
          <a:lstStyle/>
          <a:p>
            <a:r>
              <a:rPr lang="en-US" dirty="0"/>
              <a:t>Effective body language enhances your message, making it more impactful and memorable.</a:t>
            </a:r>
          </a:p>
          <a:p>
            <a:pPr lvl="1"/>
            <a:r>
              <a:rPr lang="en-US" dirty="0"/>
              <a:t>Meaningful eye contact</a:t>
            </a:r>
          </a:p>
          <a:p>
            <a:pPr lvl="1"/>
            <a:r>
              <a:rPr lang="en-US" dirty="0"/>
              <a:t>Purposeful gestures</a:t>
            </a:r>
          </a:p>
          <a:p>
            <a:pPr lvl="1"/>
            <a:r>
              <a:rPr lang="en-US" dirty="0"/>
              <a:t>Maintain good posture</a:t>
            </a:r>
          </a:p>
          <a:p>
            <a:pPr lvl="1"/>
            <a:r>
              <a:rPr lang="en-US" dirty="0"/>
              <a:t>Control your expressions</a:t>
            </a:r>
          </a:p>
        </p:txBody>
      </p:sp>
    </p:spTree>
    <p:extLst>
      <p:ext uri="{BB962C8B-B14F-4D97-AF65-F5344CB8AC3E}">
        <p14:creationId xmlns:p14="http://schemas.microsoft.com/office/powerpoint/2010/main" xmlns=""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D55F2D4-C20E-BEBC-1CCF-4449B0456A7E}"/>
              </a:ext>
            </a:extLst>
          </p:cNvPr>
          <p:cNvSpPr>
            <a:spLocks noGrp="1"/>
          </p:cNvSpPr>
          <p:nvPr>
            <p:ph type="title"/>
          </p:nvPr>
        </p:nvSpPr>
        <p:spPr>
          <a:xfrm>
            <a:off x="914400" y="965393"/>
            <a:ext cx="7631709" cy="1091627"/>
          </a:xfrm>
        </p:spPr>
        <p:txBody>
          <a:bodyPr/>
          <a:lstStyle/>
          <a:p>
            <a:r>
              <a:rPr lang="en-US" dirty="0"/>
              <a:t>Navigating Q&amp;A </a:t>
            </a:r>
            <a:br>
              <a:rPr lang="en-US" dirty="0"/>
            </a:br>
            <a:r>
              <a:rPr lang="en-US" dirty="0"/>
              <a:t>sessions</a:t>
            </a:r>
          </a:p>
        </p:txBody>
      </p:sp>
      <p:sp>
        <p:nvSpPr>
          <p:cNvPr id="14" name="Content Placeholder 7">
            <a:extLst>
              <a:ext uri="{FF2B5EF4-FFF2-40B4-BE49-F238E27FC236}">
                <a16:creationId xmlns:a16="http://schemas.microsoft.com/office/drawing/2014/main" xmlns="" id="{749C7CD1-A9AA-49E3-6734-AD9546F2DF5B}"/>
              </a:ext>
            </a:extLst>
          </p:cNvPr>
          <p:cNvSpPr>
            <a:spLocks noGrp="1"/>
          </p:cNvSpPr>
          <p:nvPr>
            <p:ph sz="half" idx="15"/>
          </p:nvPr>
        </p:nvSpPr>
        <p:spPr>
          <a:xfrm>
            <a:off x="914400" y="2303463"/>
            <a:ext cx="3282950" cy="4143375"/>
          </a:xfrm>
        </p:spPr>
        <p:txBody>
          <a:bodyPr>
            <a:normAutofit/>
          </a:bodyPr>
          <a:lstStyle/>
          <a:p>
            <a:r>
              <a:rPr lang="en-US" dirty="0"/>
              <a:t>Maintaining composure during the Q&amp;A session is essential for projecting confidence and authority. Consider the following tips for staying composed:</a:t>
            </a:r>
          </a:p>
          <a:p>
            <a:r>
              <a:rPr lang="en-US" dirty="0"/>
              <a:t>Stay calm</a:t>
            </a:r>
          </a:p>
          <a:p>
            <a:r>
              <a:rPr lang="en-US" dirty="0"/>
              <a:t>Actively listen</a:t>
            </a:r>
          </a:p>
          <a:p>
            <a:r>
              <a:rPr lang="en-US" dirty="0"/>
              <a:t>Pause and reflect</a:t>
            </a:r>
          </a:p>
          <a:p>
            <a:r>
              <a:rPr lang="en-US" dirty="0"/>
              <a:t>Maintain eye contact</a:t>
            </a:r>
          </a:p>
        </p:txBody>
      </p:sp>
      <p:sp>
        <p:nvSpPr>
          <p:cNvPr id="13" name="Content Placeholder 5">
            <a:extLst>
              <a:ext uri="{FF2B5EF4-FFF2-40B4-BE49-F238E27FC236}">
                <a16:creationId xmlns:a16="http://schemas.microsoft.com/office/drawing/2014/main" xmlns="" id="{58AC0C8B-8A7A-9FAE-2D0F-4D1C3A8C3FA5}"/>
              </a:ext>
            </a:extLst>
          </p:cNvPr>
          <p:cNvSpPr>
            <a:spLocks noGrp="1"/>
          </p:cNvSpPr>
          <p:nvPr>
            <p:ph sz="half" idx="1"/>
          </p:nvPr>
        </p:nvSpPr>
        <p:spPr>
          <a:xfrm>
            <a:off x="4781550" y="2303463"/>
            <a:ext cx="3763963" cy="4143375"/>
          </a:xfrm>
        </p:spPr>
        <p:txBody>
          <a:bodyPr/>
          <a:lstStyle/>
          <a:p>
            <a:r>
              <a:rPr lang="en-US" dirty="0"/>
              <a:t>Know your material in advance</a:t>
            </a:r>
          </a:p>
          <a:p>
            <a:r>
              <a:rPr lang="en-US" dirty="0"/>
              <a:t>Anticipate common questions</a:t>
            </a:r>
          </a:p>
          <a:p>
            <a:r>
              <a:rPr lang="en-US" dirty="0"/>
              <a:t>Rehearse your responses</a:t>
            </a:r>
          </a:p>
        </p:txBody>
      </p:sp>
      <p:pic>
        <p:nvPicPr>
          <p:cNvPr id="10" name="Picture Placeholder 9" descr="A person wearing a blue suit and headphones pointing at a computer">
            <a:extLst>
              <a:ext uri="{FF2B5EF4-FFF2-40B4-BE49-F238E27FC236}">
                <a16:creationId xmlns:a16="http://schemas.microsoft.com/office/drawing/2014/main" xmlns=""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xmlns=""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xmlns=""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443EC8A-1733-CCF7-081F-EB4667CB3285}"/>
              </a:ext>
            </a:extLst>
          </p:cNvPr>
          <p:cNvSpPr>
            <a:spLocks noGrp="1"/>
          </p:cNvSpPr>
          <p:nvPr>
            <p:ph type="title"/>
          </p:nvPr>
        </p:nvSpPr>
        <p:spPr>
          <a:xfrm>
            <a:off x="914400" y="1057274"/>
            <a:ext cx="7843837" cy="1012782"/>
          </a:xfrm>
        </p:spPr>
        <p:txBody>
          <a:bodyPr/>
          <a:lstStyle/>
          <a:p>
            <a:r>
              <a:rPr lang="en-US" dirty="0"/>
              <a:t>Speaking impact</a:t>
            </a:r>
          </a:p>
        </p:txBody>
      </p:sp>
      <p:sp>
        <p:nvSpPr>
          <p:cNvPr id="4" name="Content Placeholder 3">
            <a:extLst>
              <a:ext uri="{FF2B5EF4-FFF2-40B4-BE49-F238E27FC236}">
                <a16:creationId xmlns:a16="http://schemas.microsoft.com/office/drawing/2014/main" xmlns="" id="{ACE55D3D-AA24-CF53-6679-29B3C83F7646}"/>
              </a:ext>
            </a:extLst>
          </p:cNvPr>
          <p:cNvSpPr>
            <a:spLocks noGrp="1"/>
          </p:cNvSpPr>
          <p:nvPr>
            <p:ph idx="13"/>
          </p:nvPr>
        </p:nvSpPr>
        <p:spPr>
          <a:xfrm>
            <a:off x="914400" y="2331791"/>
            <a:ext cx="6903076" cy="3721817"/>
          </a:xfrm>
        </p:spPr>
        <p:txBody>
          <a:bodyPr/>
          <a:lstStyle/>
          <a:p>
            <a:r>
              <a:rPr lang="en-US" dirty="0"/>
              <a:t>Your ability to communicate effectively will leave a lasting impact on your audience</a:t>
            </a:r>
          </a:p>
          <a:p>
            <a:endParaRPr lang="en-US" dirty="0"/>
          </a:p>
          <a:p>
            <a:r>
              <a:rPr lang="en-US" dirty="0"/>
              <a:t>Effectively communicating involves not only delivering a message but also resonating with the experiences, values, and emotions of those listening </a:t>
            </a:r>
          </a:p>
        </p:txBody>
      </p:sp>
      <p:pic>
        <p:nvPicPr>
          <p:cNvPr id="7" name="Picture Placeholder 6" descr="A person wearing glasses and a blue shirt">
            <a:extLst>
              <a:ext uri="{FF2B5EF4-FFF2-40B4-BE49-F238E27FC236}">
                <a16:creationId xmlns:a16="http://schemas.microsoft.com/office/drawing/2014/main" xmlns=""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xmlns=""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xmlns=""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{D8BB19A9-F9A2-449C-93CF-1960DE937433}tf78438558_win32</Template>
  <TotalTime>47</TotalTime>
  <Words>573</Words>
  <Application>Microsoft Office PowerPoint</Application>
  <PresentationFormat>Custom</PresentationFormat>
  <Paragraphs>145</Paragraphs>
  <Slides>13</Slides>
  <Notes>13</Notes>
  <HiddenSlides>0</HiddenSlides>
  <MMClips>1</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Basic  presentation</vt:lpstr>
      <vt:lpstr>agenda</vt:lpstr>
      <vt:lpstr>The power of communication</vt:lpstr>
      <vt:lpstr>Overcoming nervousness</vt:lpstr>
      <vt:lpstr>Engaging the audience</vt:lpstr>
      <vt:lpstr>Selecting  visual aids</vt:lpstr>
      <vt:lpstr>Effective delivery techniques</vt:lpstr>
      <vt:lpstr>Navigating Q&amp;A  sessions</vt:lpstr>
      <vt:lpstr>Speaking impact</vt:lpstr>
      <vt:lpstr>Dynamic delivery</vt:lpstr>
      <vt:lpstr>Final tips &amp; takeaways</vt:lpstr>
      <vt:lpstr>Speaking engagement metrics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subject/>
  <dc:creator>Aqsa amani</dc:creator>
  <cp:lastModifiedBy>Syed Muhammad Farooq Asghar</cp:lastModifiedBy>
  <cp:revision>9</cp:revision>
  <dcterms:created xsi:type="dcterms:W3CDTF">2025-07-29T12:04:25Z</dcterms:created>
  <dcterms:modified xsi:type="dcterms:W3CDTF">2025-08-13T12:52:31Z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