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sldIdLst>
    <p:sldId id="257" r:id="rId2"/>
    <p:sldId id="272" r:id="rId3"/>
    <p:sldId id="258" r:id="rId4"/>
    <p:sldId id="259" r:id="rId5"/>
    <p:sldId id="261" r:id="rId6"/>
    <p:sldId id="264" r:id="rId7"/>
    <p:sldId id="262" r:id="rId8"/>
    <p:sldId id="263" r:id="rId9"/>
    <p:sldId id="271" r:id="rId10"/>
    <p:sldId id="267" r:id="rId11"/>
    <p:sldId id="268" r:id="rId1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/>
    <p:restoredTop sz="94593"/>
  </p:normalViewPr>
  <p:slideViewPr>
    <p:cSldViewPr snapToGrid="0" snapToObjects="1">
      <p:cViewPr varScale="1">
        <p:scale>
          <a:sx n="117" d="100"/>
          <a:sy n="117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D731-4912-524A-9784-46C79A7AD8BC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8D63C-D892-BF4F-92CF-BF74BC0EB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38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TW" altLang="en-US" sz="1200" b="0" i="0" dirty="0">
                <a:solidFill>
                  <a:schemeClr val="tx1"/>
                </a:solidFill>
                <a:latin typeface="Calibri"/>
                <a:ea typeface="新細明體" pitchFamily="18" charset="-120"/>
                <a:cs typeface="+mn-cs"/>
              </a:rPr>
              <a:t>簡介備註。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5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標題上 2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按一下以編輯母片標題樣式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zh-TW" altLang="en-US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10/29/20 8:06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271" y="1844824"/>
            <a:ext cx="889488" cy="1898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94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 3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9FC3B8F5-B7F3-C741-B781-0F6033087684}" type="datetimeFigureOut">
              <a:rPr kumimoji="1" lang="zh-TW" altLang="en-US" smtClean="0"/>
              <a:t>2020/10/29</a:t>
            </a:fld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A1107D30-443F-E448-9704-85533CAEC1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advanced-rest-client/hgmloofddffdnphfgcellkdfbfbjelo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d.nutc.edu.tw" TargetMode="External"/><Relationship Id="rId2" Type="http://schemas.openxmlformats.org/officeDocument/2006/relationships/hyperlink" Target="http://localhos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4F271C"/>
                </a:solidFill>
                <a:latin typeface="Tw Cen MT"/>
                <a:ea typeface="新細明體" pitchFamily="18" charset="-120"/>
                <a:cs typeface="+mj-cs"/>
              </a:rPr>
              <a:t>Node.js</a:t>
            </a:r>
            <a:r>
              <a:rPr lang="en-US" altLang="zh-TW" sz="4400" b="0" i="0" dirty="0">
                <a:solidFill>
                  <a:srgbClr val="4F271C"/>
                </a:solidFill>
                <a:latin typeface="Tw Cen MT"/>
                <a:ea typeface="新細明體" pitchFamily="18" charset="-120"/>
                <a:cs typeface="+mj-cs"/>
              </a:rPr>
              <a:t> </a:t>
            </a:r>
            <a:r>
              <a:rPr lang="zh-TW" altLang="en-US" sz="4400" b="0" i="0" dirty="0">
                <a:solidFill>
                  <a:srgbClr val="4F271C"/>
                </a:solidFill>
                <a:latin typeface="Tw Cen MT"/>
                <a:ea typeface="新細明體" pitchFamily="18" charset="-120"/>
                <a:cs typeface="+mj-cs"/>
              </a:rPr>
              <a:t>簡介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37646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EB80A"/>
              </a:buClr>
              <a:buFont typeface="Wingdings"/>
              <a:buChar char="Ø"/>
            </a:pPr>
            <a:r>
              <a:rPr lang="en-US" altLang="zh-TW" dirty="0">
                <a:ea typeface="新細明體" pitchFamily="18" charset="-120"/>
              </a:rPr>
              <a:t>http://</a:t>
            </a:r>
            <a:r>
              <a:rPr lang="en-US" altLang="zh-TW" dirty="0" err="1">
                <a:ea typeface="新細明體" pitchFamily="18" charset="-120"/>
              </a:rPr>
              <a:t>nodejs.org</a:t>
            </a:r>
            <a:r>
              <a:rPr lang="en-US" altLang="zh-TW" dirty="0">
                <a:ea typeface="新細明體" pitchFamily="18" charset="-120"/>
              </a:rPr>
              <a:t>/</a:t>
            </a:r>
            <a:endParaRPr lang="zh-TW" altLang="en-US" dirty="0">
              <a:ea typeface="新細明體" pitchFamily="18" charset="-120"/>
            </a:endParaRPr>
          </a:p>
          <a:p>
            <a:pPr marL="640080" lvl="1" indent="-274320" algn="l" defTabSz="914400">
              <a:lnSpc>
                <a:spcPct val="11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TW" sz="2600" b="0" i="0" dirty="0" err="1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WebServer</a:t>
            </a:r>
            <a:r>
              <a:rPr lang="en-US" altLang="zh-TW" sz="2600" b="0" i="0" dirty="0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 </a:t>
            </a:r>
            <a:r>
              <a:rPr lang="en-US" altLang="zh-TW" sz="2600" b="0" i="0" dirty="0" err="1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v.s</a:t>
            </a:r>
            <a:r>
              <a:rPr lang="en-US" altLang="zh-TW" sz="2600" b="0" i="0" dirty="0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. Apache </a:t>
            </a:r>
            <a:endParaRPr lang="zh-TW" altLang="en-US" dirty="0">
              <a:ea typeface="新細明體" pitchFamily="18" charset="-120"/>
            </a:endParaRPr>
          </a:p>
          <a:p>
            <a:pPr marL="640080" lvl="1" indent="-274320" algn="l" defTabSz="914400">
              <a:lnSpc>
                <a:spcPct val="11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TW" sz="2600" b="0" i="0" dirty="0" err="1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Javascript</a:t>
            </a:r>
            <a:r>
              <a:rPr lang="en-US" altLang="zh-TW" sz="2600" b="0" i="0" dirty="0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 (</a:t>
            </a:r>
            <a:r>
              <a:rPr lang="en-US" altLang="zh-TW" dirty="0">
                <a:latin typeface="Tw Cen MT"/>
                <a:ea typeface="新細明體" pitchFamily="18" charset="-120"/>
                <a:cs typeface="+mn-cs"/>
              </a:rPr>
              <a:t>C</a:t>
            </a:r>
            <a:r>
              <a:rPr lang="en-US" altLang="zh-TW" sz="2600" b="0" i="0" dirty="0">
                <a:solidFill>
                  <a:schemeClr val="tx1"/>
                </a:solidFill>
                <a:latin typeface="Tw Cen MT"/>
                <a:ea typeface="新細明體" pitchFamily="18" charset="-120"/>
                <a:cs typeface="+mn-cs"/>
              </a:rPr>
              <a:t>hrome v8 engine)</a:t>
            </a:r>
          </a:p>
          <a:p>
            <a:pPr marL="640080" lvl="1" indent="-274320" algn="l" defTabSz="914400">
              <a:lnSpc>
                <a:spcPct val="11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TW" dirty="0">
                <a:ea typeface="新細明體" pitchFamily="18" charset="-120"/>
              </a:rPr>
              <a:t>event-driven</a:t>
            </a:r>
          </a:p>
          <a:p>
            <a:pPr lvl="1">
              <a:lnSpc>
                <a:spcPct val="110000"/>
              </a:lnSpc>
              <a:buClr>
                <a:srgbClr val="3891A7"/>
              </a:buClr>
              <a:buFont typeface="Wingdings"/>
              <a:buChar char="Ø"/>
            </a:pPr>
            <a:r>
              <a:rPr lang="en-US" altLang="zh-TW" dirty="0">
                <a:ea typeface="新細明體" pitchFamily="18" charset="-120"/>
              </a:rPr>
              <a:t>non-blocking I/O </a:t>
            </a:r>
          </a:p>
          <a:p>
            <a:pPr marL="640080" lvl="1" indent="-274320" algn="l" defTabSz="914400">
              <a:lnSpc>
                <a:spcPct val="11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en-US" altLang="zh-TW" dirty="0">
                <a:ea typeface="新細明體" pitchFamily="18" charset="-120"/>
              </a:rPr>
              <a:t>Asynchronous </a:t>
            </a:r>
            <a:r>
              <a:rPr lang="zh-TW" altLang="en-US" dirty="0">
                <a:ea typeface="新細明體" pitchFamily="18" charset="-120"/>
              </a:rPr>
              <a:t>非同步</a:t>
            </a:r>
            <a:endParaRPr lang="en-US" altLang="zh-TW" dirty="0">
              <a:ea typeface="新細明體" pitchFamily="18" charset="-120"/>
            </a:endParaRPr>
          </a:p>
          <a:p>
            <a:pPr marL="640080" lvl="1" indent="-274320" algn="l" defTabSz="914400">
              <a:lnSpc>
                <a:spcPct val="11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842" y="260648"/>
            <a:ext cx="287215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9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000" dirty="0"/>
              <a:t>Express: Handling GET Requests </a:t>
            </a:r>
            <a:endParaRPr kumimoji="1"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84458" y="1484785"/>
            <a:ext cx="8441553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var express = require('express’) , server = express();  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// Handler for internal server errors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function </a:t>
            </a:r>
            <a:r>
              <a:rPr lang="en-US" altLang="zh-TW" sz="1600" dirty="0" err="1">
                <a:cs typeface="Times New Roman"/>
              </a:rPr>
              <a:t>errorHandler</a:t>
            </a:r>
            <a:r>
              <a:rPr lang="en-US" altLang="zh-TW" sz="1600" dirty="0">
                <a:cs typeface="Times New Roman"/>
              </a:rPr>
              <a:t>(err, </a:t>
            </a:r>
            <a:r>
              <a:rPr lang="en-US" altLang="zh-TW" sz="1600" dirty="0" err="1">
                <a:cs typeface="Times New Roman"/>
              </a:rPr>
              <a:t>req</a:t>
            </a:r>
            <a:r>
              <a:rPr lang="en-US" altLang="zh-TW" sz="1600" dirty="0">
                <a:cs typeface="Times New Roman"/>
              </a:rPr>
              <a:t>, res, next) {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   </a:t>
            </a:r>
            <a:r>
              <a:rPr lang="en-US" altLang="zh-TW" sz="1600" dirty="0" err="1">
                <a:cs typeface="Times New Roman"/>
              </a:rPr>
              <a:t>console.error</a:t>
            </a:r>
            <a:r>
              <a:rPr lang="en-US" altLang="zh-TW" sz="1600" dirty="0">
                <a:cs typeface="Times New Roman"/>
              </a:rPr>
              <a:t>(</a:t>
            </a:r>
            <a:r>
              <a:rPr lang="en-US" altLang="zh-TW" sz="1600" dirty="0" err="1">
                <a:cs typeface="Times New Roman"/>
              </a:rPr>
              <a:t>err.message</a:t>
            </a:r>
            <a:r>
              <a:rPr lang="en-US" altLang="zh-TW" sz="1600" dirty="0">
                <a:cs typeface="Times New Roman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   </a:t>
            </a:r>
            <a:r>
              <a:rPr lang="en-US" altLang="zh-TW" sz="1600" dirty="0" err="1">
                <a:latin typeface="Times New Roman"/>
                <a:cs typeface="Times New Roman"/>
              </a:rPr>
              <a:t>res.send</a:t>
            </a:r>
            <a:r>
              <a:rPr lang="en-US" altLang="zh-TW" sz="1600" dirty="0">
                <a:latin typeface="Times New Roman"/>
                <a:cs typeface="Times New Roman"/>
              </a:rPr>
              <a:t> </a:t>
            </a:r>
            <a:r>
              <a:rPr lang="en-US" altLang="zh-TW" sz="1600" dirty="0">
                <a:cs typeface="Times New Roman"/>
              </a:rPr>
              <a:t>('Server Error!');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1600" dirty="0" err="1">
                <a:cs typeface="Times New Roman"/>
              </a:rPr>
              <a:t>server.use</a:t>
            </a:r>
            <a:r>
              <a:rPr lang="en-US" altLang="zh-TW" sz="1600" dirty="0">
                <a:cs typeface="Times New Roman"/>
              </a:rPr>
              <a:t>(</a:t>
            </a:r>
            <a:r>
              <a:rPr lang="en-US" altLang="zh-TW" sz="1600" dirty="0" err="1">
                <a:cs typeface="Times New Roman"/>
              </a:rPr>
              <a:t>errorHandler</a:t>
            </a:r>
            <a:r>
              <a:rPr lang="en-US" altLang="zh-TW" sz="1600" dirty="0">
                <a:cs typeface="Times New Roman"/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 err="1">
                <a:cs typeface="Times New Roman"/>
              </a:rPr>
              <a:t>server.get</a:t>
            </a:r>
            <a:r>
              <a:rPr lang="en-US" altLang="zh-TW" sz="1600" dirty="0">
                <a:cs typeface="Times New Roman"/>
              </a:rPr>
              <a:t>('/:name', function(req, res, next) { //localhost:8000/Tom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   </a:t>
            </a:r>
            <a:r>
              <a:rPr lang="en-US" altLang="zh-TW" sz="1600" dirty="0" err="1">
                <a:cs typeface="Times New Roman"/>
              </a:rPr>
              <a:t>var</a:t>
            </a:r>
            <a:r>
              <a:rPr lang="en-US" altLang="zh-TW" sz="1600" dirty="0">
                <a:cs typeface="Times New Roman"/>
              </a:rPr>
              <a:t> name = </a:t>
            </a:r>
            <a:r>
              <a:rPr lang="en-US" altLang="zh-TW" sz="1600" dirty="0" err="1">
                <a:cs typeface="Times New Roman"/>
              </a:rPr>
              <a:t>req.params.name</a:t>
            </a:r>
            <a:r>
              <a:rPr lang="en-US" altLang="zh-TW" sz="1600" dirty="0">
                <a:cs typeface="Times New Roman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FF0000"/>
                </a:solidFill>
                <a:cs typeface="Times New Roman"/>
              </a:rPr>
              <a:t>    </a:t>
            </a:r>
            <a:r>
              <a:rPr lang="en-US" altLang="zh-TW" sz="1600" dirty="0" err="1">
                <a:solidFill>
                  <a:srgbClr val="FF0000"/>
                </a:solidFill>
                <a:cs typeface="Times New Roman"/>
              </a:rPr>
              <a:t>res.send</a:t>
            </a:r>
            <a:r>
              <a:rPr lang="en-US" altLang="zh-TW" sz="1600" dirty="0">
                <a:cs typeface="Times New Roman"/>
              </a:rPr>
              <a:t>('Hello '+name);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});</a:t>
            </a:r>
          </a:p>
          <a:p>
            <a:pPr>
              <a:lnSpc>
                <a:spcPct val="90000"/>
              </a:lnSpc>
            </a:pPr>
            <a:r>
              <a:rPr lang="en-US" altLang="zh-TW" sz="1600" dirty="0" err="1">
                <a:cs typeface="Times New Roman"/>
              </a:rPr>
              <a:t>server.listen</a:t>
            </a:r>
            <a:r>
              <a:rPr lang="en-US" altLang="zh-TW" sz="1600" dirty="0">
                <a:cs typeface="Times New Roman"/>
              </a:rPr>
              <a:t>(8000, function(err){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 if(err) throw(err);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	</a:t>
            </a:r>
            <a:r>
              <a:rPr lang="en-US" altLang="zh-TW" sz="1600" dirty="0" err="1">
                <a:cs typeface="Times New Roman"/>
              </a:rPr>
              <a:t>console.log</a:t>
            </a:r>
            <a:r>
              <a:rPr lang="en-US" altLang="zh-TW" sz="1600" dirty="0">
                <a:cs typeface="Times New Roman"/>
              </a:rPr>
              <a:t>('Express server listening on port 8000');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});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//</a:t>
            </a:r>
            <a:r>
              <a:rPr lang="zh-TW" altLang="en-US" sz="1600" dirty="0">
                <a:solidFill>
                  <a:srgbClr val="C00000"/>
                </a:solidFill>
                <a:cs typeface="Times New Roman"/>
              </a:rPr>
              <a:t>重要</a:t>
            </a:r>
            <a:r>
              <a:rPr lang="en-US" altLang="zh-TW" sz="1600" dirty="0">
                <a:solidFill>
                  <a:srgbClr val="C00000"/>
                </a:solidFill>
                <a:cs typeface="Times New Roman"/>
              </a:rPr>
              <a:t>:</a:t>
            </a:r>
            <a:r>
              <a:rPr lang="zh-TW" altLang="en-US" sz="1600" dirty="0">
                <a:cs typeface="Times New Roman"/>
              </a:rPr>
              <a:t>  </a:t>
            </a:r>
            <a:r>
              <a:rPr lang="en-US" altLang="zh-TW" sz="1600" dirty="0">
                <a:cs typeface="Times New Roman"/>
              </a:rPr>
              <a:t>client</a:t>
            </a:r>
            <a:r>
              <a:rPr lang="zh-TW" altLang="en-US" sz="1600" dirty="0">
                <a:cs typeface="Times New Roman"/>
              </a:rPr>
              <a:t>送資料到伺服端，</a:t>
            </a:r>
            <a:r>
              <a:rPr lang="en-US" altLang="zh-TW" sz="1600" dirty="0">
                <a:cs typeface="Times New Roman"/>
              </a:rPr>
              <a:t>get</a:t>
            </a:r>
            <a:r>
              <a:rPr lang="zh-TW" altLang="en-US" sz="1600" dirty="0">
                <a:cs typeface="Times New Roman"/>
              </a:rPr>
              <a:t>協定是串在</a:t>
            </a:r>
            <a:r>
              <a:rPr lang="en-US" altLang="zh-TW" sz="1600" dirty="0" err="1">
                <a:cs typeface="Times New Roman"/>
              </a:rPr>
              <a:t>url</a:t>
            </a:r>
            <a:r>
              <a:rPr lang="zh-TW" altLang="en-US" sz="1600" dirty="0">
                <a:cs typeface="Times New Roman"/>
              </a:rPr>
              <a:t>後面</a:t>
            </a:r>
            <a:r>
              <a:rPr lang="en-US" altLang="zh-TW" sz="1600" dirty="0">
                <a:cs typeface="Times New Roman"/>
              </a:rPr>
              <a:t>, </a:t>
            </a:r>
            <a:r>
              <a:rPr lang="zh-TW" altLang="en-US" sz="1600" dirty="0">
                <a:cs typeface="Times New Roman"/>
              </a:rPr>
              <a:t>例</a:t>
            </a:r>
            <a:r>
              <a:rPr lang="en-US" altLang="zh-TW" sz="1600" dirty="0">
                <a:cs typeface="Times New Roman"/>
              </a:rPr>
              <a:t>:</a:t>
            </a:r>
            <a:r>
              <a:rPr lang="zh-TW" altLang="en-US" sz="1600" dirty="0">
                <a:cs typeface="Times New Roman"/>
              </a:rPr>
              <a:t> </a:t>
            </a:r>
            <a:r>
              <a:rPr lang="en-US" altLang="zh-TW" sz="1600" dirty="0">
                <a:cs typeface="Times New Roman"/>
              </a:rPr>
              <a:t>?score=999&amp;name=MD</a:t>
            </a:r>
          </a:p>
        </p:txBody>
      </p:sp>
    </p:spTree>
    <p:extLst>
      <p:ext uri="{BB962C8B-B14F-4D97-AF65-F5344CB8AC3E}">
        <p14:creationId xmlns:p14="http://schemas.microsoft.com/office/powerpoint/2010/main" val="308543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415818" cy="990600"/>
          </a:xfrm>
        </p:spPr>
        <p:txBody>
          <a:bodyPr>
            <a:noAutofit/>
          </a:bodyPr>
          <a:lstStyle/>
          <a:p>
            <a:r>
              <a:rPr kumimoji="1" lang="en-US" altLang="zh-TW" sz="4400" dirty="0"/>
              <a:t>Express: Handling POST Requests </a:t>
            </a:r>
            <a:endParaRPr kumimoji="1"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583864" y="1772816"/>
            <a:ext cx="810920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cs typeface="Times New Roman"/>
              </a:rPr>
              <a:t>server</a:t>
            </a:r>
            <a:r>
              <a:rPr lang="en-US" altLang="zh-TW" dirty="0" err="1">
                <a:latin typeface="Times New Roman"/>
                <a:cs typeface="Times New Roman"/>
              </a:rPr>
              <a:t>.get</a:t>
            </a:r>
            <a:r>
              <a:rPr lang="en-US" altLang="zh-TW" dirty="0">
                <a:latin typeface="Times New Roman"/>
                <a:cs typeface="Times New Roman"/>
              </a:rPr>
              <a:t>("/",function(</a:t>
            </a:r>
            <a:r>
              <a:rPr lang="en-US" altLang="zh-TW" dirty="0" err="1">
                <a:latin typeface="Times New Roman"/>
                <a:cs typeface="Times New Roman"/>
              </a:rPr>
              <a:t>req,res</a:t>
            </a:r>
            <a:r>
              <a:rPr lang="en-US" altLang="zh-TW" dirty="0">
                <a:latin typeface="Times New Roman"/>
                <a:cs typeface="Times New Roman"/>
              </a:rPr>
              <a:t>){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</a:t>
            </a:r>
            <a:r>
              <a:rPr lang="en-US" altLang="zh-TW" dirty="0" err="1">
                <a:latin typeface="Times New Roman"/>
                <a:cs typeface="Times New Roman"/>
              </a:rPr>
              <a:t>res.send</a:t>
            </a:r>
            <a:r>
              <a:rPr lang="en-US" altLang="zh-TW" dirty="0">
                <a:latin typeface="Times New Roman"/>
                <a:cs typeface="Times New Roman"/>
              </a:rPr>
              <a:t>("Node App Server is running"); 	 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});</a:t>
            </a:r>
          </a:p>
          <a:p>
            <a:endParaRPr lang="en-US" altLang="zh-TW" dirty="0">
              <a:latin typeface="Times New Roman"/>
              <a:cs typeface="Times New Roman"/>
            </a:endParaRPr>
          </a:p>
          <a:p>
            <a:r>
              <a:rPr lang="en-US" altLang="zh-TW" b="1" dirty="0" err="1"/>
              <a:t>var</a:t>
            </a:r>
            <a:r>
              <a:rPr lang="en-US" altLang="zh-TW" b="1" dirty="0"/>
              <a:t> </a:t>
            </a:r>
            <a:r>
              <a:rPr lang="en-US" altLang="zh-TW" b="1" dirty="0" err="1"/>
              <a:t>bodyParser</a:t>
            </a:r>
            <a:r>
              <a:rPr lang="en-US" altLang="zh-TW" b="1" dirty="0"/>
              <a:t>  = require('body-parser');</a:t>
            </a:r>
            <a:endParaRPr lang="en-US" altLang="zh-TW" dirty="0"/>
          </a:p>
          <a:p>
            <a:r>
              <a:rPr lang="en-US" altLang="zh-TW" dirty="0" err="1">
                <a:cs typeface="Times New Roman"/>
              </a:rPr>
              <a:t>server</a:t>
            </a:r>
            <a:r>
              <a:rPr lang="en-US" altLang="zh-TW" dirty="0" err="1"/>
              <a:t>.use</a:t>
            </a:r>
            <a:r>
              <a:rPr lang="en-US" altLang="zh-TW" dirty="0"/>
              <a:t>(</a:t>
            </a:r>
            <a:r>
              <a:rPr lang="en-US" altLang="zh-TW" dirty="0" err="1"/>
              <a:t>bodyParser.urlencoded</a:t>
            </a:r>
            <a:r>
              <a:rPr lang="en-US" altLang="zh-TW" dirty="0"/>
              <a:t>());</a:t>
            </a:r>
          </a:p>
          <a:p>
            <a:r>
              <a:rPr lang="en-US" altLang="zh-TW" dirty="0" err="1">
                <a:cs typeface="Times New Roman"/>
              </a:rPr>
              <a:t>server</a:t>
            </a:r>
            <a:r>
              <a:rPr lang="en-US" altLang="zh-TW" dirty="0" err="1"/>
              <a:t>.use</a:t>
            </a:r>
            <a:r>
              <a:rPr lang="en-US" altLang="zh-TW" dirty="0"/>
              <a:t>(</a:t>
            </a:r>
            <a:r>
              <a:rPr lang="en-US" altLang="zh-TW" dirty="0" err="1"/>
              <a:t>bodyParser.json</a:t>
            </a:r>
            <a:r>
              <a:rPr lang="en-US" altLang="zh-TW" dirty="0"/>
              <a:t>());</a:t>
            </a:r>
            <a:endParaRPr lang="en-US" altLang="zh-TW" dirty="0">
              <a:latin typeface="Times New Roman"/>
              <a:cs typeface="Times New Roman"/>
            </a:endParaRPr>
          </a:p>
          <a:p>
            <a:r>
              <a:rPr lang="en-US" altLang="zh-TW" sz="2400" dirty="0" err="1">
                <a:cs typeface="Times New Roman"/>
              </a:rPr>
              <a:t>server</a:t>
            </a:r>
            <a:r>
              <a:rPr lang="en-US" altLang="zh-TW"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.post</a:t>
            </a:r>
            <a:r>
              <a:rPr lang="en-US" altLang="zh-TW" dirty="0">
                <a:latin typeface="Times New Roman"/>
                <a:cs typeface="Times New Roman"/>
              </a:rPr>
              <a:t>("/</a:t>
            </a:r>
            <a:r>
              <a:rPr lang="en-US" altLang="zh-TW" dirty="0" err="1">
                <a:latin typeface="Times New Roman"/>
                <a:cs typeface="Times New Roman"/>
              </a:rPr>
              <a:t>favourite</a:t>
            </a:r>
            <a:r>
              <a:rPr lang="en-US" altLang="zh-TW" dirty="0">
                <a:latin typeface="Times New Roman"/>
                <a:cs typeface="Times New Roman"/>
              </a:rPr>
              <a:t>", function(req, res, next){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</a:t>
            </a:r>
            <a:r>
              <a:rPr lang="en-US" altLang="zh-TW" dirty="0" err="1">
                <a:latin typeface="Times New Roman"/>
                <a:cs typeface="Times New Roman"/>
              </a:rPr>
              <a:t>var</a:t>
            </a:r>
            <a:r>
              <a:rPr lang="en-US" altLang="zh-TW" dirty="0">
                <a:latin typeface="Times New Roman"/>
                <a:cs typeface="Times New Roman"/>
              </a:rPr>
              <a:t> favorite = </a:t>
            </a:r>
            <a:r>
              <a:rPr lang="en-US" altLang="zh-TW" dirty="0" err="1">
                <a:latin typeface="Times New Roman"/>
                <a:cs typeface="Times New Roman"/>
              </a:rPr>
              <a:t>req.body.fruit</a:t>
            </a:r>
            <a:r>
              <a:rPr lang="en-US" altLang="zh-TW" dirty="0">
                <a:latin typeface="Times New Roman"/>
                <a:cs typeface="Times New Roman"/>
              </a:rPr>
              <a:t>;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if(</a:t>
            </a:r>
            <a:r>
              <a:rPr lang="en-US" altLang="zh-TW" dirty="0" err="1">
                <a:latin typeface="Times New Roman"/>
                <a:cs typeface="Times New Roman"/>
              </a:rPr>
              <a:t>typeof</a:t>
            </a:r>
            <a:r>
              <a:rPr lang="en-US" altLang="zh-TW" dirty="0">
                <a:latin typeface="Times New Roman"/>
                <a:cs typeface="Times New Roman"/>
              </a:rPr>
              <a:t> favorite == 'undefined'){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	next(Error("Please choose a fruit!")); //to next route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}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else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		</a:t>
            </a:r>
            <a:r>
              <a:rPr lang="en-US" altLang="zh-TW" dirty="0" err="1">
                <a:latin typeface="Times New Roman"/>
                <a:cs typeface="Times New Roman"/>
              </a:rPr>
              <a:t>res.send</a:t>
            </a:r>
            <a:r>
              <a:rPr lang="en-US" altLang="zh-TW" dirty="0">
                <a:latin typeface="Times New Roman"/>
                <a:cs typeface="Times New Roman"/>
              </a:rPr>
              <a:t>("Your </a:t>
            </a:r>
            <a:r>
              <a:rPr lang="en-US" altLang="zh-TW" dirty="0" err="1">
                <a:latin typeface="Times New Roman"/>
                <a:cs typeface="Times New Roman"/>
              </a:rPr>
              <a:t>favourite</a:t>
            </a:r>
            <a:r>
              <a:rPr lang="en-US" altLang="zh-TW" dirty="0">
                <a:latin typeface="Times New Roman"/>
                <a:cs typeface="Times New Roman"/>
              </a:rPr>
              <a:t> fruit </a:t>
            </a:r>
            <a:r>
              <a:rPr lang="en-US" altLang="zh-TW" dirty="0" err="1">
                <a:latin typeface="Times New Roman"/>
                <a:cs typeface="Times New Roman"/>
              </a:rPr>
              <a:t>is"+favorite</a:t>
            </a:r>
            <a:r>
              <a:rPr lang="en-US" altLang="zh-TW" dirty="0">
                <a:latin typeface="Times New Roman"/>
                <a:cs typeface="Times New Roman"/>
              </a:rPr>
              <a:t>);</a:t>
            </a:r>
          </a:p>
          <a:p>
            <a:r>
              <a:rPr lang="en-US" altLang="zh-TW" dirty="0">
                <a:latin typeface="Times New Roman"/>
                <a:cs typeface="Times New Roman"/>
              </a:rPr>
              <a:t>});</a:t>
            </a:r>
            <a:endParaRPr lang="zh-TW" altLang="en-US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6081" y="6027003"/>
            <a:ext cx="9022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hlinkClick r:id="rId2"/>
              </a:rPr>
              <a:t>Post</a:t>
            </a:r>
            <a:r>
              <a:rPr kumimoji="1" lang="zh-TW" altLang="en-US" sz="2400" dirty="0">
                <a:hlinkClick r:id="rId2"/>
              </a:rPr>
              <a:t>送資料到伺服端是用參數，非串在</a:t>
            </a:r>
            <a:r>
              <a:rPr kumimoji="1" lang="en-US" altLang="zh-TW" sz="2400" dirty="0">
                <a:hlinkClick r:id="rId2"/>
              </a:rPr>
              <a:t>URL</a:t>
            </a:r>
            <a:r>
              <a:rPr kumimoji="1" lang="zh-TW" altLang="en-US" sz="2400" dirty="0">
                <a:hlinkClick r:id="rId2"/>
              </a:rPr>
              <a:t>後面</a:t>
            </a:r>
            <a:endParaRPr kumimoji="1" lang="en-US" altLang="zh-TW" sz="2400" dirty="0">
              <a:hlinkClick r:id="rId2"/>
            </a:endParaRPr>
          </a:p>
          <a:p>
            <a:r>
              <a:rPr kumimoji="1" lang="zh-TW" altLang="en-US" sz="2400" dirty="0">
                <a:hlinkClick r:id="rId2"/>
              </a:rPr>
              <a:t>測試以</a:t>
            </a:r>
            <a:r>
              <a:rPr kumimoji="1" lang="en-US" altLang="zh-TW" sz="2400" dirty="0">
                <a:hlinkClick r:id="rId2"/>
              </a:rPr>
              <a:t>Post</a:t>
            </a:r>
            <a:r>
              <a:rPr kumimoji="1" lang="zh-TW" altLang="en-US" sz="2400" dirty="0">
                <a:hlinkClick r:id="rId2"/>
              </a:rPr>
              <a:t>等協定上傳的工具</a:t>
            </a:r>
            <a:r>
              <a:rPr kumimoji="1" lang="en-US" altLang="zh-TW" sz="2400" dirty="0">
                <a:hlinkClick r:id="rId2"/>
              </a:rPr>
              <a:t>: Advanced REST Client for Chrome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50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>
            <a:extLst>
              <a:ext uri="{FF2B5EF4-FFF2-40B4-BE49-F238E27FC236}">
                <a16:creationId xmlns:a16="http://schemas.microsoft.com/office/drawing/2014/main" id="{FAD44B79-18E9-5741-B797-B89CDFC0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Web Application</a:t>
            </a:r>
            <a:endParaRPr lang="zh-TW" altLang="en-US"/>
          </a:p>
        </p:txBody>
      </p:sp>
      <p:sp>
        <p:nvSpPr>
          <p:cNvPr id="17410" name="圓柱 4">
            <a:extLst>
              <a:ext uri="{FF2B5EF4-FFF2-40B4-BE49-F238E27FC236}">
                <a16:creationId xmlns:a16="http://schemas.microsoft.com/office/drawing/2014/main" id="{EEC8B9DC-C586-2F4D-A53B-8F14E69C2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004" y="2163536"/>
            <a:ext cx="925966" cy="1080407"/>
          </a:xfrm>
          <a:prstGeom prst="can">
            <a:avLst>
              <a:gd name="adj" fmla="val 2499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1pPr>
            <a:lvl2pPr marL="742950" indent="-28575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2pPr>
            <a:lvl3pPr marL="11430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3pPr>
            <a:lvl4pPr marL="16002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4pPr>
            <a:lvl5pPr marL="20574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9pPr>
          </a:lstStyle>
          <a:p>
            <a:pPr eaLnBrk="1" hangingPunct="1"/>
            <a:r>
              <a:rPr lang="en-US" altLang="zh-TW" sz="1800" dirty="0"/>
              <a:t>Server</a:t>
            </a:r>
            <a:endParaRPr lang="zh-TW" altLang="en-US" sz="1800" dirty="0"/>
          </a:p>
        </p:txBody>
      </p:sp>
      <p:pic>
        <p:nvPicPr>
          <p:cNvPr id="17411" name="圖片 5" descr="skd188257sdc.png">
            <a:extLst>
              <a:ext uri="{FF2B5EF4-FFF2-40B4-BE49-F238E27FC236}">
                <a16:creationId xmlns:a16="http://schemas.microsoft.com/office/drawing/2014/main" id="{97F51B0D-5ACB-8946-AE2F-2399D45C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84" y="4169909"/>
            <a:ext cx="1523319" cy="141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圖片 7">
            <a:extLst>
              <a:ext uri="{FF2B5EF4-FFF2-40B4-BE49-F238E27FC236}">
                <a16:creationId xmlns:a16="http://schemas.microsoft.com/office/drawing/2014/main" id="{64B93B9A-B8AB-874A-A81D-D7C752D4D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39" y="3953555"/>
            <a:ext cx="2468336" cy="19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3" name="曲線接點 8">
            <a:extLst>
              <a:ext uri="{FF2B5EF4-FFF2-40B4-BE49-F238E27FC236}">
                <a16:creationId xmlns:a16="http://schemas.microsoft.com/office/drawing/2014/main" id="{53721A3C-41ED-814E-A88A-7D50607F39B6}"/>
              </a:ext>
            </a:extLst>
          </p:cNvPr>
          <p:cNvCxnSpPr>
            <a:cxnSpLocks noChangeShapeType="1"/>
            <a:stCxn id="17410" idx="3"/>
            <a:endCxn id="17412" idx="1"/>
          </p:cNvCxnSpPr>
          <p:nvPr/>
        </p:nvCxnSpPr>
        <p:spPr bwMode="auto">
          <a:xfrm rot="16200000" flipH="1">
            <a:off x="3866300" y="3733630"/>
            <a:ext cx="1689327" cy="709952"/>
          </a:xfrm>
          <a:prstGeom prst="curvedConnector2">
            <a:avLst/>
          </a:prstGeom>
          <a:noFill/>
          <a:ln w="38100">
            <a:solidFill>
              <a:srgbClr val="FF0000">
                <a:alpha val="2980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曲線接點 10">
            <a:extLst>
              <a:ext uri="{FF2B5EF4-FFF2-40B4-BE49-F238E27FC236}">
                <a16:creationId xmlns:a16="http://schemas.microsoft.com/office/drawing/2014/main" id="{C4039191-384C-DE4F-98EB-836FD04621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9084" y="3706586"/>
            <a:ext cx="92529" cy="61913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7415" name="曲線接點 16">
            <a:extLst>
              <a:ext uri="{FF2B5EF4-FFF2-40B4-BE49-F238E27FC236}">
                <a16:creationId xmlns:a16="http://schemas.microsoft.com/office/drawing/2014/main" id="{36927D7F-7A41-6F43-B1C0-234EC31F11EA}"/>
              </a:ext>
            </a:extLst>
          </p:cNvPr>
          <p:cNvCxnSpPr>
            <a:cxnSpLocks noChangeShapeType="1"/>
            <a:stCxn id="17410" idx="3"/>
            <a:endCxn id="17411" idx="0"/>
          </p:cNvCxnSpPr>
          <p:nvPr/>
        </p:nvCxnSpPr>
        <p:spPr bwMode="auto">
          <a:xfrm rot="5400000">
            <a:off x="3147333" y="2961255"/>
            <a:ext cx="925966" cy="149134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>
                <a:alpha val="29803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文字方塊 22">
            <a:extLst>
              <a:ext uri="{FF2B5EF4-FFF2-40B4-BE49-F238E27FC236}">
                <a16:creationId xmlns:a16="http://schemas.microsoft.com/office/drawing/2014/main" id="{2BD9FC01-8B8F-7B4F-804E-8BDD62F0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970" y="2163536"/>
            <a:ext cx="19553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1pPr>
            <a:lvl2pPr marL="742950" indent="-28575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2pPr>
            <a:lvl3pPr marL="11430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3pPr>
            <a:lvl4pPr marL="16002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4pPr>
            <a:lvl5pPr marL="20574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9pPr>
          </a:lstStyle>
          <a:p>
            <a:pPr algn="l" eaLnBrk="1" hangingPunct="1"/>
            <a:r>
              <a:rPr kumimoji="1" lang="en-US" altLang="zh-TW" sz="1800"/>
              <a:t>MySql (SQL)</a:t>
            </a:r>
          </a:p>
          <a:p>
            <a:pPr algn="l" eaLnBrk="1" hangingPunct="1"/>
            <a:r>
              <a:rPr kumimoji="1" lang="en-US" altLang="zh-TW" sz="1800"/>
              <a:t>PHP</a:t>
            </a:r>
          </a:p>
          <a:p>
            <a:pPr algn="l" eaLnBrk="1" hangingPunct="1"/>
            <a:r>
              <a:rPr kumimoji="1" lang="en-US" altLang="zh-TW" sz="1800"/>
              <a:t>Asp.NET(C#, VB)</a:t>
            </a:r>
          </a:p>
          <a:p>
            <a:pPr algn="l" eaLnBrk="1" hangingPunct="1"/>
            <a:r>
              <a:rPr kumimoji="1" lang="en-US" altLang="zh-TW" sz="1800"/>
              <a:t>Sql Server (SQL)</a:t>
            </a:r>
          </a:p>
          <a:p>
            <a:pPr algn="l" eaLnBrk="1" hangingPunct="1"/>
            <a:endParaRPr kumimoji="1" lang="zh-TW" altLang="en-US" sz="1800"/>
          </a:p>
        </p:txBody>
      </p:sp>
      <p:sp>
        <p:nvSpPr>
          <p:cNvPr id="17417" name="文字方塊 23">
            <a:extLst>
              <a:ext uri="{FF2B5EF4-FFF2-40B4-BE49-F238E27FC236}">
                <a16:creationId xmlns:a16="http://schemas.microsoft.com/office/drawing/2014/main" id="{BA00EA81-C7C8-D242-B97D-85FE7A9C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28" y="4354966"/>
            <a:ext cx="1220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1pPr>
            <a:lvl2pPr marL="742950" indent="-28575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2pPr>
            <a:lvl3pPr marL="11430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3pPr>
            <a:lvl4pPr marL="16002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4pPr>
            <a:lvl5pPr marL="20574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9pPr>
          </a:lstStyle>
          <a:p>
            <a:pPr eaLnBrk="1" hangingPunct="1"/>
            <a:r>
              <a:rPr kumimoji="1" lang="en-US" altLang="zh-TW" sz="1800"/>
              <a:t>JavaScript</a:t>
            </a:r>
            <a:endParaRPr kumimoji="1" lang="zh-TW" altLang="en-US" sz="1800"/>
          </a:p>
        </p:txBody>
      </p:sp>
      <p:sp>
        <p:nvSpPr>
          <p:cNvPr id="17418" name="文字方塊 24">
            <a:extLst>
              <a:ext uri="{FF2B5EF4-FFF2-40B4-BE49-F238E27FC236}">
                <a16:creationId xmlns:a16="http://schemas.microsoft.com/office/drawing/2014/main" id="{8FB3A647-101F-5441-A985-4F2E7E13F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934" y="3861027"/>
            <a:ext cx="12202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1pPr>
            <a:lvl2pPr marL="742950" indent="-28575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2pPr>
            <a:lvl3pPr marL="11430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3pPr>
            <a:lvl4pPr marL="16002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4pPr>
            <a:lvl5pPr marL="20574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9pPr>
          </a:lstStyle>
          <a:p>
            <a:pPr eaLnBrk="1" hangingPunct="1"/>
            <a:r>
              <a:rPr kumimoji="1" lang="en-US" altLang="zh-TW" sz="1800"/>
              <a:t>JavaScript</a:t>
            </a:r>
            <a:endParaRPr kumimoji="1" lang="zh-TW" altLang="en-US" sz="180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DD533FE-A43D-684A-86C5-063C7ECA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111" y="2379890"/>
            <a:ext cx="2212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1pPr>
            <a:lvl2pPr marL="742950" indent="-28575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2pPr>
            <a:lvl3pPr marL="11430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3pPr>
            <a:lvl4pPr marL="16002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4pPr>
            <a:lvl5pPr marL="2057400" indent="-228600" algn="ctr"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424D43"/>
                </a:solidFill>
                <a:latin typeface="Palatino" pitchFamily="2" charset="0"/>
                <a:ea typeface="儷宋 Pro" panose="02020300000000000000" pitchFamily="18" charset="-120"/>
                <a:sym typeface="Palatino" pitchFamily="2" charset="0"/>
              </a:defRPr>
            </a:lvl9pPr>
          </a:lstStyle>
          <a:p>
            <a:pPr algn="l" eaLnBrk="1" hangingPunct="1"/>
            <a:r>
              <a:rPr kumimoji="1" lang="en-US" altLang="zh-TW" sz="1800"/>
              <a:t>Node.js</a:t>
            </a:r>
          </a:p>
          <a:p>
            <a:pPr algn="l" eaLnBrk="1" hangingPunct="1"/>
            <a:r>
              <a:rPr kumimoji="1" lang="en-US" altLang="zh-TW" sz="1800"/>
              <a:t>MongoDB (NoSQL)</a:t>
            </a:r>
          </a:p>
        </p:txBody>
      </p:sp>
      <p:sp>
        <p:nvSpPr>
          <p:cNvPr id="6" name="雲形 5">
            <a:extLst>
              <a:ext uri="{FF2B5EF4-FFF2-40B4-BE49-F238E27FC236}">
                <a16:creationId xmlns:a16="http://schemas.microsoft.com/office/drawing/2014/main" id="{044CF32B-1827-2344-8D37-4E088374ECC4}"/>
              </a:ext>
            </a:extLst>
          </p:cNvPr>
          <p:cNvSpPr/>
          <p:nvPr/>
        </p:nvSpPr>
        <p:spPr>
          <a:xfrm>
            <a:off x="3147332" y="3347350"/>
            <a:ext cx="1491343" cy="842298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accent2"/>
                </a:solidFill>
              </a:rPr>
              <a:t>Internet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Download and Install </a:t>
            </a:r>
            <a:r>
              <a:rPr kumimoji="1" lang="en-US" altLang="zh-TW" dirty="0" err="1"/>
              <a:t>Node.js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0" y="1557338"/>
            <a:ext cx="6400800" cy="503237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http://</a:t>
            </a:r>
            <a:r>
              <a:rPr kumimoji="1" lang="en-US" altLang="zh-TW" dirty="0" err="1"/>
              <a:t>nodejs.org</a:t>
            </a:r>
            <a:r>
              <a:rPr kumimoji="1" lang="en-US" altLang="zh-TW" dirty="0"/>
              <a:t>/download/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78" y="2389139"/>
            <a:ext cx="6521557" cy="40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弧形向左鍵 6"/>
          <p:cNvSpPr/>
          <p:nvPr/>
        </p:nvSpPr>
        <p:spPr>
          <a:xfrm>
            <a:off x="6195508" y="2533754"/>
            <a:ext cx="369721" cy="38940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弧形向左鍵 5"/>
          <p:cNvSpPr/>
          <p:nvPr/>
        </p:nvSpPr>
        <p:spPr>
          <a:xfrm flipH="1">
            <a:off x="1749128" y="4124162"/>
            <a:ext cx="491195" cy="95605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Non-blocking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60281" y="1820978"/>
            <a:ext cx="389928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/>
              <a:t> //block</a:t>
            </a:r>
          </a:p>
          <a:p>
            <a:r>
              <a:rPr kumimoji="1" lang="en-US" altLang="zh-TW" dirty="0" err="1"/>
              <a:t>var</a:t>
            </a:r>
            <a:r>
              <a:rPr kumimoji="1" lang="en-US" altLang="zh-TW" dirty="0"/>
              <a:t> result= </a:t>
            </a:r>
            <a:r>
              <a:rPr kumimoji="1" lang="en-US" altLang="zh-TW" dirty="0" err="1"/>
              <a:t>fs.readFileSync</a:t>
            </a:r>
            <a:r>
              <a:rPr kumimoji="1" lang="en-US" altLang="zh-TW" dirty="0"/>
              <a:t>("file1");</a:t>
            </a:r>
          </a:p>
          <a:p>
            <a:r>
              <a:rPr kumimoji="1" lang="en-US" altLang="zh-TW" dirty="0" err="1"/>
              <a:t>console.log</a:t>
            </a:r>
            <a:r>
              <a:rPr kumimoji="1" lang="en-US" altLang="zh-TW" dirty="0"/>
              <a:t>(result);</a:t>
            </a:r>
          </a:p>
          <a:p>
            <a:r>
              <a:rPr kumimoji="1" lang="en-US" altLang="zh-TW" dirty="0" err="1"/>
              <a:t>console.log</a:t>
            </a:r>
            <a:r>
              <a:rPr kumimoji="1" lang="en-US" altLang="zh-TW" dirty="0"/>
              <a:t>("do something");</a:t>
            </a:r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60281" y="3696185"/>
            <a:ext cx="3899287" cy="17543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/>
              <a:t>//non-blocking</a:t>
            </a:r>
          </a:p>
          <a:p>
            <a:r>
              <a:rPr kumimoji="1" lang="en-US" altLang="zh-TW" dirty="0" err="1"/>
              <a:t>fs.readFile</a:t>
            </a:r>
            <a:r>
              <a:rPr kumimoji="1" lang="en-US" altLang="zh-TW" dirty="0"/>
              <a:t> ("file1", function(err, result){ 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 err="1"/>
              <a:t>console.log</a:t>
            </a:r>
            <a:r>
              <a:rPr kumimoji="1" lang="en-US" altLang="zh-TW" dirty="0"/>
              <a:t>(result);</a:t>
            </a:r>
          </a:p>
          <a:p>
            <a:r>
              <a:rPr kumimoji="1" lang="en-US" altLang="zh-TW" dirty="0"/>
              <a:t>}</a:t>
            </a:r>
          </a:p>
          <a:p>
            <a:r>
              <a:rPr kumimoji="1" lang="en-US" altLang="zh-TW" dirty="0" err="1"/>
              <a:t>console.log</a:t>
            </a:r>
            <a:r>
              <a:rPr kumimoji="1" lang="en-US" altLang="zh-TW" dirty="0"/>
              <a:t>("do something"); </a:t>
            </a:r>
          </a:p>
          <a:p>
            <a:endParaRPr kumimoji="1" lang="zh-TW" altLang="en-US" dirty="0"/>
          </a:p>
        </p:txBody>
      </p:sp>
      <p:sp>
        <p:nvSpPr>
          <p:cNvPr id="5" name="弧形向左鍵 4"/>
          <p:cNvSpPr/>
          <p:nvPr/>
        </p:nvSpPr>
        <p:spPr>
          <a:xfrm>
            <a:off x="6195508" y="2186652"/>
            <a:ext cx="369721" cy="38940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弧形向左鍵 7"/>
          <p:cNvSpPr/>
          <p:nvPr/>
        </p:nvSpPr>
        <p:spPr>
          <a:xfrm>
            <a:off x="6228105" y="4124163"/>
            <a:ext cx="369721" cy="38940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6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1" animBg="1"/>
      <p:bldP spid="4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Node.js</a:t>
            </a:r>
            <a:r>
              <a:rPr kumimoji="1" lang="en-US" altLang="zh-TW" dirty="0"/>
              <a:t> Hello World!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0333" y="1628800"/>
            <a:ext cx="426937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file: </a:t>
            </a:r>
            <a:r>
              <a:rPr kumimoji="1" lang="en-US" altLang="zh-TW" sz="3200" dirty="0" err="1"/>
              <a:t>server.js</a:t>
            </a:r>
            <a:endParaRPr kumimoji="1" lang="en-US" altLang="zh-TW" sz="3200" dirty="0"/>
          </a:p>
          <a:p>
            <a:r>
              <a:rPr kumimoji="1" lang="en-US" altLang="zh-TW" dirty="0" err="1"/>
              <a:t>var</a:t>
            </a:r>
            <a:r>
              <a:rPr kumimoji="1" lang="en-US" altLang="zh-TW" dirty="0"/>
              <a:t> http = require('http');</a:t>
            </a:r>
          </a:p>
          <a:p>
            <a:r>
              <a:rPr kumimoji="1" lang="en-US" altLang="zh-TW" dirty="0" err="1"/>
              <a:t>http.createServer</a:t>
            </a:r>
            <a:r>
              <a:rPr kumimoji="1" lang="en-US" altLang="zh-TW" dirty="0"/>
              <a:t>(function(req, res){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 err="1"/>
              <a:t>response.write</a:t>
            </a:r>
            <a:r>
              <a:rPr kumimoji="1" lang="en-US" altLang="zh-TW" dirty="0"/>
              <a:t>("Hello World!");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 err="1"/>
              <a:t>response.end</a:t>
            </a:r>
            <a:r>
              <a:rPr kumimoji="1" lang="en-US" altLang="zh-TW" dirty="0"/>
              <a:t>(); //close connection</a:t>
            </a:r>
          </a:p>
          <a:p>
            <a:r>
              <a:rPr kumimoji="1" lang="en-US" altLang="zh-TW" dirty="0"/>
              <a:t>}).listen(8080); //http port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console.log</a:t>
            </a:r>
            <a:r>
              <a:rPr kumimoji="1" lang="en-US" altLang="zh-TW" dirty="0"/>
              <a:t>('Now, listening on port 8080');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0334" y="4293096"/>
            <a:ext cx="5307479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TW" altLang="en-US" sz="3200" dirty="0"/>
              <a:t>執行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server.js</a:t>
            </a:r>
            <a:r>
              <a:rPr kumimoji="1" lang="en-US" altLang="zh-TW" sz="3200" dirty="0"/>
              <a:t> </a:t>
            </a:r>
            <a:r>
              <a:rPr kumimoji="1" lang="zh-TW" altLang="en-US" sz="3200" dirty="0"/>
              <a:t>啟動</a:t>
            </a:r>
            <a:r>
              <a:rPr kumimoji="1" lang="en-US" altLang="zh-TW" sz="3200" dirty="0"/>
              <a:t>http Server</a:t>
            </a:r>
          </a:p>
          <a:p>
            <a:r>
              <a:rPr kumimoji="1" lang="en-US" altLang="zh-TW" dirty="0"/>
              <a:t>&gt;node </a:t>
            </a:r>
            <a:r>
              <a:rPr kumimoji="1" lang="en-US" altLang="zh-TW" dirty="0" err="1"/>
              <a:t>server.js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5532" y="5157193"/>
            <a:ext cx="3799087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sz="3200" dirty="0"/>
              <a:t>Client </a:t>
            </a:r>
            <a:r>
              <a:rPr kumimoji="1" lang="zh-TW" altLang="en-US" sz="3200" dirty="0"/>
              <a:t>端</a:t>
            </a:r>
            <a:r>
              <a:rPr kumimoji="1" lang="en-US" altLang="zh-TW" sz="3200" dirty="0"/>
              <a:t> </a:t>
            </a:r>
            <a:r>
              <a:rPr kumimoji="1" lang="zh-TW" altLang="en-US" sz="3200" dirty="0"/>
              <a:t>瀏覽器</a:t>
            </a:r>
            <a:endParaRPr kumimoji="1" lang="en-US" altLang="zh-TW" sz="3200" dirty="0"/>
          </a:p>
          <a:p>
            <a:r>
              <a:rPr kumimoji="1" lang="en-US" altLang="zh-TW" dirty="0">
                <a:hlinkClick r:id="rId2"/>
              </a:rPr>
              <a:t>http://localhost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http://md.nutc.edu.tw</a:t>
            </a:r>
            <a:r>
              <a:rPr kumimoji="1" lang="en-US" altLang="zh-TW" dirty="0"/>
              <a:t> (domain name)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256090"/>
            <a:ext cx="4572000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TW" dirty="0" err="1"/>
              <a:t>var</a:t>
            </a:r>
            <a:r>
              <a:rPr kumimoji="1" lang="en-US" altLang="zh-TW" dirty="0"/>
              <a:t> http = require('http');</a:t>
            </a:r>
          </a:p>
          <a:p>
            <a:r>
              <a:rPr kumimoji="1" lang="en-US" altLang="zh-TW" dirty="0" err="1"/>
              <a:t>http.createServer</a:t>
            </a:r>
            <a:r>
              <a:rPr kumimoji="1" lang="en-US" altLang="zh-TW" dirty="0"/>
              <a:t>(function(req, res){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 err="1"/>
              <a:t>res.write</a:t>
            </a:r>
            <a:r>
              <a:rPr kumimoji="1" lang="en-US" altLang="zh-TW" dirty="0"/>
              <a:t>("Hello World!");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 err="1">
                <a:solidFill>
                  <a:srgbClr val="FF0000"/>
                </a:solidFill>
              </a:rPr>
              <a:t>setTimeout</a:t>
            </a:r>
            <a:r>
              <a:rPr kumimoji="1" lang="en-US" altLang="zh-TW" dirty="0"/>
              <a:t>(function(){</a:t>
            </a:r>
          </a:p>
          <a:p>
            <a:r>
              <a:rPr kumimoji="1" lang="en-US" altLang="zh-TW" dirty="0"/>
              <a:t>		</a:t>
            </a:r>
            <a:r>
              <a:rPr kumimoji="1" lang="en-US" altLang="zh-TW" dirty="0" err="1"/>
              <a:t>res.end</a:t>
            </a:r>
            <a:r>
              <a:rPr kumimoji="1" lang="en-US" altLang="zh-TW" dirty="0"/>
              <a:t>();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>
                <a:solidFill>
                  <a:srgbClr val="FF0000"/>
                </a:solidFill>
              </a:rPr>
              <a:t>}, 5000);</a:t>
            </a:r>
          </a:p>
          <a:p>
            <a:r>
              <a:rPr kumimoji="1" lang="en-US" altLang="zh-TW" dirty="0"/>
              <a:t>}).listen(8080); //http port</a:t>
            </a:r>
          </a:p>
        </p:txBody>
      </p:sp>
    </p:spTree>
    <p:extLst>
      <p:ext uri="{BB962C8B-B14F-4D97-AF65-F5344CB8AC3E}">
        <p14:creationId xmlns:p14="http://schemas.microsoft.com/office/powerpoint/2010/main" val="12724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400" dirty="0"/>
              <a:t>Express: Node.js</a:t>
            </a:r>
            <a:r>
              <a:rPr kumimoji="1" lang="zh-TW" altLang="en-US" sz="4400" dirty="0"/>
              <a:t>網頁伺服器</a:t>
            </a:r>
          </a:p>
        </p:txBody>
      </p:sp>
      <p:sp>
        <p:nvSpPr>
          <p:cNvPr id="3" name="矩形 2"/>
          <p:cNvSpPr/>
          <p:nvPr/>
        </p:nvSpPr>
        <p:spPr>
          <a:xfrm>
            <a:off x="650333" y="1772816"/>
            <a:ext cx="72451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//</a:t>
            </a:r>
            <a:r>
              <a:rPr lang="en-US" altLang="zh-TW" sz="2000" dirty="0" err="1"/>
              <a:t>server.js</a:t>
            </a:r>
            <a:endParaRPr lang="en-US" altLang="zh-TW" sz="2000" dirty="0"/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express = require("express");</a:t>
            </a:r>
          </a:p>
          <a:p>
            <a:r>
              <a:rPr lang="en-US" altLang="zh-TW" sz="2000" dirty="0"/>
              <a:t>server = express();</a:t>
            </a:r>
          </a:p>
          <a:p>
            <a:r>
              <a:rPr lang="en-US" altLang="zh-TW" sz="2000" dirty="0" err="1"/>
              <a:t>server.get</a:t>
            </a:r>
            <a:r>
              <a:rPr lang="en-US" altLang="zh-TW" sz="2000" dirty="0"/>
              <a:t>("/",function(</a:t>
            </a:r>
            <a:r>
              <a:rPr lang="en-US" altLang="zh-TW" sz="2000" dirty="0" err="1"/>
              <a:t>req,res</a:t>
            </a:r>
            <a:r>
              <a:rPr lang="en-US" altLang="zh-TW" sz="2000" dirty="0"/>
              <a:t>){ //web root</a:t>
            </a:r>
          </a:p>
          <a:p>
            <a:r>
              <a:rPr lang="en-US" altLang="zh-TW" sz="2000" dirty="0"/>
              <a:t> 	</a:t>
            </a:r>
            <a:r>
              <a:rPr lang="en-US" altLang="zh-TW" sz="2000" dirty="0" err="1"/>
              <a:t>res.send</a:t>
            </a:r>
            <a:r>
              <a:rPr lang="en-US" altLang="zh-TW" sz="2000" dirty="0"/>
              <a:t>(“Hello, World!”); //</a:t>
            </a:r>
            <a:r>
              <a:rPr lang="zh-TW" altLang="en-US" sz="2000" dirty="0"/>
              <a:t>回傳固定內容</a:t>
            </a:r>
            <a:endParaRPr lang="en-US" altLang="zh-TW" sz="2000" dirty="0"/>
          </a:p>
          <a:p>
            <a:r>
              <a:rPr lang="en-US" altLang="zh-TW" sz="2000" dirty="0"/>
              <a:t> });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server.get</a:t>
            </a:r>
            <a:r>
              <a:rPr lang="en-US" altLang="zh-TW" sz="2000" dirty="0"/>
              <a:t>("*",function(</a:t>
            </a:r>
            <a:r>
              <a:rPr lang="en-US" altLang="zh-TW" sz="2000" dirty="0" err="1"/>
              <a:t>req,res</a:t>
            </a:r>
            <a:r>
              <a:rPr lang="en-US" altLang="zh-TW" sz="2000" dirty="0"/>
              <a:t>){ //other pages</a:t>
            </a:r>
          </a:p>
          <a:p>
            <a:r>
              <a:rPr lang="en-US" altLang="zh-TW" sz="2000" dirty="0"/>
              <a:t> 	</a:t>
            </a:r>
            <a:r>
              <a:rPr lang="en-US" altLang="zh-TW" sz="2000" dirty="0" err="1"/>
              <a:t>res.send</a:t>
            </a:r>
            <a:r>
              <a:rPr lang="en-US" altLang="zh-TW" sz="2000" dirty="0"/>
              <a:t>("Page not found", 404);</a:t>
            </a:r>
          </a:p>
          <a:p>
            <a:r>
              <a:rPr lang="en-US" altLang="zh-TW" sz="2000" dirty="0"/>
              <a:t> });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server.listen</a:t>
            </a:r>
            <a:r>
              <a:rPr lang="en-US" altLang="zh-TW" sz="2000" dirty="0"/>
              <a:t>(8080);</a:t>
            </a:r>
          </a:p>
          <a:p>
            <a:r>
              <a:rPr lang="en-US" altLang="zh-TW" sz="2000" dirty="0" err="1"/>
              <a:t>console.log</a:t>
            </a:r>
            <a:r>
              <a:rPr lang="en-US" altLang="zh-TW" sz="2000" dirty="0"/>
              <a:t>("Express run on port: 8080");</a:t>
            </a:r>
          </a:p>
          <a:p>
            <a:r>
              <a:rPr lang="en-US" altLang="zh-TW" sz="2000" dirty="0"/>
              <a:t>//run: node </a:t>
            </a:r>
            <a:r>
              <a:rPr lang="en-US" altLang="zh-TW" sz="2000" dirty="0" err="1"/>
              <a:t>server.js</a:t>
            </a:r>
            <a:endParaRPr lang="en-US" altLang="zh-TW" sz="2000" dirty="0"/>
          </a:p>
          <a:p>
            <a:r>
              <a:rPr lang="en-US" altLang="zh-TW" sz="2000" dirty="0"/>
              <a:t>//browser: http://localhost:8080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122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800" dirty="0" err="1"/>
              <a:t>Node.js</a:t>
            </a:r>
            <a:r>
              <a:rPr kumimoji="1" lang="en-US" altLang="zh-TW" sz="4800" dirty="0"/>
              <a:t> Package Management</a:t>
            </a:r>
            <a:endParaRPr kumimoji="1"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716802" y="1916833"/>
            <a:ext cx="6666312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400" dirty="0"/>
              <a:t>使用套件</a:t>
            </a:r>
            <a:r>
              <a:rPr kumimoji="1" lang="en-US" altLang="zh-TW" sz="2400" dirty="0"/>
              <a:t>: http </a:t>
            </a:r>
          </a:p>
          <a:p>
            <a:r>
              <a:rPr kumimoji="1" lang="en-US" altLang="zh-TW" sz="2400" dirty="0" err="1"/>
              <a:t>var</a:t>
            </a:r>
            <a:r>
              <a:rPr kumimoji="1" lang="en-US" altLang="zh-TW" sz="2400" dirty="0"/>
              <a:t> http=require('http');</a:t>
            </a:r>
          </a:p>
          <a:p>
            <a:r>
              <a:rPr kumimoji="1" lang="zh-TW" altLang="en-US" sz="2400" dirty="0"/>
              <a:t>使用套件</a:t>
            </a:r>
            <a:r>
              <a:rPr kumimoji="1" lang="en-US" altLang="zh-TW" sz="2400" dirty="0"/>
              <a:t>: </a:t>
            </a:r>
            <a:r>
              <a:rPr kumimoji="1" lang="en-US" altLang="zh-TW" sz="2400" dirty="0" err="1"/>
              <a:t>mongodb</a:t>
            </a:r>
            <a:r>
              <a:rPr kumimoji="1" lang="en-US" altLang="zh-TW" sz="2400" dirty="0"/>
              <a:t> or mongoose</a:t>
            </a:r>
          </a:p>
          <a:p>
            <a:r>
              <a:rPr kumimoji="1" lang="en-US" altLang="zh-TW" sz="2400" dirty="0" err="1"/>
              <a:t>var</a:t>
            </a:r>
            <a:r>
              <a:rPr kumimoji="1" lang="en-US" altLang="zh-TW" sz="2400" dirty="0"/>
              <a:t> mongo = require("mongoose");</a:t>
            </a:r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若未安裝套件，使用</a:t>
            </a:r>
            <a:r>
              <a:rPr kumimoji="1" lang="en-US" altLang="zh-TW" sz="2400" dirty="0" err="1"/>
              <a:t>npm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進行安裝</a:t>
            </a:r>
            <a:r>
              <a:rPr kumimoji="1" lang="en-US" altLang="zh-TW" sz="2400" dirty="0"/>
              <a:t>:</a:t>
            </a:r>
          </a:p>
          <a:p>
            <a:r>
              <a:rPr kumimoji="1" lang="en-US" altLang="zh-TW" sz="2400" dirty="0"/>
              <a:t>&gt; </a:t>
            </a:r>
            <a:r>
              <a:rPr kumimoji="1" lang="en-US" altLang="zh-TW" sz="2400" dirty="0" err="1"/>
              <a:t>npm</a:t>
            </a:r>
            <a:r>
              <a:rPr kumimoji="1" lang="en-US" altLang="zh-TW" sz="2400" dirty="0"/>
              <a:t> install mongoose</a:t>
            </a:r>
          </a:p>
          <a:p>
            <a:r>
              <a:rPr kumimoji="1" lang="en-US" altLang="zh-TW" sz="2400" dirty="0"/>
              <a:t>&gt; </a:t>
            </a:r>
            <a:r>
              <a:rPr kumimoji="1" lang="en-US" altLang="zh-TW" sz="2400" dirty="0" err="1"/>
              <a:t>npm</a:t>
            </a:r>
            <a:r>
              <a:rPr kumimoji="1" lang="en-US" altLang="zh-TW" sz="2400" dirty="0"/>
              <a:t> install express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Global: (</a:t>
            </a:r>
            <a:r>
              <a:rPr kumimoji="1" lang="en-US" altLang="zh-TW" sz="2400" dirty="0" err="1"/>
              <a:t>node.js</a:t>
            </a:r>
            <a:r>
              <a:rPr kumimoji="1" lang="zh-TW" altLang="en-US" sz="2400" dirty="0"/>
              <a:t>程式在任何目錄都可找到該套件</a:t>
            </a:r>
            <a:r>
              <a:rPr kumimoji="1" lang="en-US" altLang="zh-TW" sz="2400" dirty="0"/>
              <a:t>)</a:t>
            </a:r>
          </a:p>
          <a:p>
            <a:r>
              <a:rPr kumimoji="1" lang="en-US" altLang="zh-TW" sz="2400" dirty="0" err="1"/>
              <a:t>npm</a:t>
            </a:r>
            <a:r>
              <a:rPr kumimoji="1" lang="en-US" altLang="zh-TW" sz="2400" dirty="0"/>
              <a:t> install –g </a:t>
            </a:r>
            <a:r>
              <a:rPr kumimoji="1" lang="en-US" altLang="zh-TW" sz="2400" dirty="0" err="1"/>
              <a:t>mongodb</a:t>
            </a:r>
            <a:r>
              <a:rPr kumimoji="1" lang="en-US" altLang="zh-TW" sz="2400" dirty="0"/>
              <a:t>  </a:t>
            </a:r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使用多個套件</a:t>
            </a:r>
            <a:r>
              <a:rPr kumimoji="1" lang="en-US" altLang="zh-TW" sz="2400" dirty="0">
                <a:latin typeface="+mj-ea"/>
                <a:ea typeface="+mj-ea"/>
              </a:rPr>
              <a:t>?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07294" y="1677433"/>
            <a:ext cx="3265206" cy="1292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TW" altLang="en-US" sz="2400" dirty="0"/>
              <a:t>列出目前已安裝的套件</a:t>
            </a:r>
            <a:endParaRPr kumimoji="1" lang="en-US" altLang="zh-TW" sz="2400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npm</a:t>
            </a:r>
            <a:r>
              <a:rPr kumimoji="1" lang="en-US" altLang="zh-TW" dirty="0"/>
              <a:t> list</a:t>
            </a:r>
          </a:p>
          <a:p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9391" y="1419567"/>
            <a:ext cx="317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npm</a:t>
            </a:r>
            <a:r>
              <a:rPr lang="en-US" altLang="zh-TW" dirty="0"/>
              <a:t>: https://</a:t>
            </a:r>
            <a:r>
              <a:rPr lang="en-US" altLang="zh-TW" dirty="0" err="1"/>
              <a:t>www.npmjs.com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10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package.json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7277" y="1320383"/>
            <a:ext cx="5129930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latin typeface="Times New Roman"/>
                <a:cs typeface="Times New Roman"/>
              </a:rPr>
              <a:t>{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“name”: “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myFirstServer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“version”: ”0.0.0”,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“description”: “Learning 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Node.js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“main”: “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server.js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“dependencies”: {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	“</a:t>
            </a:r>
            <a:r>
              <a:rPr kumimoji="1" lang="en-US" altLang="zh-TW" sz="2400" dirty="0"/>
              <a:t>mongoose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”: “~1.3.10”,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	“express”: “~3.2.6”,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	“consolidate”: “~0.9.1”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},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“author”: “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kfhwang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”,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	“license”:	“MIT”</a:t>
            </a:r>
          </a:p>
          <a:p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}</a:t>
            </a:r>
          </a:p>
          <a:p>
            <a:r>
              <a:rPr kumimoji="1" lang="zh-TW" altLang="en-US" sz="2400" dirty="0">
                <a:latin typeface="Times New Roman"/>
                <a:ea typeface="+mj-ea"/>
                <a:cs typeface="Times New Roman"/>
              </a:rPr>
              <a:t>建立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package.json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: </a:t>
            </a:r>
            <a:r>
              <a:rPr kumimoji="1" lang="zh-TW" altLang="en-US" sz="2400" dirty="0">
                <a:latin typeface="Times New Roman"/>
                <a:ea typeface="+mj-ea"/>
                <a:cs typeface="Times New Roman"/>
              </a:rPr>
              <a:t>終端機輸入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npm</a:t>
            </a:r>
            <a:r>
              <a:rPr kumimoji="1" lang="en-US" altLang="zh-TW" sz="2400" dirty="0">
                <a:latin typeface="Times New Roman"/>
                <a:ea typeface="+mj-ea"/>
                <a:cs typeface="Times New Roman"/>
              </a:rPr>
              <a:t> </a:t>
            </a:r>
            <a:r>
              <a:rPr kumimoji="1" lang="en-US" altLang="zh-TW" sz="2400" dirty="0" err="1">
                <a:latin typeface="Times New Roman"/>
                <a:ea typeface="+mj-ea"/>
                <a:cs typeface="Times New Roman"/>
              </a:rPr>
              <a:t>init</a:t>
            </a:r>
            <a:endParaRPr kumimoji="1" lang="en-US" altLang="zh-TW" sz="240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5834910" y="1916832"/>
            <a:ext cx="3309090" cy="2304256"/>
          </a:xfrm>
          <a:prstGeom prst="wedgeRoundRectCallout">
            <a:avLst>
              <a:gd name="adj1" fmla="val -66446"/>
              <a:gd name="adj2" fmla="val 272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 err="1"/>
              <a:t>package.json</a:t>
            </a:r>
            <a:r>
              <a:rPr kumimoji="1" lang="zh-TW" altLang="en-US" dirty="0"/>
              <a:t>與主程式</a:t>
            </a:r>
            <a:r>
              <a:rPr kumimoji="1" lang="en-US" altLang="zh-TW" dirty="0" err="1"/>
              <a:t>app.js</a:t>
            </a:r>
            <a:r>
              <a:rPr kumimoji="1" lang="zh-TW" altLang="en-US" dirty="0"/>
              <a:t>置於同一目錄下</a:t>
            </a:r>
            <a:endParaRPr kumimoji="1" lang="en-US" altLang="zh-TW" dirty="0"/>
          </a:p>
          <a:p>
            <a:r>
              <a:rPr kumimoji="1" lang="en-US" altLang="zh-TW" dirty="0" err="1"/>
              <a:t>npm</a:t>
            </a:r>
            <a:r>
              <a:rPr kumimoji="1" lang="en-US" altLang="zh-TW" dirty="0"/>
              <a:t> install </a:t>
            </a:r>
            <a:r>
              <a:rPr kumimoji="1" lang="zh-TW" altLang="en-US" dirty="0"/>
              <a:t>檢查套件</a:t>
            </a:r>
            <a:r>
              <a:rPr kumimoji="1" lang="en-US" altLang="zh-TW" dirty="0" err="1"/>
              <a:t>mongodb</a:t>
            </a:r>
            <a:r>
              <a:rPr kumimoji="1" lang="en-US" altLang="zh-TW" dirty="0"/>
              <a:t>, express, consolidate</a:t>
            </a:r>
            <a:r>
              <a:rPr kumimoji="1" lang="zh-TW" altLang="en-US" dirty="0"/>
              <a:t>是否已安裝，並自動進行安裝在</a:t>
            </a:r>
            <a:r>
              <a:rPr kumimoji="1" lang="en-US" altLang="zh-TW" dirty="0" err="1"/>
              <a:t>app.js</a:t>
            </a:r>
            <a:r>
              <a:rPr kumimoji="1" lang="zh-TW" altLang="en-US" dirty="0"/>
              <a:t>所屬目錄下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0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 and 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1500" y="1484785"/>
            <a:ext cx="8441553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//</a:t>
            </a:r>
            <a:r>
              <a:rPr lang="zh-TW" altLang="en-US" sz="1600" dirty="0">
                <a:cs typeface="Times New Roman"/>
              </a:rPr>
              <a:t>將</a:t>
            </a:r>
            <a:r>
              <a:rPr lang="en-US" altLang="zh-TW" sz="1600" dirty="0">
                <a:cs typeface="Times New Roman"/>
              </a:rPr>
              <a:t>html </a:t>
            </a:r>
            <a:r>
              <a:rPr lang="zh-TW" altLang="en-US" sz="1600" dirty="0">
                <a:cs typeface="Times New Roman"/>
              </a:rPr>
              <a:t>原始碼放在</a:t>
            </a:r>
            <a:r>
              <a:rPr lang="en-US" altLang="zh-TW" sz="1600" dirty="0">
                <a:cs typeface="Times New Roman"/>
              </a:rPr>
              <a:t>send</a:t>
            </a:r>
            <a:r>
              <a:rPr lang="zh-TW" altLang="en-US" sz="1600" dirty="0">
                <a:cs typeface="Times New Roman"/>
              </a:rPr>
              <a:t>中，不實用</a:t>
            </a: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 err="1">
                <a:cs typeface="Times New Roman"/>
              </a:rPr>
              <a:t>server.get</a:t>
            </a:r>
            <a:r>
              <a:rPr lang="en-US" altLang="zh-TW" sz="1600" dirty="0">
                <a:cs typeface="Times New Roman"/>
              </a:rPr>
              <a:t>('/about', function(req, res, next) { 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solidFill>
                  <a:srgbClr val="FF0000"/>
                </a:solidFill>
                <a:cs typeface="Times New Roman"/>
              </a:rPr>
              <a:t>    </a:t>
            </a:r>
            <a:r>
              <a:rPr lang="en-US" altLang="zh-TW" sz="1600" dirty="0" err="1">
                <a:solidFill>
                  <a:srgbClr val="FF0000"/>
                </a:solidFill>
                <a:cs typeface="Times New Roman"/>
              </a:rPr>
              <a:t>res.send</a:t>
            </a:r>
            <a:r>
              <a:rPr lang="en-US" altLang="zh-TW" sz="1600" dirty="0">
                <a:cs typeface="Times New Roman"/>
              </a:rPr>
              <a:t>('&lt;html </a:t>
            </a:r>
            <a:r>
              <a:rPr lang="en-US" altLang="zh-TW" sz="1600" dirty="0" err="1">
                <a:cs typeface="Times New Roman"/>
              </a:rPr>
              <a:t>lang</a:t>
            </a:r>
            <a:r>
              <a:rPr lang="en-US" altLang="zh-TW" sz="1600" dirty="0">
                <a:cs typeface="Times New Roman"/>
              </a:rPr>
              <a:t>="</a:t>
            </a:r>
            <a:r>
              <a:rPr lang="en-US" altLang="zh-TW" sz="1600" dirty="0" err="1">
                <a:cs typeface="Times New Roman"/>
              </a:rPr>
              <a:t>en</a:t>
            </a:r>
            <a:r>
              <a:rPr lang="en-US" altLang="zh-TW" sz="1600" dirty="0">
                <a:cs typeface="Times New Roman"/>
              </a:rPr>
              <a:t>"&gt;&lt;body&gt;Page About! &lt;/body&gt;&lt;/html&gt;');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});</a:t>
            </a: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>
                <a:cs typeface="Times New Roman"/>
              </a:rPr>
              <a:t>//</a:t>
            </a:r>
            <a:r>
              <a:rPr lang="zh-TW" altLang="en-US" sz="1600" dirty="0">
                <a:cs typeface="Times New Roman"/>
              </a:rPr>
              <a:t>將</a:t>
            </a:r>
            <a:r>
              <a:rPr lang="en-US" altLang="zh-TW" sz="1600" dirty="0">
                <a:cs typeface="Times New Roman"/>
              </a:rPr>
              <a:t>html</a:t>
            </a:r>
            <a:r>
              <a:rPr lang="zh-TW" altLang="en-US" sz="1600" dirty="0">
                <a:cs typeface="Times New Roman"/>
              </a:rPr>
              <a:t>檔放在</a:t>
            </a:r>
            <a:r>
              <a:rPr lang="en-US" altLang="zh-TW" sz="1600" dirty="0">
                <a:cs typeface="Times New Roman"/>
              </a:rPr>
              <a:t>public</a:t>
            </a:r>
            <a:r>
              <a:rPr lang="zh-TW" altLang="en-US" sz="1600" dirty="0">
                <a:cs typeface="Times New Roman"/>
              </a:rPr>
              <a:t>資料夾</a:t>
            </a: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 err="1">
                <a:cs typeface="Times New Roman"/>
              </a:rPr>
              <a:t>server.use</a:t>
            </a:r>
            <a:r>
              <a:rPr lang="en-US" altLang="zh-TW" sz="1600" dirty="0">
                <a:cs typeface="Times New Roman"/>
              </a:rPr>
              <a:t>(</a:t>
            </a:r>
            <a:r>
              <a:rPr lang="en-US" altLang="zh-TW" sz="1600" dirty="0" err="1">
                <a:cs typeface="Times New Roman"/>
              </a:rPr>
              <a:t>express.static</a:t>
            </a:r>
            <a:r>
              <a:rPr lang="en-US" altLang="zh-TW" sz="1600" dirty="0">
                <a:cs typeface="Times New Roman"/>
              </a:rPr>
              <a:t>('public'));</a:t>
            </a: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altLang="zh-TW" sz="1600" dirty="0"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zh-TW" altLang="en-US" sz="2000" dirty="0">
                <a:solidFill>
                  <a:srgbClr val="FF0000"/>
                </a:solidFill>
                <a:cs typeface="Times New Roman"/>
              </a:rPr>
              <a:t>練習將網頁放到</a:t>
            </a:r>
            <a:r>
              <a:rPr lang="en-US" altLang="zh-TW" sz="2000" dirty="0">
                <a:solidFill>
                  <a:srgbClr val="FF0000"/>
                </a:solidFill>
                <a:cs typeface="Times New Roman"/>
              </a:rPr>
              <a:t>NodeJS</a:t>
            </a:r>
            <a:r>
              <a:rPr lang="zh-TW" altLang="en-US" sz="2000" dirty="0">
                <a:solidFill>
                  <a:srgbClr val="FF0000"/>
                </a:solidFill>
                <a:cs typeface="Times New Roman"/>
              </a:rPr>
              <a:t>建立的伺服器上</a:t>
            </a:r>
            <a:endParaRPr lang="en-US" altLang="zh-TW" sz="20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997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行記錄">
  <a:themeElements>
    <a:clrScheme name="旅行記錄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旅行記錄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旅行記錄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旅行記錄.thmx</Template>
  <TotalTime>2180</TotalTime>
  <Words>1006</Words>
  <Application>Microsoft Macintosh PowerPoint</Application>
  <PresentationFormat>如螢幕大小 (4:3)</PresentationFormat>
  <Paragraphs>158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微軟正黑體</vt:lpstr>
      <vt:lpstr>新細明體</vt:lpstr>
      <vt:lpstr>Calibri</vt:lpstr>
      <vt:lpstr>Calisto MT</vt:lpstr>
      <vt:lpstr>Mistral</vt:lpstr>
      <vt:lpstr>Palatino</vt:lpstr>
      <vt:lpstr>Times New Roman</vt:lpstr>
      <vt:lpstr>Tw Cen MT</vt:lpstr>
      <vt:lpstr>Wingdings</vt:lpstr>
      <vt:lpstr>Wingdings 2</vt:lpstr>
      <vt:lpstr>旅行記錄</vt:lpstr>
      <vt:lpstr>Node.js 簡介</vt:lpstr>
      <vt:lpstr>Web Application</vt:lpstr>
      <vt:lpstr>Download and Install Node.js</vt:lpstr>
      <vt:lpstr>Non-blocking</vt:lpstr>
      <vt:lpstr>Node.js Hello World!</vt:lpstr>
      <vt:lpstr>Express: Node.js網頁伺服器</vt:lpstr>
      <vt:lpstr>Node.js Package Management</vt:lpstr>
      <vt:lpstr>package.json</vt:lpstr>
      <vt:lpstr>Express and Html</vt:lpstr>
      <vt:lpstr>Express: Handling GET Requests </vt:lpstr>
      <vt:lpstr>Express: Handling POST Requests </vt:lpstr>
    </vt:vector>
  </TitlesOfParts>
  <Company>NTIT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簡介</dc:title>
  <dc:creator>Kuo-Feng Hwang</dc:creator>
  <cp:lastModifiedBy>黃國峰</cp:lastModifiedBy>
  <cp:revision>34</cp:revision>
  <dcterms:created xsi:type="dcterms:W3CDTF">2015-02-01T05:22:53Z</dcterms:created>
  <dcterms:modified xsi:type="dcterms:W3CDTF">2020-10-29T12:09:16Z</dcterms:modified>
</cp:coreProperties>
</file>