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4" r:id="rId7"/>
    <p:sldId id="269" r:id="rId8"/>
    <p:sldId id="274" r:id="rId9"/>
    <p:sldId id="273" r:id="rId10"/>
    <p:sldId id="272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0704" autoAdjust="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awmK4k9eNwY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mark5907@gmail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7704" y="4837814"/>
            <a:ext cx="7435217" cy="749076"/>
          </a:xfrm>
        </p:spPr>
        <p:txBody>
          <a:bodyPr/>
          <a:lstStyle/>
          <a:p>
            <a:r>
              <a:rPr lang="en-US" dirty="0"/>
              <a:t>The Stock Market as A Movie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Lei Yao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3738245" cy="24860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Deep Learning as a tool to combine domain knowledge with ML/AL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Arrange stocks in orders to allow model to extract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stocks pick from each sector in SP500, 10 years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x-sector, y-</a:t>
            </a:r>
            <a:r>
              <a:rPr lang="en-US" dirty="0" err="1"/>
              <a:t>marketcap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Online Media 3" title="The Stock Market as a Movie">
            <a:hlinkClick r:id="" action="ppaction://media"/>
            <a:extLst>
              <a:ext uri="{FF2B5EF4-FFF2-40B4-BE49-F238E27FC236}">
                <a16:creationId xmlns:a16="http://schemas.microsoft.com/office/drawing/2014/main" id="{68538042-E023-553E-B46F-C4A7309CCCA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40680" y="1671639"/>
            <a:ext cx="666496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The Experiment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417BAE-B65D-A28D-8F14-A882236F3B6B}"/>
              </a:ext>
            </a:extLst>
          </p:cNvPr>
          <p:cNvSpPr txBox="1"/>
          <p:nvPr/>
        </p:nvSpPr>
        <p:spPr>
          <a:xfrm>
            <a:off x="1981200" y="221774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stocks pick from each sector in SP500, 10 years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y-sector, x-</a:t>
            </a:r>
            <a:r>
              <a:rPr lang="en-US" dirty="0" err="1"/>
              <a:t>marketcap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Train:7 years, Test:3 years</a:t>
            </a:r>
          </a:p>
        </p:txBody>
      </p:sp>
      <p:pic>
        <p:nvPicPr>
          <p:cNvPr id="43" name="Picture 42" descr="A screenshot of a computer&#10;&#10;Description automatically generated">
            <a:extLst>
              <a:ext uri="{FF2B5EF4-FFF2-40B4-BE49-F238E27FC236}">
                <a16:creationId xmlns:a16="http://schemas.microsoft.com/office/drawing/2014/main" id="{50C3BD83-04F0-88C6-9D5F-36A9E0FDC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91" y="3262068"/>
            <a:ext cx="6300009" cy="345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26" y="9688"/>
            <a:ext cx="10515600" cy="1325563"/>
          </a:xfrm>
        </p:spPr>
        <p:txBody>
          <a:bodyPr/>
          <a:lstStyle/>
          <a:p>
            <a:r>
              <a:rPr lang="en-US" dirty="0"/>
              <a:t>Two Models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BDFCB9-4615-9DCF-322A-7EE88F9C65C3}"/>
              </a:ext>
            </a:extLst>
          </p:cNvPr>
          <p:cNvGrpSpPr/>
          <p:nvPr/>
        </p:nvGrpSpPr>
        <p:grpSpPr>
          <a:xfrm>
            <a:off x="470513" y="1447274"/>
            <a:ext cx="5031740" cy="2316480"/>
            <a:chOff x="1290320" y="1615440"/>
            <a:chExt cx="5031740" cy="23164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4BAADD-AE61-6B9C-6C6B-1914F3678256}"/>
                </a:ext>
              </a:extLst>
            </p:cNvPr>
            <p:cNvSpPr/>
            <p:nvPr/>
          </p:nvSpPr>
          <p:spPr>
            <a:xfrm>
              <a:off x="1290320" y="1615440"/>
              <a:ext cx="111760" cy="17068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C64BFC-2E2A-E851-5955-69709F927996}"/>
                </a:ext>
              </a:extLst>
            </p:cNvPr>
            <p:cNvSpPr/>
            <p:nvPr/>
          </p:nvSpPr>
          <p:spPr>
            <a:xfrm>
              <a:off x="3434080" y="2468880"/>
              <a:ext cx="233680" cy="82296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B1C30C-AB7D-F589-ABCB-99CA5DCA677A}"/>
                </a:ext>
              </a:extLst>
            </p:cNvPr>
            <p:cNvSpPr/>
            <p:nvPr/>
          </p:nvSpPr>
          <p:spPr>
            <a:xfrm>
              <a:off x="1442720" y="1767840"/>
              <a:ext cx="111760" cy="17068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4A35D1-15B4-3C71-DF8A-8D54FB67A40E}"/>
                </a:ext>
              </a:extLst>
            </p:cNvPr>
            <p:cNvSpPr/>
            <p:nvPr/>
          </p:nvSpPr>
          <p:spPr>
            <a:xfrm>
              <a:off x="1595120" y="1920240"/>
              <a:ext cx="111760" cy="17068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402B64F-C383-D90A-61F8-2B2C2F37EDA8}"/>
                </a:ext>
              </a:extLst>
            </p:cNvPr>
            <p:cNvSpPr/>
            <p:nvPr/>
          </p:nvSpPr>
          <p:spPr>
            <a:xfrm>
              <a:off x="1747520" y="2072640"/>
              <a:ext cx="111760" cy="17068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F2D5C1-DB3F-782D-41D5-0925E613F060}"/>
                </a:ext>
              </a:extLst>
            </p:cNvPr>
            <p:cNvSpPr/>
            <p:nvPr/>
          </p:nvSpPr>
          <p:spPr>
            <a:xfrm>
              <a:off x="1899920" y="2225040"/>
              <a:ext cx="111760" cy="17068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28BBE3-9C3B-0DB7-0201-4776EBB7A9AD}"/>
                </a:ext>
              </a:extLst>
            </p:cNvPr>
            <p:cNvSpPr/>
            <p:nvPr/>
          </p:nvSpPr>
          <p:spPr>
            <a:xfrm>
              <a:off x="4693920" y="2468880"/>
              <a:ext cx="233680" cy="82296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6096E1-55C3-7AE4-48CB-FFF9FD896005}"/>
                </a:ext>
              </a:extLst>
            </p:cNvPr>
            <p:cNvSpPr/>
            <p:nvPr/>
          </p:nvSpPr>
          <p:spPr>
            <a:xfrm>
              <a:off x="6210300" y="2026920"/>
              <a:ext cx="111760" cy="17068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45B16953-D79A-D04B-C1FD-A244A45C80F6}"/>
                </a:ext>
              </a:extLst>
            </p:cNvPr>
            <p:cNvSpPr/>
            <p:nvPr/>
          </p:nvSpPr>
          <p:spPr>
            <a:xfrm>
              <a:off x="2335530" y="2880360"/>
              <a:ext cx="774700" cy="15240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B434C413-7BD8-01D7-279E-7A74955B5B3B}"/>
                </a:ext>
              </a:extLst>
            </p:cNvPr>
            <p:cNvSpPr/>
            <p:nvPr/>
          </p:nvSpPr>
          <p:spPr>
            <a:xfrm>
              <a:off x="3776980" y="2849880"/>
              <a:ext cx="774700" cy="15240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339D5F70-4366-490B-536D-BD09A6356592}"/>
                </a:ext>
              </a:extLst>
            </p:cNvPr>
            <p:cNvSpPr/>
            <p:nvPr/>
          </p:nvSpPr>
          <p:spPr>
            <a:xfrm>
              <a:off x="5111750" y="2880360"/>
              <a:ext cx="774700" cy="15240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9DE15E6-D782-332C-861F-497EB9C26975}"/>
              </a:ext>
            </a:extLst>
          </p:cNvPr>
          <p:cNvSpPr txBox="1"/>
          <p:nvPr/>
        </p:nvSpPr>
        <p:spPr>
          <a:xfrm>
            <a:off x="6096000" y="2056874"/>
            <a:ext cx="3027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Baseline</a:t>
            </a:r>
            <a:r>
              <a:rPr lang="en-US" dirty="0"/>
              <a:t>:</a:t>
            </a:r>
          </a:p>
          <a:p>
            <a:r>
              <a:rPr lang="en-US" dirty="0"/>
              <a:t>2 Layers of Dense</a:t>
            </a:r>
          </a:p>
          <a:p>
            <a:r>
              <a:rPr lang="en-US" dirty="0"/>
              <a:t>Number params ~15k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66CE7A-1721-7EB8-1D3C-1637CBF0609B}"/>
              </a:ext>
            </a:extLst>
          </p:cNvPr>
          <p:cNvSpPr/>
          <p:nvPr/>
        </p:nvSpPr>
        <p:spPr>
          <a:xfrm>
            <a:off x="1515723" y="4307840"/>
            <a:ext cx="774699" cy="700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B08ED-82DA-836B-49F5-BFB8C1122A67}"/>
              </a:ext>
            </a:extLst>
          </p:cNvPr>
          <p:cNvSpPr/>
          <p:nvPr/>
        </p:nvSpPr>
        <p:spPr>
          <a:xfrm>
            <a:off x="1668123" y="4460240"/>
            <a:ext cx="774699" cy="700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7EB956-41A0-0EF7-AF97-75BAF9FC3AE0}"/>
              </a:ext>
            </a:extLst>
          </p:cNvPr>
          <p:cNvSpPr/>
          <p:nvPr/>
        </p:nvSpPr>
        <p:spPr>
          <a:xfrm>
            <a:off x="1820523" y="4612640"/>
            <a:ext cx="774699" cy="700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188765-4ED6-4D0E-A1FF-DA3AD8FF002A}"/>
              </a:ext>
            </a:extLst>
          </p:cNvPr>
          <p:cNvSpPr/>
          <p:nvPr/>
        </p:nvSpPr>
        <p:spPr>
          <a:xfrm>
            <a:off x="1972923" y="4765040"/>
            <a:ext cx="774699" cy="700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3C6779-AF36-61F9-A85C-0ABFE12C8E84}"/>
              </a:ext>
            </a:extLst>
          </p:cNvPr>
          <p:cNvSpPr/>
          <p:nvPr/>
        </p:nvSpPr>
        <p:spPr>
          <a:xfrm>
            <a:off x="2125323" y="4917440"/>
            <a:ext cx="774699" cy="700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EF305C-ABE3-B63F-9748-1B3B939C3974}"/>
              </a:ext>
            </a:extLst>
          </p:cNvPr>
          <p:cNvSpPr/>
          <p:nvPr/>
        </p:nvSpPr>
        <p:spPr>
          <a:xfrm>
            <a:off x="2277723" y="5069840"/>
            <a:ext cx="774699" cy="700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2CEA44-9061-E488-59FC-58B8F04D748F}"/>
              </a:ext>
            </a:extLst>
          </p:cNvPr>
          <p:cNvSpPr/>
          <p:nvPr/>
        </p:nvSpPr>
        <p:spPr>
          <a:xfrm>
            <a:off x="3731873" y="4765040"/>
            <a:ext cx="560070" cy="5485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E2FB7C-D7F6-FD83-ACBB-35C5DF021525}"/>
              </a:ext>
            </a:extLst>
          </p:cNvPr>
          <p:cNvSpPr/>
          <p:nvPr/>
        </p:nvSpPr>
        <p:spPr>
          <a:xfrm>
            <a:off x="4716124" y="4765040"/>
            <a:ext cx="560070" cy="5485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9400EE-22E5-5BB0-B9E8-5ABD5F90337C}"/>
              </a:ext>
            </a:extLst>
          </p:cNvPr>
          <p:cNvSpPr/>
          <p:nvPr/>
        </p:nvSpPr>
        <p:spPr>
          <a:xfrm>
            <a:off x="5821680" y="4307840"/>
            <a:ext cx="142240" cy="1462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AE5E3-57C7-0DB9-DD7F-B55C688DC7FF}"/>
              </a:ext>
            </a:extLst>
          </p:cNvPr>
          <p:cNvSpPr/>
          <p:nvPr/>
        </p:nvSpPr>
        <p:spPr>
          <a:xfrm>
            <a:off x="6501131" y="4694192"/>
            <a:ext cx="142240" cy="7512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FEB425-2D54-4094-83E5-A13E0122021E}"/>
              </a:ext>
            </a:extLst>
          </p:cNvPr>
          <p:cNvSpPr/>
          <p:nvPr/>
        </p:nvSpPr>
        <p:spPr>
          <a:xfrm>
            <a:off x="7109462" y="4714662"/>
            <a:ext cx="142240" cy="7512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F4C895-D0B5-D5A5-2C90-64DAB415D667}"/>
              </a:ext>
            </a:extLst>
          </p:cNvPr>
          <p:cNvSpPr/>
          <p:nvPr/>
        </p:nvSpPr>
        <p:spPr>
          <a:xfrm>
            <a:off x="7880353" y="4714090"/>
            <a:ext cx="774699" cy="700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E908D59-47BE-BA54-063D-F893699CFE75}"/>
              </a:ext>
            </a:extLst>
          </p:cNvPr>
          <p:cNvSpPr/>
          <p:nvPr/>
        </p:nvSpPr>
        <p:spPr>
          <a:xfrm>
            <a:off x="3244193" y="5014110"/>
            <a:ext cx="351834" cy="152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C37A79A-44D3-2655-C27B-9D2C78EFDA35}"/>
              </a:ext>
            </a:extLst>
          </p:cNvPr>
          <p:cNvSpPr/>
          <p:nvPr/>
        </p:nvSpPr>
        <p:spPr>
          <a:xfrm>
            <a:off x="4305957" y="5014110"/>
            <a:ext cx="351834" cy="152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54BC98A7-9469-57DC-F2C7-08B6F5E80578}"/>
              </a:ext>
            </a:extLst>
          </p:cNvPr>
          <p:cNvSpPr/>
          <p:nvPr/>
        </p:nvSpPr>
        <p:spPr>
          <a:xfrm>
            <a:off x="5390493" y="4988349"/>
            <a:ext cx="351834" cy="152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C58C20B-27F7-A25A-B7AF-D3F41C2E5441}"/>
              </a:ext>
            </a:extLst>
          </p:cNvPr>
          <p:cNvSpPr/>
          <p:nvPr/>
        </p:nvSpPr>
        <p:spPr>
          <a:xfrm>
            <a:off x="6058122" y="4999231"/>
            <a:ext cx="351834" cy="152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04501F2-438B-C0DD-5832-9BE3D7379089}"/>
              </a:ext>
            </a:extLst>
          </p:cNvPr>
          <p:cNvSpPr/>
          <p:nvPr/>
        </p:nvSpPr>
        <p:spPr>
          <a:xfrm>
            <a:off x="6700130" y="5008758"/>
            <a:ext cx="351834" cy="152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7DB31BE-87D3-4612-E27D-CACDE2F79310}"/>
              </a:ext>
            </a:extLst>
          </p:cNvPr>
          <p:cNvSpPr/>
          <p:nvPr/>
        </p:nvSpPr>
        <p:spPr>
          <a:xfrm>
            <a:off x="7400270" y="5024842"/>
            <a:ext cx="351834" cy="152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BB1A64-C351-418F-F7AD-E4F14BFE3DC1}"/>
              </a:ext>
            </a:extLst>
          </p:cNvPr>
          <p:cNvSpPr txBox="1"/>
          <p:nvPr/>
        </p:nvSpPr>
        <p:spPr>
          <a:xfrm>
            <a:off x="8890000" y="4135120"/>
            <a:ext cx="330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CNN</a:t>
            </a:r>
            <a:r>
              <a:rPr lang="en-US" dirty="0"/>
              <a:t>:</a:t>
            </a:r>
          </a:p>
          <a:p>
            <a:r>
              <a:rPr lang="en-US" dirty="0"/>
              <a:t>2 Layers of Conv2D+MaxPool</a:t>
            </a:r>
          </a:p>
          <a:p>
            <a:r>
              <a:rPr lang="en-US" dirty="0"/>
              <a:t>2 Layers of Dense</a:t>
            </a:r>
          </a:p>
          <a:p>
            <a:r>
              <a:rPr lang="en-US" dirty="0"/>
              <a:t>Number params ~15k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26" y="9688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BackTest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EB157-86CE-266C-1CCB-886CF2C45359}"/>
              </a:ext>
            </a:extLst>
          </p:cNvPr>
          <p:cNvSpPr txBox="1"/>
          <p:nvPr/>
        </p:nvSpPr>
        <p:spPr>
          <a:xfrm>
            <a:off x="1473200" y="1221067"/>
            <a:ext cx="9072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past n days (frames) to predict tomorrow’s stock return, in the unit of standard deviation.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 = 5 or 10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as “buy” if prediction &gt; 0 else “sell”.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Pnl</a:t>
            </a:r>
            <a:r>
              <a:rPr lang="en-US" dirty="0"/>
              <a:t> = “buy” – “sell”, uniform weights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sample result, baseline model (n=5):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E81E3E-8D4D-FB48-DDC9-F39202734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449" y="2970278"/>
            <a:ext cx="4615951" cy="35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3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716" y="0"/>
            <a:ext cx="8421688" cy="1325563"/>
          </a:xfrm>
        </p:spPr>
        <p:txBody>
          <a:bodyPr/>
          <a:lstStyle/>
          <a:p>
            <a:r>
              <a:rPr lang="en-US" dirty="0"/>
              <a:t>The OOS Results</a:t>
            </a:r>
            <a:br>
              <a:rPr lang="en-US" dirty="0"/>
            </a:br>
            <a:r>
              <a:rPr lang="en-US" dirty="0"/>
              <a:t>Lookback=5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7543A15-6F19-2B91-06F4-22CCB8A0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9" y="2066186"/>
            <a:ext cx="5264421" cy="4026107"/>
          </a:xfrm>
          <a:prstGeom prst="rect">
            <a:avLst/>
          </a:prstGeom>
        </p:spPr>
      </p:pic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0B0B098-1956-110E-7C07-C793B482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9033"/>
            <a:ext cx="5264421" cy="40832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F2415D-CA34-EE11-6AE6-9EE3703421E2}"/>
              </a:ext>
            </a:extLst>
          </p:cNvPr>
          <p:cNvSpPr txBox="1"/>
          <p:nvPr/>
        </p:nvSpPr>
        <p:spPr>
          <a:xfrm>
            <a:off x="8575041" y="1493865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44D0E-6843-E06C-ECA4-0E3E85E97536}"/>
              </a:ext>
            </a:extLst>
          </p:cNvPr>
          <p:cNvSpPr txBox="1"/>
          <p:nvPr/>
        </p:nvSpPr>
        <p:spPr>
          <a:xfrm>
            <a:off x="2412998" y="1494923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284398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/>
          <a:lstStyle/>
          <a:p>
            <a:r>
              <a:rPr lang="en-US" dirty="0"/>
              <a:t>The OOS Results</a:t>
            </a:r>
            <a:br>
              <a:rPr lang="en-US" dirty="0"/>
            </a:br>
            <a:r>
              <a:rPr lang="en-US" dirty="0"/>
              <a:t>Lookback=10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7D7D3ED-E9A9-3324-A15B-7D19B6364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27" y="2054755"/>
            <a:ext cx="5245370" cy="4051508"/>
          </a:xfrm>
          <a:prstGeom prst="rect">
            <a:avLst/>
          </a:prstGeom>
        </p:spPr>
      </p:pic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C081416-8E55-83C1-E7CE-BC4EFB3D4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64" y="2035704"/>
            <a:ext cx="5245370" cy="4089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DE2A4C-E904-83D7-62BE-BFE4E1D820A9}"/>
              </a:ext>
            </a:extLst>
          </p:cNvPr>
          <p:cNvSpPr txBox="1"/>
          <p:nvPr/>
        </p:nvSpPr>
        <p:spPr>
          <a:xfrm>
            <a:off x="8575041" y="1493865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C3ACC-7EFD-477D-76D1-615C24CFB9D2}"/>
              </a:ext>
            </a:extLst>
          </p:cNvPr>
          <p:cNvSpPr txBox="1"/>
          <p:nvPr/>
        </p:nvSpPr>
        <p:spPr>
          <a:xfrm>
            <a:off x="2412998" y="1494923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227979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2123338"/>
          </a:xfrm>
        </p:spPr>
        <p:txBody>
          <a:bodyPr>
            <a:normAutofit/>
          </a:bodyPr>
          <a:lstStyle/>
          <a:p>
            <a:r>
              <a:rPr lang="en-US" dirty="0"/>
              <a:t>Explore the idea of ordering stocks using domain knowledge and using CNN to extract information. Conducted experiment of stocks in SP500 and the results are positive. </a:t>
            </a:r>
          </a:p>
          <a:p>
            <a:r>
              <a:rPr lang="en-US" dirty="0"/>
              <a:t>Going forward:</a:t>
            </a:r>
          </a:p>
          <a:p>
            <a:r>
              <a:rPr lang="en-US" dirty="0"/>
              <a:t>More data, different ways to arrange stocks</a:t>
            </a:r>
          </a:p>
          <a:p>
            <a:r>
              <a:rPr lang="en-US" dirty="0"/>
              <a:t>Autoencoder to extract “market state”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Lei Yao</a:t>
            </a:r>
          </a:p>
          <a:p>
            <a:r>
              <a:rPr lang="en-US" dirty="0">
                <a:hlinkClick r:id="rId2"/>
              </a:rPr>
              <a:t>mark5907@gmail.com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{97CF2DAD-5C46-4675-B589-596394A8D8EC}tf67328976_win32</Template>
  <TotalTime>170</TotalTime>
  <Words>265</Words>
  <Application>Microsoft Office PowerPoint</Application>
  <PresentationFormat>Widescreen</PresentationFormat>
  <Paragraphs>55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The Stock Market as A Movie</vt:lpstr>
      <vt:lpstr>INTRODUCTION</vt:lpstr>
      <vt:lpstr>The Experiment</vt:lpstr>
      <vt:lpstr>Two Models</vt:lpstr>
      <vt:lpstr>The BackTest</vt:lpstr>
      <vt:lpstr>The OOS Results Lookback=5</vt:lpstr>
      <vt:lpstr>The OOS Results Lookback=10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Stock Market as A Movie</dc:title>
  <dc:creator>Lei Yao</dc:creator>
  <cp:lastModifiedBy>Lei Yao</cp:lastModifiedBy>
  <cp:revision>44</cp:revision>
  <dcterms:created xsi:type="dcterms:W3CDTF">2024-01-12T15:59:59Z</dcterms:created>
  <dcterms:modified xsi:type="dcterms:W3CDTF">2024-01-13T15:06:03Z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