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98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DF71-8770-E642-9311-B121F6DA8F2C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2512F-B890-2647-934F-236030BAD38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4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2512F-B890-2647-934F-236030BAD38C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91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2512F-B890-2647-934F-236030BAD38C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7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521E9-778C-1E40-BCFD-7543C02E7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AFB3C0-5516-AB46-8B6C-633C39703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DCC5E-B7CA-D646-8500-98C35DC8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71D1D-E07A-C64A-A4A9-C852C03C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903FB-A8D1-8F49-8030-7BE44FD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6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6784-D3F0-594D-B7CC-A666FFDC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B8EAE5-9BAE-2E49-BFB8-592008B5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25F3D-2417-F74D-8560-9572F62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674AB-9D2A-5E48-B115-D307AEB0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DADB2-754F-CA4D-9F47-7ADBB3EF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55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3D0BA9-C8B1-BC4B-A01A-4770B593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106A1-3644-9A43-B4E8-1B57E44A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C70FC-4F1F-BC43-90A8-FBBFF6B7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66333-6061-8F4E-8F6A-A5E7FB90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AEE9C-B388-9F47-92B8-ED67288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4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313E-1C27-D543-906F-0DE1DA67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53513-81CF-C340-B3AB-D7E100A4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57C41-8DD6-A446-8CDA-973BE148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23A9E-E487-E84D-AD77-0BD387E6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6111-0083-5E4F-8116-C14A60BC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0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597DE-10FF-7849-A790-B8C78C98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2A38D-AE24-2441-B81C-84FAD925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8C5E-87E9-3944-B65E-FA1A684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64015-F87E-7441-8CF3-1F29A5CD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E727E-B332-A74E-90D6-6D8B3295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77990-0AFD-DF45-BE42-E4A35102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14D5-0F86-7240-A4B4-8E45ED371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044FA-7E1C-1440-BEAB-3B78CB5C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5529C-3FB1-BB4B-9DB3-DDE4B21C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0B9F9-5809-2B4D-BD8D-7D32F00E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1BABC-D696-F944-80AA-72566A2C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4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3706E-6791-434F-BE72-1C341D94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A8EAE-72F0-8049-B71F-ED41B7DE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01BB3-73A9-3446-AC90-593F7C9A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499A1-FA0C-8149-955A-F848BCAF5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1EE64-D24B-C544-B4B9-2CC0BA677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F9425-18E5-1648-897C-CA93A60E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367E5C-69B0-AC42-ABE1-A6FD12EB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B5480-E39E-014D-80EE-16C877F6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5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01D4-0F3B-184B-9161-C2797A05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EB2CF-04D6-AC47-85F4-D46AE427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59DD1-AB35-0545-848B-2CE9B375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502FE8-FB14-A445-B3D1-63EC0C4E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F921D-ECAA-1D47-8CCE-FE90CB1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A15F4-F845-3649-B607-AAA0B48B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4D857-D1D3-1545-BECA-BD12570B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21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F9D7F-589D-B448-8D07-41B0CBD2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6C871-D2EB-B04A-883F-68033891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936D2-D586-AF40-BD79-E9A933112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32DA1-C4A4-D044-B5C8-2B318786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2C839-A947-104E-B3AD-1A0F7CAA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39015-CD1B-6E40-ADFA-7F621D0B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1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24FF6-EB7C-E64B-AD33-A167D3F3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D64A69-C447-6E43-ADE8-1F65CAE90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AA961-C903-5448-B576-A53A2884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FC8E1-85D6-8F46-A2F8-8D536E12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7A723-0264-3D4C-A45A-F977B150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64C96-2F36-3D49-8305-68CC407E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3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A3524F-9CB7-694B-9344-20D15457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9C03F-C8EE-3543-84FE-F0DB78D9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6E3E8-0D57-B446-9A6B-452A5A22A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6BC80-6C3F-D64D-863B-C8F2BDCE02CA}" type="datetimeFigureOut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F896D-7FE9-FD44-9C2F-0A8E9FF2E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FA6C8-A673-8E46-BAFA-A5EEAFBCD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3820-9D79-094E-9548-FE22329AF80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9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A0%81%EB%9E%80%EC%9A%B4" TargetMode="External"/><Relationship Id="rId3" Type="http://schemas.openxmlformats.org/officeDocument/2006/relationships/hyperlink" Target="https://ko.wikipedia.org/wiki/%EC%B2%9C%EB%91%A5" TargetMode="External"/><Relationship Id="rId7" Type="http://schemas.openxmlformats.org/officeDocument/2006/relationships/hyperlink" Target="https://ko.wikipedia.org/wiki/%EA%B0%80%EC%97%B4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iki/%EC%A7%80%ED%91%9C%EB%A9%B4" TargetMode="External"/><Relationship Id="rId5" Type="http://schemas.openxmlformats.org/officeDocument/2006/relationships/hyperlink" Target="https://ko.wikipedia.org/wiki/%EB%B9%84_(%EB%82%A0%EC%94%A8)" TargetMode="External"/><Relationship Id="rId10" Type="http://schemas.openxmlformats.org/officeDocument/2006/relationships/hyperlink" Target="https://ko.wikipedia.org/wiki/%EC%A0%81%EC%9A%B4" TargetMode="External"/><Relationship Id="rId4" Type="http://schemas.openxmlformats.org/officeDocument/2006/relationships/hyperlink" Target="https://ko.wikipedia.org/wiki/%EB%B2%88%EA%B0%9C" TargetMode="External"/><Relationship Id="rId9" Type="http://schemas.openxmlformats.org/officeDocument/2006/relationships/hyperlink" Target="https://ko.wikipedia.org/wiki/%EC%9B%85%EB%8C%80%EC%A0%81%EC%9A%B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6%9A%B4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amu.wiki/w/%EB%88%88(%EB%82%A0%EC%94%A8)" TargetMode="External"/><Relationship Id="rId4" Type="http://schemas.openxmlformats.org/officeDocument/2006/relationships/hyperlink" Target="https://namu.wiki/w/%E9%9B%A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EB2D-81D4-4049-9BD8-A063AA373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20717</a:t>
            </a:r>
            <a:r>
              <a:rPr kumimoji="1" lang="ko-KR" altLang="en-US" dirty="0"/>
              <a:t> 장서준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971C3-97FF-3240-8D4E-47433AB63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지구과학 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대기와 해양의 변화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4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A9A20-3B84-B044-80F3-663729A921FE}"/>
              </a:ext>
            </a:extLst>
          </p:cNvPr>
          <p:cNvSpPr txBox="1"/>
          <p:nvPr/>
        </p:nvSpPr>
        <p:spPr>
          <a:xfrm>
            <a:off x="325676" y="2505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황사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ED588F-7781-324A-AFF8-7E6062B793F6}"/>
              </a:ext>
            </a:extLst>
          </p:cNvPr>
          <p:cNvSpPr/>
          <p:nvPr/>
        </p:nvSpPr>
        <p:spPr>
          <a:xfrm>
            <a:off x="2822531" y="3299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황사는 아시아 대륙의 몽골과 중국의 사막지역</a:t>
            </a:r>
            <a:r>
              <a:rPr lang="en-US" altLang="ko-KR" dirty="0"/>
              <a:t>, </a:t>
            </a:r>
            <a:r>
              <a:rPr lang="ko-KR" altLang="en-US" dirty="0"/>
              <a:t>황하 중류의 건조지대</a:t>
            </a:r>
            <a:r>
              <a:rPr lang="en-US" altLang="ko-KR" dirty="0"/>
              <a:t>,</a:t>
            </a:r>
            <a:r>
              <a:rPr lang="ko-KR" altLang="en-US" dirty="0"/>
              <a:t> 황토고원</a:t>
            </a:r>
            <a:r>
              <a:rPr lang="en-US" altLang="ko-KR" dirty="0"/>
              <a:t>, </a:t>
            </a:r>
            <a:r>
              <a:rPr lang="ko-KR" altLang="en-US" dirty="0"/>
              <a:t>내몽골고원에서 한랭전선의 후면에서 부는 강한 바람이나 지형에 의해 만들어진 난류로 인하여 다량의 흙먼지가 공중으로 떠올라 바람을 타고 이동하면서 지표에 천천히 떨어지는 현상이다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33EFF-AAC3-2B46-BDB6-A03FA63E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6" y="1885168"/>
            <a:ext cx="7249873" cy="48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BC1DE-3929-7644-8A1D-0BC8D3272B04}"/>
              </a:ext>
            </a:extLst>
          </p:cNvPr>
          <p:cNvSpPr txBox="1"/>
          <p:nvPr/>
        </p:nvSpPr>
        <p:spPr>
          <a:xfrm>
            <a:off x="425885" y="31315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황사 발생 원인</a:t>
            </a:r>
            <a:endParaRPr kumimoji="1"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99AB5-F48C-224A-A5F4-3E03F347E6F6}"/>
              </a:ext>
            </a:extLst>
          </p:cNvPr>
          <p:cNvSpPr txBox="1"/>
          <p:nvPr/>
        </p:nvSpPr>
        <p:spPr>
          <a:xfrm>
            <a:off x="3671092" y="426236"/>
            <a:ext cx="7071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황사의 가장 큰 원인은 사막화이다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사막화가 확대될수록</a:t>
            </a:r>
            <a:endParaRPr kumimoji="1" lang="en-US" altLang="ko-KR" dirty="0"/>
          </a:p>
          <a:p>
            <a:r>
              <a:rPr kumimoji="1" lang="ko-KR" altLang="en-US" dirty="0"/>
              <a:t>황사는 빈번하게 발생하며 황사의 강도 역시 더욱 높아진다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아무리 황사가 자연현상이긴 해도 사막화가 확대된 이유를</a:t>
            </a:r>
            <a:endParaRPr kumimoji="1" lang="en-US" altLang="ko-KR" dirty="0"/>
          </a:p>
          <a:p>
            <a:r>
              <a:rPr kumimoji="1" lang="ko-KR" altLang="en-US" dirty="0"/>
              <a:t>살펴보면 지나친 개발로 인한 산림 훼손을 빼놓을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최근 들어 황사 문제가 더욱 심각하게 다가오는 이유는 중국의</a:t>
            </a:r>
            <a:endParaRPr kumimoji="1" lang="en-US" altLang="ko-KR" dirty="0"/>
          </a:p>
          <a:p>
            <a:r>
              <a:rPr kumimoji="1" lang="ko-KR" altLang="en-US" dirty="0"/>
              <a:t>산업화로 인해 모래 먼지 속에 중금속이 섞여서 날아오기 때문이다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B97489-07A7-2B4E-AC18-8073F9FC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18" y="2283645"/>
            <a:ext cx="7739782" cy="41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7DD0D-A85C-6948-8234-A3295F9D9CBD}"/>
              </a:ext>
            </a:extLst>
          </p:cNvPr>
          <p:cNvSpPr txBox="1"/>
          <p:nvPr/>
        </p:nvSpPr>
        <p:spPr>
          <a:xfrm>
            <a:off x="450937" y="33820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피해 최소화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362CBF-E9B5-1B4D-A09D-C82AB9269D51}"/>
              </a:ext>
            </a:extLst>
          </p:cNvPr>
          <p:cNvSpPr/>
          <p:nvPr/>
        </p:nvSpPr>
        <p:spPr>
          <a:xfrm>
            <a:off x="4137764" y="5998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저지대나 상습침수지역 주민은 대피준비를 한다.</a:t>
            </a:r>
            <a:endParaRPr lang="en-US" altLang="ko-KR" dirty="0"/>
          </a:p>
          <a:p>
            <a:r>
              <a:rPr lang="ko-KR" altLang="en-US" dirty="0"/>
              <a:t>가로등이나 신호등, 고압전선에 가까이 가지 말고 천둥번개가 칠 때는 건물 안이나 낮은 지역으로 대피한다.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F030C-FD21-134D-B55B-04A64ADF5B4B}"/>
              </a:ext>
            </a:extLst>
          </p:cNvPr>
          <p:cNvSpPr/>
          <p:nvPr/>
        </p:nvSpPr>
        <p:spPr>
          <a:xfrm>
            <a:off x="4137764" y="16360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건물 안에 있을 때는 출구를 우선 확보하고 책상이나 단단한 물건 밑으로 들어가 대피한다.</a:t>
            </a:r>
            <a:endParaRPr lang="en-US" altLang="ko-KR" dirty="0"/>
          </a:p>
          <a:p>
            <a:r>
              <a:rPr lang="ko-KR" altLang="en-US" dirty="0"/>
              <a:t>사무실이라면 문서더미나 소파 옆으로 대피하는 게 좋다.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F7233-BEC9-1946-B315-C943A74491D0}"/>
              </a:ext>
            </a:extLst>
          </p:cNvPr>
          <p:cNvSpPr/>
          <p:nvPr/>
        </p:nvSpPr>
        <p:spPr>
          <a:xfrm>
            <a:off x="4137764" y="26722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건물 밖일 때는 손이나 가방으로 머리를 보호하고 위험물로부터 몸을 피한다.</a:t>
            </a:r>
            <a:endParaRPr lang="en-US" altLang="ko-KR" dirty="0"/>
          </a:p>
          <a:p>
            <a:r>
              <a:rPr lang="ko-KR" altLang="en-US" dirty="0"/>
              <a:t>자동차는 도로 오른쪽에 세우고 통제구역에서는 운전하지말자.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CFC8E2-CEB5-554D-B3CB-E40D176E5159}"/>
              </a:ext>
            </a:extLst>
          </p:cNvPr>
          <p:cNvSpPr/>
          <p:nvPr/>
        </p:nvSpPr>
        <p:spPr>
          <a:xfrm>
            <a:off x="4137764" y="39854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********금융치료 ********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자연재난으로 인해 재산 피해가 생겼을 경우 해당 지자체에서 재난지원금을 받을 수 있다. 소방방재청 "국가재난관리정보센터＂ 사이트로 접속하면 인터넷으로 피해신고를 할 수도 있다고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2E8E71-A62D-024C-A460-8C30076B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8" y="1296341"/>
            <a:ext cx="2951448" cy="44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1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EDB21-E009-7C46-9C3E-307689A84475}"/>
              </a:ext>
            </a:extLst>
          </p:cNvPr>
          <p:cNvSpPr txBox="1"/>
          <p:nvPr/>
        </p:nvSpPr>
        <p:spPr>
          <a:xfrm>
            <a:off x="3995905" y="2921168"/>
            <a:ext cx="4200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dirty="0"/>
              <a:t>감사합니다</a:t>
            </a:r>
            <a:r>
              <a:rPr kumimoji="1" lang="en-US" altLang="ko-KR" sz="6000" dirty="0"/>
              <a:t>.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494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E3AC6-23FB-E74C-A2BA-628FEAE0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C1BD-264C-534A-9A38-F9BA32AA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3600" dirty="0"/>
              <a:t>1.</a:t>
            </a:r>
            <a:r>
              <a:rPr kumimoji="1" lang="ko-KR" altLang="en-US" sz="3600" dirty="0"/>
              <a:t>우리나라의 주요 악기상 소개</a:t>
            </a:r>
            <a:endParaRPr kumimoji="1" lang="en-US" altLang="ko-KR" sz="3600" dirty="0"/>
          </a:p>
          <a:p>
            <a:pPr marL="0" indent="0">
              <a:buNone/>
            </a:pPr>
            <a:r>
              <a:rPr kumimoji="1" lang="en-US" altLang="ko-KR" sz="3600" dirty="0"/>
              <a:t>2.</a:t>
            </a:r>
            <a:r>
              <a:rPr kumimoji="1" lang="ko-KR" altLang="en-US" sz="3600" dirty="0"/>
              <a:t>생성 메커니즘 이해</a:t>
            </a:r>
            <a:endParaRPr kumimoji="1" lang="en-US" altLang="ko-KR" sz="3600" dirty="0"/>
          </a:p>
          <a:p>
            <a:pPr marL="0" indent="0">
              <a:buNone/>
            </a:pPr>
            <a:r>
              <a:rPr kumimoji="1" lang="en-US" altLang="ko-KR" sz="3600" dirty="0"/>
              <a:t>3.</a:t>
            </a:r>
            <a:r>
              <a:rPr kumimoji="1" lang="ko-KR" altLang="en-US" sz="3600" dirty="0"/>
              <a:t>피해 최소화 방법</a:t>
            </a:r>
          </a:p>
        </p:txBody>
      </p:sp>
    </p:spTree>
    <p:extLst>
      <p:ext uri="{BB962C8B-B14F-4D97-AF65-F5344CB8AC3E}">
        <p14:creationId xmlns:p14="http://schemas.microsoft.com/office/powerpoint/2010/main" val="30359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3A69-35BA-6243-8A03-F1340033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우리나라의 주요 악기상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B069-36E9-0F4E-AC77-CD2A3C71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>
            <a:normAutofit/>
          </a:bodyPr>
          <a:lstStyle/>
          <a:p>
            <a:r>
              <a:rPr kumimoji="1" lang="ko-KR" altLang="en-US" sz="3600" dirty="0"/>
              <a:t>뇌우</a:t>
            </a:r>
            <a:endParaRPr kumimoji="1" lang="en-US" altLang="ko-KR" sz="3600" dirty="0"/>
          </a:p>
          <a:p>
            <a:r>
              <a:rPr kumimoji="1" lang="ko-KR" altLang="en-US" sz="3600" dirty="0"/>
              <a:t>국지성 호우</a:t>
            </a:r>
            <a:endParaRPr kumimoji="1" lang="en-US" altLang="ko-KR" sz="3600" dirty="0"/>
          </a:p>
          <a:p>
            <a:r>
              <a:rPr kumimoji="1" lang="ko-KR" altLang="en-US" sz="3600" dirty="0"/>
              <a:t>폭설</a:t>
            </a:r>
            <a:endParaRPr kumimoji="1" lang="en-US" altLang="ko-KR" sz="3600" dirty="0"/>
          </a:p>
          <a:p>
            <a:r>
              <a:rPr kumimoji="1" lang="ko-KR" altLang="en-US" sz="3600" dirty="0"/>
              <a:t>황사</a:t>
            </a:r>
          </a:p>
        </p:txBody>
      </p:sp>
    </p:spTree>
    <p:extLst>
      <p:ext uri="{BB962C8B-B14F-4D97-AF65-F5344CB8AC3E}">
        <p14:creationId xmlns:p14="http://schemas.microsoft.com/office/powerpoint/2010/main" val="31430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1EE2AB-1896-294E-B8B8-0B69E49A18C4}"/>
              </a:ext>
            </a:extLst>
          </p:cNvPr>
          <p:cNvSpPr txBox="1"/>
          <p:nvPr/>
        </p:nvSpPr>
        <p:spPr>
          <a:xfrm>
            <a:off x="263047" y="250519"/>
            <a:ext cx="134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뇌우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C38283-7EE8-834E-B7A7-15D04651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35" y="1448234"/>
            <a:ext cx="7318854" cy="48262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870DD0-C580-FD4B-910D-308038F1DC5B}"/>
              </a:ext>
            </a:extLst>
          </p:cNvPr>
          <p:cNvSpPr/>
          <p:nvPr/>
        </p:nvSpPr>
        <p:spPr>
          <a:xfrm>
            <a:off x="2520080" y="2505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뇌우</a:t>
            </a:r>
            <a:r>
              <a:rPr lang="en-US" altLang="ko-KR" dirty="0"/>
              <a:t>(</a:t>
            </a:r>
            <a:r>
              <a:rPr lang="ko-KR" altLang="en-US" dirty="0"/>
              <a:t>雷雨</a:t>
            </a:r>
            <a:r>
              <a:rPr lang="en-US" altLang="ko-KR" dirty="0"/>
              <a:t>, thunderstorm)</a:t>
            </a:r>
            <a:r>
              <a:rPr lang="ko-KR" altLang="en-US" dirty="0"/>
              <a:t>는 </a:t>
            </a:r>
            <a:r>
              <a:rPr lang="ko-KR" altLang="en-US" dirty="0">
                <a:hlinkClick r:id="rId3" tooltip="천둥"/>
              </a:rPr>
              <a:t>천둥</a:t>
            </a:r>
            <a:r>
              <a:rPr lang="en-US" altLang="ko-KR" dirty="0"/>
              <a:t>·</a:t>
            </a:r>
            <a:r>
              <a:rPr lang="ko-KR" altLang="en-US" dirty="0">
                <a:hlinkClick r:id="rId4" tooltip="번개"/>
              </a:rPr>
              <a:t>번개</a:t>
            </a:r>
            <a:r>
              <a:rPr lang="ko-KR" altLang="en-US" dirty="0"/>
              <a:t>와 함께 내리는 </a:t>
            </a:r>
            <a:r>
              <a:rPr lang="ko-KR" altLang="en-US" dirty="0">
                <a:hlinkClick r:id="rId5" tooltip="비 (날씨)"/>
              </a:rPr>
              <a:t>비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주로 여름철의 </a:t>
            </a:r>
            <a:r>
              <a:rPr lang="ko-KR" altLang="en-US" dirty="0">
                <a:hlinkClick r:id="rId6" tooltip="지표면"/>
              </a:rPr>
              <a:t>지표면</a:t>
            </a:r>
            <a:r>
              <a:rPr lang="ko-KR" altLang="en-US" dirty="0"/>
              <a:t> 불균등 </a:t>
            </a:r>
            <a:r>
              <a:rPr lang="ko-KR" altLang="en-US" dirty="0">
                <a:hlinkClick r:id="rId7" tooltip="가열"/>
              </a:rPr>
              <a:t>가열</a:t>
            </a:r>
            <a:r>
              <a:rPr lang="ko-KR" altLang="en-US" dirty="0"/>
              <a:t>로 발생한 </a:t>
            </a:r>
            <a:r>
              <a:rPr lang="ko-KR" altLang="en-US" dirty="0">
                <a:hlinkClick r:id="rId8" tooltip="적란운"/>
              </a:rPr>
              <a:t>적란운</a:t>
            </a:r>
            <a:r>
              <a:rPr lang="en-US" altLang="ko-KR" dirty="0"/>
              <a:t>, </a:t>
            </a:r>
            <a:r>
              <a:rPr lang="ko-KR" altLang="en-US" dirty="0">
                <a:hlinkClick r:id="rId9" tooltip="웅대적운"/>
              </a:rPr>
              <a:t>웅대적운</a:t>
            </a:r>
            <a:r>
              <a:rPr lang="ko-KR" altLang="en-US" dirty="0"/>
              <a:t>이나 한랭전선에서 만들어진 </a:t>
            </a:r>
            <a:r>
              <a:rPr lang="ko-KR" altLang="en-US" dirty="0">
                <a:hlinkClick r:id="rId8" tooltip="적란운"/>
              </a:rPr>
              <a:t>적란운</a:t>
            </a:r>
            <a:r>
              <a:rPr lang="en-US" altLang="ko-KR" dirty="0"/>
              <a:t>, </a:t>
            </a:r>
            <a:r>
              <a:rPr lang="ko-KR" altLang="en-US" dirty="0">
                <a:hlinkClick r:id="rId9" tooltip="웅대적운"/>
              </a:rPr>
              <a:t>웅대적운</a:t>
            </a:r>
            <a:r>
              <a:rPr lang="en-US" altLang="ko-KR" dirty="0"/>
              <a:t>, </a:t>
            </a:r>
            <a:r>
              <a:rPr lang="ko-KR" altLang="en-US" dirty="0">
                <a:hlinkClick r:id="rId10" tooltip="적운"/>
              </a:rPr>
              <a:t>적운</a:t>
            </a:r>
            <a:r>
              <a:rPr lang="ko-KR" altLang="en-US" dirty="0"/>
              <a:t>에서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74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9D96E-47E9-EC43-8AFD-98D56B3F0F24}"/>
              </a:ext>
            </a:extLst>
          </p:cNvPr>
          <p:cNvSpPr txBox="1"/>
          <p:nvPr/>
        </p:nvSpPr>
        <p:spPr>
          <a:xfrm>
            <a:off x="175364" y="25052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뇌우 발생 원인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001538-D68E-BB46-A11A-56757E5D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8" y="1646987"/>
            <a:ext cx="9694586" cy="4011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04773-7B03-284B-9835-5287548489E7}"/>
              </a:ext>
            </a:extLst>
          </p:cNvPr>
          <p:cNvSpPr txBox="1"/>
          <p:nvPr/>
        </p:nvSpPr>
        <p:spPr>
          <a:xfrm>
            <a:off x="5549030" y="1277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3B1B-B0F8-5549-B515-0AF2CBF083EC}"/>
              </a:ext>
            </a:extLst>
          </p:cNvPr>
          <p:cNvSpPr/>
          <p:nvPr/>
        </p:nvSpPr>
        <p:spPr>
          <a:xfrm>
            <a:off x="3659036" y="26304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0" i="0" u="none" strike="noStrike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뇌우는 </a:t>
            </a:r>
            <a:r>
              <a:rPr lang="ko-KR" altLang="en-US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뇌운</a:t>
            </a:r>
            <a:r>
              <a:rPr lang="en-US" altLang="ko-KR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雷雲</a:t>
            </a:r>
            <a:r>
              <a:rPr lang="en-US" altLang="ko-KR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위쪽에 차고 밀도가 높은 공기가 존재하고</a:t>
            </a:r>
            <a:r>
              <a:rPr lang="en-US" altLang="ko-KR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아래쪽에 따뜻하고 습도가 높은 공기가 존재하는 경우에 발생</a:t>
            </a:r>
            <a:r>
              <a:rPr lang="ko-KR" altLang="en-US" sz="2000" b="0" i="0" u="none" strike="noStrike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sz="2000" b="0" i="0" u="none" strike="noStrike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638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31A0D-70A0-E24A-8E61-F428782D020E}"/>
              </a:ext>
            </a:extLst>
          </p:cNvPr>
          <p:cNvSpPr txBox="1"/>
          <p:nvPr/>
        </p:nvSpPr>
        <p:spPr>
          <a:xfrm>
            <a:off x="200416" y="25052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국지성 호우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A23FF-1902-D04C-9C1B-B43DF06E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5" y="1968325"/>
            <a:ext cx="7001215" cy="4308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F93EC-4514-9E45-9D7C-0B53339E4E87}"/>
              </a:ext>
            </a:extLst>
          </p:cNvPr>
          <p:cNvSpPr txBox="1"/>
          <p:nvPr/>
        </p:nvSpPr>
        <p:spPr>
          <a:xfrm>
            <a:off x="2943617" y="250521"/>
            <a:ext cx="69477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우선 호우란 총 강수량이 많은 것을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그 중에서 특정 지역에</a:t>
            </a:r>
            <a:endParaRPr kumimoji="1" lang="en-US" altLang="ko-KR" sz="2000" dirty="0"/>
          </a:p>
          <a:p>
            <a:r>
              <a:rPr kumimoji="1" lang="ko-KR" altLang="en-US" sz="2000" dirty="0"/>
              <a:t>집중적으로 많은 비가 내리는 것을 국지성 호우라고 한다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쉽게 말해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좁은 지역에 급작스럽게 하늘에 구멍이 뚫린 듯</a:t>
            </a:r>
            <a:endParaRPr kumimoji="1" lang="en-US" altLang="ko-KR" sz="2000" dirty="0"/>
          </a:p>
          <a:p>
            <a:r>
              <a:rPr kumimoji="1" lang="ko-KR" altLang="en-US" sz="2000" dirty="0"/>
              <a:t>많은 비가 내리는 것을 말 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91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82B5B-12DF-3F40-998F-BD60425D45E2}"/>
              </a:ext>
            </a:extLst>
          </p:cNvPr>
          <p:cNvSpPr txBox="1"/>
          <p:nvPr/>
        </p:nvSpPr>
        <p:spPr>
          <a:xfrm>
            <a:off x="263047" y="275573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국지성 호우 발생 원인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9DE06-7FBA-4D4E-BE58-E99FC5A12A04}"/>
              </a:ext>
            </a:extLst>
          </p:cNvPr>
          <p:cNvSpPr txBox="1"/>
          <p:nvPr/>
        </p:nvSpPr>
        <p:spPr>
          <a:xfrm>
            <a:off x="4559473" y="798793"/>
            <a:ext cx="6021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우리나라는 여름에도 주기적으로 찬 공기에 영향을</a:t>
            </a:r>
            <a:endParaRPr kumimoji="1" lang="en-US" altLang="ko-KR" dirty="0"/>
          </a:p>
          <a:p>
            <a:r>
              <a:rPr kumimoji="1" lang="ko-KR" altLang="en-US" dirty="0"/>
              <a:t>받고 있는데 지상 기온이 많이 오를 때 영하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도 이하의</a:t>
            </a:r>
            <a:endParaRPr kumimoji="1" lang="en-US" altLang="ko-KR" dirty="0"/>
          </a:p>
          <a:p>
            <a:r>
              <a:rPr kumimoji="1" lang="ko-KR" altLang="en-US" dirty="0"/>
              <a:t>찬 공기가 만나는 지점에서는 대기 불안정이 형성되어</a:t>
            </a:r>
            <a:endParaRPr kumimoji="1" lang="en-US" altLang="ko-KR" dirty="0"/>
          </a:p>
          <a:p>
            <a:r>
              <a:rPr kumimoji="1" lang="ko-KR" altLang="en-US" dirty="0"/>
              <a:t>구름이 급격히 발전하면서 국지성 호우가 발생하게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EDBC1-3062-1249-ADDE-6A3E0739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81" y="2166066"/>
            <a:ext cx="6021199" cy="45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BB5ED-6A11-6844-8511-388586A5E282}"/>
              </a:ext>
            </a:extLst>
          </p:cNvPr>
          <p:cNvSpPr txBox="1"/>
          <p:nvPr/>
        </p:nvSpPr>
        <p:spPr>
          <a:xfrm>
            <a:off x="463463" y="3382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폭설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522AA-4CDC-3B4C-A2B8-E9B5839F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67" y="2018080"/>
            <a:ext cx="6379227" cy="43153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691FEE-91D1-4142-B96E-6A53ABD841B8}"/>
              </a:ext>
            </a:extLst>
          </p:cNvPr>
          <p:cNvSpPr/>
          <p:nvPr/>
        </p:nvSpPr>
        <p:spPr>
          <a:xfrm>
            <a:off x="2997894" y="46131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373A3C"/>
                </a:solidFill>
                <a:effectLst/>
                <a:latin typeface="Open Sans"/>
              </a:rPr>
              <a:t>폭설</a:t>
            </a:r>
            <a:r>
              <a:rPr lang="en-US" altLang="ko-KR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(</a:t>
            </a:r>
            <a:r>
              <a:rPr lang="ko-KR" altLang="en-US" sz="2000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暴"/>
              </a:rPr>
              <a:t>暴</a:t>
            </a:r>
            <a:r>
              <a:rPr lang="ko-KR" altLang="en-US" sz="2000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雪"/>
              </a:rPr>
              <a:t>雪</a:t>
            </a:r>
            <a:r>
              <a:rPr lang="en-US" altLang="ko-KR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)</a:t>
            </a:r>
            <a:r>
              <a:rPr lang="ko-KR" altLang="en-US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이란</a:t>
            </a:r>
            <a:r>
              <a:rPr lang="en-US" altLang="ko-KR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비교적 짧은 시간에 </a:t>
            </a:r>
            <a:r>
              <a:rPr lang="ko-KR" altLang="en-US" sz="2000" b="0" i="0" u="none" strike="noStrike" dirty="0">
                <a:solidFill>
                  <a:srgbClr val="0275D8"/>
                </a:solidFill>
                <a:effectLst/>
                <a:latin typeface="Open Sans"/>
                <a:hlinkClick r:id="rId5" tooltip="눈(날씨)"/>
              </a:rPr>
              <a:t>눈</a:t>
            </a:r>
            <a:r>
              <a:rPr lang="ko-KR" altLang="en-US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이 엄청나게 많이 내리는 것을 의미한다</a:t>
            </a:r>
            <a:r>
              <a:rPr lang="en-US" altLang="ko-KR" sz="2000" b="0" i="0" u="none" strike="noStrike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br>
              <a:rPr lang="ko-KR" altLang="en-US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22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5C86-E5E7-4E4F-9BDB-1C19F45A2863}"/>
              </a:ext>
            </a:extLst>
          </p:cNvPr>
          <p:cNvSpPr txBox="1"/>
          <p:nvPr/>
        </p:nvSpPr>
        <p:spPr>
          <a:xfrm>
            <a:off x="388307" y="36325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폭설 발생 원인</a:t>
            </a:r>
            <a:endParaRPr kumimoji="1"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6730B-AF64-F14D-93E6-C8E42193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965541"/>
            <a:ext cx="8118953" cy="40594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66F942-6F13-FE43-A404-27E8D809E630}"/>
              </a:ext>
            </a:extLst>
          </p:cNvPr>
          <p:cNvSpPr/>
          <p:nvPr/>
        </p:nvSpPr>
        <p:spPr>
          <a:xfrm>
            <a:off x="3233802" y="3632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여름철 집중호우처럼 성질이 다른 두 공기덩어리가 우리나라에서 충돌한 것이 이번 폭설의 주된 원인이다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ko-KR" altLang="en-US" dirty="0"/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남서쪽에서 습기가 많은 비교적 따뜻한 공기가 우리나라로 유입되는 과정에서 미처 빠져나가지 못한 찬 공기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소한추위의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주범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한바탕 세력다툼을 벌인 것이다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335</Words>
  <Application>Microsoft Macintosh PowerPoint</Application>
  <PresentationFormat>와이드스크린</PresentationFormat>
  <Paragraphs>51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Apple SD Gothic Neo</vt:lpstr>
      <vt:lpstr>Open Sans</vt:lpstr>
      <vt:lpstr>Arial</vt:lpstr>
      <vt:lpstr>Office 테마</vt:lpstr>
      <vt:lpstr>20717 장서준</vt:lpstr>
      <vt:lpstr>목차</vt:lpstr>
      <vt:lpstr>우리나라의 주요 악기상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20717 장서준</dc:title>
  <dc:creator>장 서준</dc:creator>
  <cp:lastModifiedBy>장 서준</cp:lastModifiedBy>
  <cp:revision>10</cp:revision>
  <dcterms:created xsi:type="dcterms:W3CDTF">2023-03-15T04:14:01Z</dcterms:created>
  <dcterms:modified xsi:type="dcterms:W3CDTF">2023-06-07T01:44:22Z</dcterms:modified>
</cp:coreProperties>
</file>