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0080625" cy="567055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78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3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strike="noStrike" spc="-1">
              <a:solidFill>
                <a:srgbClr val="009BDD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strike="noStrike" spc="-1">
              <a:solidFill>
                <a:srgbClr val="009BDD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3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strike="noStrike" spc="-1">
              <a:solidFill>
                <a:srgbClr val="009BDD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strike="noStrike" spc="-1">
              <a:solidFill>
                <a:srgbClr val="009BDD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strike="noStrike" spc="-1">
              <a:solidFill>
                <a:srgbClr val="009BDD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strike="noStrike" spc="-1">
              <a:solidFill>
                <a:srgbClr val="009BDD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3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strike="noStrike" spc="-1">
              <a:solidFill>
                <a:srgbClr val="009BDD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strike="noStrike" spc="-1">
              <a:solidFill>
                <a:srgbClr val="009BDD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strike="noStrike" spc="-1">
              <a:solidFill>
                <a:srgbClr val="009BDD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strike="noStrike" spc="-1">
              <a:solidFill>
                <a:srgbClr val="009BDD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strike="noStrike" spc="-1">
              <a:solidFill>
                <a:srgbClr val="009BDD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strike="noStrike" spc="-1">
              <a:solidFill>
                <a:srgbClr val="009BDD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D98630D-2785-42D5-99AF-661CC7874B40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3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highlight>
                <a:srgbClr val="FFFFFF"/>
              </a:highlight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3251817-720E-4FCC-9E6D-262C075E803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3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strike="noStrike" spc="-1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AC5535F-C7A8-4257-A619-12D6476DDBD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3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strike="noStrike" spc="-1">
              <a:solidFill>
                <a:srgbClr val="009BDD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strike="noStrike" spc="-1">
              <a:solidFill>
                <a:srgbClr val="009BDD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AED0B59-8029-43AB-91A5-68B6FB1018FA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3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D300FEA-9211-4862-B596-B2618FB8751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60000" cy="2217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highlight>
                <a:srgbClr val="FFFFFF"/>
              </a:highlight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E61AD5E-F307-49CC-AC61-7035C9FBCAAB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3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strike="noStrike" spc="-1">
              <a:solidFill>
                <a:srgbClr val="009BDD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strike="noStrike" spc="-1">
              <a:solidFill>
                <a:srgbClr val="009BDD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strike="noStrike" spc="-1">
              <a:solidFill>
                <a:srgbClr val="009BD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7237CCA-321C-48AF-B4CA-D50775E2ADC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3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highlight>
                <a:srgbClr val="FFFFFF"/>
              </a:highlight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3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strike="noStrike" spc="-1">
              <a:solidFill>
                <a:srgbClr val="009BDD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strike="noStrike" spc="-1">
              <a:solidFill>
                <a:srgbClr val="009BDD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strike="noStrike" spc="-1">
              <a:solidFill>
                <a:srgbClr val="009BD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D7BC9CA-D27C-407A-857D-0E697E8DFEC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3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strike="noStrike" spc="-1">
              <a:solidFill>
                <a:srgbClr val="009BDD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strike="noStrike" spc="-1">
              <a:solidFill>
                <a:srgbClr val="009BDD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strike="noStrike" spc="-1">
              <a:solidFill>
                <a:srgbClr val="009BD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E943F48-8E71-4218-AF37-2585A73A703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3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strike="noStrike" spc="-1">
              <a:solidFill>
                <a:srgbClr val="009BDD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strike="noStrike" spc="-1">
              <a:solidFill>
                <a:srgbClr val="009BDD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56E3210-74E5-413C-9AA6-9692F554D7B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3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strike="noStrike" spc="-1">
              <a:solidFill>
                <a:srgbClr val="009BDD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strike="noStrike" spc="-1">
              <a:solidFill>
                <a:srgbClr val="009BDD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strike="noStrike" spc="-1">
              <a:solidFill>
                <a:srgbClr val="009BDD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strike="noStrike" spc="-1">
              <a:solidFill>
                <a:srgbClr val="009BDD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7F07290-7EBE-4704-A37F-A58D2ED25D1C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3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strike="noStrike" spc="-1">
              <a:solidFill>
                <a:srgbClr val="009BDD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strike="noStrike" spc="-1">
              <a:solidFill>
                <a:srgbClr val="009BDD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strike="noStrike" spc="-1">
              <a:solidFill>
                <a:srgbClr val="009BDD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strike="noStrike" spc="-1">
              <a:solidFill>
                <a:srgbClr val="009BDD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strike="noStrike" spc="-1">
              <a:solidFill>
                <a:srgbClr val="009BDD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strike="noStrike" spc="-1">
              <a:solidFill>
                <a:srgbClr val="009BDD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4865129-6D3C-4290-AE39-EE9EA2FE829B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3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strike="noStrike" spc="-1">
              <a:solidFill>
                <a:srgbClr val="009BDD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3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strike="noStrike" spc="-1">
              <a:solidFill>
                <a:srgbClr val="009BDD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strike="noStrike" spc="-1">
              <a:solidFill>
                <a:srgbClr val="009BDD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3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60000" cy="2217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highlight>
                <a:srgbClr val="FFFFFF"/>
              </a:highlight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3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strike="noStrike" spc="-1">
              <a:solidFill>
                <a:srgbClr val="009BDD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strike="noStrike" spc="-1">
              <a:solidFill>
                <a:srgbClr val="009BDD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strike="noStrike" spc="-1">
              <a:solidFill>
                <a:srgbClr val="009BDD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3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strike="noStrike" spc="-1">
              <a:solidFill>
                <a:srgbClr val="009BDD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strike="noStrike" spc="-1">
              <a:solidFill>
                <a:srgbClr val="009BDD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strike="noStrike" spc="-1">
              <a:solidFill>
                <a:srgbClr val="009BDD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3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strike="noStrike" spc="-1">
              <a:solidFill>
                <a:srgbClr val="009BDD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strike="noStrike" spc="-1">
              <a:solidFill>
                <a:srgbClr val="009BDD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strike="noStrike" spc="-1">
              <a:solidFill>
                <a:srgbClr val="009BDD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Блок-схема: документ 5"/>
          <p:cNvSpPr/>
          <p:nvPr/>
        </p:nvSpPr>
        <p:spPr>
          <a:xfrm flipH="1" flipV="1">
            <a:off x="0" y="4500000"/>
            <a:ext cx="10080000" cy="1170000"/>
          </a:xfrm>
          <a:prstGeom prst="flowChartDocumen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rotWithShape="0">
              <a:srgbClr val="009BDD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3300" b="0" strike="noStrike" spc="-1">
                <a:solidFill>
                  <a:srgbClr val="DD41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360000" y="2880000"/>
            <a:ext cx="936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8000"/>
          </a:bodyPr>
          <a:lstStyle/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9BDD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009BDD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9BDD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9BDD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9BDD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9BDD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9BDD"/>
                </a:solidFill>
                <a:latin typeface="Arial"/>
              </a:rPr>
              <a:t>Seventh Outline Level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solidFill>
                  <a:srgbClr val="FFFFFF"/>
                </a:solidFill>
                <a:latin typeface="Arial"/>
              </a:rPr>
              <a:t>&lt;date/time&gt;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ctr"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</a:rPr>
              <a:t>&lt;footer&gt;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r">
              <a:buNone/>
            </a:pPr>
            <a:fld id="{C5AD328C-1A32-4040-9D60-8B710240A5F6}" type="slidenum">
              <a:rPr lang="en-US" sz="1400" b="0" strike="noStrike" spc="-1">
                <a:solidFill>
                  <a:srgbClr val="FFFFFF"/>
                </a:solidFill>
                <a:latin typeface="Arial"/>
              </a:rPr>
              <a:t>‹#›</a:t>
            </a:fld>
            <a:endParaRPr lang="en-US" sz="14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Прямоугольник 41"/>
          <p:cNvSpPr/>
          <p:nvPr/>
        </p:nvSpPr>
        <p:spPr>
          <a:xfrm>
            <a:off x="0" y="0"/>
            <a:ext cx="10076760" cy="72000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rotWithShape="0">
              <a:srgbClr val="009BDD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Прямоугольник 42"/>
          <p:cNvSpPr/>
          <p:nvPr/>
        </p:nvSpPr>
        <p:spPr>
          <a:xfrm>
            <a:off x="3240" y="5040000"/>
            <a:ext cx="10076760" cy="63144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rotWithShape="0">
              <a:srgbClr val="009BDD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3300" b="0" strike="noStrike" spc="-1">
                <a:solidFill>
                  <a:srgbClr val="FFFFFF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9BDD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009BDD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9BDD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9BDD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9BDD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9BDD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9BDD"/>
                </a:solidFill>
                <a:latin typeface="Arial"/>
              </a:rPr>
              <a:t>Seventh Outline Level</a:t>
            </a:r>
          </a:p>
        </p:txBody>
      </p:sp>
      <p:sp>
        <p:nvSpPr>
          <p:cNvPr id="46" name="PlaceHolder 3"/>
          <p:cNvSpPr>
            <a:spLocks noGrp="1"/>
          </p:cNvSpPr>
          <p:nvPr>
            <p:ph type="dt" idx="1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defRPr lang="en-US" sz="1400" b="0" strike="noStrike" spc="-1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lang="en-US" sz="1400" b="0" strike="noStrike" spc="-1">
                <a:solidFill>
                  <a:srgbClr val="FFFFFF"/>
                </a:solidFill>
                <a:latin typeface="Arial"/>
              </a:rPr>
              <a:t>&lt;date/time&gt;</a:t>
            </a:r>
          </a:p>
        </p:txBody>
      </p:sp>
      <p:sp>
        <p:nvSpPr>
          <p:cNvPr id="47" name="PlaceHolder 4"/>
          <p:cNvSpPr>
            <a:spLocks noGrp="1"/>
          </p:cNvSpPr>
          <p:nvPr>
            <p:ph type="ftr" idx="2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ctr">
              <a:buNone/>
              <a:defRPr lang="en-US" sz="1400" b="0" strike="noStrike" spc="-1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</a:rPr>
              <a:t>&lt;footer&gt;</a:t>
            </a:r>
          </a:p>
        </p:txBody>
      </p:sp>
      <p:sp>
        <p:nvSpPr>
          <p:cNvPr id="48" name="PlaceHolder 5"/>
          <p:cNvSpPr>
            <a:spLocks noGrp="1"/>
          </p:cNvSpPr>
          <p:nvPr>
            <p:ph type="sldNum" idx="3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buNone/>
            </a:pPr>
            <a:fld id="{8448361E-FFDA-49AE-9B53-D9F09250E5FA}" type="slidenum">
              <a:rPr lang="en-US" sz="1400" b="0" strike="noStrike" spc="-1">
                <a:solidFill>
                  <a:srgbClr val="FFFFFF"/>
                </a:solidFill>
                <a:latin typeface="Arial"/>
              </a:rPr>
              <a:t>‹#›</a:t>
            </a:fld>
            <a:endParaRPr lang="en-US" sz="14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3600" b="0" strike="noStrike" spc="-1">
                <a:solidFill>
                  <a:srgbClr val="DD4100"/>
                </a:solidFill>
                <a:latin typeface="Arial"/>
              </a:rPr>
              <a:t>Superconductivity in NbH</a:t>
            </a:r>
            <a:r>
              <a:rPr lang="en-US" sz="3600" b="0" strike="noStrike" spc="-1" baseline="-8000">
                <a:solidFill>
                  <a:srgbClr val="DD4100"/>
                </a:solidFill>
                <a:latin typeface="Arial"/>
              </a:rPr>
              <a:t>3 </a:t>
            </a:r>
            <a:r>
              <a:rPr lang="en-US" sz="3600" b="0" strike="noStrike" spc="-1">
                <a:solidFill>
                  <a:srgbClr val="DD4100"/>
                </a:solidFill>
                <a:latin typeface="Arial"/>
              </a:rPr>
              <a:t>at 190 GPa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3300" b="0" strike="noStrike" spc="-1">
                <a:solidFill>
                  <a:srgbClr val="FFFFFF"/>
                </a:solidFill>
                <a:latin typeface="Arial"/>
              </a:rPr>
              <a:t>Publication in Mat. Today Physics 2024</a:t>
            </a:r>
          </a:p>
        </p:txBody>
      </p:sp>
      <p:pic>
        <p:nvPicPr>
          <p:cNvPr id="87" name="Рисунок 86"/>
          <p:cNvPicPr/>
          <p:nvPr/>
        </p:nvPicPr>
        <p:blipFill>
          <a:blip r:embed="rId2"/>
          <a:stretch/>
        </p:blipFill>
        <p:spPr>
          <a:xfrm>
            <a:off x="4800600" y="914400"/>
            <a:ext cx="5135400" cy="3893400"/>
          </a:xfrm>
          <a:prstGeom prst="rect">
            <a:avLst/>
          </a:prstGeom>
          <a:ln w="18000">
            <a:noFill/>
          </a:ln>
        </p:spPr>
      </p:pic>
      <p:pic>
        <p:nvPicPr>
          <p:cNvPr id="88" name="Рисунок 87"/>
          <p:cNvPicPr/>
          <p:nvPr/>
        </p:nvPicPr>
        <p:blipFill>
          <a:blip r:embed="rId3"/>
          <a:stretch/>
        </p:blipFill>
        <p:spPr>
          <a:xfrm>
            <a:off x="108000" y="887040"/>
            <a:ext cx="3778200" cy="3913560"/>
          </a:xfrm>
          <a:prstGeom prst="rect">
            <a:avLst/>
          </a:prstGeom>
          <a:ln w="180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435B6C4-7B2A-4B3B-9532-E2058C6C8F0F}" type="slidenum">
              <a:t>2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AC05D81-9124-43CE-A067-9B186D5363C0}" type="datetime1">
              <a:rPr lang="en-US"/>
              <a:t>3/31/2024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3300" b="0" strike="noStrike" spc="-1">
                <a:solidFill>
                  <a:srgbClr val="FFFFFF"/>
                </a:solidFill>
                <a:latin typeface="Arial"/>
              </a:rPr>
              <a:t>Publication in Mat. Today Physics 2024</a:t>
            </a:r>
          </a:p>
        </p:txBody>
      </p:sp>
      <p:pic>
        <p:nvPicPr>
          <p:cNvPr id="90" name="Рисунок 89"/>
          <p:cNvPicPr/>
          <p:nvPr/>
        </p:nvPicPr>
        <p:blipFill>
          <a:blip r:embed="rId2"/>
          <a:stretch/>
        </p:blipFill>
        <p:spPr>
          <a:xfrm>
            <a:off x="4828320" y="914400"/>
            <a:ext cx="4772880" cy="3657600"/>
          </a:xfrm>
          <a:prstGeom prst="rect">
            <a:avLst/>
          </a:prstGeom>
          <a:ln w="18000">
            <a:noFill/>
          </a:ln>
        </p:spPr>
      </p:pic>
      <p:pic>
        <p:nvPicPr>
          <p:cNvPr id="91" name="Рисунок 90"/>
          <p:cNvPicPr/>
          <p:nvPr/>
        </p:nvPicPr>
        <p:blipFill>
          <a:blip r:embed="rId3"/>
          <a:stretch/>
        </p:blipFill>
        <p:spPr>
          <a:xfrm>
            <a:off x="81720" y="842400"/>
            <a:ext cx="2276280" cy="2479320"/>
          </a:xfrm>
          <a:prstGeom prst="rect">
            <a:avLst/>
          </a:prstGeom>
          <a:ln w="18000">
            <a:noFill/>
          </a:ln>
        </p:spPr>
      </p:pic>
      <p:pic>
        <p:nvPicPr>
          <p:cNvPr id="92" name="Рисунок 91"/>
          <p:cNvPicPr/>
          <p:nvPr/>
        </p:nvPicPr>
        <p:blipFill>
          <a:blip r:embed="rId4"/>
          <a:stretch/>
        </p:blipFill>
        <p:spPr>
          <a:xfrm>
            <a:off x="2467080" y="914400"/>
            <a:ext cx="2308680" cy="2514600"/>
          </a:xfrm>
          <a:prstGeom prst="rect">
            <a:avLst/>
          </a:prstGeom>
          <a:ln w="18000">
            <a:noFill/>
          </a:ln>
        </p:spPr>
      </p:pic>
      <p:sp>
        <p:nvSpPr>
          <p:cNvPr id="93" name="TextBox 92"/>
          <p:cNvSpPr txBox="1"/>
          <p:nvPr/>
        </p:nvSpPr>
        <p:spPr>
          <a:xfrm>
            <a:off x="457200" y="3429000"/>
            <a:ext cx="3886200" cy="346320"/>
          </a:xfrm>
          <a:prstGeom prst="rect">
            <a:avLst/>
          </a:prstGeom>
          <a:noFill/>
          <a:ln w="1800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latin typeface="Arial"/>
              </a:rPr>
              <a:t>NbH</a:t>
            </a:r>
            <a:r>
              <a:rPr lang="en-US" sz="1800" b="0" strike="noStrike" spc="-1" baseline="-8000">
                <a:latin typeface="Arial"/>
              </a:rPr>
              <a:t>2</a:t>
            </a:r>
            <a:r>
              <a:rPr lang="en-US" sz="1800" b="0" strike="noStrike" spc="-1">
                <a:latin typeface="Arial"/>
              </a:rPr>
              <a:t>                                </a:t>
            </a:r>
            <a:r>
              <a:rPr lang="en-US" sz="1800" b="1" strike="noStrike" spc="-1">
                <a:latin typeface="Arial"/>
              </a:rPr>
              <a:t>NbH</a:t>
            </a:r>
            <a:r>
              <a:rPr lang="en-US" sz="1800" b="1" strike="noStrike" spc="-1" baseline="-8000">
                <a:latin typeface="Arial"/>
              </a:rPr>
              <a:t>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83040" y="3775320"/>
            <a:ext cx="3731760" cy="602280"/>
          </a:xfrm>
          <a:prstGeom prst="rect">
            <a:avLst/>
          </a:prstGeom>
          <a:noFill/>
          <a:ln w="1800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latin typeface="Arial"/>
              </a:rPr>
              <a:t>After DFT optimization at 190 GPa:</a:t>
            </a:r>
          </a:p>
          <a:p>
            <a:r>
              <a:rPr lang="en-US" sz="1800" b="0" strike="noStrike" spc="-1">
                <a:latin typeface="Arial"/>
              </a:rPr>
              <a:t>a = 3.94 A                     a = 4.009 A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43E32A7-C3B9-43E4-8C53-15C25FD8CDA9}" type="slidenum">
              <a:t>3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8C348D1-F5E0-425E-BD32-1C745F23E51A}" type="datetime1">
              <a:rPr lang="en-US"/>
              <a:t>3/31/2024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3300" b="0" strike="noStrike" spc="-1">
                <a:solidFill>
                  <a:srgbClr val="FFFFFF"/>
                </a:solidFill>
                <a:latin typeface="Arial"/>
              </a:rPr>
              <a:t>Cubic NbH</a:t>
            </a:r>
            <a:r>
              <a:rPr lang="en-US" sz="3300" b="0" strike="noStrike" spc="-1" baseline="-8000">
                <a:solidFill>
                  <a:srgbClr val="FFFFFF"/>
                </a:solidFill>
                <a:latin typeface="Arial"/>
              </a:rPr>
              <a:t>2</a:t>
            </a:r>
            <a:r>
              <a:rPr lang="en-US" sz="3300" b="0" strike="noStrike" spc="-1">
                <a:solidFill>
                  <a:srgbClr val="FFFFFF"/>
                </a:solidFill>
                <a:latin typeface="Arial"/>
              </a:rPr>
              <a:t> at 190 GPa </a:t>
            </a: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(q = 222, k = 161616, K = 242424)</a:t>
            </a:r>
          </a:p>
        </p:txBody>
      </p:sp>
      <p:pic>
        <p:nvPicPr>
          <p:cNvPr id="96" name="Рисунок 95"/>
          <p:cNvPicPr/>
          <p:nvPr/>
        </p:nvPicPr>
        <p:blipFill>
          <a:blip r:embed="rId2"/>
          <a:stretch/>
        </p:blipFill>
        <p:spPr>
          <a:xfrm>
            <a:off x="123480" y="939600"/>
            <a:ext cx="8106120" cy="3861000"/>
          </a:xfrm>
          <a:prstGeom prst="rect">
            <a:avLst/>
          </a:prstGeom>
          <a:ln w="18000">
            <a:noFill/>
          </a:ln>
        </p:spPr>
      </p:pic>
      <p:sp>
        <p:nvSpPr>
          <p:cNvPr id="97" name="TextBox 96"/>
          <p:cNvSpPr txBox="1"/>
          <p:nvPr/>
        </p:nvSpPr>
        <p:spPr>
          <a:xfrm>
            <a:off x="8458200" y="1143000"/>
            <a:ext cx="1371600" cy="858240"/>
          </a:xfrm>
          <a:prstGeom prst="rect">
            <a:avLst/>
          </a:prstGeom>
          <a:noFill/>
          <a:ln w="1800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latin typeface="Arial"/>
              </a:rPr>
              <a:t>No imaginary </a:t>
            </a:r>
          </a:p>
          <a:p>
            <a:r>
              <a:rPr lang="en-US" sz="1800" b="0" strike="noStrike" spc="-1">
                <a:latin typeface="Arial"/>
              </a:rPr>
              <a:t>frequencies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DA800D8-CE7C-4A60-9E6C-901F222B4237}" type="slidenum">
              <a:t>4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7CAA156-726E-4FF7-B9EC-4BB081D4F8CA}" type="datetime1">
              <a:rPr lang="en-US"/>
              <a:t>3/31/2024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3300" b="0" strike="noStrike" spc="-1">
                <a:solidFill>
                  <a:srgbClr val="FFFFFF"/>
                </a:solidFill>
                <a:latin typeface="Arial"/>
              </a:rPr>
              <a:t>Phonons NbH</a:t>
            </a:r>
            <a:r>
              <a:rPr lang="en-US" sz="3300" b="0" strike="noStrike" spc="-1" baseline="-8000">
                <a:solidFill>
                  <a:srgbClr val="FFFFFF"/>
                </a:solidFill>
                <a:latin typeface="Arial"/>
              </a:rPr>
              <a:t>2 </a:t>
            </a:r>
            <a:r>
              <a:rPr lang="en-US" sz="3300" b="0" strike="noStrike" spc="-1">
                <a:solidFill>
                  <a:srgbClr val="FFFFFF"/>
                </a:solidFill>
                <a:latin typeface="Arial"/>
              </a:rPr>
              <a:t>and NbH</a:t>
            </a:r>
            <a:r>
              <a:rPr lang="en-US" sz="3300" b="0" strike="noStrike" spc="-1" baseline="-8000">
                <a:solidFill>
                  <a:srgbClr val="FFFFFF"/>
                </a:solidFill>
                <a:latin typeface="Arial"/>
              </a:rPr>
              <a:t>3</a:t>
            </a:r>
            <a:endParaRPr lang="en-US" sz="33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99" name="Рисунок 98"/>
          <p:cNvPicPr/>
          <p:nvPr/>
        </p:nvPicPr>
        <p:blipFill>
          <a:blip r:embed="rId2"/>
          <a:stretch/>
        </p:blipFill>
        <p:spPr>
          <a:xfrm>
            <a:off x="228600" y="1132920"/>
            <a:ext cx="3657600" cy="3789720"/>
          </a:xfrm>
          <a:prstGeom prst="rect">
            <a:avLst/>
          </a:prstGeom>
          <a:ln w="18000">
            <a:noFill/>
          </a:ln>
        </p:spPr>
      </p:pic>
      <p:pic>
        <p:nvPicPr>
          <p:cNvPr id="100" name="Рисунок 99"/>
          <p:cNvPicPr/>
          <p:nvPr/>
        </p:nvPicPr>
        <p:blipFill>
          <a:blip r:embed="rId3"/>
          <a:stretch/>
        </p:blipFill>
        <p:spPr>
          <a:xfrm>
            <a:off x="4200840" y="914400"/>
            <a:ext cx="3114360" cy="4066560"/>
          </a:xfrm>
          <a:prstGeom prst="rect">
            <a:avLst/>
          </a:prstGeom>
          <a:ln w="18000">
            <a:noFill/>
          </a:ln>
        </p:spPr>
      </p:pic>
      <p:sp>
        <p:nvSpPr>
          <p:cNvPr id="101" name="TextBox 100"/>
          <p:cNvSpPr txBox="1"/>
          <p:nvPr/>
        </p:nvSpPr>
        <p:spPr>
          <a:xfrm>
            <a:off x="1371599" y="786960"/>
            <a:ext cx="1126671" cy="345960"/>
          </a:xfrm>
          <a:prstGeom prst="rect">
            <a:avLst/>
          </a:prstGeom>
          <a:noFill/>
          <a:ln w="1800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latin typeface="Arial"/>
              </a:rPr>
              <a:t>NbH</a:t>
            </a:r>
            <a:r>
              <a:rPr lang="en-US" sz="1800" b="0" strike="noStrike" spc="-1" baseline="-8000">
                <a:latin typeface="Arial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486399" y="694080"/>
            <a:ext cx="1004207" cy="345960"/>
          </a:xfrm>
          <a:prstGeom prst="rect">
            <a:avLst/>
          </a:prstGeom>
          <a:noFill/>
          <a:ln w="1800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 dirty="0">
                <a:latin typeface="Arial"/>
              </a:rPr>
              <a:t>NbH</a:t>
            </a:r>
            <a:r>
              <a:rPr lang="en-US" sz="1800" b="0" strike="noStrike" spc="-1" baseline="-8000" dirty="0">
                <a:latin typeface="Arial"/>
              </a:rPr>
              <a:t>3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267BA98-E517-4EEB-BDD4-BB2E36D857A8}" type="slidenum">
              <a:t>5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918CCBA-D634-4916-A0FB-AF71F6B53693}" type="datetime1">
              <a:rPr lang="en-US"/>
              <a:t>3/31/2024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3300" b="0" strike="noStrike" spc="-1">
                <a:solidFill>
                  <a:srgbClr val="FFFFFF"/>
                </a:solidFill>
                <a:latin typeface="Arial"/>
              </a:rPr>
              <a:t>Cubic NbH</a:t>
            </a:r>
            <a:r>
              <a:rPr lang="en-US" sz="3300" b="0" strike="noStrike" spc="-1" baseline="-8000">
                <a:solidFill>
                  <a:srgbClr val="FFFFFF"/>
                </a:solidFill>
                <a:latin typeface="Arial"/>
              </a:rPr>
              <a:t>3</a:t>
            </a:r>
            <a:r>
              <a:rPr lang="en-US" sz="3300" b="0" strike="noStrike" spc="-1">
                <a:solidFill>
                  <a:srgbClr val="FFFFFF"/>
                </a:solidFill>
                <a:latin typeface="Arial"/>
              </a:rPr>
              <a:t> at 190 GPa </a:t>
            </a: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(q = 333, k = 161616, K = 242424)</a:t>
            </a:r>
          </a:p>
        </p:txBody>
      </p:sp>
      <p:pic>
        <p:nvPicPr>
          <p:cNvPr id="104" name="Рисунок 103"/>
          <p:cNvPicPr/>
          <p:nvPr/>
        </p:nvPicPr>
        <p:blipFill>
          <a:blip r:embed="rId2"/>
          <a:stretch/>
        </p:blipFill>
        <p:spPr>
          <a:xfrm>
            <a:off x="212760" y="857160"/>
            <a:ext cx="9159840" cy="4172040"/>
          </a:xfrm>
          <a:prstGeom prst="rect">
            <a:avLst/>
          </a:prstGeom>
          <a:ln w="180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61EEFD4-2AFC-48F9-B82C-44FEBDDDB01F}" type="slidenum">
              <a:t>6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5344163-B0CD-4A1B-9811-7654EBF5DA7B}" type="datetime1">
              <a:rPr lang="en-US"/>
              <a:t>3/31/2024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3300" b="0" strike="noStrike" spc="-1">
                <a:solidFill>
                  <a:srgbClr val="FFFFFF"/>
                </a:solidFill>
                <a:latin typeface="Arial"/>
              </a:rPr>
              <a:t>Cubic NbH</a:t>
            </a:r>
            <a:r>
              <a:rPr lang="en-US" sz="3300" b="0" strike="noStrike" spc="-1" baseline="-8000">
                <a:solidFill>
                  <a:srgbClr val="FFFFFF"/>
                </a:solidFill>
                <a:latin typeface="Arial"/>
              </a:rPr>
              <a:t>3</a:t>
            </a:r>
            <a:r>
              <a:rPr lang="en-US" sz="3300" b="0" strike="noStrike" spc="-1">
                <a:solidFill>
                  <a:srgbClr val="FFFFFF"/>
                </a:solidFill>
                <a:latin typeface="Arial"/>
              </a:rPr>
              <a:t> at 190 GPa </a:t>
            </a: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(q = 222, k = 161616, K = 242424)</a:t>
            </a:r>
          </a:p>
        </p:txBody>
      </p:sp>
      <p:pic>
        <p:nvPicPr>
          <p:cNvPr id="106" name="Рисунок 105"/>
          <p:cNvPicPr/>
          <p:nvPr/>
        </p:nvPicPr>
        <p:blipFill>
          <a:blip r:embed="rId2"/>
          <a:stretch/>
        </p:blipFill>
        <p:spPr>
          <a:xfrm>
            <a:off x="180360" y="798480"/>
            <a:ext cx="8855640" cy="4038120"/>
          </a:xfrm>
          <a:prstGeom prst="rect">
            <a:avLst/>
          </a:prstGeom>
          <a:ln w="180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E6BDADF-D135-4F6B-931E-2106B6F1DC90}" type="slidenum">
              <a:t>7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FC54B959-6D41-4474-93C9-5AEB8A4E8465}" type="datetime1">
              <a:rPr lang="en-US"/>
              <a:t>3/31/2024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3300" b="0" strike="noStrike" spc="-1">
                <a:solidFill>
                  <a:srgbClr val="FFFFFF"/>
                </a:solidFill>
                <a:latin typeface="Arial"/>
              </a:rPr>
              <a:t>Conclusion</a:t>
            </a: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9BDD"/>
                </a:solidFill>
                <a:latin typeface="Arial"/>
              </a:rPr>
              <a:t>Difference between experimental </a:t>
            </a:r>
            <a:r>
              <a:rPr lang="en-US" sz="2400" b="0" i="1" strike="noStrike" spc="-1">
                <a:solidFill>
                  <a:srgbClr val="009BDD"/>
                </a:solidFill>
                <a:latin typeface="Arial"/>
              </a:rPr>
              <a:t>T</a:t>
            </a:r>
            <a:r>
              <a:rPr lang="en-US" sz="2400" b="0" i="1" strike="noStrike" spc="-1" baseline="-8000">
                <a:solidFill>
                  <a:srgbClr val="009BDD"/>
                </a:solidFill>
                <a:latin typeface="Arial"/>
              </a:rPr>
              <a:t>C</a:t>
            </a:r>
            <a:r>
              <a:rPr lang="en-US" sz="2400" b="0" strike="noStrike" spc="-1">
                <a:solidFill>
                  <a:srgbClr val="009BDD"/>
                </a:solidFill>
                <a:latin typeface="Arial"/>
              </a:rPr>
              <a:t> in NbH</a:t>
            </a:r>
            <a:r>
              <a:rPr lang="en-US" sz="2400" b="0" strike="noStrike" spc="-1" baseline="-8000">
                <a:solidFill>
                  <a:srgbClr val="009BDD"/>
                </a:solidFill>
                <a:latin typeface="Arial"/>
              </a:rPr>
              <a:t>3</a:t>
            </a:r>
            <a:r>
              <a:rPr lang="en-US" sz="2400" b="0" strike="noStrike" spc="-1">
                <a:solidFill>
                  <a:srgbClr val="009BDD"/>
                </a:solidFill>
                <a:latin typeface="Arial"/>
              </a:rPr>
              <a:t> and DFT calculated </a:t>
            </a:r>
            <a:r>
              <a:rPr lang="en-US" sz="2400" b="0" i="1" strike="noStrike" spc="-1">
                <a:solidFill>
                  <a:srgbClr val="009BDD"/>
                </a:solidFill>
                <a:latin typeface="Arial"/>
              </a:rPr>
              <a:t>T</a:t>
            </a:r>
            <a:r>
              <a:rPr lang="en-US" sz="2400" b="0" i="1" strike="noStrike" spc="-1" baseline="-8000">
                <a:solidFill>
                  <a:srgbClr val="009BDD"/>
                </a:solidFill>
                <a:latin typeface="Arial"/>
              </a:rPr>
              <a:t>C</a:t>
            </a:r>
            <a:r>
              <a:rPr lang="en-US" sz="2400" b="0" strike="noStrike" spc="-1">
                <a:solidFill>
                  <a:srgbClr val="009BDD"/>
                </a:solidFill>
                <a:latin typeface="Arial"/>
              </a:rPr>
              <a:t> is about 2 times (DFT error = 100 %) 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C5884AC-7B0A-42F0-999C-B5C477ACF974}" type="slidenum">
              <a:t>8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084027D-5149-4018-8406-693D82697345}" type="datetime1">
              <a:rPr lang="en-US"/>
              <a:t>3/31/2024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135</Words>
  <Application>Microsoft Office PowerPoint</Application>
  <PresentationFormat>Произвольный</PresentationFormat>
  <Paragraphs>30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DejaVu Sans</vt:lpstr>
      <vt:lpstr>Wingdings</vt:lpstr>
      <vt:lpstr>Office Theme</vt:lpstr>
      <vt:lpstr>Office Theme</vt:lpstr>
      <vt:lpstr>Superconductivity in NbH3 at 190 GPa</vt:lpstr>
      <vt:lpstr>Publication in Mat. Today Physics 2024</vt:lpstr>
      <vt:lpstr>Publication in Mat. Today Physics 2024</vt:lpstr>
      <vt:lpstr>Cubic NbH2 at 190 GPa (q = 222, k = 161616, K = 242424)</vt:lpstr>
      <vt:lpstr>Phonons NbH2 and NbH3</vt:lpstr>
      <vt:lpstr>Cubic NbH3 at 190 GPa (q = 333, k = 161616, K = 242424)</vt:lpstr>
      <vt:lpstr>Cubic NbH3 at 190 GPa (q = 222, k = 161616, K = 242424)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Curve</dc:title>
  <dc:subject/>
  <dc:creator/>
  <dc:description/>
  <cp:lastModifiedBy>Dmitrii Semenok</cp:lastModifiedBy>
  <cp:revision>3</cp:revision>
  <dcterms:created xsi:type="dcterms:W3CDTF">2024-03-29T13:17:12Z</dcterms:created>
  <dcterms:modified xsi:type="dcterms:W3CDTF">2024-03-31T09:56:41Z</dcterms:modified>
  <dc:language>en-US</dc:language>
</cp:coreProperties>
</file>