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56" r:id="rId5"/>
    <p:sldId id="257" r:id="rId6"/>
    <p:sldId id="258" r:id="rId7"/>
    <p:sldId id="259" r:id="rId8"/>
    <p:sldId id="261" r:id="rId9"/>
    <p:sldId id="26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500"/>
    <a:srgbClr val="EBEBEB"/>
    <a:srgbClr val="2596BE"/>
    <a:srgbClr val="4D4D4D"/>
    <a:srgbClr val="9B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852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A43315A-6A4D-9EAC-2346-DF02690A5D5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EB9994-8BC7-3679-BAC8-B47294D3CBD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28DC85-3EC0-400E-919B-39911018869C}" type="datetime1">
              <a:rPr lang="en-US" smtClean="0"/>
              <a:t>12/30/2023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681679-0A53-7EFE-AAE4-E0C1B29C154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367B63-C9E7-444D-9A2E-1B257D40071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824034-934C-4A90-A4D7-A47C398C6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0350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E01689-3702-42AF-BF92-261F17BA2933}" type="datetime1">
              <a:rPr lang="en-US" smtClean="0"/>
              <a:t>12/30/2023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B6EC09-AB51-46BE-9954-EE678B2AA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19481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8A277B0-A0AF-6BB4-15B5-DA4578AE82D4}"/>
              </a:ext>
            </a:extLst>
          </p:cNvPr>
          <p:cNvSpPr/>
          <p:nvPr userDrawn="1"/>
        </p:nvSpPr>
        <p:spPr>
          <a:xfrm>
            <a:off x="-25400" y="-206376"/>
            <a:ext cx="12192000" cy="6197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DC17676-29CB-DA91-BA06-F5D130C346D9}"/>
              </a:ext>
            </a:extLst>
          </p:cNvPr>
          <p:cNvSpPr/>
          <p:nvPr userDrawn="1"/>
        </p:nvSpPr>
        <p:spPr>
          <a:xfrm>
            <a:off x="8653800" y="-1264562"/>
            <a:ext cx="5400000" cy="540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A black and orange text and a black and white logo&#10;&#10;Description automatically generated">
            <a:extLst>
              <a:ext uri="{FF2B5EF4-FFF2-40B4-BE49-F238E27FC236}">
                <a16:creationId xmlns:a16="http://schemas.microsoft.com/office/drawing/2014/main" id="{11DFE7CE-6906-3028-EE3D-B6DD74C2A7A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350" y="921881"/>
            <a:ext cx="4765675" cy="1720230"/>
          </a:xfrm>
          <a:prstGeom prst="rect">
            <a:avLst/>
          </a:prstGeom>
        </p:spPr>
      </p:pic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A67CF8B6-C39D-8EFC-6D77-9FBD6C3DD39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4350" y="5193624"/>
            <a:ext cx="7819450" cy="43247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1">
            <a:extLst>
              <a:ext uri="{FF2B5EF4-FFF2-40B4-BE49-F238E27FC236}">
                <a16:creationId xmlns:a16="http://schemas.microsoft.com/office/drawing/2014/main" id="{E06DE958-3CD4-7FF3-4817-DD663B7A3B0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4350" y="3007236"/>
            <a:ext cx="7844850" cy="1493327"/>
          </a:xfrm>
        </p:spPr>
        <p:txBody>
          <a:bodyPr>
            <a:normAutofit/>
          </a:bodyPr>
          <a:lstStyle>
            <a:lvl1pPr marL="0" indent="0">
              <a:buNone/>
              <a:defRPr sz="5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Date Placeholder 24">
            <a:extLst>
              <a:ext uri="{FF2B5EF4-FFF2-40B4-BE49-F238E27FC236}">
                <a16:creationId xmlns:a16="http://schemas.microsoft.com/office/drawing/2014/main" id="{3A4334E4-267C-75D6-0DEE-C5318D8EE7C7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D315968A-02C3-47D7-B4DC-6848D999CDC1}" type="datetime1">
              <a:rPr lang="en-US" smtClean="0"/>
              <a:t>12/30/2023</a:t>
            </a:fld>
            <a:endParaRPr lang="en-US" dirty="0"/>
          </a:p>
        </p:txBody>
      </p:sp>
      <p:sp>
        <p:nvSpPr>
          <p:cNvPr id="26" name="Footer Placeholder 25">
            <a:extLst>
              <a:ext uri="{FF2B5EF4-FFF2-40B4-BE49-F238E27FC236}">
                <a16:creationId xmlns:a16="http://schemas.microsoft.com/office/drawing/2014/main" id="{8513CF8A-1E28-21E7-BEE1-FBB7BD415F8F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 err="1"/>
              <a:t>Kov</a:t>
            </a:r>
            <a:r>
              <a:rPr lang="hu-HU" dirty="0"/>
              <a:t>ács Márk – Informatikai Tanszék</a:t>
            </a:r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045DCC53-7927-F402-AA84-B809DC827E06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r>
              <a:rPr lang="en-GB" dirty="0"/>
              <a:t>|  </a:t>
            </a:r>
            <a:fld id="{E6AD4CB5-781A-47F5-8249-E229C2D1C059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 descr="A black and white logo&#10;&#10;Description automatically generated">
            <a:extLst>
              <a:ext uri="{FF2B5EF4-FFF2-40B4-BE49-F238E27FC236}">
                <a16:creationId xmlns:a16="http://schemas.microsoft.com/office/drawing/2014/main" id="{EEEAF97B-7694-0477-4701-2B8B8239FE4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495"/>
          <a:stretch/>
        </p:blipFill>
        <p:spPr>
          <a:xfrm>
            <a:off x="9308019" y="456955"/>
            <a:ext cx="2415161" cy="2435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619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A17FC86-4B79-C64D-D977-CF34B99F4BF6}"/>
              </a:ext>
            </a:extLst>
          </p:cNvPr>
          <p:cNvSpPr/>
          <p:nvPr userDrawn="1"/>
        </p:nvSpPr>
        <p:spPr>
          <a:xfrm>
            <a:off x="8796000" y="1456026"/>
            <a:ext cx="3118659" cy="3941764"/>
          </a:xfrm>
          <a:prstGeom prst="roundRect">
            <a:avLst>
              <a:gd name="adj" fmla="val 2585"/>
            </a:avLst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0EEEC75-8BC9-40B0-472A-750C73A4327B}"/>
              </a:ext>
            </a:extLst>
          </p:cNvPr>
          <p:cNvSpPr/>
          <p:nvPr userDrawn="1"/>
        </p:nvSpPr>
        <p:spPr>
          <a:xfrm>
            <a:off x="287406" y="1456026"/>
            <a:ext cx="3118659" cy="3941764"/>
          </a:xfrm>
          <a:prstGeom prst="roundRect">
            <a:avLst>
              <a:gd name="adj" fmla="val 2585"/>
            </a:avLst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F41932-FA32-CCAD-9D02-D405AE22D8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342" y="1460210"/>
            <a:ext cx="3118658" cy="3941763"/>
          </a:xfrm>
          <a:prstGeom prst="rect">
            <a:avLst/>
          </a:prstGeom>
        </p:spPr>
        <p:txBody>
          <a:bodyPr/>
          <a:lstStyle>
            <a:lvl1pPr marL="457200" indent="-457200" algn="just">
              <a:buFont typeface="Arial" panose="020B0604020202020204" pitchFamily="34" charset="0"/>
              <a:buChar char="•"/>
              <a:defRPr sz="2800" b="1">
                <a:solidFill>
                  <a:schemeClr val="accent2"/>
                </a:solidFill>
              </a:defRPr>
            </a:lvl1pPr>
            <a:lvl2pPr algn="just">
              <a:defRPr b="0">
                <a:solidFill>
                  <a:schemeClr val="accent2"/>
                </a:solidFill>
              </a:defRPr>
            </a:lvl2pPr>
            <a:lvl3pPr algn="just">
              <a:defRPr b="0">
                <a:solidFill>
                  <a:schemeClr val="accent2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FDFBAE-9867-62CA-C99F-95273F519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C3DBB-B05F-41F7-9E1E-279321A579E3}" type="datetime1">
              <a:rPr lang="en-US" smtClean="0"/>
              <a:t>12/30/2023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6D216A4-24C4-795F-2CA2-65BBD9EFF342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796000" y="1458118"/>
            <a:ext cx="3118658" cy="3941763"/>
          </a:xfrm>
          <a:prstGeom prst="rect">
            <a:avLst/>
          </a:prstGeom>
        </p:spPr>
        <p:txBody>
          <a:bodyPr>
            <a:noAutofit/>
          </a:bodyPr>
          <a:lstStyle>
            <a:lvl1pPr marL="457200" indent="-457200" algn="just">
              <a:buFont typeface="Arial" panose="020B0604020202020204" pitchFamily="34" charset="0"/>
              <a:buChar char="•"/>
              <a:defRPr sz="2800" b="1">
                <a:solidFill>
                  <a:schemeClr val="accent2"/>
                </a:solidFill>
              </a:defRPr>
            </a:lvl1pPr>
            <a:lvl2pPr algn="just">
              <a:defRPr sz="2000">
                <a:solidFill>
                  <a:schemeClr val="accent2"/>
                </a:solidFill>
              </a:defRPr>
            </a:lvl2pPr>
            <a:lvl3pPr algn="just">
              <a:defRPr sz="1800">
                <a:solidFill>
                  <a:schemeClr val="accent2"/>
                </a:solidFill>
              </a:defRPr>
            </a:lvl3pPr>
            <a:lvl4pPr>
              <a:defRPr sz="2400">
                <a:solidFill>
                  <a:schemeClr val="accent2"/>
                </a:solidFill>
              </a:defRPr>
            </a:lvl4pPr>
            <a:lvl5pPr>
              <a:defRPr sz="24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A5946A0F-22B2-7F82-22E7-A561B1380E65}"/>
              </a:ext>
            </a:extLst>
          </p:cNvPr>
          <p:cNvSpPr>
            <a:spLocks noGrp="1"/>
          </p:cNvSpPr>
          <p:nvPr>
            <p:ph type="pic" idx="14"/>
          </p:nvPr>
        </p:nvSpPr>
        <p:spPr>
          <a:xfrm>
            <a:off x="3587145" y="1458118"/>
            <a:ext cx="5008215" cy="39417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B62F9360-92F9-4057-9A8D-2111CAB192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Kov</a:t>
            </a:r>
            <a:r>
              <a:rPr lang="hu-HU" dirty="0"/>
              <a:t>ács Márk - Mérnökinformatikus</a:t>
            </a:r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C0FE6613-5DDE-C045-3D9B-FC221CB071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15600" y="6356350"/>
            <a:ext cx="838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|  </a:t>
            </a:r>
            <a:fld id="{E6AD4CB5-781A-47F5-8249-E229C2D1C0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itle Placeholder 21">
            <a:extLst>
              <a:ext uri="{FF2B5EF4-FFF2-40B4-BE49-F238E27FC236}">
                <a16:creationId xmlns:a16="http://schemas.microsoft.com/office/drawing/2014/main" id="{3085D1AF-4414-0921-DAA7-A2C4EC1BB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822" y="12034"/>
            <a:ext cx="11851177" cy="7355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>
                <a:solidFill>
                  <a:schemeClr val="bg1"/>
                </a:solidFill>
              </a:rPr>
              <a:t>Click to edit Master title style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4132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1324368-0F77-664A-2A41-77C09E60705D}"/>
              </a:ext>
            </a:extLst>
          </p:cNvPr>
          <p:cNvSpPr/>
          <p:nvPr userDrawn="1"/>
        </p:nvSpPr>
        <p:spPr>
          <a:xfrm>
            <a:off x="836612" y="987425"/>
            <a:ext cx="3932237" cy="4864100"/>
          </a:xfrm>
          <a:prstGeom prst="roundRect">
            <a:avLst>
              <a:gd name="adj" fmla="val 2585"/>
            </a:avLst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5570FA-8603-1AE5-8A6A-9D0781BD85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2"/>
                </a:solidFill>
              </a:defRPr>
            </a:lvl1pPr>
            <a:lvl2pPr>
              <a:defRPr sz="2800" b="0">
                <a:solidFill>
                  <a:schemeClr val="accent2"/>
                </a:solidFill>
              </a:defRPr>
            </a:lvl2pPr>
            <a:lvl3pPr>
              <a:defRPr sz="2400" b="0">
                <a:solidFill>
                  <a:schemeClr val="accent2"/>
                </a:solidFill>
              </a:defRPr>
            </a:lvl3pPr>
            <a:lvl4pPr>
              <a:defRPr sz="2000" b="0">
                <a:solidFill>
                  <a:schemeClr val="accent2"/>
                </a:solidFill>
              </a:defRPr>
            </a:lvl4pPr>
            <a:lvl5pPr>
              <a:defRPr sz="2000" b="0">
                <a:solidFill>
                  <a:schemeClr val="accent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8101E5-250C-8C85-3193-FDAA503347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987425"/>
            <a:ext cx="3932237" cy="48815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575D3B-37D0-742E-7C98-6AA84701F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58FB8-2C89-44D5-A3DA-7F7E91126C11}" type="datetime1">
              <a:rPr lang="en-US" smtClean="0"/>
              <a:t>12/30/2023</a:t>
            </a:fld>
            <a:endParaRPr lang="en-US"/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FED5DD01-2657-F4E2-B3AD-C46882129D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Kov</a:t>
            </a:r>
            <a:r>
              <a:rPr lang="hu-HU" dirty="0"/>
              <a:t>ács Márk - Mérnökinformatikus</a:t>
            </a:r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D242E0A1-8742-E75E-A4D2-508F86BCE3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15600" y="6356350"/>
            <a:ext cx="838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|  </a:t>
            </a:r>
            <a:fld id="{E6AD4CB5-781A-47F5-8249-E229C2D1C0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Placeholder 21">
            <a:extLst>
              <a:ext uri="{FF2B5EF4-FFF2-40B4-BE49-F238E27FC236}">
                <a16:creationId xmlns:a16="http://schemas.microsoft.com/office/drawing/2014/main" id="{27BFC1F3-F324-8EAB-C606-7117756D8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822" y="12034"/>
            <a:ext cx="11851177" cy="7355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>
                <a:solidFill>
                  <a:schemeClr val="bg1"/>
                </a:solidFill>
              </a:rPr>
              <a:t>Click to edit Master title style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5639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5570FA-8603-1AE5-8A6A-9D0781BD85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5490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2"/>
                </a:solidFill>
              </a:defRPr>
            </a:lvl1pPr>
            <a:lvl2pPr>
              <a:defRPr sz="2800" b="0">
                <a:solidFill>
                  <a:schemeClr val="accent2"/>
                </a:solidFill>
              </a:defRPr>
            </a:lvl2pPr>
            <a:lvl3pPr>
              <a:defRPr sz="2400" b="0">
                <a:solidFill>
                  <a:schemeClr val="accent2"/>
                </a:solidFill>
              </a:defRPr>
            </a:lvl3pPr>
            <a:lvl4pPr>
              <a:defRPr sz="2000" b="0">
                <a:solidFill>
                  <a:schemeClr val="accent2"/>
                </a:solidFill>
              </a:defRPr>
            </a:lvl4pPr>
            <a:lvl5pPr>
              <a:defRPr sz="2000" b="0">
                <a:solidFill>
                  <a:schemeClr val="accent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1324368-0F77-664A-2A41-77C09E60705D}"/>
              </a:ext>
            </a:extLst>
          </p:cNvPr>
          <p:cNvSpPr/>
          <p:nvPr userDrawn="1"/>
        </p:nvSpPr>
        <p:spPr>
          <a:xfrm>
            <a:off x="7421563" y="987425"/>
            <a:ext cx="3932237" cy="4864100"/>
          </a:xfrm>
          <a:prstGeom prst="roundRect">
            <a:avLst>
              <a:gd name="adj" fmla="val 2585"/>
            </a:avLst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8101E5-250C-8C85-3193-FDAA503347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423153" y="987425"/>
            <a:ext cx="3932237" cy="48815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575D3B-37D0-742E-7C98-6AA84701F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58FB8-2C89-44D5-A3DA-7F7E91126C11}" type="datetime1">
              <a:rPr lang="en-US" smtClean="0"/>
              <a:t>12/30/2023</a:t>
            </a:fld>
            <a:endParaRPr lang="en-US"/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FED5DD01-2657-F4E2-B3AD-C46882129D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Kov</a:t>
            </a:r>
            <a:r>
              <a:rPr lang="hu-HU" dirty="0"/>
              <a:t>ács Márk - Mérnökinformatikus</a:t>
            </a:r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D242E0A1-8742-E75E-A4D2-508F86BCE3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15600" y="6356350"/>
            <a:ext cx="838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|  </a:t>
            </a:r>
            <a:fld id="{E6AD4CB5-781A-47F5-8249-E229C2D1C0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Placeholder 21">
            <a:extLst>
              <a:ext uri="{FF2B5EF4-FFF2-40B4-BE49-F238E27FC236}">
                <a16:creationId xmlns:a16="http://schemas.microsoft.com/office/drawing/2014/main" id="{27BFC1F3-F324-8EAB-C606-7117756D8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822" y="12034"/>
            <a:ext cx="11851177" cy="7355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>
                <a:solidFill>
                  <a:schemeClr val="bg1"/>
                </a:solidFill>
              </a:rPr>
              <a:t>Click to edit Master title style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6043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710AAA6-8A5C-97E9-1A18-AE0FEA3DD67E}"/>
              </a:ext>
            </a:extLst>
          </p:cNvPr>
          <p:cNvSpPr/>
          <p:nvPr userDrawn="1"/>
        </p:nvSpPr>
        <p:spPr>
          <a:xfrm>
            <a:off x="770778" y="2024659"/>
            <a:ext cx="5157786" cy="3826865"/>
          </a:xfrm>
          <a:prstGeom prst="roundRect">
            <a:avLst>
              <a:gd name="adj" fmla="val 2585"/>
            </a:avLst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6724FF5-618C-4D82-EF56-CB70F86AF211}"/>
              </a:ext>
            </a:extLst>
          </p:cNvPr>
          <p:cNvSpPr/>
          <p:nvPr userDrawn="1"/>
        </p:nvSpPr>
        <p:spPr>
          <a:xfrm>
            <a:off x="6181725" y="2024659"/>
            <a:ext cx="5157786" cy="3826865"/>
          </a:xfrm>
          <a:prstGeom prst="roundRect">
            <a:avLst>
              <a:gd name="adj" fmla="val 2585"/>
            </a:avLst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DE70B3-A3E7-6AEA-FED1-9497A661D8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0777" y="1112709"/>
            <a:ext cx="5157787" cy="823912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2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C02EA7-D510-629B-6AD2-90E63011B0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70777" y="2024659"/>
            <a:ext cx="5157787" cy="3826863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accent2"/>
                </a:solidFill>
              </a:defRPr>
            </a:lvl1pPr>
            <a:lvl2pPr>
              <a:defRPr>
                <a:solidFill>
                  <a:schemeClr val="accent2"/>
                </a:solidFill>
              </a:defRPr>
            </a:lvl2pPr>
            <a:lvl3pPr>
              <a:defRPr>
                <a:solidFill>
                  <a:schemeClr val="accent2"/>
                </a:solidFill>
              </a:defRPr>
            </a:lvl3pPr>
            <a:lvl4pPr>
              <a:defRPr>
                <a:solidFill>
                  <a:schemeClr val="accent2"/>
                </a:solidFill>
              </a:defRPr>
            </a:lvl4pPr>
            <a:lvl5pPr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C50798-4434-EACA-62AA-112E2E040E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9024" y="1112709"/>
            <a:ext cx="5183188" cy="823912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2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50C481-09BF-9587-4CF7-AFD900AE61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69024" y="2024660"/>
            <a:ext cx="5183188" cy="3826864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accent2"/>
                </a:solidFill>
              </a:defRPr>
            </a:lvl1pPr>
            <a:lvl2pPr>
              <a:defRPr>
                <a:solidFill>
                  <a:schemeClr val="accent2"/>
                </a:solidFill>
              </a:defRPr>
            </a:lvl2pPr>
            <a:lvl3pPr>
              <a:defRPr>
                <a:solidFill>
                  <a:schemeClr val="accent2"/>
                </a:solidFill>
              </a:defRPr>
            </a:lvl3pPr>
            <a:lvl4pPr>
              <a:defRPr>
                <a:solidFill>
                  <a:schemeClr val="accent2"/>
                </a:solidFill>
              </a:defRPr>
            </a:lvl4pPr>
            <a:lvl5pPr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93E712-ABD0-2A3F-324D-648765957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C6A9D-D71F-4DBC-96D4-FBDB84AAE1F1}" type="datetime1">
              <a:rPr lang="en-US" smtClean="0"/>
              <a:t>12/30/2023</a:t>
            </a:fld>
            <a:endParaRPr lang="en-US"/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3BD89161-1EA1-9F97-77E1-AF2D51581E2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Kov</a:t>
            </a:r>
            <a:r>
              <a:rPr lang="hu-HU" dirty="0"/>
              <a:t>ács Márk - Mérnökinformatikus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30424587-46AE-B238-7057-EB2F3F94867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0515600" y="6356350"/>
            <a:ext cx="838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|  </a:t>
            </a:r>
            <a:fld id="{E6AD4CB5-781A-47F5-8249-E229C2D1C0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Title Placeholder 21">
            <a:extLst>
              <a:ext uri="{FF2B5EF4-FFF2-40B4-BE49-F238E27FC236}">
                <a16:creationId xmlns:a16="http://schemas.microsoft.com/office/drawing/2014/main" id="{253E29C0-25F1-D410-5A47-32D10B3F4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822" y="12034"/>
            <a:ext cx="11851177" cy="7355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>
                <a:solidFill>
                  <a:schemeClr val="bg1"/>
                </a:solidFill>
              </a:rPr>
              <a:t>Click to edit Master title style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8535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640905-2DBB-B56F-FCB6-7C290716B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75C87-9D9D-48F5-A3C5-AC1ABE412E37}" type="datetime1">
              <a:rPr lang="en-US" smtClean="0"/>
              <a:t>12/30/2023</a:t>
            </a:fld>
            <a:endParaRPr lang="en-US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5DA67A40-7A57-3E50-1059-9DD22FB72A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1596000" y="2112079"/>
            <a:ext cx="9000000" cy="3600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solidFill>
                  <a:schemeClr val="accent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4580B79D-BD3E-0780-07E5-3C03F2A166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Kov</a:t>
            </a:r>
            <a:r>
              <a:rPr lang="hu-HU" dirty="0"/>
              <a:t>ács Márk - Mérnökinformatikus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12CE66BE-7C8F-82B7-3620-CD7867437C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15600" y="6356350"/>
            <a:ext cx="838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|  </a:t>
            </a:r>
            <a:fld id="{E6AD4CB5-781A-47F5-8249-E229C2D1C0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21">
            <a:extLst>
              <a:ext uri="{FF2B5EF4-FFF2-40B4-BE49-F238E27FC236}">
                <a16:creationId xmlns:a16="http://schemas.microsoft.com/office/drawing/2014/main" id="{6E11D304-0304-B637-B181-F27ECEF80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822" y="12034"/>
            <a:ext cx="11851177" cy="7355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>
                <a:solidFill>
                  <a:schemeClr val="bg1"/>
                </a:solidFill>
              </a:rPr>
              <a:t>Click to edit Master title style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 Placeholder 21">
            <a:extLst>
              <a:ext uri="{FF2B5EF4-FFF2-40B4-BE49-F238E27FC236}">
                <a16:creationId xmlns:a16="http://schemas.microsoft.com/office/drawing/2014/main" id="{11B2DBE5-7D6C-E1E0-EA08-6DCFEF3BD63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596000" y="1145921"/>
            <a:ext cx="9000000" cy="864034"/>
          </a:xfrm>
        </p:spPr>
        <p:txBody>
          <a:bodyPr anchor="t">
            <a:normAutofit/>
          </a:bodyPr>
          <a:lstStyle>
            <a:lvl1pPr marL="0" indent="0" algn="ctr">
              <a:buNone/>
              <a:defRPr sz="5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25963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C89E2669-0B64-77F8-9FA7-6E5B820EB619}"/>
              </a:ext>
            </a:extLst>
          </p:cNvPr>
          <p:cNvSpPr/>
          <p:nvPr userDrawn="1"/>
        </p:nvSpPr>
        <p:spPr>
          <a:xfrm>
            <a:off x="0" y="6201902"/>
            <a:ext cx="12192000" cy="72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E22A3E-19E9-B557-E407-E1A2549A02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613093"/>
            <a:ext cx="10515600" cy="3941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E03183-7078-3A13-BF07-2B00470AF5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001297" y="6356349"/>
            <a:ext cx="9407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E5864E46-B22E-4A9F-B6C7-A83279F39BDC}" type="datetime1">
              <a:rPr lang="en-US" smtClean="0"/>
              <a:t>12/30/2023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70F932-78FC-0ED7-EC52-5CD50592F3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15600" y="6356350"/>
            <a:ext cx="838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X    |  </a:t>
            </a:r>
            <a:fld id="{E6AD4CB5-781A-47F5-8249-E229C2D1C059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 descr="A black and white logo&#10;&#10;Description automatically generated">
            <a:extLst>
              <a:ext uri="{FF2B5EF4-FFF2-40B4-BE49-F238E27FC236}">
                <a16:creationId xmlns:a16="http://schemas.microsoft.com/office/drawing/2014/main" id="{D9F80E1F-12C9-B7B2-39C7-676925FDEB99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277837"/>
            <a:ext cx="1278293" cy="568130"/>
          </a:xfrm>
          <a:prstGeom prst="rect">
            <a:avLst/>
          </a:prstGeom>
        </p:spPr>
      </p:pic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A95A2AE-06A3-3749-5536-9363847824F4}"/>
              </a:ext>
            </a:extLst>
          </p:cNvPr>
          <p:cNvSpPr/>
          <p:nvPr userDrawn="1"/>
        </p:nvSpPr>
        <p:spPr>
          <a:xfrm>
            <a:off x="0" y="-7104"/>
            <a:ext cx="8153400" cy="754677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B4484186-C8BC-E0B1-1799-5FAE47D16A9D}"/>
              </a:ext>
            </a:extLst>
          </p:cNvPr>
          <p:cNvSpPr/>
          <p:nvPr userDrawn="1"/>
        </p:nvSpPr>
        <p:spPr>
          <a:xfrm>
            <a:off x="-1" y="-3552"/>
            <a:ext cx="12192000" cy="751125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1EF559-FEF9-DB3C-A4A1-8509640A9F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Kov</a:t>
            </a:r>
            <a:r>
              <a:rPr lang="hu-HU" dirty="0"/>
              <a:t>ács Márk - Mérnökinformatikus</a:t>
            </a:r>
            <a:endParaRPr lang="en-US" dirty="0"/>
          </a:p>
        </p:txBody>
      </p:sp>
      <p:sp>
        <p:nvSpPr>
          <p:cNvPr id="22" name="Title Placeholder 21">
            <a:extLst>
              <a:ext uri="{FF2B5EF4-FFF2-40B4-BE49-F238E27FC236}">
                <a16:creationId xmlns:a16="http://schemas.microsoft.com/office/drawing/2014/main" id="{89231050-1E43-D8D4-26EE-1D73BAAF6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822" y="12034"/>
            <a:ext cx="11851177" cy="7355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>
                <a:solidFill>
                  <a:schemeClr val="bg1"/>
                </a:solidFill>
              </a:rPr>
              <a:t>Click to edit Master title style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BD8F1BC9-530F-E246-2E35-1E591A49ADE5}"/>
              </a:ext>
            </a:extLst>
          </p:cNvPr>
          <p:cNvSpPr/>
          <p:nvPr userDrawn="1"/>
        </p:nvSpPr>
        <p:spPr>
          <a:xfrm>
            <a:off x="0" y="-7104"/>
            <a:ext cx="340824" cy="754677"/>
          </a:xfrm>
          <a:prstGeom prst="roundRect">
            <a:avLst>
              <a:gd name="adj" fmla="val 0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A black and white logo&#10;&#10;Description automatically generated">
            <a:extLst>
              <a:ext uri="{FF2B5EF4-FFF2-40B4-BE49-F238E27FC236}">
                <a16:creationId xmlns:a16="http://schemas.microsoft.com/office/drawing/2014/main" id="{32E008D0-55C5-F46B-E21E-4400264573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495"/>
          <a:stretch/>
        </p:blipFill>
        <p:spPr>
          <a:xfrm>
            <a:off x="125910" y="6274207"/>
            <a:ext cx="578925" cy="583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208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0" r:id="rId2"/>
    <p:sldLayoutId id="2147483656" r:id="rId3"/>
    <p:sldLayoutId id="2147483659" r:id="rId4"/>
    <p:sldLayoutId id="2147483653" r:id="rId5"/>
    <p:sldLayoutId id="2147483654" r:id="rId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8AF5D47-78B5-7001-5827-D09CA17AD7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hu-HU" dirty="0"/>
              <a:t>Hardware látványterv és komponens szelekció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28FAC8-82D6-CE57-060F-17010D4958B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PRODIGY</a:t>
            </a:r>
            <a:r>
              <a:rPr lang="hu-HU" dirty="0"/>
              <a:t> oktatói panel</a:t>
            </a:r>
            <a:endParaRPr lang="en-US" dirty="0"/>
          </a:p>
          <a:p>
            <a:r>
              <a:rPr lang="hu-HU" dirty="0"/>
              <a:t>1. </a:t>
            </a:r>
            <a:r>
              <a:rPr lang="en-US" dirty="0" err="1"/>
              <a:t>Konzult</a:t>
            </a:r>
            <a:r>
              <a:rPr lang="hu-HU" dirty="0" err="1"/>
              <a:t>áció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B578FF-93AB-42C3-F7B8-FCF24CC8038A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D315968A-02C3-47D7-B4DC-6848D999CDC1}" type="datetime1">
              <a:rPr lang="en-US" smtClean="0"/>
              <a:t>12/30/2023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B0EB8A-98C2-5001-6B2B-45157F51A91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Kov</a:t>
            </a:r>
            <a:r>
              <a:rPr lang="hu-HU"/>
              <a:t>ács Márk - Mérnökinformatikus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3DF353-0C82-57ED-B502-6AAD865B4255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r>
              <a:rPr lang="en-GB"/>
              <a:t>|  </a:t>
            </a:r>
            <a:fld id="{E6AD4CB5-781A-47F5-8249-E229C2D1C059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354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84E900A8-227E-3FD2-40C9-94ADA206F0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987425"/>
            <a:ext cx="3932237" cy="4881563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hu-HU" dirty="0"/>
              <a:t>Célkitűzés</a:t>
            </a:r>
          </a:p>
          <a:p>
            <a:pPr marL="457200" indent="-457200">
              <a:buAutoNum type="arabicPeriod"/>
            </a:pPr>
            <a:r>
              <a:rPr lang="hu-HU" dirty="0"/>
              <a:t>Blokk diagram</a:t>
            </a:r>
          </a:p>
          <a:p>
            <a:pPr marL="457200" indent="-457200">
              <a:buAutoNum type="arabicPeriod"/>
            </a:pPr>
            <a:r>
              <a:rPr lang="hu-HU" dirty="0"/>
              <a:t>Tervezési alapelvek</a:t>
            </a:r>
          </a:p>
          <a:p>
            <a:pPr marL="457200" indent="-457200">
              <a:buAutoNum type="arabicPeriod"/>
            </a:pPr>
            <a:r>
              <a:rPr lang="hu-HU" dirty="0"/>
              <a:t>Komponens pozíciók</a:t>
            </a:r>
          </a:p>
          <a:p>
            <a:pPr marL="457200" indent="-457200">
              <a:buAutoNum type="arabicPeriod"/>
            </a:pPr>
            <a:r>
              <a:rPr lang="hu-HU" dirty="0"/>
              <a:t>Időterv</a:t>
            </a:r>
          </a:p>
          <a:p>
            <a:pPr marL="457200" indent="-457200">
              <a:buAutoNum type="arabicPeriod"/>
            </a:pPr>
            <a:r>
              <a:rPr lang="hu-HU" dirty="0"/>
              <a:t>Költségterv</a:t>
            </a:r>
          </a:p>
          <a:p>
            <a:pPr marL="457200" indent="-457200">
              <a:buAutoNum type="arabicPeriod"/>
            </a:pPr>
            <a:r>
              <a:rPr lang="hu-HU" dirty="0"/>
              <a:t>Gyártás/rendelési </a:t>
            </a:r>
            <a:r>
              <a:rPr lang="hu-HU" dirty="0" err="1"/>
              <a:t>info</a:t>
            </a:r>
            <a:endParaRPr lang="hu-HU" dirty="0"/>
          </a:p>
          <a:p>
            <a:pPr marL="457200" indent="-457200">
              <a:buAutoNum type="arabicPeriod"/>
            </a:pPr>
            <a:r>
              <a:rPr lang="hu-HU" dirty="0"/>
              <a:t>Megjegyzések</a:t>
            </a:r>
          </a:p>
          <a:p>
            <a:pPr marL="457200" indent="-457200">
              <a:buAutoNum type="arabicPeriod"/>
            </a:pP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1B0E03-2AE3-2996-5A2B-65C6EFFFA2C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01297" y="6356349"/>
            <a:ext cx="940724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D4175C87-9D9D-48F5-A3C5-AC1ABE412E37}" type="datetime1">
              <a:rPr lang="en-US" smtClean="0"/>
              <a:pPr>
                <a:spcAft>
                  <a:spcPts val="600"/>
                </a:spcAft>
              </a:pPr>
              <a:t>12/30/2023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A70B8F-1F84-4EB2-4A21-F647CEFE6E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Kov</a:t>
            </a:r>
            <a:r>
              <a:rPr lang="hu-HU"/>
              <a:t>ács Márk - Mérnökinformatikus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973DF6-59AF-A64D-6E61-F127DA7301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15600" y="6356350"/>
            <a:ext cx="838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GB"/>
              <a:t>|  </a:t>
            </a:r>
            <a:fld id="{E6AD4CB5-781A-47F5-8249-E229C2D1C059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sp>
        <p:nvSpPr>
          <p:cNvPr id="21" name="Title 6">
            <a:extLst>
              <a:ext uri="{FF2B5EF4-FFF2-40B4-BE49-F238E27FC236}">
                <a16:creationId xmlns:a16="http://schemas.microsoft.com/office/drawing/2014/main" id="{1BA4E942-EC5B-C8B2-1823-2F0965A97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822" y="12034"/>
            <a:ext cx="11851177" cy="735540"/>
          </a:xfrm>
        </p:spPr>
        <p:txBody>
          <a:bodyPr/>
          <a:lstStyle/>
          <a:p>
            <a:r>
              <a:rPr lang="hu-HU" dirty="0"/>
              <a:t>0. Agenda</a:t>
            </a:r>
            <a:endParaRPr lang="en-US" dirty="0"/>
          </a:p>
        </p:txBody>
      </p:sp>
      <p:pic>
        <p:nvPicPr>
          <p:cNvPr id="22" name="Content Placeholder 21">
            <a:extLst>
              <a:ext uri="{FF2B5EF4-FFF2-40B4-BE49-F238E27FC236}">
                <a16:creationId xmlns:a16="http://schemas.microsoft.com/office/drawing/2014/main" id="{A357AA82-FD3A-34DE-4817-F012A70049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0012" y="1381288"/>
            <a:ext cx="6172200" cy="4095423"/>
          </a:xfrm>
        </p:spPr>
      </p:pic>
    </p:spTree>
    <p:extLst>
      <p:ext uri="{BB962C8B-B14F-4D97-AF65-F5344CB8AC3E}">
        <p14:creationId xmlns:p14="http://schemas.microsoft.com/office/powerpoint/2010/main" val="405249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 descr="A computer chip with many different components&#10;&#10;Description automatically generated with medium confidence">
            <a:extLst>
              <a:ext uri="{FF2B5EF4-FFF2-40B4-BE49-F238E27FC236}">
                <a16:creationId xmlns:a16="http://schemas.microsoft.com/office/drawing/2014/main" id="{518D5436-76F6-B1E1-49EF-04BA56C13F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025" y="1422646"/>
            <a:ext cx="6172200" cy="4003183"/>
          </a:xfr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0C265F-1B1F-3F04-B22C-8DCE38C2D3A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dirty="0"/>
              <a:t>Moduláris beágyazott rendszer fejlesztői platform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dirty="0"/>
              <a:t>Megbízhatóság, hallgató-barát kezelhetőség és biztonság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dirty="0" err="1"/>
              <a:t>B.sC</a:t>
            </a:r>
            <a:r>
              <a:rPr lang="hu-HU" dirty="0"/>
              <a:t>. Szinten szükséges perifériák, interfészek, protokollok tesztelhetősége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dirty="0"/>
              <a:t>Új tanananyag tematika és megvalósítható projektek kidolgozása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hu-H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5E2E2E-25EA-1739-55A9-4E6619187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58FB8-2C89-44D5-A3DA-7F7E91126C11}" type="datetime1">
              <a:rPr lang="en-US" smtClean="0"/>
              <a:t>12/30/2023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619B34-3B46-7C5B-E1A0-2AA4271D20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Kov</a:t>
            </a:r>
            <a:r>
              <a:rPr lang="hu-HU"/>
              <a:t>ács Márk - Mérnökinformatikus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340982-D58C-5A75-6381-D60DAA3826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/>
              <a:t>|  </a:t>
            </a:r>
            <a:fld id="{E6AD4CB5-781A-47F5-8249-E229C2D1C059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39C76D0-A1E3-C56F-73F2-E809E20D9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1. Célkitűzés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1530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14C74C-E8E9-DF51-F121-23D6218DE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75C87-9D9D-48F5-A3C5-AC1ABE412E37}" type="datetime1">
              <a:rPr lang="en-US" smtClean="0"/>
              <a:t>12/30/2023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49DF0B-E2BA-43CC-A1E7-610515E159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Kov</a:t>
            </a:r>
            <a:r>
              <a:rPr lang="hu-HU"/>
              <a:t>ács Márk - Mérnökinformatikus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261DDE-1E1E-3420-5D71-394E73233C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/>
              <a:t>|  </a:t>
            </a:r>
            <a:fld id="{E6AD4CB5-781A-47F5-8249-E229C2D1C059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69A980A-A0E8-E354-061D-49CE0679A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2. Blokk diagram</a:t>
            </a:r>
            <a:endParaRPr lang="en-US" dirty="0"/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F6261B4B-040B-C276-1759-7CBD876CF708}"/>
              </a:ext>
            </a:extLst>
          </p:cNvPr>
          <p:cNvSpPr/>
          <p:nvPr/>
        </p:nvSpPr>
        <p:spPr>
          <a:xfrm>
            <a:off x="340824" y="1381351"/>
            <a:ext cx="1114697" cy="644434"/>
          </a:xfrm>
          <a:prstGeom prst="flowChartProcess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NFC</a:t>
            </a:r>
            <a:endParaRPr lang="en-US" dirty="0"/>
          </a:p>
        </p:txBody>
      </p:sp>
      <p:sp>
        <p:nvSpPr>
          <p:cNvPr id="9" name="Flowchart: Process 8">
            <a:extLst>
              <a:ext uri="{FF2B5EF4-FFF2-40B4-BE49-F238E27FC236}">
                <a16:creationId xmlns:a16="http://schemas.microsoft.com/office/drawing/2014/main" id="{FD0C7504-1443-4971-21C3-AB147A78224E}"/>
              </a:ext>
            </a:extLst>
          </p:cNvPr>
          <p:cNvSpPr/>
          <p:nvPr/>
        </p:nvSpPr>
        <p:spPr>
          <a:xfrm>
            <a:off x="340824" y="2305548"/>
            <a:ext cx="1114697" cy="644434"/>
          </a:xfrm>
          <a:prstGeom prst="flowChartProcess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/>
              <a:t>uSD</a:t>
            </a:r>
            <a:endParaRPr lang="en-US" dirty="0"/>
          </a:p>
        </p:txBody>
      </p:sp>
      <p:sp>
        <p:nvSpPr>
          <p:cNvPr id="10" name="Flowchart: Process 9">
            <a:extLst>
              <a:ext uri="{FF2B5EF4-FFF2-40B4-BE49-F238E27FC236}">
                <a16:creationId xmlns:a16="http://schemas.microsoft.com/office/drawing/2014/main" id="{6E9FDDB2-6C23-F300-AF99-CBF207E1F102}"/>
              </a:ext>
            </a:extLst>
          </p:cNvPr>
          <p:cNvSpPr/>
          <p:nvPr/>
        </p:nvSpPr>
        <p:spPr>
          <a:xfrm>
            <a:off x="340821" y="3229745"/>
            <a:ext cx="1114697" cy="644434"/>
          </a:xfrm>
          <a:prstGeom prst="flowChartProcess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TFT SCREEN</a:t>
            </a:r>
            <a:endParaRPr lang="en-US" dirty="0"/>
          </a:p>
        </p:txBody>
      </p:sp>
      <p:sp>
        <p:nvSpPr>
          <p:cNvPr id="11" name="Flowchart: Process 10">
            <a:extLst>
              <a:ext uri="{FF2B5EF4-FFF2-40B4-BE49-F238E27FC236}">
                <a16:creationId xmlns:a16="http://schemas.microsoft.com/office/drawing/2014/main" id="{6A6D345F-F120-2DF6-3D5B-A08435676093}"/>
              </a:ext>
            </a:extLst>
          </p:cNvPr>
          <p:cNvSpPr/>
          <p:nvPr/>
        </p:nvSpPr>
        <p:spPr>
          <a:xfrm>
            <a:off x="340821" y="5024230"/>
            <a:ext cx="1114697" cy="644434"/>
          </a:xfrm>
          <a:prstGeom prst="flowChartProcess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OUTPUT</a:t>
            </a:r>
            <a:endParaRPr lang="en-US" dirty="0"/>
          </a:p>
        </p:txBody>
      </p:sp>
      <p:sp>
        <p:nvSpPr>
          <p:cNvPr id="12" name="Flowchart: Process 11">
            <a:extLst>
              <a:ext uri="{FF2B5EF4-FFF2-40B4-BE49-F238E27FC236}">
                <a16:creationId xmlns:a16="http://schemas.microsoft.com/office/drawing/2014/main" id="{C7A465EE-12D9-AE26-0ED6-091AAB75C5CA}"/>
              </a:ext>
            </a:extLst>
          </p:cNvPr>
          <p:cNvSpPr/>
          <p:nvPr/>
        </p:nvSpPr>
        <p:spPr>
          <a:xfrm>
            <a:off x="2081349" y="1381351"/>
            <a:ext cx="1114697" cy="644434"/>
          </a:xfrm>
          <a:prstGeom prst="flowChartProcess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RADIO</a:t>
            </a:r>
            <a:endParaRPr lang="en-US" dirty="0"/>
          </a:p>
        </p:txBody>
      </p:sp>
      <p:sp>
        <p:nvSpPr>
          <p:cNvPr id="13" name="Flowchart: Process 12">
            <a:extLst>
              <a:ext uri="{FF2B5EF4-FFF2-40B4-BE49-F238E27FC236}">
                <a16:creationId xmlns:a16="http://schemas.microsoft.com/office/drawing/2014/main" id="{DABDB78B-9250-8C11-7BFF-9623F0431A33}"/>
              </a:ext>
            </a:extLst>
          </p:cNvPr>
          <p:cNvSpPr/>
          <p:nvPr/>
        </p:nvSpPr>
        <p:spPr>
          <a:xfrm>
            <a:off x="340821" y="4150581"/>
            <a:ext cx="1114697" cy="644434"/>
          </a:xfrm>
          <a:prstGeom prst="flowChartProcess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ACCEL / GYRO</a:t>
            </a:r>
            <a:endParaRPr lang="en-US" dirty="0"/>
          </a:p>
        </p:txBody>
      </p:sp>
      <p:sp>
        <p:nvSpPr>
          <p:cNvPr id="14" name="Flowchart: Process 13">
            <a:extLst>
              <a:ext uri="{FF2B5EF4-FFF2-40B4-BE49-F238E27FC236}">
                <a16:creationId xmlns:a16="http://schemas.microsoft.com/office/drawing/2014/main" id="{F65C36E3-0A8F-734D-F61B-55F7565E8EC6}"/>
              </a:ext>
            </a:extLst>
          </p:cNvPr>
          <p:cNvSpPr/>
          <p:nvPr/>
        </p:nvSpPr>
        <p:spPr>
          <a:xfrm>
            <a:off x="2081349" y="2305548"/>
            <a:ext cx="1114697" cy="644434"/>
          </a:xfrm>
          <a:prstGeom prst="flowChartProcess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TEMP.</a:t>
            </a:r>
          </a:p>
        </p:txBody>
      </p:sp>
      <p:sp>
        <p:nvSpPr>
          <p:cNvPr id="15" name="Flowchart: Process 14">
            <a:extLst>
              <a:ext uri="{FF2B5EF4-FFF2-40B4-BE49-F238E27FC236}">
                <a16:creationId xmlns:a16="http://schemas.microsoft.com/office/drawing/2014/main" id="{EA9E6A67-3B12-12C9-CD88-F535E687ACE1}"/>
              </a:ext>
            </a:extLst>
          </p:cNvPr>
          <p:cNvSpPr/>
          <p:nvPr/>
        </p:nvSpPr>
        <p:spPr>
          <a:xfrm>
            <a:off x="2081349" y="3266756"/>
            <a:ext cx="1114697" cy="644434"/>
          </a:xfrm>
          <a:prstGeom prst="flowChartProcess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LCD</a:t>
            </a:r>
            <a:endParaRPr lang="en-US" dirty="0"/>
          </a:p>
        </p:txBody>
      </p:sp>
      <p:sp>
        <p:nvSpPr>
          <p:cNvPr id="16" name="Flowchart: Process 15">
            <a:extLst>
              <a:ext uri="{FF2B5EF4-FFF2-40B4-BE49-F238E27FC236}">
                <a16:creationId xmlns:a16="http://schemas.microsoft.com/office/drawing/2014/main" id="{40274C73-FE29-31B0-0F9E-C3774D2FF629}"/>
              </a:ext>
            </a:extLst>
          </p:cNvPr>
          <p:cNvSpPr/>
          <p:nvPr/>
        </p:nvSpPr>
        <p:spPr>
          <a:xfrm>
            <a:off x="3850374" y="1381351"/>
            <a:ext cx="1114697" cy="644434"/>
          </a:xfrm>
          <a:prstGeom prst="flowChartProcess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ESP32</a:t>
            </a:r>
            <a:endParaRPr lang="en-US" dirty="0"/>
          </a:p>
        </p:txBody>
      </p:sp>
      <p:sp>
        <p:nvSpPr>
          <p:cNvPr id="17" name="Flowchart: Process 16">
            <a:extLst>
              <a:ext uri="{FF2B5EF4-FFF2-40B4-BE49-F238E27FC236}">
                <a16:creationId xmlns:a16="http://schemas.microsoft.com/office/drawing/2014/main" id="{C1EE876E-ABA0-B459-8DD4-01D88ECAAA24}"/>
              </a:ext>
            </a:extLst>
          </p:cNvPr>
          <p:cNvSpPr/>
          <p:nvPr/>
        </p:nvSpPr>
        <p:spPr>
          <a:xfrm>
            <a:off x="2081349" y="4149540"/>
            <a:ext cx="1114697" cy="644434"/>
          </a:xfrm>
          <a:prstGeom prst="flowChartProcess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OUTPUT</a:t>
            </a:r>
            <a:endParaRPr lang="en-US" dirty="0"/>
          </a:p>
        </p:txBody>
      </p:sp>
      <p:sp>
        <p:nvSpPr>
          <p:cNvPr id="18" name="Flowchart: Process 17">
            <a:extLst>
              <a:ext uri="{FF2B5EF4-FFF2-40B4-BE49-F238E27FC236}">
                <a16:creationId xmlns:a16="http://schemas.microsoft.com/office/drawing/2014/main" id="{6C5BCA41-057D-77CD-932E-5DFAEA3D1A8A}"/>
              </a:ext>
            </a:extLst>
          </p:cNvPr>
          <p:cNvSpPr/>
          <p:nvPr/>
        </p:nvSpPr>
        <p:spPr>
          <a:xfrm>
            <a:off x="3850374" y="3268457"/>
            <a:ext cx="1114697" cy="644434"/>
          </a:xfrm>
          <a:prstGeom prst="flowChartProcess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OUTPUT</a:t>
            </a:r>
            <a:endParaRPr lang="en-US" dirty="0"/>
          </a:p>
        </p:txBody>
      </p:sp>
      <p:sp>
        <p:nvSpPr>
          <p:cNvPr id="19" name="Flowchart: Process 18">
            <a:extLst>
              <a:ext uri="{FF2B5EF4-FFF2-40B4-BE49-F238E27FC236}">
                <a16:creationId xmlns:a16="http://schemas.microsoft.com/office/drawing/2014/main" id="{F3176C9A-9DEC-C796-51F1-2B06E8755909}"/>
              </a:ext>
            </a:extLst>
          </p:cNvPr>
          <p:cNvSpPr/>
          <p:nvPr/>
        </p:nvSpPr>
        <p:spPr>
          <a:xfrm>
            <a:off x="3850374" y="2305548"/>
            <a:ext cx="1114697" cy="644434"/>
          </a:xfrm>
          <a:prstGeom prst="flowChartProcess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USB-TTL</a:t>
            </a:r>
            <a:endParaRPr lang="en-US" dirty="0"/>
          </a:p>
        </p:txBody>
      </p:sp>
      <p:sp>
        <p:nvSpPr>
          <p:cNvPr id="20" name="Flowchart: Process 19">
            <a:extLst>
              <a:ext uri="{FF2B5EF4-FFF2-40B4-BE49-F238E27FC236}">
                <a16:creationId xmlns:a16="http://schemas.microsoft.com/office/drawing/2014/main" id="{190261BC-514D-16F0-A335-F82381DCCF17}"/>
              </a:ext>
            </a:extLst>
          </p:cNvPr>
          <p:cNvSpPr/>
          <p:nvPr/>
        </p:nvSpPr>
        <p:spPr>
          <a:xfrm>
            <a:off x="10736484" y="1402043"/>
            <a:ext cx="1114697" cy="644434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POT.</a:t>
            </a:r>
            <a:endParaRPr lang="en-US" dirty="0"/>
          </a:p>
        </p:txBody>
      </p:sp>
      <p:sp>
        <p:nvSpPr>
          <p:cNvPr id="21" name="Flowchart: Process 20">
            <a:extLst>
              <a:ext uri="{FF2B5EF4-FFF2-40B4-BE49-F238E27FC236}">
                <a16:creationId xmlns:a16="http://schemas.microsoft.com/office/drawing/2014/main" id="{2BCF84F2-780C-7EB4-CB1C-8787A160DCF3}"/>
              </a:ext>
            </a:extLst>
          </p:cNvPr>
          <p:cNvSpPr/>
          <p:nvPr/>
        </p:nvSpPr>
        <p:spPr>
          <a:xfrm>
            <a:off x="10736484" y="2326240"/>
            <a:ext cx="1114697" cy="644434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LIGHT</a:t>
            </a:r>
            <a:endParaRPr lang="en-US" dirty="0"/>
          </a:p>
        </p:txBody>
      </p:sp>
      <p:sp>
        <p:nvSpPr>
          <p:cNvPr id="22" name="Flowchart: Process 21">
            <a:extLst>
              <a:ext uri="{FF2B5EF4-FFF2-40B4-BE49-F238E27FC236}">
                <a16:creationId xmlns:a16="http://schemas.microsoft.com/office/drawing/2014/main" id="{73F8632A-4F8B-BC6A-CF35-F776A40D536A}"/>
              </a:ext>
            </a:extLst>
          </p:cNvPr>
          <p:cNvSpPr/>
          <p:nvPr/>
        </p:nvSpPr>
        <p:spPr>
          <a:xfrm>
            <a:off x="10736481" y="3250437"/>
            <a:ext cx="1114697" cy="644434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SOUND</a:t>
            </a:r>
            <a:endParaRPr lang="en-US" dirty="0"/>
          </a:p>
        </p:txBody>
      </p:sp>
      <p:sp>
        <p:nvSpPr>
          <p:cNvPr id="23" name="Flowchart: Process 22">
            <a:extLst>
              <a:ext uri="{FF2B5EF4-FFF2-40B4-BE49-F238E27FC236}">
                <a16:creationId xmlns:a16="http://schemas.microsoft.com/office/drawing/2014/main" id="{3F03EE1B-C9AE-6ADB-5AB3-F74AAAFE2B3D}"/>
              </a:ext>
            </a:extLst>
          </p:cNvPr>
          <p:cNvSpPr/>
          <p:nvPr/>
        </p:nvSpPr>
        <p:spPr>
          <a:xfrm>
            <a:off x="10736480" y="4174634"/>
            <a:ext cx="1114697" cy="644434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TEMP.</a:t>
            </a:r>
          </a:p>
          <a:p>
            <a:pPr algn="ctr"/>
            <a:r>
              <a:rPr lang="hu-HU" dirty="0"/>
              <a:t>PID</a:t>
            </a:r>
            <a:endParaRPr lang="en-US" dirty="0"/>
          </a:p>
        </p:txBody>
      </p:sp>
      <p:sp>
        <p:nvSpPr>
          <p:cNvPr id="24" name="Flowchart: Process 23">
            <a:extLst>
              <a:ext uri="{FF2B5EF4-FFF2-40B4-BE49-F238E27FC236}">
                <a16:creationId xmlns:a16="http://schemas.microsoft.com/office/drawing/2014/main" id="{8623093B-46B0-12B5-ABB2-633A3E03D286}"/>
              </a:ext>
            </a:extLst>
          </p:cNvPr>
          <p:cNvSpPr/>
          <p:nvPr/>
        </p:nvSpPr>
        <p:spPr>
          <a:xfrm>
            <a:off x="10736480" y="5098830"/>
            <a:ext cx="1114697" cy="644434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OUTPUT</a:t>
            </a:r>
            <a:endParaRPr lang="en-US" dirty="0"/>
          </a:p>
        </p:txBody>
      </p:sp>
      <p:sp>
        <p:nvSpPr>
          <p:cNvPr id="25" name="Flowchart: Process 24">
            <a:extLst>
              <a:ext uri="{FF2B5EF4-FFF2-40B4-BE49-F238E27FC236}">
                <a16:creationId xmlns:a16="http://schemas.microsoft.com/office/drawing/2014/main" id="{228BE755-3AA1-5232-4929-5D2B3AB8EA62}"/>
              </a:ext>
            </a:extLst>
          </p:cNvPr>
          <p:cNvSpPr/>
          <p:nvPr/>
        </p:nvSpPr>
        <p:spPr>
          <a:xfrm>
            <a:off x="9033556" y="1381351"/>
            <a:ext cx="1114697" cy="644434"/>
          </a:xfrm>
          <a:prstGeom prst="flowChartProcess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KEYPAD / BUTTON</a:t>
            </a:r>
            <a:endParaRPr lang="en-US" dirty="0"/>
          </a:p>
        </p:txBody>
      </p:sp>
      <p:sp>
        <p:nvSpPr>
          <p:cNvPr id="27" name="Flowchart: Process 26">
            <a:extLst>
              <a:ext uri="{FF2B5EF4-FFF2-40B4-BE49-F238E27FC236}">
                <a16:creationId xmlns:a16="http://schemas.microsoft.com/office/drawing/2014/main" id="{D62B1CAF-C1B9-7568-CA04-1FFEE5E0C832}"/>
              </a:ext>
            </a:extLst>
          </p:cNvPr>
          <p:cNvSpPr/>
          <p:nvPr/>
        </p:nvSpPr>
        <p:spPr>
          <a:xfrm>
            <a:off x="9030389" y="2303371"/>
            <a:ext cx="1114697" cy="644434"/>
          </a:xfrm>
          <a:prstGeom prst="flowChartProcess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LED</a:t>
            </a:r>
            <a:endParaRPr lang="en-US" dirty="0"/>
          </a:p>
        </p:txBody>
      </p:sp>
      <p:sp>
        <p:nvSpPr>
          <p:cNvPr id="28" name="Flowchart: Process 27">
            <a:extLst>
              <a:ext uri="{FF2B5EF4-FFF2-40B4-BE49-F238E27FC236}">
                <a16:creationId xmlns:a16="http://schemas.microsoft.com/office/drawing/2014/main" id="{6164E5E7-FAAA-F760-3C31-73E15D027952}"/>
              </a:ext>
            </a:extLst>
          </p:cNvPr>
          <p:cNvSpPr/>
          <p:nvPr/>
        </p:nvSpPr>
        <p:spPr>
          <a:xfrm>
            <a:off x="7243352" y="3289331"/>
            <a:ext cx="1114697" cy="644434"/>
          </a:xfrm>
          <a:prstGeom prst="flowChartProcess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NEOPIXEL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Flowchart: Process 28">
            <a:extLst>
              <a:ext uri="{FF2B5EF4-FFF2-40B4-BE49-F238E27FC236}">
                <a16:creationId xmlns:a16="http://schemas.microsoft.com/office/drawing/2014/main" id="{DEEB062B-EA78-F2E6-F2A6-34FB84C7457D}"/>
              </a:ext>
            </a:extLst>
          </p:cNvPr>
          <p:cNvSpPr/>
          <p:nvPr/>
        </p:nvSpPr>
        <p:spPr>
          <a:xfrm>
            <a:off x="7243353" y="2337465"/>
            <a:ext cx="1114697" cy="644434"/>
          </a:xfrm>
          <a:prstGeom prst="flowChartProcess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CAN_OUT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lowchart: Process 29">
            <a:extLst>
              <a:ext uri="{FF2B5EF4-FFF2-40B4-BE49-F238E27FC236}">
                <a16:creationId xmlns:a16="http://schemas.microsoft.com/office/drawing/2014/main" id="{547681C1-C1CA-9C27-67DB-FF7047FD2D6B}"/>
              </a:ext>
            </a:extLst>
          </p:cNvPr>
          <p:cNvSpPr/>
          <p:nvPr/>
        </p:nvSpPr>
        <p:spPr>
          <a:xfrm>
            <a:off x="5538651" y="1254034"/>
            <a:ext cx="1114697" cy="4624251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MCU</a:t>
            </a:r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75FBFB0-D1B5-66A5-0D9B-42AB18798C8E}"/>
              </a:ext>
            </a:extLst>
          </p:cNvPr>
          <p:cNvSpPr/>
          <p:nvPr/>
        </p:nvSpPr>
        <p:spPr>
          <a:xfrm>
            <a:off x="3675016" y="1254034"/>
            <a:ext cx="1524000" cy="2812869"/>
          </a:xfrm>
          <a:prstGeom prst="rect">
            <a:avLst/>
          </a:prstGeom>
          <a:noFill/>
          <a:ln w="38100"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DD69114-CE13-9C36-1170-5811F505C24C}"/>
              </a:ext>
            </a:extLst>
          </p:cNvPr>
          <p:cNvSpPr/>
          <p:nvPr/>
        </p:nvSpPr>
        <p:spPr>
          <a:xfrm>
            <a:off x="1909551" y="1217496"/>
            <a:ext cx="1524000" cy="3755098"/>
          </a:xfrm>
          <a:prstGeom prst="rect">
            <a:avLst/>
          </a:prstGeom>
          <a:noFill/>
          <a:ln w="38100"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45DE4B9-1AE0-53BA-DF8C-DB6D6FFA258D}"/>
              </a:ext>
            </a:extLst>
          </p:cNvPr>
          <p:cNvSpPr/>
          <p:nvPr/>
        </p:nvSpPr>
        <p:spPr>
          <a:xfrm>
            <a:off x="136170" y="1217496"/>
            <a:ext cx="1524000" cy="4660790"/>
          </a:xfrm>
          <a:prstGeom prst="rect">
            <a:avLst/>
          </a:prstGeom>
          <a:noFill/>
          <a:ln w="3810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lowchart: Process 36">
            <a:extLst>
              <a:ext uri="{FF2B5EF4-FFF2-40B4-BE49-F238E27FC236}">
                <a16:creationId xmlns:a16="http://schemas.microsoft.com/office/drawing/2014/main" id="{ABDF4C16-041A-AD5D-F87E-ECB8E9101554}"/>
              </a:ext>
            </a:extLst>
          </p:cNvPr>
          <p:cNvSpPr/>
          <p:nvPr/>
        </p:nvSpPr>
        <p:spPr>
          <a:xfrm>
            <a:off x="9030389" y="4188077"/>
            <a:ext cx="1114697" cy="644434"/>
          </a:xfrm>
          <a:prstGeom prst="flowChartProcess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PWM / D</a:t>
            </a:r>
            <a:br>
              <a:rPr lang="hu-HU" dirty="0"/>
            </a:br>
            <a:r>
              <a:rPr lang="hu-HU" dirty="0"/>
              <a:t>OUTPUT</a:t>
            </a:r>
            <a:endParaRPr lang="en-US" dirty="0"/>
          </a:p>
        </p:txBody>
      </p:sp>
      <p:sp>
        <p:nvSpPr>
          <p:cNvPr id="48" name="Flowchart: Process 47">
            <a:extLst>
              <a:ext uri="{FF2B5EF4-FFF2-40B4-BE49-F238E27FC236}">
                <a16:creationId xmlns:a16="http://schemas.microsoft.com/office/drawing/2014/main" id="{BFBCDC62-F409-77EC-C189-73CB6B3F44F1}"/>
              </a:ext>
            </a:extLst>
          </p:cNvPr>
          <p:cNvSpPr/>
          <p:nvPr/>
        </p:nvSpPr>
        <p:spPr>
          <a:xfrm>
            <a:off x="9028808" y="3334078"/>
            <a:ext cx="1114697" cy="644434"/>
          </a:xfrm>
          <a:prstGeom prst="flowChartProcess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TEMP</a:t>
            </a:r>
            <a:r>
              <a:rPr lang="en-US" dirty="0"/>
              <a:t> /</a:t>
            </a:r>
          </a:p>
          <a:p>
            <a:pPr algn="ctr"/>
            <a:r>
              <a:rPr lang="en-US" dirty="0"/>
              <a:t>BUZZER</a:t>
            </a:r>
          </a:p>
        </p:txBody>
      </p:sp>
      <p:sp>
        <p:nvSpPr>
          <p:cNvPr id="49" name="Flowchart: Process 48">
            <a:extLst>
              <a:ext uri="{FF2B5EF4-FFF2-40B4-BE49-F238E27FC236}">
                <a16:creationId xmlns:a16="http://schemas.microsoft.com/office/drawing/2014/main" id="{F480346B-480F-0CF9-7D73-B4B2940BCEE9}"/>
              </a:ext>
            </a:extLst>
          </p:cNvPr>
          <p:cNvSpPr/>
          <p:nvPr/>
        </p:nvSpPr>
        <p:spPr>
          <a:xfrm>
            <a:off x="7243351" y="4181867"/>
            <a:ext cx="1114697" cy="644434"/>
          </a:xfrm>
          <a:prstGeom prst="flowChartProcess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MOTOR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" name="Flowchart: Process 50">
            <a:extLst>
              <a:ext uri="{FF2B5EF4-FFF2-40B4-BE49-F238E27FC236}">
                <a16:creationId xmlns:a16="http://schemas.microsoft.com/office/drawing/2014/main" id="{1B13ADBE-5B3C-8B96-DDE3-067578265AD3}"/>
              </a:ext>
            </a:extLst>
          </p:cNvPr>
          <p:cNvSpPr/>
          <p:nvPr/>
        </p:nvSpPr>
        <p:spPr>
          <a:xfrm>
            <a:off x="7243353" y="1379153"/>
            <a:ext cx="1114697" cy="644434"/>
          </a:xfrm>
          <a:prstGeom prst="flowChartProcess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USB HOST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5DCBC024-FB97-C714-919E-3168AD39AA90}"/>
              </a:ext>
            </a:extLst>
          </p:cNvPr>
          <p:cNvSpPr/>
          <p:nvPr/>
        </p:nvSpPr>
        <p:spPr>
          <a:xfrm>
            <a:off x="7059483" y="1269131"/>
            <a:ext cx="1524000" cy="3755098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903E6CCC-3282-34E4-3B2E-23A83A90E0CD}"/>
              </a:ext>
            </a:extLst>
          </p:cNvPr>
          <p:cNvSpPr/>
          <p:nvPr/>
        </p:nvSpPr>
        <p:spPr>
          <a:xfrm>
            <a:off x="8806345" y="1254034"/>
            <a:ext cx="1524000" cy="3770196"/>
          </a:xfrm>
          <a:prstGeom prst="rect">
            <a:avLst/>
          </a:prstGeom>
          <a:noFill/>
          <a:ln w="38100">
            <a:solidFill>
              <a:schemeClr val="accent4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0FF773E4-0344-4687-0F4A-A5DF51EF6D22}"/>
              </a:ext>
            </a:extLst>
          </p:cNvPr>
          <p:cNvSpPr/>
          <p:nvPr/>
        </p:nvSpPr>
        <p:spPr>
          <a:xfrm>
            <a:off x="10531830" y="1261039"/>
            <a:ext cx="1524000" cy="4624251"/>
          </a:xfrm>
          <a:prstGeom prst="rect">
            <a:avLst/>
          </a:prstGeom>
          <a:noFill/>
          <a:ln w="381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40466860-5DA0-3B34-CC82-BEC1FF444E5D}"/>
              </a:ext>
            </a:extLst>
          </p:cNvPr>
          <p:cNvCxnSpPr>
            <a:cxnSpLocks/>
            <a:stCxn id="34" idx="2"/>
          </p:cNvCxnSpPr>
          <p:nvPr/>
        </p:nvCxnSpPr>
        <p:spPr>
          <a:xfrm rot="16200000" flipH="1">
            <a:off x="4644912" y="3859007"/>
            <a:ext cx="717706" cy="1133498"/>
          </a:xfrm>
          <a:prstGeom prst="bentConnector2">
            <a:avLst/>
          </a:prstGeom>
          <a:ln w="38100">
            <a:solidFill>
              <a:schemeClr val="accent5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FE70E64E-F727-0EA2-1FA2-BE2643425A90}"/>
              </a:ext>
            </a:extLst>
          </p:cNvPr>
          <p:cNvCxnSpPr>
            <a:cxnSpLocks/>
            <a:stCxn id="35" idx="2"/>
          </p:cNvCxnSpPr>
          <p:nvPr/>
        </p:nvCxnSpPr>
        <p:spPr>
          <a:xfrm rot="16200000" flipH="1">
            <a:off x="3954236" y="3689909"/>
            <a:ext cx="316774" cy="2882144"/>
          </a:xfrm>
          <a:prstGeom prst="bentConnector2">
            <a:avLst/>
          </a:prstGeom>
          <a:ln w="38100">
            <a:solidFill>
              <a:schemeClr val="accent6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5EB4DB4D-79A2-D9A5-7DF1-0530330C41C2}"/>
              </a:ext>
            </a:extLst>
          </p:cNvPr>
          <p:cNvCxnSpPr>
            <a:cxnSpLocks/>
          </p:cNvCxnSpPr>
          <p:nvPr/>
        </p:nvCxnSpPr>
        <p:spPr>
          <a:xfrm>
            <a:off x="1675214" y="5861400"/>
            <a:ext cx="3878481" cy="16885"/>
          </a:xfrm>
          <a:prstGeom prst="straightConnector1">
            <a:avLst/>
          </a:prstGeom>
          <a:ln w="3810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89F87E39-5413-D39D-E8F2-9141DCF74A5E}"/>
              </a:ext>
            </a:extLst>
          </p:cNvPr>
          <p:cNvCxnSpPr>
            <a:cxnSpLocks/>
          </p:cNvCxnSpPr>
          <p:nvPr/>
        </p:nvCxnSpPr>
        <p:spPr>
          <a:xfrm flipH="1" flipV="1">
            <a:off x="6653348" y="5861400"/>
            <a:ext cx="3878481" cy="23889"/>
          </a:xfrm>
          <a:prstGeom prst="straightConnector1">
            <a:avLst/>
          </a:prstGeom>
          <a:ln w="38100">
            <a:solidFill>
              <a:schemeClr val="accent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or: Elbow 75">
            <a:extLst>
              <a:ext uri="{FF2B5EF4-FFF2-40B4-BE49-F238E27FC236}">
                <a16:creationId xmlns:a16="http://schemas.microsoft.com/office/drawing/2014/main" id="{1C98D9BE-1CEE-2B2F-9E35-CDFA5FB1027B}"/>
              </a:ext>
            </a:extLst>
          </p:cNvPr>
          <p:cNvCxnSpPr>
            <a:cxnSpLocks/>
            <a:stCxn id="53" idx="2"/>
          </p:cNvCxnSpPr>
          <p:nvPr/>
        </p:nvCxnSpPr>
        <p:spPr>
          <a:xfrm rot="5400000">
            <a:off x="7828528" y="3849051"/>
            <a:ext cx="564639" cy="2914997"/>
          </a:xfrm>
          <a:prstGeom prst="bentConnector2">
            <a:avLst/>
          </a:prstGeom>
          <a:ln w="38100">
            <a:solidFill>
              <a:schemeClr val="accent4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54CB4002-5F07-7D77-FD7B-02B41031411E}"/>
              </a:ext>
            </a:extLst>
          </p:cNvPr>
          <p:cNvCxnSpPr>
            <a:cxnSpLocks/>
            <a:stCxn id="52" idx="2"/>
          </p:cNvCxnSpPr>
          <p:nvPr/>
        </p:nvCxnSpPr>
        <p:spPr>
          <a:xfrm rot="5400000">
            <a:off x="7084829" y="4592749"/>
            <a:ext cx="305174" cy="1168135"/>
          </a:xfrm>
          <a:prstGeom prst="bentConnector2">
            <a:avLst/>
          </a:prstGeom>
          <a:ln w="38100">
            <a:solidFill>
              <a:schemeClr val="accent4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C3D90488-F9FE-4D45-73E7-6DB0D372C716}"/>
              </a:ext>
            </a:extLst>
          </p:cNvPr>
          <p:cNvSpPr txBox="1"/>
          <p:nvPr/>
        </p:nvSpPr>
        <p:spPr>
          <a:xfrm>
            <a:off x="647940" y="800749"/>
            <a:ext cx="5116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/>
              <a:t>SPI</a:t>
            </a:r>
            <a:endParaRPr lang="en-US" sz="2000" b="1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1B980B12-05E8-2A57-68E7-542C88F0ED92}"/>
              </a:ext>
            </a:extLst>
          </p:cNvPr>
          <p:cNvSpPr txBox="1"/>
          <p:nvPr/>
        </p:nvSpPr>
        <p:spPr>
          <a:xfrm>
            <a:off x="1909551" y="823195"/>
            <a:ext cx="152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000" b="1" dirty="0"/>
              <a:t>I</a:t>
            </a:r>
            <a:r>
              <a:rPr lang="hu-HU" sz="2000" b="1" baseline="30000" dirty="0"/>
              <a:t>2</a:t>
            </a:r>
            <a:r>
              <a:rPr lang="hu-HU" sz="2000" b="1" dirty="0"/>
              <a:t>C</a:t>
            </a:r>
            <a:endParaRPr lang="en-US" sz="2000" b="1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A38AFB0-C14F-932C-0E33-5169167916C6}"/>
              </a:ext>
            </a:extLst>
          </p:cNvPr>
          <p:cNvSpPr txBox="1"/>
          <p:nvPr/>
        </p:nvSpPr>
        <p:spPr>
          <a:xfrm>
            <a:off x="3675016" y="853923"/>
            <a:ext cx="152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000" b="1" dirty="0"/>
              <a:t>SERIAL</a:t>
            </a:r>
            <a:endParaRPr lang="en-US" sz="2000" b="1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778054D0-2414-0AEB-76CD-FFB152423EBF}"/>
              </a:ext>
            </a:extLst>
          </p:cNvPr>
          <p:cNvSpPr txBox="1"/>
          <p:nvPr/>
        </p:nvSpPr>
        <p:spPr>
          <a:xfrm>
            <a:off x="7008025" y="823195"/>
            <a:ext cx="152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000" b="1" dirty="0"/>
              <a:t>SPECIAL</a:t>
            </a:r>
            <a:endParaRPr lang="en-US" sz="2000" b="1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9014200-AE91-85C8-D16C-7B78EEB8CAA5}"/>
              </a:ext>
            </a:extLst>
          </p:cNvPr>
          <p:cNvSpPr txBox="1"/>
          <p:nvPr/>
        </p:nvSpPr>
        <p:spPr>
          <a:xfrm>
            <a:off x="8773490" y="823195"/>
            <a:ext cx="152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000" b="1" dirty="0"/>
              <a:t>DIGITAL</a:t>
            </a:r>
            <a:endParaRPr lang="en-US" sz="2000" b="1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EE51FBAD-CC55-25BE-D69F-020730D792C1}"/>
              </a:ext>
            </a:extLst>
          </p:cNvPr>
          <p:cNvSpPr txBox="1"/>
          <p:nvPr/>
        </p:nvSpPr>
        <p:spPr>
          <a:xfrm>
            <a:off x="10531829" y="853923"/>
            <a:ext cx="152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000" b="1" dirty="0"/>
              <a:t>ANALOG</a:t>
            </a:r>
            <a:endParaRPr lang="en-US" sz="2000" b="1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3A32EA0D-4DD0-A517-E74E-9D62054C80C1}"/>
              </a:ext>
            </a:extLst>
          </p:cNvPr>
          <p:cNvSpPr txBox="1"/>
          <p:nvPr/>
        </p:nvSpPr>
        <p:spPr>
          <a:xfrm>
            <a:off x="4630906" y="5466898"/>
            <a:ext cx="7457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9 PIN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815A120A-5996-3645-AB02-CFEA8E931C30}"/>
              </a:ext>
            </a:extLst>
          </p:cNvPr>
          <p:cNvSpPr txBox="1"/>
          <p:nvPr/>
        </p:nvSpPr>
        <p:spPr>
          <a:xfrm>
            <a:off x="4623116" y="4889258"/>
            <a:ext cx="7457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2 PIN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1E6B2CB9-5E67-9C11-2906-26F17AB3F36A}"/>
              </a:ext>
            </a:extLst>
          </p:cNvPr>
          <p:cNvSpPr txBox="1"/>
          <p:nvPr/>
        </p:nvSpPr>
        <p:spPr>
          <a:xfrm>
            <a:off x="4624152" y="4373306"/>
            <a:ext cx="7457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4 PIN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FEC0DF6F-4422-8B3D-8B05-E849FEE9A24A}"/>
              </a:ext>
            </a:extLst>
          </p:cNvPr>
          <p:cNvSpPr txBox="1"/>
          <p:nvPr/>
        </p:nvSpPr>
        <p:spPr>
          <a:xfrm>
            <a:off x="6776113" y="4984239"/>
            <a:ext cx="7457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9 PIN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35BDB2C1-1C24-A9F9-EA94-6DB4EFC6F77D}"/>
              </a:ext>
            </a:extLst>
          </p:cNvPr>
          <p:cNvSpPr txBox="1"/>
          <p:nvPr/>
        </p:nvSpPr>
        <p:spPr>
          <a:xfrm>
            <a:off x="7870864" y="5248033"/>
            <a:ext cx="8755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23 PIN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7AD8B87C-5D38-8F39-E2C7-C1C367CC37D9}"/>
              </a:ext>
            </a:extLst>
          </p:cNvPr>
          <p:cNvSpPr txBox="1"/>
          <p:nvPr/>
        </p:nvSpPr>
        <p:spPr>
          <a:xfrm>
            <a:off x="8008849" y="5543209"/>
            <a:ext cx="7457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5 PIN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DB577BF8-E3CB-549B-3737-B3CB5A7BC908}"/>
              </a:ext>
            </a:extLst>
          </p:cNvPr>
          <p:cNvSpPr txBox="1"/>
          <p:nvPr/>
        </p:nvSpPr>
        <p:spPr>
          <a:xfrm>
            <a:off x="5538650" y="860929"/>
            <a:ext cx="11146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64/52 PIN</a:t>
            </a:r>
          </a:p>
        </p:txBody>
      </p:sp>
    </p:spTree>
    <p:extLst>
      <p:ext uri="{BB962C8B-B14F-4D97-AF65-F5344CB8AC3E}">
        <p14:creationId xmlns:p14="http://schemas.microsoft.com/office/powerpoint/2010/main" val="1182594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 up of a device&#10;&#10;Description automatically generated">
            <a:extLst>
              <a:ext uri="{FF2B5EF4-FFF2-40B4-BE49-F238E27FC236}">
                <a16:creationId xmlns:a16="http://schemas.microsoft.com/office/drawing/2014/main" id="{FCE9F6B8-2E3B-B7C2-11A0-8806A3DFA7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5154" y="807203"/>
            <a:ext cx="7121691" cy="524359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9450FD-A928-760E-574F-1C50843E7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75C87-9D9D-48F5-A3C5-AC1ABE412E37}" type="datetime1">
              <a:rPr lang="en-US" smtClean="0"/>
              <a:t>12/30/2023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A6B78B-339A-3982-F637-14C371A32B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Kov</a:t>
            </a:r>
            <a:r>
              <a:rPr lang="hu-HU"/>
              <a:t>ács Márk - Mérnökinformatikus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86BB21-3F06-039B-31C5-CCCF696447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/>
              <a:t>|  </a:t>
            </a:r>
            <a:fld id="{E6AD4CB5-781A-47F5-8249-E229C2D1C059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8CCE7D8-72CF-FE3E-975D-D77D8FFB4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4. Komponens pozíciók</a:t>
            </a:r>
            <a:endParaRPr lang="en-US" dirty="0"/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BEF24B45-9446-D07A-7964-26D811FCE2D9}"/>
              </a:ext>
            </a:extLst>
          </p:cNvPr>
          <p:cNvCxnSpPr>
            <a:cxnSpLocks/>
          </p:cNvCxnSpPr>
          <p:nvPr/>
        </p:nvCxnSpPr>
        <p:spPr>
          <a:xfrm flipV="1">
            <a:off x="8029303" y="1227909"/>
            <a:ext cx="2124891" cy="566057"/>
          </a:xfrm>
          <a:prstGeom prst="bentConnector3">
            <a:avLst>
              <a:gd name="adj1" fmla="val 85656"/>
            </a:avLst>
          </a:prstGeom>
          <a:ln w="38100">
            <a:solidFill>
              <a:schemeClr val="accent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A2375432-98B0-0384-BD41-64091146ADBA}"/>
              </a:ext>
            </a:extLst>
          </p:cNvPr>
          <p:cNvCxnSpPr>
            <a:cxnSpLocks/>
          </p:cNvCxnSpPr>
          <p:nvPr/>
        </p:nvCxnSpPr>
        <p:spPr>
          <a:xfrm>
            <a:off x="9161417" y="2804160"/>
            <a:ext cx="992777" cy="156754"/>
          </a:xfrm>
          <a:prstGeom prst="bentConnector3">
            <a:avLst>
              <a:gd name="adj1" fmla="val 67270"/>
            </a:avLst>
          </a:prstGeom>
          <a:ln w="38100">
            <a:solidFill>
              <a:schemeClr val="accent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40B13E82-529F-5DB4-2CBF-DCA985092CAF}"/>
              </a:ext>
            </a:extLst>
          </p:cNvPr>
          <p:cNvCxnSpPr>
            <a:cxnSpLocks/>
          </p:cNvCxnSpPr>
          <p:nvPr/>
        </p:nvCxnSpPr>
        <p:spPr>
          <a:xfrm flipV="1">
            <a:off x="9471658" y="2142309"/>
            <a:ext cx="752205" cy="499707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2066F994-FED0-B594-184E-D3C3222E4C1D}"/>
              </a:ext>
            </a:extLst>
          </p:cNvPr>
          <p:cNvCxnSpPr>
            <a:cxnSpLocks/>
          </p:cNvCxnSpPr>
          <p:nvPr/>
        </p:nvCxnSpPr>
        <p:spPr>
          <a:xfrm rot="10800000">
            <a:off x="2098766" y="3208467"/>
            <a:ext cx="4876800" cy="344631"/>
          </a:xfrm>
          <a:prstGeom prst="bentConnector3">
            <a:avLst>
              <a:gd name="adj1" fmla="val 94141"/>
            </a:avLst>
          </a:prstGeom>
          <a:ln w="38100">
            <a:solidFill>
              <a:schemeClr val="accent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36E3DF5D-BF18-73B5-E809-8330842995B5}"/>
              </a:ext>
            </a:extLst>
          </p:cNvPr>
          <p:cNvCxnSpPr>
            <a:cxnSpLocks/>
          </p:cNvCxnSpPr>
          <p:nvPr/>
        </p:nvCxnSpPr>
        <p:spPr>
          <a:xfrm rot="10800000" flipV="1">
            <a:off x="2098766" y="3705742"/>
            <a:ext cx="6054634" cy="215511"/>
          </a:xfrm>
          <a:prstGeom prst="bentConnector3">
            <a:avLst>
              <a:gd name="adj1" fmla="val 94835"/>
            </a:avLst>
          </a:prstGeom>
          <a:ln w="38100">
            <a:solidFill>
              <a:schemeClr val="accent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12BBA195-9B4E-2E47-6967-DF7D0C8B8B8D}"/>
              </a:ext>
            </a:extLst>
          </p:cNvPr>
          <p:cNvCxnSpPr>
            <a:cxnSpLocks/>
          </p:cNvCxnSpPr>
          <p:nvPr/>
        </p:nvCxnSpPr>
        <p:spPr>
          <a:xfrm flipV="1">
            <a:off x="8830491" y="3304903"/>
            <a:ext cx="1323703" cy="124097"/>
          </a:xfrm>
          <a:prstGeom prst="bentConnector3">
            <a:avLst>
              <a:gd name="adj1" fmla="val 74465"/>
            </a:avLst>
          </a:prstGeom>
          <a:ln w="38100">
            <a:solidFill>
              <a:schemeClr val="accent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173A2192-5F64-2DF1-18EC-E3ACBA2EB361}"/>
              </a:ext>
            </a:extLst>
          </p:cNvPr>
          <p:cNvCxnSpPr>
            <a:cxnSpLocks/>
            <a:endCxn id="90" idx="1"/>
          </p:cNvCxnSpPr>
          <p:nvPr/>
        </p:nvCxnSpPr>
        <p:spPr>
          <a:xfrm>
            <a:off x="9366068" y="3661059"/>
            <a:ext cx="825481" cy="258469"/>
          </a:xfrm>
          <a:prstGeom prst="bentConnector3">
            <a:avLst>
              <a:gd name="adj1" fmla="val 58077"/>
            </a:avLst>
          </a:prstGeom>
          <a:ln w="38100">
            <a:solidFill>
              <a:schemeClr val="accent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50977DFA-8C10-16AA-24F2-3F0B50381A3F}"/>
              </a:ext>
            </a:extLst>
          </p:cNvPr>
          <p:cNvCxnSpPr>
            <a:cxnSpLocks/>
          </p:cNvCxnSpPr>
          <p:nvPr/>
        </p:nvCxnSpPr>
        <p:spPr>
          <a:xfrm flipV="1">
            <a:off x="8577942" y="5050971"/>
            <a:ext cx="1576252" cy="113213"/>
          </a:xfrm>
          <a:prstGeom prst="bentConnector3">
            <a:avLst>
              <a:gd name="adj1" fmla="val 80197"/>
            </a:avLst>
          </a:prstGeom>
          <a:ln w="38100">
            <a:solidFill>
              <a:schemeClr val="accent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16DFF86D-9C17-BCCE-528F-ADFD4DF779C0}"/>
              </a:ext>
            </a:extLst>
          </p:cNvPr>
          <p:cNvCxnSpPr>
            <a:cxnSpLocks/>
          </p:cNvCxnSpPr>
          <p:nvPr/>
        </p:nvCxnSpPr>
        <p:spPr>
          <a:xfrm flipV="1">
            <a:off x="7124700" y="4431853"/>
            <a:ext cx="3029494" cy="203025"/>
          </a:xfrm>
          <a:prstGeom prst="bentConnector3">
            <a:avLst>
              <a:gd name="adj1" fmla="val 89616"/>
            </a:avLst>
          </a:prstGeom>
          <a:ln w="38100">
            <a:solidFill>
              <a:schemeClr val="accent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A509C860-E799-76A2-2EEC-838947BEB110}"/>
              </a:ext>
            </a:extLst>
          </p:cNvPr>
          <p:cNvCxnSpPr>
            <a:cxnSpLocks/>
          </p:cNvCxnSpPr>
          <p:nvPr/>
        </p:nvCxnSpPr>
        <p:spPr>
          <a:xfrm>
            <a:off x="2098766" y="1053127"/>
            <a:ext cx="4075611" cy="568416"/>
          </a:xfrm>
          <a:prstGeom prst="bentConnector3">
            <a:avLst>
              <a:gd name="adj1" fmla="val 6838"/>
            </a:avLst>
          </a:prstGeom>
          <a:ln w="38100">
            <a:solidFill>
              <a:schemeClr val="accent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0E99B6FD-DDFF-5DF3-C31E-01B8940C55E3}"/>
              </a:ext>
            </a:extLst>
          </p:cNvPr>
          <p:cNvCxnSpPr>
            <a:cxnSpLocks/>
          </p:cNvCxnSpPr>
          <p:nvPr/>
        </p:nvCxnSpPr>
        <p:spPr>
          <a:xfrm flipV="1">
            <a:off x="2098766" y="1793966"/>
            <a:ext cx="1463040" cy="228041"/>
          </a:xfrm>
          <a:prstGeom prst="bentConnector3">
            <a:avLst>
              <a:gd name="adj1" fmla="val 19048"/>
            </a:avLst>
          </a:prstGeom>
          <a:ln w="38100">
            <a:solidFill>
              <a:schemeClr val="accent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51B99441-59A1-3B0A-BB69-8F8E5819DE5E}"/>
              </a:ext>
            </a:extLst>
          </p:cNvPr>
          <p:cNvCxnSpPr>
            <a:cxnSpLocks/>
          </p:cNvCxnSpPr>
          <p:nvPr/>
        </p:nvCxnSpPr>
        <p:spPr>
          <a:xfrm>
            <a:off x="2098766" y="2642016"/>
            <a:ext cx="1463040" cy="318898"/>
          </a:xfrm>
          <a:prstGeom prst="bentConnector3">
            <a:avLst>
              <a:gd name="adj1" fmla="val 19643"/>
            </a:avLst>
          </a:prstGeom>
          <a:ln w="38100">
            <a:solidFill>
              <a:schemeClr val="accent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AAF4D460-48B2-2307-10F6-F8B54967E129}"/>
              </a:ext>
            </a:extLst>
          </p:cNvPr>
          <p:cNvCxnSpPr>
            <a:cxnSpLocks/>
            <a:stCxn id="81" idx="3"/>
          </p:cNvCxnSpPr>
          <p:nvPr/>
        </p:nvCxnSpPr>
        <p:spPr>
          <a:xfrm flipV="1">
            <a:off x="2098766" y="4214949"/>
            <a:ext cx="3997233" cy="717869"/>
          </a:xfrm>
          <a:prstGeom prst="bentConnector3">
            <a:avLst>
              <a:gd name="adj1" fmla="val 6155"/>
            </a:avLst>
          </a:prstGeom>
          <a:ln w="38100">
            <a:solidFill>
              <a:schemeClr val="accent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308CC87D-C2A4-562D-555A-9D424732DAE1}"/>
              </a:ext>
            </a:extLst>
          </p:cNvPr>
          <p:cNvSpPr txBox="1"/>
          <p:nvPr/>
        </p:nvSpPr>
        <p:spPr>
          <a:xfrm>
            <a:off x="0" y="870660"/>
            <a:ext cx="20987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BUZZER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79F36C59-346C-3550-64E9-EE9D57F461DF}"/>
              </a:ext>
            </a:extLst>
          </p:cNvPr>
          <p:cNvSpPr txBox="1"/>
          <p:nvPr/>
        </p:nvSpPr>
        <p:spPr>
          <a:xfrm>
            <a:off x="0" y="1821952"/>
            <a:ext cx="20987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I2C LCD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B6D8C93-F854-86CA-A578-547AF71BF17C}"/>
              </a:ext>
            </a:extLst>
          </p:cNvPr>
          <p:cNvSpPr txBox="1"/>
          <p:nvPr/>
        </p:nvSpPr>
        <p:spPr>
          <a:xfrm>
            <a:off x="0" y="2422471"/>
            <a:ext cx="20987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KEYPAD MATRIX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82F66E6E-38E4-44FD-BF08-7B8F019BFD38}"/>
              </a:ext>
            </a:extLst>
          </p:cNvPr>
          <p:cNvSpPr txBox="1"/>
          <p:nvPr/>
        </p:nvSpPr>
        <p:spPr>
          <a:xfrm>
            <a:off x="0" y="4732763"/>
            <a:ext cx="20987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NEOPIXEL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0EFA4E42-4BA7-67FA-27B3-B429679B6EDF}"/>
              </a:ext>
            </a:extLst>
          </p:cNvPr>
          <p:cNvSpPr txBox="1"/>
          <p:nvPr/>
        </p:nvSpPr>
        <p:spPr>
          <a:xfrm>
            <a:off x="10145070" y="922751"/>
            <a:ext cx="20327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TFT TOUCH SCREEN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C089719F-2856-4FC3-A68A-EEDFB54C77D4}"/>
              </a:ext>
            </a:extLst>
          </p:cNvPr>
          <p:cNvSpPr txBox="1"/>
          <p:nvPr/>
        </p:nvSpPr>
        <p:spPr>
          <a:xfrm>
            <a:off x="10223863" y="1944512"/>
            <a:ext cx="19681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INFRARED LED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74686EB-39A2-E085-4B19-921FF6FE750B}"/>
              </a:ext>
            </a:extLst>
          </p:cNvPr>
          <p:cNvSpPr txBox="1"/>
          <p:nvPr/>
        </p:nvSpPr>
        <p:spPr>
          <a:xfrm>
            <a:off x="10159236" y="2386188"/>
            <a:ext cx="20327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STATE / PROGRAM LEDS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F6638F09-DE4B-8236-1E89-6F92CCA5305A}"/>
              </a:ext>
            </a:extLst>
          </p:cNvPr>
          <p:cNvSpPr txBox="1"/>
          <p:nvPr/>
        </p:nvSpPr>
        <p:spPr>
          <a:xfrm>
            <a:off x="10159236" y="3109755"/>
            <a:ext cx="20327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MICROPHONE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1050D41D-D034-DE03-A5BE-D49F490E6C99}"/>
              </a:ext>
            </a:extLst>
          </p:cNvPr>
          <p:cNvSpPr txBox="1"/>
          <p:nvPr/>
        </p:nvSpPr>
        <p:spPr>
          <a:xfrm>
            <a:off x="-2521" y="3022990"/>
            <a:ext cx="20987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RESET BUTTON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D6F10F73-A825-0EC2-C28F-13AC2BE9460B}"/>
              </a:ext>
            </a:extLst>
          </p:cNvPr>
          <p:cNvSpPr txBox="1"/>
          <p:nvPr/>
        </p:nvSpPr>
        <p:spPr>
          <a:xfrm>
            <a:off x="-1" y="3721199"/>
            <a:ext cx="20987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POTENTIOMETER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C0CCA214-13B8-4337-4799-EF2FF92B539C}"/>
              </a:ext>
            </a:extLst>
          </p:cNvPr>
          <p:cNvSpPr txBox="1"/>
          <p:nvPr/>
        </p:nvSpPr>
        <p:spPr>
          <a:xfrm>
            <a:off x="10191549" y="3719473"/>
            <a:ext cx="20004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PHOTORESISTOR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7F9FF206-A94E-C8B2-57D7-71C9759D4792}"/>
              </a:ext>
            </a:extLst>
          </p:cNvPr>
          <p:cNvSpPr txBox="1"/>
          <p:nvPr/>
        </p:nvSpPr>
        <p:spPr>
          <a:xfrm>
            <a:off x="10154194" y="4242760"/>
            <a:ext cx="20327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2 AXIS POT.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B08D5CDB-38F9-1D1E-4C86-AFB5A5D13F00}"/>
              </a:ext>
            </a:extLst>
          </p:cNvPr>
          <p:cNvSpPr txBox="1"/>
          <p:nvPr/>
        </p:nvSpPr>
        <p:spPr>
          <a:xfrm>
            <a:off x="10154194" y="4873056"/>
            <a:ext cx="20327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GP BUTTON</a:t>
            </a:r>
          </a:p>
        </p:txBody>
      </p:sp>
    </p:spTree>
    <p:extLst>
      <p:ext uri="{BB962C8B-B14F-4D97-AF65-F5344CB8AC3E}">
        <p14:creationId xmlns:p14="http://schemas.microsoft.com/office/powerpoint/2010/main" val="25494101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9450FD-A928-760E-574F-1C50843E7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75C87-9D9D-48F5-A3C5-AC1ABE412E37}" type="datetime1">
              <a:rPr lang="en-US" smtClean="0"/>
              <a:t>12/30/2023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A6B78B-339A-3982-F637-14C371A32B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Kov</a:t>
            </a:r>
            <a:r>
              <a:rPr lang="hu-HU"/>
              <a:t>ács Márk - Mérnökinformatikus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86BB21-3F06-039B-31C5-CCCF696447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/>
              <a:t>|  </a:t>
            </a:r>
            <a:fld id="{E6AD4CB5-781A-47F5-8249-E229C2D1C059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8CCE7D8-72CF-FE3E-975D-D77D8FFB4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4. Komponens pozíciók</a:t>
            </a:r>
            <a:endParaRPr lang="en-US" dirty="0"/>
          </a:p>
        </p:txBody>
      </p:sp>
      <p:pic>
        <p:nvPicPr>
          <p:cNvPr id="13" name="Picture 12" descr="A black circuit board with yellow and green lights&#10;&#10;Description automatically generated">
            <a:extLst>
              <a:ext uri="{FF2B5EF4-FFF2-40B4-BE49-F238E27FC236}">
                <a16:creationId xmlns:a16="http://schemas.microsoft.com/office/drawing/2014/main" id="{96A2B2D9-EF01-A063-0AFD-B073BF7BAE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0028" y="839653"/>
            <a:ext cx="6951944" cy="5178694"/>
          </a:xfrm>
          <a:prstGeom prst="rect">
            <a:avLst/>
          </a:prstGeom>
        </p:spPr>
      </p:pic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900399C9-CFB1-446B-1117-7EE2EF99F7D7}"/>
              </a:ext>
            </a:extLst>
          </p:cNvPr>
          <p:cNvCxnSpPr>
            <a:cxnSpLocks/>
          </p:cNvCxnSpPr>
          <p:nvPr/>
        </p:nvCxnSpPr>
        <p:spPr>
          <a:xfrm flipV="1">
            <a:off x="6592389" y="678820"/>
            <a:ext cx="3652319" cy="467949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B39D8303-8C39-79F3-2A5A-A7B7ADD61214}"/>
              </a:ext>
            </a:extLst>
          </p:cNvPr>
          <p:cNvCxnSpPr>
            <a:cxnSpLocks/>
          </p:cNvCxnSpPr>
          <p:nvPr/>
        </p:nvCxnSpPr>
        <p:spPr>
          <a:xfrm flipV="1">
            <a:off x="8011886" y="1414360"/>
            <a:ext cx="2232822" cy="692112"/>
          </a:xfrm>
          <a:prstGeom prst="bentConnector3">
            <a:avLst>
              <a:gd name="adj1" fmla="val 77302"/>
            </a:avLst>
          </a:prstGeom>
          <a:ln w="38100">
            <a:solidFill>
              <a:schemeClr val="accent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9E7A9357-FE7E-E6EA-1E75-5C750149B379}"/>
              </a:ext>
            </a:extLst>
          </p:cNvPr>
          <p:cNvCxnSpPr>
            <a:cxnSpLocks/>
          </p:cNvCxnSpPr>
          <p:nvPr/>
        </p:nvCxnSpPr>
        <p:spPr>
          <a:xfrm flipV="1">
            <a:off x="9128297" y="2469519"/>
            <a:ext cx="1116411" cy="287131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844E43FD-3AC6-1C22-D319-65FBED94CEDB}"/>
              </a:ext>
            </a:extLst>
          </p:cNvPr>
          <p:cNvCxnSpPr>
            <a:cxnSpLocks/>
          </p:cNvCxnSpPr>
          <p:nvPr/>
        </p:nvCxnSpPr>
        <p:spPr>
          <a:xfrm flipV="1">
            <a:off x="9210021" y="3304905"/>
            <a:ext cx="1034687" cy="156687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6700E342-F165-C031-0DAF-BCC064D6E8E7}"/>
              </a:ext>
            </a:extLst>
          </p:cNvPr>
          <p:cNvCxnSpPr>
            <a:cxnSpLocks/>
          </p:cNvCxnSpPr>
          <p:nvPr/>
        </p:nvCxnSpPr>
        <p:spPr>
          <a:xfrm flipV="1">
            <a:off x="9291746" y="3746351"/>
            <a:ext cx="952962" cy="295813"/>
          </a:xfrm>
          <a:prstGeom prst="bentConnector3">
            <a:avLst>
              <a:gd name="adj1" fmla="val 40862"/>
            </a:avLst>
          </a:prstGeom>
          <a:ln w="38100">
            <a:solidFill>
              <a:schemeClr val="accent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99BAA51D-C226-3585-14EB-95265B839F2F}"/>
              </a:ext>
            </a:extLst>
          </p:cNvPr>
          <p:cNvCxnSpPr>
            <a:cxnSpLocks/>
          </p:cNvCxnSpPr>
          <p:nvPr/>
        </p:nvCxnSpPr>
        <p:spPr>
          <a:xfrm flipV="1">
            <a:off x="6914606" y="2925695"/>
            <a:ext cx="3330102" cy="613702"/>
          </a:xfrm>
          <a:prstGeom prst="bentConnector3">
            <a:avLst>
              <a:gd name="adj1" fmla="val 45195"/>
            </a:avLst>
          </a:prstGeom>
          <a:ln w="38100">
            <a:solidFill>
              <a:schemeClr val="accent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B200B743-AA03-6B45-DD57-5EABBC349BC2}"/>
              </a:ext>
            </a:extLst>
          </p:cNvPr>
          <p:cNvCxnSpPr>
            <a:cxnSpLocks/>
          </p:cNvCxnSpPr>
          <p:nvPr/>
        </p:nvCxnSpPr>
        <p:spPr>
          <a:xfrm>
            <a:off x="9128296" y="5267325"/>
            <a:ext cx="1116412" cy="400050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3F283288-0571-2C0C-676D-009322F40A83}"/>
              </a:ext>
            </a:extLst>
          </p:cNvPr>
          <p:cNvCxnSpPr>
            <a:cxnSpLocks/>
          </p:cNvCxnSpPr>
          <p:nvPr/>
        </p:nvCxnSpPr>
        <p:spPr>
          <a:xfrm flipV="1">
            <a:off x="7702730" y="4474207"/>
            <a:ext cx="2541978" cy="212546"/>
          </a:xfrm>
          <a:prstGeom prst="bentConnector3">
            <a:avLst>
              <a:gd name="adj1" fmla="val 81850"/>
            </a:avLst>
          </a:prstGeom>
          <a:ln w="38100">
            <a:solidFill>
              <a:schemeClr val="accent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64F0167C-DB9E-6DA3-7789-D6C15266AEBB}"/>
              </a:ext>
            </a:extLst>
          </p:cNvPr>
          <p:cNvCxnSpPr>
            <a:cxnSpLocks/>
          </p:cNvCxnSpPr>
          <p:nvPr/>
        </p:nvCxnSpPr>
        <p:spPr>
          <a:xfrm>
            <a:off x="7019109" y="4686753"/>
            <a:ext cx="3204753" cy="338003"/>
          </a:xfrm>
          <a:prstGeom prst="bentConnector3">
            <a:avLst>
              <a:gd name="adj1" fmla="val 14631"/>
            </a:avLst>
          </a:prstGeom>
          <a:ln w="38100">
            <a:solidFill>
              <a:schemeClr val="accent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FBE4EFDD-087E-9873-8974-BB74B78FB6FF}"/>
              </a:ext>
            </a:extLst>
          </p:cNvPr>
          <p:cNvCxnSpPr>
            <a:cxnSpLocks/>
          </p:cNvCxnSpPr>
          <p:nvPr/>
        </p:nvCxnSpPr>
        <p:spPr>
          <a:xfrm rot="10800000" flipV="1">
            <a:off x="1876424" y="3539399"/>
            <a:ext cx="1190628" cy="206952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id="{4C9F154D-461B-5AD1-B4B6-CF74BF7D28D4}"/>
              </a:ext>
            </a:extLst>
          </p:cNvPr>
          <p:cNvCxnSpPr>
            <a:cxnSpLocks/>
          </p:cNvCxnSpPr>
          <p:nvPr/>
        </p:nvCxnSpPr>
        <p:spPr>
          <a:xfrm rot="10800000">
            <a:off x="1876423" y="4305300"/>
            <a:ext cx="1714502" cy="356328"/>
          </a:xfrm>
          <a:prstGeom prst="bentConnector3">
            <a:avLst>
              <a:gd name="adj1" fmla="val 65000"/>
            </a:avLst>
          </a:prstGeom>
          <a:ln w="38100">
            <a:solidFill>
              <a:schemeClr val="accent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DF8D732E-7BFA-87E1-ECE7-10F5A5B28024}"/>
              </a:ext>
            </a:extLst>
          </p:cNvPr>
          <p:cNvCxnSpPr>
            <a:cxnSpLocks/>
          </p:cNvCxnSpPr>
          <p:nvPr/>
        </p:nvCxnSpPr>
        <p:spPr>
          <a:xfrm rot="10800000">
            <a:off x="1876425" y="4924425"/>
            <a:ext cx="1299595" cy="217578"/>
          </a:xfrm>
          <a:prstGeom prst="bentConnector3">
            <a:avLst>
              <a:gd name="adj1" fmla="val 54398"/>
            </a:avLst>
          </a:prstGeom>
          <a:ln w="38100">
            <a:solidFill>
              <a:schemeClr val="accent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or: Elbow 74">
            <a:extLst>
              <a:ext uri="{FF2B5EF4-FFF2-40B4-BE49-F238E27FC236}">
                <a16:creationId xmlns:a16="http://schemas.microsoft.com/office/drawing/2014/main" id="{A57A4E44-B758-DAA7-CC6F-2FF211754A5E}"/>
              </a:ext>
            </a:extLst>
          </p:cNvPr>
          <p:cNvCxnSpPr>
            <a:cxnSpLocks/>
          </p:cNvCxnSpPr>
          <p:nvPr/>
        </p:nvCxnSpPr>
        <p:spPr>
          <a:xfrm rot="10800000" flipV="1">
            <a:off x="1876422" y="2841610"/>
            <a:ext cx="4736814" cy="390936"/>
          </a:xfrm>
          <a:prstGeom prst="bentConnector3">
            <a:avLst>
              <a:gd name="adj1" fmla="val 86839"/>
            </a:avLst>
          </a:prstGeom>
          <a:ln w="38100">
            <a:solidFill>
              <a:schemeClr val="accent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or: Elbow 84">
            <a:extLst>
              <a:ext uri="{FF2B5EF4-FFF2-40B4-BE49-F238E27FC236}">
                <a16:creationId xmlns:a16="http://schemas.microsoft.com/office/drawing/2014/main" id="{CD3219DC-2E50-C995-EDE3-8E842C817EB0}"/>
              </a:ext>
            </a:extLst>
          </p:cNvPr>
          <p:cNvCxnSpPr>
            <a:cxnSpLocks/>
          </p:cNvCxnSpPr>
          <p:nvPr/>
        </p:nvCxnSpPr>
        <p:spPr>
          <a:xfrm rot="10800000">
            <a:off x="1876422" y="2534759"/>
            <a:ext cx="5072070" cy="351316"/>
          </a:xfrm>
          <a:prstGeom prst="bentConnector3">
            <a:avLst>
              <a:gd name="adj1" fmla="val 2394"/>
            </a:avLst>
          </a:prstGeom>
          <a:ln w="38100">
            <a:solidFill>
              <a:schemeClr val="accent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ctor: Elbow 92">
            <a:extLst>
              <a:ext uri="{FF2B5EF4-FFF2-40B4-BE49-F238E27FC236}">
                <a16:creationId xmlns:a16="http://schemas.microsoft.com/office/drawing/2014/main" id="{AEA86165-6396-F598-ACFB-744D161EF75A}"/>
              </a:ext>
            </a:extLst>
          </p:cNvPr>
          <p:cNvCxnSpPr>
            <a:cxnSpLocks/>
          </p:cNvCxnSpPr>
          <p:nvPr/>
        </p:nvCxnSpPr>
        <p:spPr>
          <a:xfrm rot="10800000" flipV="1">
            <a:off x="1876424" y="1830771"/>
            <a:ext cx="2245997" cy="231242"/>
          </a:xfrm>
          <a:prstGeom prst="bentConnector3">
            <a:avLst>
              <a:gd name="adj1" fmla="val 70696"/>
            </a:avLst>
          </a:prstGeom>
          <a:ln w="38100">
            <a:solidFill>
              <a:schemeClr val="accent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89FB106D-53F5-49F3-0D1E-383E3F087B8F}"/>
              </a:ext>
            </a:extLst>
          </p:cNvPr>
          <p:cNvSpPr txBox="1"/>
          <p:nvPr/>
        </p:nvSpPr>
        <p:spPr>
          <a:xfrm>
            <a:off x="0" y="1853615"/>
            <a:ext cx="18764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000" dirty="0"/>
              <a:t>NFC</a:t>
            </a:r>
            <a:endParaRPr lang="en-US" sz="2000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D4238F6E-BABA-422F-B32D-25527BB45AE8}"/>
              </a:ext>
            </a:extLst>
          </p:cNvPr>
          <p:cNvSpPr txBox="1"/>
          <p:nvPr/>
        </p:nvSpPr>
        <p:spPr>
          <a:xfrm>
            <a:off x="0" y="2334704"/>
            <a:ext cx="18764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000" dirty="0"/>
              <a:t>ACCEL/GYRO</a:t>
            </a:r>
            <a:endParaRPr lang="en-US" sz="2000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3D17C62F-E795-5E41-7BDD-1C037C92EEA0}"/>
              </a:ext>
            </a:extLst>
          </p:cNvPr>
          <p:cNvSpPr txBox="1"/>
          <p:nvPr/>
        </p:nvSpPr>
        <p:spPr>
          <a:xfrm>
            <a:off x="0" y="3037078"/>
            <a:ext cx="18764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000" dirty="0"/>
              <a:t>TEMPERATURE</a:t>
            </a:r>
            <a:endParaRPr lang="en-US" sz="2000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BAE61EF3-ABAC-736F-2BC1-40C919B01AC0}"/>
              </a:ext>
            </a:extLst>
          </p:cNvPr>
          <p:cNvSpPr txBox="1"/>
          <p:nvPr/>
        </p:nvSpPr>
        <p:spPr>
          <a:xfrm>
            <a:off x="0" y="3540425"/>
            <a:ext cx="18764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AUDIO AMP.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999581F9-8796-E298-B9E8-C1FC652B755C}"/>
              </a:ext>
            </a:extLst>
          </p:cNvPr>
          <p:cNvSpPr txBox="1"/>
          <p:nvPr/>
        </p:nvSpPr>
        <p:spPr>
          <a:xfrm>
            <a:off x="0" y="4724370"/>
            <a:ext cx="18764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AUDIO AMP.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B6820F08-E6B4-5CF8-6616-8688DD5D5AC1}"/>
              </a:ext>
            </a:extLst>
          </p:cNvPr>
          <p:cNvSpPr txBox="1"/>
          <p:nvPr/>
        </p:nvSpPr>
        <p:spPr>
          <a:xfrm>
            <a:off x="0" y="4105245"/>
            <a:ext cx="18764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000" dirty="0"/>
              <a:t>RF-RADIO</a:t>
            </a:r>
            <a:endParaRPr lang="en-US" sz="2000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33F16190-E256-F8E1-DC71-9D12623C3A29}"/>
              </a:ext>
            </a:extLst>
          </p:cNvPr>
          <p:cNvSpPr txBox="1"/>
          <p:nvPr/>
        </p:nvSpPr>
        <p:spPr>
          <a:xfrm>
            <a:off x="10244707" y="483410"/>
            <a:ext cx="19472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000" dirty="0"/>
              <a:t>HEATER (PWM)</a:t>
            </a:r>
            <a:endParaRPr lang="en-US" sz="20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E551FE35-4A8B-75BC-2D72-C79C73802501}"/>
              </a:ext>
            </a:extLst>
          </p:cNvPr>
          <p:cNvSpPr txBox="1"/>
          <p:nvPr/>
        </p:nvSpPr>
        <p:spPr>
          <a:xfrm>
            <a:off x="10244707" y="1214305"/>
            <a:ext cx="19472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000" dirty="0"/>
              <a:t>POWER SUPPLY</a:t>
            </a:r>
            <a:endParaRPr lang="en-US" sz="20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36982EE7-0C06-E731-1AB8-7C283F10949E}"/>
              </a:ext>
            </a:extLst>
          </p:cNvPr>
          <p:cNvSpPr txBox="1"/>
          <p:nvPr/>
        </p:nvSpPr>
        <p:spPr>
          <a:xfrm>
            <a:off x="10244708" y="2253725"/>
            <a:ext cx="19472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000" dirty="0" err="1"/>
              <a:t>uSD</a:t>
            </a:r>
            <a:r>
              <a:rPr lang="hu-HU" sz="2000" dirty="0"/>
              <a:t> CARD</a:t>
            </a:r>
            <a:endParaRPr lang="en-US" sz="20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2F8C0C0E-9A6B-88A2-308A-DF4EA250D784}"/>
              </a:ext>
            </a:extLst>
          </p:cNvPr>
          <p:cNvSpPr txBox="1"/>
          <p:nvPr/>
        </p:nvSpPr>
        <p:spPr>
          <a:xfrm>
            <a:off x="10269424" y="2734814"/>
            <a:ext cx="19472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000" dirty="0"/>
              <a:t>MCU w. BRIDGE</a:t>
            </a:r>
            <a:endParaRPr lang="en-US" sz="2000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3C396725-FB69-A599-A375-B5A4BBE8AC50}"/>
              </a:ext>
            </a:extLst>
          </p:cNvPr>
          <p:cNvSpPr txBox="1"/>
          <p:nvPr/>
        </p:nvSpPr>
        <p:spPr>
          <a:xfrm>
            <a:off x="10269424" y="3108234"/>
            <a:ext cx="19472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000" dirty="0"/>
              <a:t>UBS - HOST</a:t>
            </a:r>
            <a:endParaRPr lang="en-US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83BB99-3E43-870B-3565-964C676FAD03}"/>
              </a:ext>
            </a:extLst>
          </p:cNvPr>
          <p:cNvSpPr txBox="1"/>
          <p:nvPr/>
        </p:nvSpPr>
        <p:spPr>
          <a:xfrm>
            <a:off x="10269424" y="3540425"/>
            <a:ext cx="19472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000" dirty="0"/>
              <a:t>UBS - </a:t>
            </a:r>
            <a:r>
              <a:rPr lang="en-US" sz="2000" dirty="0"/>
              <a:t>MCU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7BA84C-19FF-7D3B-48F6-A7219DAB7570}"/>
              </a:ext>
            </a:extLst>
          </p:cNvPr>
          <p:cNvSpPr txBox="1"/>
          <p:nvPr/>
        </p:nvSpPr>
        <p:spPr>
          <a:xfrm>
            <a:off x="10255593" y="4274152"/>
            <a:ext cx="19472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MOTOR DRIVER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2C029A-E956-02EC-3F35-8A0ABCB18078}"/>
              </a:ext>
            </a:extLst>
          </p:cNvPr>
          <p:cNvSpPr txBox="1"/>
          <p:nvPr/>
        </p:nvSpPr>
        <p:spPr>
          <a:xfrm>
            <a:off x="10244708" y="4809151"/>
            <a:ext cx="19472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CAN DRIVER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BD085B-770F-6AEF-F842-851D69346668}"/>
              </a:ext>
            </a:extLst>
          </p:cNvPr>
          <p:cNvSpPr txBox="1"/>
          <p:nvPr/>
        </p:nvSpPr>
        <p:spPr>
          <a:xfrm>
            <a:off x="10244707" y="5451830"/>
            <a:ext cx="19472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ESP32</a:t>
            </a:r>
          </a:p>
        </p:txBody>
      </p:sp>
    </p:spTree>
    <p:extLst>
      <p:ext uri="{BB962C8B-B14F-4D97-AF65-F5344CB8AC3E}">
        <p14:creationId xmlns:p14="http://schemas.microsoft.com/office/powerpoint/2010/main" val="12018935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NJE-Colour-Palett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F8500"/>
      </a:accent1>
      <a:accent2>
        <a:srgbClr val="4C14E5"/>
      </a:accent2>
      <a:accent3>
        <a:srgbClr val="EBEBEB"/>
      </a:accent3>
      <a:accent4>
        <a:srgbClr val="1E222D"/>
      </a:accent4>
      <a:accent5>
        <a:srgbClr val="5B9BD5"/>
      </a:accent5>
      <a:accent6>
        <a:srgbClr val="70AD47"/>
      </a:accent6>
      <a:hlink>
        <a:srgbClr val="4C14E5"/>
      </a:hlink>
      <a:folHlink>
        <a:srgbClr val="F69B3E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JE_Template.potx" id="{A8D67F73-62AF-4045-9511-1BED7EE81CBE}" vid="{73E23921-F121-4174-A39E-7E4A3048835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e9292c1e-4449-4afd-920b-62e1b2b26400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um" ma:contentTypeID="0x0101007F8779E954B3C7458A50A451A15F9CD9" ma:contentTypeVersion="11" ma:contentTypeDescription="Új dokumentum létrehozása." ma:contentTypeScope="" ma:versionID="d61c7e7f75431db0bbb6cb8568dc80e4">
  <xsd:schema xmlns:xsd="http://www.w3.org/2001/XMLSchema" xmlns:xs="http://www.w3.org/2001/XMLSchema" xmlns:p="http://schemas.microsoft.com/office/2006/metadata/properties" xmlns:ns3="9a1754bc-392b-4b3f-9b09-34183940464a" xmlns:ns4="e9292c1e-4449-4afd-920b-62e1b2b26400" targetNamespace="http://schemas.microsoft.com/office/2006/metadata/properties" ma:root="true" ma:fieldsID="ad4bbcfe935f717b5b549559d817e97e" ns3:_="" ns4:_="">
    <xsd:import namespace="9a1754bc-392b-4b3f-9b09-34183940464a"/>
    <xsd:import namespace="e9292c1e-4449-4afd-920b-62e1b2b26400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_activity" minOccurs="0"/>
                <xsd:element ref="ns4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a1754bc-392b-4b3f-9b09-34183940464a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Résztvevők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Megosztva részletekkel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Megosztási tipp kivonata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9292c1e-4449-4afd-920b-62e1b2b2640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_activity" ma:index="17" nillable="true" ma:displayName="_activity" ma:hidden="true" ma:internalName="_activity">
      <xsd:simpleType>
        <xsd:restriction base="dms:Note"/>
      </xsd:simpleType>
    </xsd:element>
    <xsd:element name="MediaServiceObjectDetectorVersions" ma:index="18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artalomtípus"/>
        <xsd:element ref="dc:title" minOccurs="0" maxOccurs="1" ma:index="4" ma:displayName="Cím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2FEB4CB-C2B5-4EC4-890C-AC92464CA42D}">
  <ds:schemaRefs>
    <ds:schemaRef ds:uri="http://purl.org/dc/terms/"/>
    <ds:schemaRef ds:uri="http://www.w3.org/XML/1998/namespace"/>
    <ds:schemaRef ds:uri="e9292c1e-4449-4afd-920b-62e1b2b26400"/>
    <ds:schemaRef ds:uri="http://schemas.microsoft.com/office/infopath/2007/PartnerControls"/>
    <ds:schemaRef ds:uri="http://purl.org/dc/elements/1.1/"/>
    <ds:schemaRef ds:uri="9a1754bc-392b-4b3f-9b09-34183940464a"/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6A6BC0FE-BB1F-4283-94A4-276C57894DF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a1754bc-392b-4b3f-9b09-34183940464a"/>
    <ds:schemaRef ds:uri="e9292c1e-4449-4afd-920b-62e1b2b2640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8AECD26-F20D-4639-92DA-C6D972531B3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NJE_Template</Template>
  <TotalTime>733</TotalTime>
  <Words>247</Words>
  <Application>Microsoft Office PowerPoint</Application>
  <PresentationFormat>Widescreen</PresentationFormat>
  <Paragraphs>107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PowerPoint Presentation</vt:lpstr>
      <vt:lpstr>0. Agenda</vt:lpstr>
      <vt:lpstr>1. Célkitűzés</vt:lpstr>
      <vt:lpstr>2. Blokk diagram</vt:lpstr>
      <vt:lpstr>4. Komponens pozíciók</vt:lpstr>
      <vt:lpstr>4. Komponens pozíciók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Kovács Márk</dc:creator>
  <cp:lastModifiedBy>Kovács Márk</cp:lastModifiedBy>
  <cp:revision>101</cp:revision>
  <dcterms:created xsi:type="dcterms:W3CDTF">2023-12-29T09:25:09Z</dcterms:created>
  <dcterms:modified xsi:type="dcterms:W3CDTF">2023-12-30T14:28:38Z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0x0101007F8779E954B3C7458A50A451A15F9CD9</vt:lpwstr>
  </property>
</Properties>
</file>