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67" r:id="rId2"/>
    <p:sldMasterId id="2147483680" r:id="rId3"/>
    <p:sldMasterId id="2147483708" r:id="rId4"/>
  </p:sldMasterIdLst>
  <p:notesMasterIdLst>
    <p:notesMasterId r:id="rId21"/>
  </p:notesMasterIdLst>
  <p:handoutMasterIdLst>
    <p:handoutMasterId r:id="rId22"/>
  </p:handoutMasterIdLst>
  <p:sldIdLst>
    <p:sldId id="970" r:id="rId5"/>
    <p:sldId id="969" r:id="rId6"/>
    <p:sldId id="1048" r:id="rId7"/>
    <p:sldId id="1049" r:id="rId8"/>
    <p:sldId id="1050" r:id="rId9"/>
    <p:sldId id="994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6918209023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CFFCC"/>
    <a:srgbClr val="66CCFF"/>
    <a:srgbClr val="FFCC99"/>
    <a:srgbClr val="FFCCCC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8" autoAdjust="0"/>
    <p:restoredTop sz="96301" autoAdjust="0"/>
  </p:normalViewPr>
  <p:slideViewPr>
    <p:cSldViewPr>
      <p:cViewPr varScale="1">
        <p:scale>
          <a:sx n="112" d="100"/>
          <a:sy n="112" d="100"/>
        </p:scale>
        <p:origin x="4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784" y="4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 descr="1-1">
            <a:extLst>
              <a:ext uri="{FF2B5EF4-FFF2-40B4-BE49-F238E27FC236}">
                <a16:creationId xmlns:a16="http://schemas.microsoft.com/office/drawing/2014/main" xmlns="" id="{4C6603B0-DB1C-7BF6-CD97-8D0CEAF8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97675" cy="992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737122F0-6BE0-A96B-317C-4C9BC86731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D50D41E3-0D6F-413C-7487-C7DD5CADC2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xmlns="" id="{A745188B-D7F5-45F9-E0D5-7CAC50967A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僅供內部教育訓練之用，請勿外流</a:t>
            </a:r>
            <a:endParaRPr lang="zh-TW" altLang="zh-TW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xmlns="" id="{BD8DDB4E-9937-C33D-CE71-5E91EE2227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3D30AC4-0977-4EB9-83E7-FD0F797BA8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C7692E02-4F73-EEA5-8AED-C70D3B865E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122B04C-DD19-94D3-3518-62DFF67B3B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xmlns="" id="{7B4A801B-3DFF-B99D-31E5-F2BE528D26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xmlns="" id="{C72948F2-1161-F966-C14F-20E927363C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xmlns="" id="{CA1B62E7-E80D-58ED-9F13-CEFF03CB9E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僅供內部教育訓練之用，請勿外流</a:t>
            </a:r>
            <a:endParaRPr lang="en-US" altLang="zh-TW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xmlns="" id="{AFB952ED-2D25-9194-5877-E993A353D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D57CB65-6B67-4D08-81A4-859FB15D98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515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>
            <a:extLst>
              <a:ext uri="{FF2B5EF4-FFF2-40B4-BE49-F238E27FC236}">
                <a16:creationId xmlns:a16="http://schemas.microsoft.com/office/drawing/2014/main" xmlns="" id="{5C076DF4-237A-ACA2-A328-94630266B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>
            <a:extLst>
              <a:ext uri="{FF2B5EF4-FFF2-40B4-BE49-F238E27FC236}">
                <a16:creationId xmlns:a16="http://schemas.microsoft.com/office/drawing/2014/main" xmlns="" id="{4A808C30-A33C-87AA-6169-AE2125CB6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7108" name="投影片編號版面配置區 3">
            <a:extLst>
              <a:ext uri="{FF2B5EF4-FFF2-40B4-BE49-F238E27FC236}">
                <a16:creationId xmlns:a16="http://schemas.microsoft.com/office/drawing/2014/main" xmlns="" id="{EB8E76CA-B12B-DADD-C720-42B005DD4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C76642-38DF-4978-96CB-B0BBBC20F74D}" type="slidenum">
              <a:rPr lang="en-US" altLang="zh-TW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149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CB2F068C-2877-893A-6515-769C25BE61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A4C59-DD20-466E-BE1B-2846CCBAE4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35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0BB4E4E2-8B91-0992-2AE7-C7F5558958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D5149-3013-4371-97CE-B04A37A7BA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3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AE77B368-FAD7-C0AF-4102-4702DC12EF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051B8-39FC-4EEF-A765-ECC68B69AD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4C483602-6844-8922-8EED-BA7AAA54B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AE0F638-1EC3-46C3-A8F1-F73FBF18E6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046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F449A525-DBE9-9C21-9347-CC38E16713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48A721F-E8C4-40F7-97B8-EB81F9D8B7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01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63E8CD8D-1AE5-C542-CCC5-57A70D211B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E572182-4C1E-4514-8DD1-4A8C1F1798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535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1B838E94-F1C0-8846-1D31-4FE20539AC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4F5548B6-820E-40E4-B401-103374284F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71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1C227B10-F80C-CE78-7621-1F5F714535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C98FFC8-7939-4A87-9B8C-9A16873529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757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30BCADF6-7030-EFD0-5BD7-3291045C96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6484F87-F13D-4BC3-A814-FBF49E47C1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596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8328C0EE-F629-3A8F-F330-918E0D4570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3A08E84-6E77-4AA9-9752-79AEC0EFC5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3607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0BC4C8D-2162-FBA4-BA3F-65A10C894D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A45FE26-A978-4A52-95F1-D429B39479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81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7B271444-32F2-57B4-7BE5-F5835C7E3B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C4C08-3F83-4BB2-8A75-249E5FAFFB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4308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A06C3A8F-F4E8-8017-5050-1CC214F3E3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0760B83-2634-4EF1-92F5-56F35D0472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3197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1676B801-EA72-464C-7155-CC3BB03F69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069A2CE-6AC4-4A9A-96C3-493E806AFB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1525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1229287D-891F-487A-C2E7-4835C25038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45F8384-94C2-41DC-886D-49F87A5EF8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5141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6697662" cy="633412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11188" y="1196975"/>
            <a:ext cx="8075612" cy="4929188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endParaRPr lang="zh-TW" altLang="en-US" noProof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CB978FFB-C0D8-7F43-15DD-D3346E6864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AFC4C9F-5AA6-4041-AF33-4003BEC96F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4097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48BD2C9A-3F23-1C93-A48B-5C2307624D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3C83977-6993-4B29-BAEC-AB9A8ADE86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3489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BA55530-6FEA-5EF1-2DA3-1E8F92592B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8482153-21D3-4E79-8A43-393B5B042B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003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102B1052-05EA-5B40-5376-00EC62B193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BE32354-93D3-4A40-8D3A-49DF5C0F9F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580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3919538" cy="4741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196975"/>
            <a:ext cx="3921125" cy="4741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B7ED5C4B-5FAF-E07D-514D-DB7508EDD1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3D2BBCD-9F0F-4890-80E5-1140B68272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217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CD447473-FE0C-7F99-0D13-60A11F319E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CDB07E2-0AE4-4362-B520-5B74FBF650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51013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38A368E5-9B07-BA6F-E7C7-28C440C486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398E7B1-A7F9-4EAA-AEAC-D82B964FB3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920FD288-7040-43D6-BC31-5C83980C0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ACEFA-F25A-442E-83F3-BB3370CAE5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625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A9694ADD-F2B3-2FEB-BC89-59E3FE4595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7D72C4A-9E37-43BB-B174-5A96121057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773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1A3662A3-C80D-2CDB-D892-3792B42209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D70BF6C-919F-42C2-9953-D6A4FF355D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7600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B349655A-AB43-0F20-1899-16E8412C82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F62725F-EF04-4855-84FD-734C1BC8A4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9796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C15B9F80-44E4-71FD-B00C-17AADBF3A8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6C52E4E-1962-4B8A-9A70-FBDBD001E2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862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74638"/>
            <a:ext cx="2017713" cy="5664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05500" cy="5664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55A0491A-D323-8471-0394-37104EC865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981CF5D-DE29-4EA4-B543-84A55D2F40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4852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288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3919538" cy="4741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196975"/>
            <a:ext cx="3921125" cy="4741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2FB165F3-FC6E-2773-542F-15EC5B0D7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FAB8D45-6770-4903-8C7E-ECBDA145CB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716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288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3919538" cy="4741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1688" y="1196975"/>
            <a:ext cx="3921125" cy="2293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1688" y="3643313"/>
            <a:ext cx="3921125" cy="2295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xmlns="" id="{699CDCA3-E4A2-C210-5F6E-B51C841232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FD32EB7-1F95-4565-8DFC-5515CCA296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1377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6491288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750" y="1196975"/>
            <a:ext cx="3919538" cy="2293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1688" y="1196975"/>
            <a:ext cx="3921125" cy="2293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39750" y="3643313"/>
            <a:ext cx="3919538" cy="2295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1688" y="3643313"/>
            <a:ext cx="3921125" cy="2295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A09954C6-C814-EAAC-447A-6ECD45BE22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D20E0B1-B058-41A0-85CB-D524ABFAB5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488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60F0C383-BFE0-97BC-90F5-2A041CCCB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F3DFED8-63FB-451F-8F07-18F21ED16E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0088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1EB007A4-C3F3-3FB9-5934-E2D4E41314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91C7B97-E145-4D2B-AAAF-9A7849AC6D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88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2E83955E-1772-D59B-2E8D-8312C67116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36752-D978-4F9A-BA84-AF49821735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92686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A1F4EC7E-21A1-78FD-7B80-917E8A156B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D55FCE1-E23B-43D0-9544-24A35EFF71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4565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10830818-144E-87F8-881A-031DDF3606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FE9EA686-E77C-4C5D-B208-707BF23C30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0792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4360966E-007D-4DDD-B2BF-50E2CE9584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9092EB2A-E82C-406C-ADB1-0AFDB4AD00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6260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7022A188-AA0B-AD9E-5021-43CE954666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C3A9A4F-2424-4D3D-8C17-C3EA2AC983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0758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996B06DB-CFA5-B060-F51F-EDAEF837EA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063B02C-0B17-4A66-954F-AD634CF124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67326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D8702BB1-9441-87CD-10D6-132D9DA049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B33E5DE-DFED-4A1D-94FC-07B67F65A2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07116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41AA3D23-C651-088A-D572-8596A17510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65782A0-43B1-4B79-A7FA-59BE49516C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5918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7CD51087-C772-A123-8B8A-37DE3B627E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D1004CA-1F01-459B-B40D-9756D9FE01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7482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BAA95A2-ABB8-6AE5-7099-BA7488C503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E3550EF-C941-437D-A21D-4D1310F546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8908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6697662" cy="633412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11188" y="1196975"/>
            <a:ext cx="8075612" cy="4929188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endParaRPr lang="zh-TW" altLang="en-US" noProof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0204B5D1-EC81-9E5C-0E6F-F0B998C765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1B66DFE-83E5-4038-A0F9-22B87D64B0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12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xmlns="" id="{D55132BB-BC02-B232-45C7-7769754257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05D86-2326-4A95-B3D2-0D2960A2FD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91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xmlns="" id="{DF7A176C-DB99-FD8C-896C-2BF7687D21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A96A2-3F36-4159-8F6D-4C689FBD0F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05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729AD714-064A-762A-3F10-11D783AABE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17223-7D00-4802-8A1A-5E608029E1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7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B20FF152-EB00-9E32-163B-8AD3C174F0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13CD8-4499-4E17-A629-12030ED537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3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932ACCCC-04CE-2FDB-C99E-31CD7A1D26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BD3AE-E312-462B-A88C-221B99F3DE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>
            <a:extLst>
              <a:ext uri="{FF2B5EF4-FFF2-40B4-BE49-F238E27FC236}">
                <a16:creationId xmlns:a16="http://schemas.microsoft.com/office/drawing/2014/main" xmlns="" id="{61D8E424-618A-0147-B6FF-AA10E373C2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27E27DA-28B4-4102-85F8-158205E15B2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7" name="Text Box 21">
            <a:extLst>
              <a:ext uri="{FF2B5EF4-FFF2-40B4-BE49-F238E27FC236}">
                <a16:creationId xmlns:a16="http://schemas.microsoft.com/office/drawing/2014/main" xmlns="" id="{88C849B4-CB50-050C-C1AE-DE8ACAA0A8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xmlns="" id="{58B9DC88-C84D-A1C7-F63E-CFDF013E1B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>
            <a:extLst>
              <a:ext uri="{FF2B5EF4-FFF2-40B4-BE49-F238E27FC236}">
                <a16:creationId xmlns:a16="http://schemas.microsoft.com/office/drawing/2014/main" xmlns="" id="{BEED444A-A817-97E1-9AFD-920B37C654F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>
            <a:extLst>
              <a:ext uri="{FF2B5EF4-FFF2-40B4-BE49-F238E27FC236}">
                <a16:creationId xmlns:a16="http://schemas.microsoft.com/office/drawing/2014/main" xmlns="" id="{67895006-B888-F173-A444-17733C6B8A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>
            <a:extLst>
              <a:ext uri="{FF2B5EF4-FFF2-40B4-BE49-F238E27FC236}">
                <a16:creationId xmlns:a16="http://schemas.microsoft.com/office/drawing/2014/main" xmlns="" id="{E12B3ED9-CA1F-D9CC-15AA-B05B353F0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>
            <a:extLst>
              <a:ext uri="{FF2B5EF4-FFF2-40B4-BE49-F238E27FC236}">
                <a16:creationId xmlns:a16="http://schemas.microsoft.com/office/drawing/2014/main" xmlns="" id="{6957419B-D23E-5828-1526-E3406068A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2381" r:id="rId1"/>
    <p:sldLayoutId id="2147502382" r:id="rId2"/>
    <p:sldLayoutId id="2147502383" r:id="rId3"/>
    <p:sldLayoutId id="2147502384" r:id="rId4"/>
    <p:sldLayoutId id="2147502385" r:id="rId5"/>
    <p:sldLayoutId id="2147502386" r:id="rId6"/>
    <p:sldLayoutId id="2147502387" r:id="rId7"/>
    <p:sldLayoutId id="2147502388" r:id="rId8"/>
    <p:sldLayoutId id="2147502389" r:id="rId9"/>
    <p:sldLayoutId id="2147502390" r:id="rId10"/>
    <p:sldLayoutId id="214750239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>
            <a:extLst>
              <a:ext uri="{FF2B5EF4-FFF2-40B4-BE49-F238E27FC236}">
                <a16:creationId xmlns:a16="http://schemas.microsoft.com/office/drawing/2014/main" xmlns="" id="{01F2A575-1F23-B9EA-728F-CC92BC4959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750" y="6626225"/>
            <a:ext cx="6985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C0C0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1E2A23A-86BD-4C37-A561-8F4833DF820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7" name="Text Box 21">
            <a:extLst>
              <a:ext uri="{FF2B5EF4-FFF2-40B4-BE49-F238E27FC236}">
                <a16:creationId xmlns:a16="http://schemas.microsoft.com/office/drawing/2014/main" xmlns="" id="{10408DC7-D652-63CE-91D0-90F93BCF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381750"/>
            <a:ext cx="2303463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0C0C0C"/>
                </a:solidFill>
                <a:latin typeface="微軟正黑體" pitchFamily="34" charset="-120"/>
                <a:ea typeface="微軟正黑體" pitchFamily="34" charset="-120"/>
              </a:rPr>
              <a:t>誠信     承諾     創新     合作</a:t>
            </a:r>
          </a:p>
        </p:txBody>
      </p:sp>
      <p:sp>
        <p:nvSpPr>
          <p:cNvPr id="2052" name="Line 22">
            <a:extLst>
              <a:ext uri="{FF2B5EF4-FFF2-40B4-BE49-F238E27FC236}">
                <a16:creationId xmlns:a16="http://schemas.microsoft.com/office/drawing/2014/main" xmlns="" id="{2E14C054-685E-7BE4-4A2D-66574591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23">
            <a:extLst>
              <a:ext uri="{FF2B5EF4-FFF2-40B4-BE49-F238E27FC236}">
                <a16:creationId xmlns:a16="http://schemas.microsoft.com/office/drawing/2014/main" xmlns="" id="{B23C5A16-C485-426D-B83D-DDFBB62A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6524625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7" descr="3">
            <a:extLst>
              <a:ext uri="{FF2B5EF4-FFF2-40B4-BE49-F238E27FC236}">
                <a16:creationId xmlns:a16="http://schemas.microsoft.com/office/drawing/2014/main" xmlns="" id="{6F5C1EAD-9040-DF18-00CA-6666855D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7288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24">
            <a:extLst>
              <a:ext uri="{FF2B5EF4-FFF2-40B4-BE49-F238E27FC236}">
                <a16:creationId xmlns:a16="http://schemas.microsoft.com/office/drawing/2014/main" xmlns="" id="{640CF30D-7B57-4942-2EE3-C3E88EC29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6" name="Rectangle 25">
            <a:extLst>
              <a:ext uri="{FF2B5EF4-FFF2-40B4-BE49-F238E27FC236}">
                <a16:creationId xmlns:a16="http://schemas.microsoft.com/office/drawing/2014/main" xmlns="" id="{B95A186C-A2A6-829F-73CB-1BDDE3BEE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2392" r:id="rId1"/>
    <p:sldLayoutId id="2147502393" r:id="rId2"/>
    <p:sldLayoutId id="2147502394" r:id="rId3"/>
    <p:sldLayoutId id="2147502395" r:id="rId4"/>
    <p:sldLayoutId id="2147502396" r:id="rId5"/>
    <p:sldLayoutId id="2147502397" r:id="rId6"/>
    <p:sldLayoutId id="2147502398" r:id="rId7"/>
    <p:sldLayoutId id="2147502399" r:id="rId8"/>
    <p:sldLayoutId id="2147502400" r:id="rId9"/>
    <p:sldLayoutId id="2147502401" r:id="rId10"/>
    <p:sldLayoutId id="2147502402" r:id="rId11"/>
    <p:sldLayoutId id="214750240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>
            <a:extLst>
              <a:ext uri="{FF2B5EF4-FFF2-40B4-BE49-F238E27FC236}">
                <a16:creationId xmlns:a16="http://schemas.microsoft.com/office/drawing/2014/main" xmlns="" id="{59F51AC5-E44B-EF8E-060D-4D421299D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483350"/>
            <a:ext cx="1476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</a:defRPr>
            </a:lvl1pPr>
          </a:lstStyle>
          <a:p>
            <a:fld id="{6816B837-7D05-483C-9DF5-E7AD398B1B0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7" name="Text Box 17">
            <a:extLst>
              <a:ext uri="{FF2B5EF4-FFF2-40B4-BE49-F238E27FC236}">
                <a16:creationId xmlns:a16="http://schemas.microsoft.com/office/drawing/2014/main" xmlns="" id="{DA271384-1E59-E9D0-54D2-B57AA4E3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18684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1800" i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28" name="Rectangle 29">
            <a:extLst>
              <a:ext uri="{FF2B5EF4-FFF2-40B4-BE49-F238E27FC236}">
                <a16:creationId xmlns:a16="http://schemas.microsoft.com/office/drawing/2014/main" xmlns="" id="{3264CD22-A94C-2761-E7A1-6D52E577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6165850"/>
            <a:ext cx="1079500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Char char="•"/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77" name="Line 30">
            <a:extLst>
              <a:ext uri="{FF2B5EF4-FFF2-40B4-BE49-F238E27FC236}">
                <a16:creationId xmlns:a16="http://schemas.microsoft.com/office/drawing/2014/main" xmlns="" id="{F36ED85F-7658-8CEF-F8AF-5BED545C7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28575">
            <a:solidFill>
              <a:srgbClr val="A682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078" name="Picture 23" descr="1-2小logo">
            <a:extLst>
              <a:ext uri="{FF2B5EF4-FFF2-40B4-BE49-F238E27FC236}">
                <a16:creationId xmlns:a16="http://schemas.microsoft.com/office/drawing/2014/main" xmlns="" id="{8E4FACCE-456F-B754-B8CF-9C7D5815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7288"/>
            <a:ext cx="923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33">
            <a:extLst>
              <a:ext uri="{FF2B5EF4-FFF2-40B4-BE49-F238E27FC236}">
                <a16:creationId xmlns:a16="http://schemas.microsoft.com/office/drawing/2014/main" xmlns="" id="{577C5F85-2B50-A7C9-C186-16636E0E6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96975"/>
            <a:ext cx="7993063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3080" name="Rectangle 35">
            <a:extLst>
              <a:ext uri="{FF2B5EF4-FFF2-40B4-BE49-F238E27FC236}">
                <a16:creationId xmlns:a16="http://schemas.microsoft.com/office/drawing/2014/main" xmlns="" id="{ACDE26A7-57AF-BEA7-D99E-E1EA77B72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912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2404" r:id="rId1"/>
    <p:sldLayoutId id="2147502405" r:id="rId2"/>
    <p:sldLayoutId id="2147502406" r:id="rId3"/>
    <p:sldLayoutId id="2147502407" r:id="rId4"/>
    <p:sldLayoutId id="2147502408" r:id="rId5"/>
    <p:sldLayoutId id="2147502409" r:id="rId6"/>
    <p:sldLayoutId id="2147502410" r:id="rId7"/>
    <p:sldLayoutId id="2147502411" r:id="rId8"/>
    <p:sldLayoutId id="2147502412" r:id="rId9"/>
    <p:sldLayoutId id="2147502413" r:id="rId10"/>
    <p:sldLayoutId id="2147502414" r:id="rId11"/>
    <p:sldLayoutId id="2147502415" r:id="rId12"/>
    <p:sldLayoutId id="2147502416" r:id="rId13"/>
    <p:sldLayoutId id="2147502417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>
            <a:extLst>
              <a:ext uri="{FF2B5EF4-FFF2-40B4-BE49-F238E27FC236}">
                <a16:creationId xmlns:a16="http://schemas.microsoft.com/office/drawing/2014/main" xmlns="" id="{B6E8A063-8E28-8C27-3A47-95E39F298A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750" y="6626225"/>
            <a:ext cx="6985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C0C0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17C0D7C-34AC-4E0D-B5CE-A53811E7F3E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7" name="Text Box 21">
            <a:extLst>
              <a:ext uri="{FF2B5EF4-FFF2-40B4-BE49-F238E27FC236}">
                <a16:creationId xmlns:a16="http://schemas.microsoft.com/office/drawing/2014/main" xmlns="" id="{E266A906-C97A-A591-11B6-4F4BB3B5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381750"/>
            <a:ext cx="2303463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0C0C0C"/>
                </a:solidFill>
                <a:latin typeface="微軟正黑體" pitchFamily="34" charset="-120"/>
                <a:ea typeface="微軟正黑體" pitchFamily="34" charset="-120"/>
              </a:rPr>
              <a:t>誠信     承諾     創新     合作</a:t>
            </a:r>
          </a:p>
        </p:txBody>
      </p:sp>
      <p:sp>
        <p:nvSpPr>
          <p:cNvPr id="4100" name="Line 22">
            <a:extLst>
              <a:ext uri="{FF2B5EF4-FFF2-40B4-BE49-F238E27FC236}">
                <a16:creationId xmlns:a16="http://schemas.microsoft.com/office/drawing/2014/main" xmlns="" id="{C2D50467-69AD-AE5F-40DA-1503B6FE9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1" name="Line 23">
            <a:extLst>
              <a:ext uri="{FF2B5EF4-FFF2-40B4-BE49-F238E27FC236}">
                <a16:creationId xmlns:a16="http://schemas.microsoft.com/office/drawing/2014/main" xmlns="" id="{9D8CC4EC-457A-E82D-7CCB-A34B1A44E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6524625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4102" name="Picture 17" descr="3">
            <a:extLst>
              <a:ext uri="{FF2B5EF4-FFF2-40B4-BE49-F238E27FC236}">
                <a16:creationId xmlns:a16="http://schemas.microsoft.com/office/drawing/2014/main" xmlns="" id="{6776E2E5-3CEF-E90A-E1B0-5AC9191F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7288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24">
            <a:extLst>
              <a:ext uri="{FF2B5EF4-FFF2-40B4-BE49-F238E27FC236}">
                <a16:creationId xmlns:a16="http://schemas.microsoft.com/office/drawing/2014/main" xmlns="" id="{B490DB2F-5A42-FF1D-68F3-812BFC1B8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4" name="Rectangle 25">
            <a:extLst>
              <a:ext uri="{FF2B5EF4-FFF2-40B4-BE49-F238E27FC236}">
                <a16:creationId xmlns:a16="http://schemas.microsoft.com/office/drawing/2014/main" xmlns="" id="{4732A4BF-A6B7-B654-ED79-EE0771F93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033" name="Text Box 26">
            <a:extLst>
              <a:ext uri="{FF2B5EF4-FFF2-40B4-BE49-F238E27FC236}">
                <a16:creationId xmlns:a16="http://schemas.microsoft.com/office/drawing/2014/main" xmlns="" id="{3A563C8E-F1E7-D20A-810D-80B1B3F84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692150"/>
            <a:ext cx="1150938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>
                <a:solidFill>
                  <a:srgbClr val="0C0C0C"/>
                </a:solidFill>
                <a:latin typeface="微軟正黑體" pitchFamily="34" charset="-120"/>
                <a:ea typeface="微軟正黑體" pitchFamily="34" charset="-120"/>
              </a:rPr>
              <a:t>理財商品處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2418" r:id="rId1"/>
    <p:sldLayoutId id="2147502419" r:id="rId2"/>
    <p:sldLayoutId id="2147502420" r:id="rId3"/>
    <p:sldLayoutId id="2147502421" r:id="rId4"/>
    <p:sldLayoutId id="2147502422" r:id="rId5"/>
    <p:sldLayoutId id="2147502423" r:id="rId6"/>
    <p:sldLayoutId id="2147502424" r:id="rId7"/>
    <p:sldLayoutId id="2147502425" r:id="rId8"/>
    <p:sldLayoutId id="2147502426" r:id="rId9"/>
    <p:sldLayoutId id="2147502427" r:id="rId10"/>
    <p:sldLayoutId id="2147502428" r:id="rId11"/>
    <p:sldLayoutId id="214750242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1" descr="銀行弧">
            <a:extLst>
              <a:ext uri="{FF2B5EF4-FFF2-40B4-BE49-F238E27FC236}">
                <a16:creationId xmlns:a16="http://schemas.microsoft.com/office/drawing/2014/main" xmlns="" id="{8DFCA82A-9844-547F-D585-B87A786A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3"/>
            <a:ext cx="9144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xmlns="" id="{04F0AC43-A04C-FE47-E60A-F84488F1D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2247"/>
            <a:ext cx="8569325" cy="15827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TW" sz="4400" b="1" dirty="0">
                <a:solidFill>
                  <a:schemeClr val="tx2"/>
                </a:solidFill>
                <a:latin typeface="+mj-ea"/>
                <a:ea typeface="+mj-ea"/>
              </a:rPr>
              <a:t>Price Action </a:t>
            </a:r>
            <a:r>
              <a:rPr lang="en-US" altLang="zh-TW" sz="4400" b="1" dirty="0" smtClean="0">
                <a:solidFill>
                  <a:schemeClr val="tx2"/>
                </a:solidFill>
                <a:latin typeface="+mj-ea"/>
                <a:ea typeface="+mj-ea"/>
              </a:rPr>
              <a:t>Trading</a:t>
            </a:r>
          </a:p>
          <a:p>
            <a:pPr algn="ctr">
              <a:defRPr/>
            </a:pPr>
            <a:r>
              <a:rPr lang="en-US" altLang="zh-TW" sz="4400" b="1" smtClean="0">
                <a:solidFill>
                  <a:schemeClr val="tx2"/>
                </a:solidFill>
                <a:latin typeface="+mj-ea"/>
                <a:ea typeface="+mj-ea"/>
              </a:rPr>
              <a:t>Trend Line Breakout </a:t>
            </a:r>
            <a:r>
              <a:rPr lang="en-US" altLang="zh-TW" sz="4400" b="1" dirty="0" smtClean="0">
                <a:solidFill>
                  <a:schemeClr val="tx2"/>
                </a:solidFill>
                <a:latin typeface="+mj-ea"/>
                <a:ea typeface="+mj-ea"/>
              </a:rPr>
              <a:t>Strategy</a:t>
            </a:r>
            <a:endParaRPr lang="en-US" altLang="zh-TW" sz="44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zh-TW" sz="3200" b="1" dirty="0" smtClean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en-US" altLang="zh-TW" sz="3200" b="1" dirty="0">
                <a:solidFill>
                  <a:schemeClr val="tx2"/>
                </a:solidFill>
                <a:latin typeface="+mj-ea"/>
                <a:ea typeface="+mj-ea"/>
              </a:rPr>
              <a:t>by Albert </a:t>
            </a:r>
            <a:r>
              <a:rPr lang="en-US" altLang="zh-TW" sz="3200" b="1" dirty="0" err="1">
                <a:solidFill>
                  <a:schemeClr val="tx2"/>
                </a:solidFill>
                <a:latin typeface="+mj-ea"/>
                <a:ea typeface="+mj-ea"/>
              </a:rPr>
              <a:t>Kuo</a:t>
            </a:r>
            <a:r>
              <a:rPr lang="en-US" altLang="zh-TW" sz="3200" b="1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B9652A8-99D4-6D99-629C-2E429668E0D5}"/>
              </a:ext>
            </a:extLst>
          </p:cNvPr>
          <p:cNvSpPr/>
          <p:nvPr/>
        </p:nvSpPr>
        <p:spPr>
          <a:xfrm>
            <a:off x="107950" y="6453188"/>
            <a:ext cx="364648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ea"/>
                <a:ea typeface="+mj-ea"/>
              </a:rPr>
              <a:t>僅供內部教育訓練之用，請勿外流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5DCF07E-C03A-6784-09E6-7F91838E0B70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Entry Rules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55" y="4906621"/>
            <a:ext cx="2592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Enter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(Higher Odds)</a:t>
            </a:r>
            <a:endParaRPr lang="zh-TW" altLang="en-US" sz="2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6574614" y="4136714"/>
            <a:ext cx="1343716" cy="889304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3975508" y="3987567"/>
            <a:ext cx="721211" cy="1226977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H="1" flipV="1">
            <a:off x="4676499" y="3987567"/>
            <a:ext cx="611205" cy="538768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5275944" y="3507657"/>
            <a:ext cx="535109" cy="1018678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5804161" y="3497157"/>
            <a:ext cx="430366" cy="51983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H="1" flipV="1">
            <a:off x="2554281" y="2894788"/>
            <a:ext cx="1444048" cy="231538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V="1">
            <a:off x="6215749" y="3096113"/>
            <a:ext cx="545436" cy="93200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/>
          <p:cNvCxnSpPr/>
          <p:nvPr/>
        </p:nvCxnSpPr>
        <p:spPr bwMode="auto">
          <a:xfrm flipV="1">
            <a:off x="2091769" y="2921208"/>
            <a:ext cx="6368663" cy="3244096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向下箭號 35"/>
          <p:cNvSpPr/>
          <p:nvPr/>
        </p:nvSpPr>
        <p:spPr bwMode="auto">
          <a:xfrm rot="10800000">
            <a:off x="3867496" y="5323465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向下箭號 36"/>
          <p:cNvSpPr/>
          <p:nvPr/>
        </p:nvSpPr>
        <p:spPr bwMode="auto">
          <a:xfrm rot="10800000">
            <a:off x="5217656" y="4662150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向下箭號 37"/>
          <p:cNvSpPr/>
          <p:nvPr/>
        </p:nvSpPr>
        <p:spPr bwMode="auto">
          <a:xfrm rot="10800000">
            <a:off x="6107737" y="4173776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 bwMode="auto">
          <a:xfrm>
            <a:off x="6768079" y="3120686"/>
            <a:ext cx="1371394" cy="109698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/>
          <p:nvPr/>
        </p:nvCxnSpPr>
        <p:spPr bwMode="auto">
          <a:xfrm flipV="1">
            <a:off x="5674102" y="3996045"/>
            <a:ext cx="2791606" cy="17215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2284957"/>
            <a:ext cx="215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Uptrend Line</a:t>
            </a:r>
            <a:endParaRPr lang="zh-TW" altLang="en-US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6" name="直線接點 25"/>
          <p:cNvCxnSpPr/>
          <p:nvPr/>
        </p:nvCxnSpPr>
        <p:spPr bwMode="auto">
          <a:xfrm flipV="1">
            <a:off x="1915526" y="2921209"/>
            <a:ext cx="635308" cy="640908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/>
          <p:nvPr/>
        </p:nvCxnSpPr>
        <p:spPr bwMode="auto">
          <a:xfrm flipH="1" flipV="1">
            <a:off x="362268" y="1225072"/>
            <a:ext cx="1561104" cy="234411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向下箭號 6"/>
          <p:cNvSpPr/>
          <p:nvPr/>
        </p:nvSpPr>
        <p:spPr bwMode="auto">
          <a:xfrm rot="19459221">
            <a:off x="1268827" y="1989398"/>
            <a:ext cx="484632" cy="3442158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9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99" y="5265726"/>
            <a:ext cx="2592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Downtrend</a:t>
            </a:r>
            <a:endParaRPr lang="zh-TW" altLang="en-US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704654" y="2852936"/>
            <a:ext cx="3662976" cy="2880320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1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20" y="1257571"/>
            <a:ext cx="35379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Retracement(Pull Back)</a:t>
            </a:r>
            <a:endParaRPr lang="zh-TW" altLang="en-US" sz="2200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 bwMode="auto">
          <a:xfrm>
            <a:off x="3946494" y="1697496"/>
            <a:ext cx="857692" cy="1071006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390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B1CE409-4863-E0DF-9F53-992180648A9E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Example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8928992" cy="5688632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 bwMode="auto">
          <a:xfrm>
            <a:off x="1763688" y="1268760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向下箭號 25"/>
          <p:cNvSpPr/>
          <p:nvPr/>
        </p:nvSpPr>
        <p:spPr bwMode="auto">
          <a:xfrm>
            <a:off x="5148064" y="2348880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向下箭號 26"/>
          <p:cNvSpPr/>
          <p:nvPr/>
        </p:nvSpPr>
        <p:spPr bwMode="auto">
          <a:xfrm>
            <a:off x="6588224" y="2996952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H="1">
            <a:off x="7265280" y="2348880"/>
            <a:ext cx="475072" cy="864096"/>
          </a:xfrm>
          <a:prstGeom prst="straightConnector1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1917993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Enter Here</a:t>
            </a:r>
            <a:endParaRPr lang="zh-TW" altLang="en-US" sz="22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14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B1CE409-4863-E0DF-9F53-992180648A9E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Example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9" y="1052736"/>
            <a:ext cx="8893477" cy="568863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 bwMode="auto">
          <a:xfrm rot="10800000">
            <a:off x="899592" y="4317792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向下箭號 6"/>
          <p:cNvSpPr/>
          <p:nvPr/>
        </p:nvSpPr>
        <p:spPr bwMode="auto">
          <a:xfrm rot="10800000">
            <a:off x="2411760" y="3885744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向下箭號 7"/>
          <p:cNvSpPr/>
          <p:nvPr/>
        </p:nvSpPr>
        <p:spPr bwMode="auto">
          <a:xfrm rot="10800000">
            <a:off x="6156176" y="2708920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5983176" y="2636912"/>
            <a:ext cx="893080" cy="1260140"/>
          </a:xfrm>
          <a:prstGeom prst="straightConnector1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032" y="3885744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Enter Here</a:t>
            </a:r>
            <a:endParaRPr lang="zh-TW" altLang="en-US" sz="22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32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B1CE409-4863-E0DF-9F53-992180648A9E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Example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" y="1052736"/>
            <a:ext cx="8966215" cy="5688632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 bwMode="auto">
          <a:xfrm>
            <a:off x="1259632" y="1340768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059832" y="2636912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向下箭號 10"/>
          <p:cNvSpPr/>
          <p:nvPr/>
        </p:nvSpPr>
        <p:spPr bwMode="auto">
          <a:xfrm>
            <a:off x="4211960" y="3501008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向下箭號 11"/>
          <p:cNvSpPr/>
          <p:nvPr/>
        </p:nvSpPr>
        <p:spPr bwMode="auto">
          <a:xfrm>
            <a:off x="6660232" y="2636912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向下箭號 12"/>
          <p:cNvSpPr/>
          <p:nvPr/>
        </p:nvSpPr>
        <p:spPr bwMode="auto">
          <a:xfrm>
            <a:off x="7164288" y="3192000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向下箭號 13"/>
          <p:cNvSpPr/>
          <p:nvPr/>
        </p:nvSpPr>
        <p:spPr bwMode="auto">
          <a:xfrm>
            <a:off x="7524328" y="3645024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7740352" y="2348880"/>
            <a:ext cx="288032" cy="1440160"/>
          </a:xfrm>
          <a:prstGeom prst="straightConnector1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1917993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Enter Here</a:t>
            </a:r>
            <a:endParaRPr lang="zh-TW" altLang="en-US" sz="22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5220072" y="2275711"/>
            <a:ext cx="288032" cy="1440160"/>
          </a:xfrm>
          <a:prstGeom prst="straightConnector1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844824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Enter Here</a:t>
            </a:r>
            <a:endParaRPr lang="zh-TW" altLang="en-US" sz="22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2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B1CE409-4863-E0DF-9F53-992180648A9E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Back Test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8272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US 10Y Daily Chart: 2013 Sep ~ 2022 Aug, Total Entry Times 46, Winner 33</a:t>
            </a:r>
          </a:p>
          <a:p>
            <a:r>
              <a:rPr lang="en-US" altLang="zh-TW" b="1" dirty="0" smtClean="0"/>
              <a:t>Breakeven 5, Loser 8, Winning% 71.74%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6" y="1627058"/>
            <a:ext cx="8932250" cy="5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B1CE409-4863-E0DF-9F53-992180648A9E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Back Test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8469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USDCNH Daily Chart: 2011 Nov ~ 2022 Aug, Total Entry Times 26, Winner 24</a:t>
            </a:r>
          </a:p>
          <a:p>
            <a:r>
              <a:rPr lang="en-US" altLang="zh-TW" b="1" dirty="0" smtClean="0"/>
              <a:t>Loser 2, Winning% 92.86%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7059"/>
            <a:ext cx="8928992" cy="5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B1CE409-4863-E0DF-9F53-992180648A9E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Back Test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8311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USDJPY Daily Chart: 2009 Jan ~ 2022 Aug, Total Entry Times 52, Winner 35</a:t>
            </a:r>
          </a:p>
          <a:p>
            <a:r>
              <a:rPr lang="en-US" altLang="zh-TW" b="1" dirty="0" smtClean="0"/>
              <a:t>Breakeven 3, Loser 14, Winning% 67.31%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1" y="1599270"/>
            <a:ext cx="8934075" cy="51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6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801B1C96-187F-5495-F415-124DA198519F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+mn-cs"/>
              </a:rPr>
              <a:t>Introduction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0EB95D3C-7FB7-D4A8-90B0-282814CFE8BD}"/>
              </a:ext>
            </a:extLst>
          </p:cNvPr>
          <p:cNvSpPr txBox="1"/>
          <p:nvPr/>
        </p:nvSpPr>
        <p:spPr>
          <a:xfrm>
            <a:off x="177800" y="981075"/>
            <a:ext cx="885825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400" b="1" dirty="0">
                <a:latin typeface="+mn-lt"/>
                <a:ea typeface="+mn-ea"/>
              </a:rPr>
              <a:t>This is a rule-based and objective method with clear and not ambiguous entry and exit rules. </a:t>
            </a:r>
            <a:endParaRPr lang="en-US" sz="2400" b="1" dirty="0" smtClean="0">
              <a:latin typeface="+mn-lt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400" b="1" dirty="0" smtClean="0">
                <a:latin typeface="+mn-lt"/>
                <a:ea typeface="+mn-ea"/>
              </a:rPr>
              <a:t>This strategy is as easy as pie and the tool we use is only trend lines.</a:t>
            </a:r>
            <a:endParaRPr lang="en-US" sz="2400" b="1" dirty="0">
              <a:latin typeface="+mn-lt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400" b="1" dirty="0" smtClean="0">
                <a:latin typeface="+mn-lt"/>
                <a:ea typeface="+mn-ea"/>
              </a:rPr>
              <a:t>We </a:t>
            </a:r>
            <a:r>
              <a:rPr lang="en-US" sz="2400" b="1" dirty="0">
                <a:latin typeface="+mn-lt"/>
                <a:ea typeface="+mn-ea"/>
              </a:rPr>
              <a:t>don’t </a:t>
            </a:r>
            <a:r>
              <a:rPr lang="en-US" sz="2400" b="1" dirty="0" smtClean="0">
                <a:latin typeface="+mn-lt"/>
                <a:ea typeface="+mn-ea"/>
              </a:rPr>
              <a:t>use any technical indicators(neither EMA, RSI, KD nor MACD) so we don’t need to optimize </a:t>
            </a:r>
            <a:r>
              <a:rPr lang="en-US" sz="2400" b="1" dirty="0">
                <a:latin typeface="+mn-lt"/>
                <a:ea typeface="+mn-ea"/>
              </a:rPr>
              <a:t>parameters of the indicators </a:t>
            </a:r>
            <a:r>
              <a:rPr lang="en-US" sz="2400" b="1" dirty="0" smtClean="0">
                <a:latin typeface="+mn-lt"/>
                <a:ea typeface="+mn-ea"/>
              </a:rPr>
              <a:t>and have no </a:t>
            </a:r>
            <a:r>
              <a:rPr lang="en-US" sz="2400" b="1" dirty="0">
                <a:latin typeface="+mn-lt"/>
                <a:ea typeface="+mn-ea"/>
              </a:rPr>
              <a:t>problem of overfitting a model</a:t>
            </a:r>
            <a:r>
              <a:rPr lang="en-US" sz="2400" b="1" dirty="0" smtClean="0">
                <a:latin typeface="+mn-lt"/>
                <a:ea typeface="+mn-ea"/>
              </a:rPr>
              <a:t>. 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b="1" dirty="0" smtClean="0">
                <a:latin typeface="+mn-lt"/>
                <a:ea typeface="+mn-ea"/>
              </a:rPr>
              <a:t>We can use Fibonacci Retracement to decide S/L and T/P levels.</a:t>
            </a:r>
            <a:endParaRPr lang="en-US" sz="2400" b="1" dirty="0">
              <a:latin typeface="+mn-lt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400" b="1" dirty="0">
                <a:latin typeface="+mn-lt"/>
                <a:ea typeface="+mn-ea"/>
              </a:rPr>
              <a:t>We can use trailing stop strategy to capture massive moves.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b="1" dirty="0">
                <a:latin typeface="+mn-lt"/>
                <a:ea typeface="+mn-ea"/>
              </a:rPr>
              <a:t>It’s </a:t>
            </a:r>
            <a:r>
              <a:rPr lang="en-US" sz="2400" b="1" dirty="0" smtClean="0">
                <a:latin typeface="+mn-lt"/>
                <a:ea typeface="+mn-ea"/>
              </a:rPr>
              <a:t>a trend reversal strategy with pretty high odds.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b="1" dirty="0" smtClean="0">
                <a:latin typeface="+mn-lt"/>
                <a:ea typeface="+mn-ea"/>
              </a:rPr>
              <a:t>This strategy can work well in daily chart but it can also do on other time frame.</a:t>
            </a:r>
            <a:endParaRPr 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/>
          <p:cNvSpPr>
            <a:spLocks noChangeArrowheads="1"/>
          </p:cNvSpPr>
          <p:nvPr/>
        </p:nvSpPr>
        <p:spPr bwMode="auto">
          <a:xfrm>
            <a:off x="252413" y="1196975"/>
            <a:ext cx="8856662" cy="54006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Step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1:    Identify obvious peaks and troughs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Step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2A: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In a downtrend(it forms lower highs, but lower lows are not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               necessary), connect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a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minimum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of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3 peaks (or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highs) with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a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               line from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left to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right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and we have a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downward trend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line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Step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2B: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In an uptrend(it forms higher lows, but high highs are not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               necessary), connect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a minimum of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3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troughs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(or lows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) with </a:t>
            </a:r>
            <a:endParaRPr lang="en-US" altLang="zh-TW" sz="20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               a line from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left to right and we have a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upward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trend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line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Step 3:    We can draw 2 parallel lines to mark trend line(as a trend zone)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endParaRPr lang="en-US" altLang="zh-TW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*3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Common Mistakes in Drawing Trend Lines: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1. Drawing trend line through an obstruction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2. Drawing through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the body </a:t>
            </a: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of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a candlestick</a:t>
            </a:r>
            <a:endParaRPr lang="en-US" altLang="zh-TW" sz="20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3. Not drawing a new trend line and keeping a breached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trend line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zh-TW" altLang="en-US" sz="2000" b="1" dirty="0" smtClean="0">
                <a:solidFill>
                  <a:schemeClr val="tx2"/>
                </a:solidFill>
                <a:latin typeface="+mn-lt"/>
                <a:ea typeface="+mn-ea"/>
              </a:rPr>
              <a:t>*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It’s acceptable that sometimes a trend line doesn’t touch the wick but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is very close to the end of a wick.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*It’s acceptable that sometimes a trend line is through the body of a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FFCC00"/>
              </a:buClr>
              <a:defRPr/>
            </a:pPr>
            <a:r>
              <a:rPr lang="en-US" altLang="zh-TW" sz="2000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TW" sz="2000" b="1" dirty="0" smtClean="0">
                <a:solidFill>
                  <a:schemeClr val="tx2"/>
                </a:solidFill>
                <a:latin typeface="+mn-lt"/>
                <a:ea typeface="+mn-ea"/>
              </a:rPr>
              <a:t>candlestick but only a tiny part of the body.</a:t>
            </a:r>
            <a:endParaRPr lang="en-US" altLang="zh-TW" sz="20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611188" y="274638"/>
            <a:ext cx="8064500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latin typeface="Arial" panose="020B0604020202020204" pitchFamily="34" charset="0"/>
                <a:cs typeface="+mn-cs"/>
              </a:rPr>
              <a:t>How to Draw Valid Trend Lines</a:t>
            </a:r>
            <a:endParaRPr lang="zh-TW" altLang="en-US" sz="3600" dirty="0"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 bwMode="auto">
          <a:xfrm>
            <a:off x="611188" y="274638"/>
            <a:ext cx="8064500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latin typeface="Arial" panose="020B0604020202020204" pitchFamily="34" charset="0"/>
                <a:cs typeface="+mn-cs"/>
              </a:rPr>
              <a:t>How to Draw Valid Trend Lines</a:t>
            </a:r>
            <a:endParaRPr lang="zh-TW" altLang="en-US" sz="3600" dirty="0">
              <a:latin typeface="Arial" panose="020B0604020202020204" pitchFamily="34" charset="0"/>
              <a:cs typeface="+mn-cs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 flipV="1">
            <a:off x="1979712" y="2132856"/>
            <a:ext cx="936104" cy="108012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接點 6"/>
          <p:cNvCxnSpPr/>
          <p:nvPr/>
        </p:nvCxnSpPr>
        <p:spPr bwMode="auto">
          <a:xfrm flipH="1" flipV="1">
            <a:off x="2911446" y="2136450"/>
            <a:ext cx="580434" cy="53646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 flipV="1">
            <a:off x="3491880" y="1772816"/>
            <a:ext cx="792088" cy="90010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>
            <a:off x="4283968" y="1772816"/>
            <a:ext cx="568927" cy="39553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 flipH="1" flipV="1">
            <a:off x="1547664" y="2852936"/>
            <a:ext cx="432048" cy="36004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 flipV="1">
            <a:off x="4852895" y="1196752"/>
            <a:ext cx="1051253" cy="97159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/>
          <p:cNvCxnSpPr/>
          <p:nvPr/>
        </p:nvCxnSpPr>
        <p:spPr bwMode="auto">
          <a:xfrm flipV="1">
            <a:off x="1862354" y="1700808"/>
            <a:ext cx="4293822" cy="1584176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向下箭號 26"/>
          <p:cNvSpPr/>
          <p:nvPr/>
        </p:nvSpPr>
        <p:spPr bwMode="auto">
          <a:xfrm rot="10800000">
            <a:off x="1873717" y="3356992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向下箭號 28"/>
          <p:cNvSpPr/>
          <p:nvPr/>
        </p:nvSpPr>
        <p:spPr bwMode="auto">
          <a:xfrm rot="10800000">
            <a:off x="3383868" y="2798930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向下箭號 29"/>
          <p:cNvSpPr/>
          <p:nvPr/>
        </p:nvSpPr>
        <p:spPr bwMode="auto">
          <a:xfrm rot="10800000">
            <a:off x="4752020" y="2294619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64692"/>
            <a:ext cx="215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Uptrend Line</a:t>
            </a:r>
            <a:endParaRPr lang="zh-TW" altLang="en-US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sp>
        <p:nvSpPr>
          <p:cNvPr id="32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991009"/>
            <a:ext cx="2592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Downtrend Line</a:t>
            </a:r>
            <a:endParaRPr lang="zh-TW" altLang="en-US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>
            <a:off x="3493897" y="4492625"/>
            <a:ext cx="4030431" cy="1476164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 flipH="1">
            <a:off x="2589839" y="4581128"/>
            <a:ext cx="1102845" cy="824493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接點 36"/>
          <p:cNvCxnSpPr/>
          <p:nvPr/>
        </p:nvCxnSpPr>
        <p:spPr bwMode="auto">
          <a:xfrm flipH="1" flipV="1">
            <a:off x="3692684" y="4583930"/>
            <a:ext cx="466035" cy="114932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/>
          <p:nvPr/>
        </p:nvCxnSpPr>
        <p:spPr bwMode="auto">
          <a:xfrm flipV="1">
            <a:off x="4158290" y="5149538"/>
            <a:ext cx="1036162" cy="574664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 flipH="1" flipV="1">
            <a:off x="5194022" y="5137388"/>
            <a:ext cx="296845" cy="87135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接點 43"/>
          <p:cNvCxnSpPr/>
          <p:nvPr/>
        </p:nvCxnSpPr>
        <p:spPr bwMode="auto">
          <a:xfrm flipV="1">
            <a:off x="5479567" y="5538715"/>
            <a:ext cx="875396" cy="47002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/>
          <p:cNvCxnSpPr/>
          <p:nvPr/>
        </p:nvCxnSpPr>
        <p:spPr bwMode="auto">
          <a:xfrm>
            <a:off x="6356044" y="5538715"/>
            <a:ext cx="682995" cy="98662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向下箭號 48"/>
          <p:cNvSpPr/>
          <p:nvPr/>
        </p:nvSpPr>
        <p:spPr bwMode="auto">
          <a:xfrm>
            <a:off x="3638618" y="4140366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0" name="向下箭號 49"/>
          <p:cNvSpPr/>
          <p:nvPr/>
        </p:nvSpPr>
        <p:spPr bwMode="auto">
          <a:xfrm>
            <a:off x="5126420" y="4694432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1" name="向下箭號 50"/>
          <p:cNvSpPr/>
          <p:nvPr/>
        </p:nvSpPr>
        <p:spPr bwMode="auto">
          <a:xfrm>
            <a:off x="6286913" y="5155593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5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 bwMode="auto">
          <a:xfrm>
            <a:off x="611188" y="274638"/>
            <a:ext cx="8064500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latin typeface="Arial" panose="020B0604020202020204" pitchFamily="34" charset="0"/>
                <a:cs typeface="+mn-cs"/>
              </a:rPr>
              <a:t>How to Draw Valid Trend Lines</a:t>
            </a:r>
            <a:endParaRPr lang="zh-TW" altLang="en-US" sz="3600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052736"/>
            <a:ext cx="892899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5DCF07E-C03A-6784-09E6-7F91838E0B70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Entry Rules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3A4E9CA3-CFE9-E70E-568D-DBCF44C11A53}"/>
              </a:ext>
            </a:extLst>
          </p:cNvPr>
          <p:cNvSpPr txBox="1"/>
          <p:nvPr/>
        </p:nvSpPr>
        <p:spPr>
          <a:xfrm>
            <a:off x="142875" y="981075"/>
            <a:ext cx="9001125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b="1" dirty="0" smtClean="0">
                <a:latin typeface="+mn-lt"/>
                <a:ea typeface="+mn-ea"/>
              </a:rPr>
              <a:t>Long Entry</a:t>
            </a:r>
            <a:endParaRPr lang="en-US" altLang="zh-TW" sz="28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TW" sz="2800" b="1" dirty="0">
                <a:latin typeface="+mn-lt"/>
                <a:ea typeface="+mn-ea"/>
              </a:rPr>
              <a:t>   </a:t>
            </a:r>
            <a:r>
              <a:rPr lang="en-US" altLang="zh-TW" sz="2400" b="1" dirty="0" smtClean="0">
                <a:latin typeface="+mn-lt"/>
                <a:ea typeface="+mn-ea"/>
              </a:rPr>
              <a:t>Aggressive Entry: If the price closes above the last point </a:t>
            </a:r>
          </a:p>
          <a:p>
            <a:pPr>
              <a:defRPr/>
            </a:pPr>
            <a:r>
              <a:rPr lang="en-US" altLang="zh-TW" sz="2400" b="1" dirty="0" smtClean="0">
                <a:latin typeface="+mn-lt"/>
                <a:ea typeface="+mn-ea"/>
              </a:rPr>
              <a:t>         touching the downtrend line, make a long entry.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  <a:ea typeface="+mn-ea"/>
              </a:rPr>
              <a:t> </a:t>
            </a:r>
            <a:r>
              <a:rPr lang="en-US" altLang="zh-TW" sz="2400" b="1" dirty="0" smtClean="0">
                <a:latin typeface="+mn-lt"/>
                <a:ea typeface="+mn-ea"/>
              </a:rPr>
              <a:t>   Conservative Entry: If the price crosses above the last  </a:t>
            </a:r>
          </a:p>
          <a:p>
            <a:pPr>
              <a:defRPr/>
            </a:pPr>
            <a:r>
              <a:rPr lang="en-US" altLang="zh-TW" sz="2400" b="1" dirty="0" smtClean="0">
                <a:latin typeface="+mn-lt"/>
                <a:ea typeface="+mn-ea"/>
              </a:rPr>
              <a:t>         point touching the downtrend line and  retests it, make  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  <a:ea typeface="+mn-ea"/>
              </a:rPr>
              <a:t> </a:t>
            </a:r>
            <a:r>
              <a:rPr lang="en-US" altLang="zh-TW" sz="2400" b="1" dirty="0" smtClean="0">
                <a:latin typeface="+mn-lt"/>
                <a:ea typeface="+mn-ea"/>
              </a:rPr>
              <a:t>        a long entry.</a:t>
            </a:r>
            <a:endParaRPr lang="en-US" altLang="zh-TW" sz="2400" b="1" dirty="0">
              <a:latin typeface="+mn-lt"/>
              <a:ea typeface="+mn-ea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2125745" y="3971344"/>
            <a:ext cx="5758623" cy="2104727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 flipH="1">
            <a:off x="1221687" y="4059847"/>
            <a:ext cx="1102845" cy="824493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接點 6"/>
          <p:cNvCxnSpPr/>
          <p:nvPr/>
        </p:nvCxnSpPr>
        <p:spPr bwMode="auto">
          <a:xfrm flipH="1" flipV="1">
            <a:off x="2324532" y="4062649"/>
            <a:ext cx="466035" cy="114932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V="1">
            <a:off x="2798521" y="4637312"/>
            <a:ext cx="1036162" cy="574664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 flipH="1" flipV="1">
            <a:off x="3825870" y="4616107"/>
            <a:ext cx="296845" cy="87135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 flipV="1">
            <a:off x="4111415" y="5017434"/>
            <a:ext cx="875396" cy="47002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>
            <a:off x="4987892" y="5017434"/>
            <a:ext cx="284464" cy="47002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向下箭號 11"/>
          <p:cNvSpPr/>
          <p:nvPr/>
        </p:nvSpPr>
        <p:spPr bwMode="auto">
          <a:xfrm>
            <a:off x="2270466" y="3619085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向下箭號 12"/>
          <p:cNvSpPr/>
          <p:nvPr/>
        </p:nvSpPr>
        <p:spPr bwMode="auto">
          <a:xfrm>
            <a:off x="3758268" y="4173151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向下箭號 13"/>
          <p:cNvSpPr/>
          <p:nvPr/>
        </p:nvSpPr>
        <p:spPr bwMode="auto">
          <a:xfrm>
            <a:off x="4918761" y="4634312"/>
            <a:ext cx="216024" cy="288032"/>
          </a:xfrm>
          <a:prstGeom prst="downArrow">
            <a:avLst/>
          </a:prstGeom>
          <a:solidFill>
            <a:srgbClr val="FF0000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5" name="直線接點 14"/>
          <p:cNvCxnSpPr/>
          <p:nvPr/>
        </p:nvCxnSpPr>
        <p:spPr bwMode="auto">
          <a:xfrm>
            <a:off x="4572000" y="5017434"/>
            <a:ext cx="3384376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616" y="5845238"/>
            <a:ext cx="2592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Downtrend Line</a:t>
            </a:r>
            <a:endParaRPr lang="zh-TW" altLang="en-US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 bwMode="auto">
          <a:xfrm flipH="1">
            <a:off x="5275294" y="4461183"/>
            <a:ext cx="1312930" cy="102627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6586501" y="4472093"/>
            <a:ext cx="290206" cy="53496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6853820" y="4029672"/>
            <a:ext cx="1045611" cy="96701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667" y="3519779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Aggressive Entry</a:t>
            </a:r>
            <a:endParaRPr lang="zh-TW" altLang="en-US" sz="2200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>
            <a:off x="5508104" y="3957630"/>
            <a:ext cx="504056" cy="839522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單箭頭接點 30"/>
          <p:cNvCxnSpPr/>
          <p:nvPr/>
        </p:nvCxnSpPr>
        <p:spPr bwMode="auto">
          <a:xfrm>
            <a:off x="7092280" y="3717032"/>
            <a:ext cx="0" cy="1008112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506" y="3212976"/>
            <a:ext cx="2592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Conservative Entry</a:t>
            </a:r>
            <a:endParaRPr lang="zh-TW" altLang="en-US" sz="2200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8" name="直線接點 37"/>
          <p:cNvCxnSpPr/>
          <p:nvPr/>
        </p:nvCxnSpPr>
        <p:spPr bwMode="auto">
          <a:xfrm flipH="1" flipV="1">
            <a:off x="292834" y="3284984"/>
            <a:ext cx="924877" cy="1599564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5DCF07E-C03A-6784-09E6-7F91838E0B70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Entry Rules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3A4E9CA3-CFE9-E70E-568D-DBCF44C11A53}"/>
              </a:ext>
            </a:extLst>
          </p:cNvPr>
          <p:cNvSpPr txBox="1"/>
          <p:nvPr/>
        </p:nvSpPr>
        <p:spPr>
          <a:xfrm>
            <a:off x="142875" y="981075"/>
            <a:ext cx="9001125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b="1" dirty="0" smtClean="0">
                <a:latin typeface="+mn-lt"/>
                <a:ea typeface="+mn-ea"/>
              </a:rPr>
              <a:t>Short Entry</a:t>
            </a:r>
            <a:endParaRPr lang="en-US" altLang="zh-TW" sz="28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TW" sz="2800" b="1" dirty="0">
                <a:latin typeface="+mn-lt"/>
                <a:ea typeface="+mn-ea"/>
              </a:rPr>
              <a:t>   </a:t>
            </a:r>
            <a:r>
              <a:rPr lang="en-US" altLang="zh-TW" sz="2400" b="1" dirty="0" smtClean="0">
                <a:latin typeface="+mn-lt"/>
                <a:ea typeface="+mn-ea"/>
              </a:rPr>
              <a:t>Aggressive Entry: If the price closes below the last point </a:t>
            </a:r>
          </a:p>
          <a:p>
            <a:pPr>
              <a:defRPr/>
            </a:pPr>
            <a:r>
              <a:rPr lang="en-US" altLang="zh-TW" sz="2400" b="1" dirty="0" smtClean="0">
                <a:latin typeface="+mn-lt"/>
                <a:ea typeface="+mn-ea"/>
              </a:rPr>
              <a:t>         touching the uptrend line, make a short entry.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  <a:ea typeface="+mn-ea"/>
              </a:rPr>
              <a:t> </a:t>
            </a:r>
            <a:r>
              <a:rPr lang="en-US" altLang="zh-TW" sz="2400" b="1" dirty="0" smtClean="0">
                <a:latin typeface="+mn-lt"/>
                <a:ea typeface="+mn-ea"/>
              </a:rPr>
              <a:t>   Conservative Entry: If the price crosses below the last  </a:t>
            </a:r>
          </a:p>
          <a:p>
            <a:pPr>
              <a:defRPr/>
            </a:pPr>
            <a:r>
              <a:rPr lang="en-US" altLang="zh-TW" sz="2400" b="1" dirty="0" smtClean="0">
                <a:latin typeface="+mn-lt"/>
                <a:ea typeface="+mn-ea"/>
              </a:rPr>
              <a:t>         point touching the uptrend line and  retests it, make  </a:t>
            </a:r>
          </a:p>
          <a:p>
            <a:pPr>
              <a:defRPr/>
            </a:pPr>
            <a:r>
              <a:rPr lang="en-US" altLang="zh-TW" sz="2400" b="1" dirty="0">
                <a:latin typeface="+mn-lt"/>
                <a:ea typeface="+mn-ea"/>
              </a:rPr>
              <a:t> </a:t>
            </a:r>
            <a:r>
              <a:rPr lang="en-US" altLang="zh-TW" sz="2400" b="1" dirty="0" smtClean="0">
                <a:latin typeface="+mn-lt"/>
                <a:ea typeface="+mn-ea"/>
              </a:rPr>
              <a:t>        a short entry.</a:t>
            </a:r>
            <a:endParaRPr lang="en-US" altLang="zh-TW" sz="2400" b="1" dirty="0">
              <a:latin typeface="+mn-lt"/>
              <a:ea typeface="+mn-ea"/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077" y="5454402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Aggressive Entry</a:t>
            </a:r>
            <a:endParaRPr lang="zh-TW" altLang="en-US" sz="2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4815676" y="4995838"/>
            <a:ext cx="549493" cy="50677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單箭頭接點 30"/>
          <p:cNvCxnSpPr/>
          <p:nvPr/>
        </p:nvCxnSpPr>
        <p:spPr bwMode="auto">
          <a:xfrm flipV="1">
            <a:off x="6707607" y="5085184"/>
            <a:ext cx="96641" cy="746683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652" y="5732123"/>
            <a:ext cx="2592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Conservative Entry</a:t>
            </a:r>
            <a:endParaRPr lang="zh-TW" altLang="en-US" sz="2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 flipV="1">
            <a:off x="1331640" y="4724011"/>
            <a:ext cx="936104" cy="108012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H="1" flipV="1">
            <a:off x="2263374" y="4727605"/>
            <a:ext cx="580434" cy="53646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2843808" y="4357658"/>
            <a:ext cx="818140" cy="906413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3644854" y="4357658"/>
            <a:ext cx="568927" cy="39553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H="1" flipV="1">
            <a:off x="899592" y="5444091"/>
            <a:ext cx="432048" cy="36004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V="1">
            <a:off x="4205572" y="4293096"/>
            <a:ext cx="438436" cy="47824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/>
          <p:cNvCxnSpPr/>
          <p:nvPr/>
        </p:nvCxnSpPr>
        <p:spPr bwMode="auto">
          <a:xfrm flipV="1">
            <a:off x="1102221" y="3443808"/>
            <a:ext cx="6740540" cy="2464762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向下箭號 35"/>
          <p:cNvSpPr/>
          <p:nvPr/>
        </p:nvSpPr>
        <p:spPr bwMode="auto">
          <a:xfrm rot="10800000">
            <a:off x="1225645" y="5948147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向下箭號 36"/>
          <p:cNvSpPr/>
          <p:nvPr/>
        </p:nvSpPr>
        <p:spPr bwMode="auto">
          <a:xfrm rot="10800000">
            <a:off x="2735796" y="5390085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向下箭號 37"/>
          <p:cNvSpPr/>
          <p:nvPr/>
        </p:nvSpPr>
        <p:spPr bwMode="auto">
          <a:xfrm rot="10800000">
            <a:off x="4103948" y="4885774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 bwMode="auto">
          <a:xfrm>
            <a:off x="4644008" y="4293096"/>
            <a:ext cx="1371394" cy="109698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 flipV="1">
            <a:off x="6012159" y="4759506"/>
            <a:ext cx="576065" cy="625964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6581835" y="4761498"/>
            <a:ext cx="1240339" cy="123405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/>
          <p:nvPr/>
        </p:nvCxnSpPr>
        <p:spPr bwMode="auto">
          <a:xfrm>
            <a:off x="3573234" y="4759506"/>
            <a:ext cx="3384376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652" y="3212976"/>
            <a:ext cx="215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Uptrend Line</a:t>
            </a:r>
            <a:endParaRPr lang="zh-TW" altLang="en-US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2" name="直線接點 61"/>
          <p:cNvCxnSpPr/>
          <p:nvPr/>
        </p:nvCxnSpPr>
        <p:spPr bwMode="auto">
          <a:xfrm flipV="1">
            <a:off x="435852" y="5444091"/>
            <a:ext cx="471669" cy="865229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478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5DCF07E-C03A-6784-09E6-7F91838E0B70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Special Cases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V="1">
            <a:off x="6112979" y="4323675"/>
            <a:ext cx="331229" cy="1004136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5228067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Enter Here</a:t>
            </a:r>
            <a:endParaRPr lang="zh-TW" altLang="en-US" sz="2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 flipV="1">
            <a:off x="737012" y="4219955"/>
            <a:ext cx="936104" cy="108012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H="1" flipV="1">
            <a:off x="1668746" y="4223549"/>
            <a:ext cx="580434" cy="53646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2249180" y="3853602"/>
            <a:ext cx="818140" cy="906413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3050226" y="3853602"/>
            <a:ext cx="568927" cy="39553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H="1" flipV="1">
            <a:off x="304964" y="4940035"/>
            <a:ext cx="432048" cy="36004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V="1">
            <a:off x="3610944" y="2852936"/>
            <a:ext cx="919247" cy="141435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/>
          <p:cNvCxnSpPr/>
          <p:nvPr/>
        </p:nvCxnSpPr>
        <p:spPr bwMode="auto">
          <a:xfrm flipV="1">
            <a:off x="507593" y="2490774"/>
            <a:ext cx="8024847" cy="2913740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向下箭號 35"/>
          <p:cNvSpPr/>
          <p:nvPr/>
        </p:nvSpPr>
        <p:spPr bwMode="auto">
          <a:xfrm rot="10800000">
            <a:off x="631017" y="5444091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向下箭號 36"/>
          <p:cNvSpPr/>
          <p:nvPr/>
        </p:nvSpPr>
        <p:spPr bwMode="auto">
          <a:xfrm rot="10800000">
            <a:off x="2141168" y="4886029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向下箭號 37"/>
          <p:cNvSpPr/>
          <p:nvPr/>
        </p:nvSpPr>
        <p:spPr bwMode="auto">
          <a:xfrm rot="10800000">
            <a:off x="3509320" y="4381718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 bwMode="auto">
          <a:xfrm>
            <a:off x="4529044" y="2852936"/>
            <a:ext cx="410323" cy="70717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 flipV="1">
            <a:off x="4939367" y="2902660"/>
            <a:ext cx="508924" cy="634521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5448291" y="2902660"/>
            <a:ext cx="1499973" cy="189074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/>
          <p:nvPr/>
        </p:nvCxnSpPr>
        <p:spPr bwMode="auto">
          <a:xfrm flipV="1">
            <a:off x="2978606" y="4219955"/>
            <a:ext cx="4821639" cy="35495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540" y="1885093"/>
            <a:ext cx="215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Uptrend Line</a:t>
            </a:r>
            <a:endParaRPr lang="zh-TW" altLang="en-US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6" name="直線接點 25"/>
          <p:cNvCxnSpPr/>
          <p:nvPr/>
        </p:nvCxnSpPr>
        <p:spPr bwMode="auto">
          <a:xfrm>
            <a:off x="4415869" y="3549017"/>
            <a:ext cx="3384376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/>
          <p:cNvCxnSpPr/>
          <p:nvPr/>
        </p:nvCxnSpPr>
        <p:spPr bwMode="auto">
          <a:xfrm flipH="1">
            <a:off x="6005250" y="2900577"/>
            <a:ext cx="193027" cy="57626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367" y="2497667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Not Here</a:t>
            </a:r>
            <a:endParaRPr lang="zh-TW" altLang="en-US" sz="2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78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A5DCF07E-C03A-6784-09E6-7F91838E0B70}"/>
              </a:ext>
            </a:extLst>
          </p:cNvPr>
          <p:cNvSpPr txBox="1">
            <a:spLocks/>
          </p:cNvSpPr>
          <p:nvPr/>
        </p:nvSpPr>
        <p:spPr bwMode="auto">
          <a:xfrm>
            <a:off x="611188" y="274638"/>
            <a:ext cx="8281987" cy="6334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Arial" panose="020B0604020202020204" pitchFamily="34" charset="0"/>
                <a:cs typeface="+mn-cs"/>
              </a:rPr>
              <a:t>Special Cases</a:t>
            </a:r>
            <a:endParaRPr lang="zh-TW" altLang="en-US" dirty="0">
              <a:latin typeface="Arial" panose="020B0604020202020204" pitchFamily="34" charset="0"/>
              <a:cs typeface="+mn-cs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V="1">
            <a:off x="5287419" y="4213629"/>
            <a:ext cx="533040" cy="85979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70" y="5038947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Enter Here</a:t>
            </a:r>
            <a:endParaRPr lang="zh-TW" altLang="en-US" sz="2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" name="直線接點 22"/>
          <p:cNvCxnSpPr/>
          <p:nvPr/>
        </p:nvCxnSpPr>
        <p:spPr bwMode="auto">
          <a:xfrm flipV="1">
            <a:off x="727519" y="3356992"/>
            <a:ext cx="1098959" cy="196287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H="1" flipV="1">
            <a:off x="1826478" y="3356993"/>
            <a:ext cx="1152128" cy="1168741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2961952" y="3335439"/>
            <a:ext cx="524278" cy="117108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3486230" y="3335439"/>
            <a:ext cx="776503" cy="669625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H="1" flipV="1">
            <a:off x="304964" y="4940035"/>
            <a:ext cx="432048" cy="36004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V="1">
            <a:off x="4280836" y="3356992"/>
            <a:ext cx="531376" cy="637322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/>
          <p:cNvCxnSpPr/>
          <p:nvPr/>
        </p:nvCxnSpPr>
        <p:spPr bwMode="auto">
          <a:xfrm flipV="1">
            <a:off x="507593" y="2490774"/>
            <a:ext cx="8024847" cy="2913740"/>
          </a:xfrm>
          <a:prstGeom prst="straightConnector1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向下箭號 35"/>
          <p:cNvSpPr/>
          <p:nvPr/>
        </p:nvSpPr>
        <p:spPr bwMode="auto">
          <a:xfrm rot="10800000">
            <a:off x="631017" y="5444091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向下箭號 36"/>
          <p:cNvSpPr/>
          <p:nvPr/>
        </p:nvSpPr>
        <p:spPr bwMode="auto">
          <a:xfrm rot="10800000">
            <a:off x="2852939" y="4669750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向下箭號 37"/>
          <p:cNvSpPr/>
          <p:nvPr/>
        </p:nvSpPr>
        <p:spPr bwMode="auto">
          <a:xfrm rot="10800000">
            <a:off x="4172825" y="4156077"/>
            <a:ext cx="216024" cy="288032"/>
          </a:xfrm>
          <a:prstGeom prst="downArrow">
            <a:avLst/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2" name="直線接點 41"/>
          <p:cNvCxnSpPr/>
          <p:nvPr/>
        </p:nvCxnSpPr>
        <p:spPr bwMode="auto">
          <a:xfrm>
            <a:off x="4830315" y="3345102"/>
            <a:ext cx="2052069" cy="1612680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/>
          <p:nvPr/>
        </p:nvCxnSpPr>
        <p:spPr bwMode="auto">
          <a:xfrm flipV="1">
            <a:off x="3759412" y="3976566"/>
            <a:ext cx="4821639" cy="35495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540" y="1885093"/>
            <a:ext cx="215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Uptrend Line</a:t>
            </a:r>
            <a:endParaRPr lang="zh-TW" altLang="en-US" dirty="0">
              <a:solidFill>
                <a:srgbClr val="00B05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6" name="直線接點 25"/>
          <p:cNvCxnSpPr/>
          <p:nvPr/>
        </p:nvCxnSpPr>
        <p:spPr bwMode="auto">
          <a:xfrm flipV="1">
            <a:off x="1276998" y="3339244"/>
            <a:ext cx="4369425" cy="1171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14">
            <a:extLst>
              <a:ext uri="{FF2B5EF4-FFF2-40B4-BE49-F238E27FC236}">
                <a16:creationId xmlns:a16="http://schemas.microsoft.com/office/drawing/2014/main" xmlns="" id="{9D6F27DF-B729-5B2F-B7AB-5B2B3A5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416" y="1680492"/>
            <a:ext cx="25922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2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Not Higher Highs</a:t>
            </a:r>
            <a:endParaRPr lang="zh-TW" altLang="en-US" sz="2200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H="1">
            <a:off x="3486230" y="2111379"/>
            <a:ext cx="408259" cy="1150416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單箭頭接點 45"/>
          <p:cNvCxnSpPr/>
          <p:nvPr/>
        </p:nvCxnSpPr>
        <p:spPr bwMode="auto">
          <a:xfrm>
            <a:off x="3894489" y="2120417"/>
            <a:ext cx="857692" cy="1071006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4658312"/>
      </p:ext>
    </p:extLst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  <a:txDef>
      <a:spPr>
        <a:noFill/>
      </a:spPr>
      <a:bodyPr wrap="square">
        <a:spAutoFit/>
      </a:bodyPr>
      <a:lstStyle>
        <a:defPPr>
          <a:defRPr b="1" dirty="0" smtClean="0">
            <a:solidFill>
              <a:srgbClr val="FF00FF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自訂設計">
  <a:themeElements>
    <a:clrScheme name="台新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自訂設計">
  <a:themeElements>
    <a:clrScheme name="台新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105542</TotalTime>
  <Words>612</Words>
  <Application>Microsoft Office PowerPoint</Application>
  <PresentationFormat>如螢幕大小 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Wingdings</vt:lpstr>
      <vt:lpstr>3_自訂設計</vt:lpstr>
      <vt:lpstr>9_自訂設計</vt:lpstr>
      <vt:lpstr>4_自訂設計</vt:lpstr>
      <vt:lpstr>10_自訂設計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郭松壽</cp:lastModifiedBy>
  <cp:revision>2140</cp:revision>
  <cp:lastPrinted>2021-01-08T00:24:22Z</cp:lastPrinted>
  <dcterms:created xsi:type="dcterms:W3CDTF">2004-04-09T03:27:04Z</dcterms:created>
  <dcterms:modified xsi:type="dcterms:W3CDTF">2022-08-23T07:32:28Z</dcterms:modified>
</cp:coreProperties>
</file>