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handoutMasterIdLst>
    <p:handoutMasterId r:id="rId21"/>
  </p:handoutMasterIdLst>
  <p:sldIdLst>
    <p:sldId id="530" r:id="rId2"/>
    <p:sldId id="523" r:id="rId3"/>
    <p:sldId id="441" r:id="rId4"/>
    <p:sldId id="524" r:id="rId5"/>
    <p:sldId id="525" r:id="rId6"/>
    <p:sldId id="526" r:id="rId7"/>
    <p:sldId id="499" r:id="rId8"/>
    <p:sldId id="527" r:id="rId9"/>
    <p:sldId id="528" r:id="rId10"/>
    <p:sldId id="529" r:id="rId11"/>
    <p:sldId id="460" r:id="rId12"/>
    <p:sldId id="500" r:id="rId13"/>
    <p:sldId id="452" r:id="rId14"/>
    <p:sldId id="453" r:id="rId15"/>
    <p:sldId id="454" r:id="rId16"/>
    <p:sldId id="455" r:id="rId17"/>
    <p:sldId id="457" r:id="rId18"/>
    <p:sldId id="458" r:id="rId19"/>
  </p:sldIdLst>
  <p:sldSz cx="9144000" cy="6858000" type="screen4x3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AD49554-4D61-4E59-BF16-F47BCDF89706}">
          <p14:sldIdLst>
            <p14:sldId id="530"/>
          </p14:sldIdLst>
        </p14:section>
        <p14:section name="未命名的章節" id="{DF972164-1EEA-46B6-BA2E-AC5B00E139A2}">
          <p14:sldIdLst>
            <p14:sldId id="523"/>
            <p14:sldId id="441"/>
            <p14:sldId id="524"/>
            <p14:sldId id="525"/>
            <p14:sldId id="526"/>
            <p14:sldId id="499"/>
            <p14:sldId id="527"/>
            <p14:sldId id="528"/>
            <p14:sldId id="529"/>
            <p14:sldId id="460"/>
            <p14:sldId id="500"/>
            <p14:sldId id="452"/>
            <p14:sldId id="453"/>
            <p14:sldId id="454"/>
            <p14:sldId id="455"/>
            <p14:sldId id="457"/>
            <p14:sldId id="4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1" autoAdjust="0"/>
    <p:restoredTop sz="94718" autoAdjust="0"/>
  </p:normalViewPr>
  <p:slideViewPr>
    <p:cSldViewPr>
      <p:cViewPr varScale="1">
        <p:scale>
          <a:sx n="110" d="100"/>
          <a:sy n="110" d="100"/>
        </p:scale>
        <p:origin x="160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D91FD0-9C09-48A6-AB05-E8E67ACF0268}" type="datetimeFigureOut">
              <a:rPr lang="zh-TW" altLang="en-US" smtClean="0"/>
              <a:t>2024/8/5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83C28-81AC-4A61-BFD9-9B330FA0DD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74489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FD404-35F9-49E9-9FC1-4BB73CF53885}" type="datetimeFigureOut">
              <a:rPr lang="zh-TW" altLang="en-US" smtClean="0"/>
              <a:t>2024/8/5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4DCC3-ED96-4459-8CD6-3C5E70F86E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38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21BC2-708E-480B-B324-44C37D414B5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297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F6E-8D2D-45DB-8CC1-E583C0DE0A03}" type="datetimeFigureOut">
              <a:rPr lang="zh-TW" altLang="en-US" smtClean="0"/>
              <a:t>2024/8/5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4F40-50AD-46D7-9076-00811AEBCB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82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F6E-8D2D-45DB-8CC1-E583C0DE0A03}" type="datetimeFigureOut">
              <a:rPr lang="zh-TW" altLang="en-US" smtClean="0"/>
              <a:t>2024/8/5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4F40-50AD-46D7-9076-00811AEBCB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44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F6E-8D2D-45DB-8CC1-E583C0DE0A03}" type="datetimeFigureOut">
              <a:rPr lang="zh-TW" altLang="en-US" smtClean="0"/>
              <a:t>2024/8/5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4F40-50AD-46D7-9076-00811AEBCB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34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F6E-8D2D-45DB-8CC1-E583C0DE0A03}" type="datetimeFigureOut">
              <a:rPr lang="zh-TW" altLang="en-US" smtClean="0"/>
              <a:t>2024/8/5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4F40-50AD-46D7-9076-00811AEBCB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54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F6E-8D2D-45DB-8CC1-E583C0DE0A03}" type="datetimeFigureOut">
              <a:rPr lang="zh-TW" altLang="en-US" smtClean="0"/>
              <a:t>2024/8/5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4F40-50AD-46D7-9076-00811AEBCB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83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F6E-8D2D-45DB-8CC1-E583C0DE0A03}" type="datetimeFigureOut">
              <a:rPr lang="zh-TW" altLang="en-US" smtClean="0"/>
              <a:t>2024/8/5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4F40-50AD-46D7-9076-00811AEBCB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68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F6E-8D2D-45DB-8CC1-E583C0DE0A03}" type="datetimeFigureOut">
              <a:rPr lang="zh-TW" altLang="en-US" smtClean="0"/>
              <a:t>2024/8/5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4F40-50AD-46D7-9076-00811AEBCB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78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F6E-8D2D-45DB-8CC1-E583C0DE0A03}" type="datetimeFigureOut">
              <a:rPr lang="zh-TW" altLang="en-US" smtClean="0"/>
              <a:t>2024/8/5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4F40-50AD-46D7-9076-00811AEBCB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03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F6E-8D2D-45DB-8CC1-E583C0DE0A03}" type="datetimeFigureOut">
              <a:rPr lang="zh-TW" altLang="en-US" smtClean="0"/>
              <a:t>2024/8/5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4F40-50AD-46D7-9076-00811AEBCB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01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F6E-8D2D-45DB-8CC1-E583C0DE0A03}" type="datetimeFigureOut">
              <a:rPr lang="zh-TW" altLang="en-US" smtClean="0"/>
              <a:t>2024/8/5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4F40-50AD-46D7-9076-00811AEBCB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51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30F6E-8D2D-45DB-8CC1-E583C0DE0A03}" type="datetimeFigureOut">
              <a:rPr lang="zh-TW" altLang="en-US" smtClean="0"/>
              <a:t>2024/8/5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74F40-50AD-46D7-9076-00811AEBCB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44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30F6E-8D2D-45DB-8CC1-E583C0DE0A03}" type="datetimeFigureOut">
              <a:rPr lang="zh-TW" altLang="en-US" smtClean="0"/>
              <a:t>2024/8/5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74F40-50AD-46D7-9076-00811AEBCB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34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60746" y="2515331"/>
            <a:ext cx="4751414" cy="40821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58610" y="2515331"/>
            <a:ext cx="318407" cy="408215"/>
          </a:xfrm>
          <a:prstGeom prst="rect">
            <a:avLst/>
          </a:prstGeom>
          <a:solidFill>
            <a:srgbClr val="4C4B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538250" y="2515330"/>
            <a:ext cx="318407" cy="408215"/>
          </a:xfrm>
          <a:prstGeom prst="rect">
            <a:avLst/>
          </a:prstGeom>
          <a:solidFill>
            <a:srgbClr val="6E6D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917889" y="2515330"/>
            <a:ext cx="318407" cy="408215"/>
          </a:xfrm>
          <a:prstGeom prst="rect">
            <a:avLst/>
          </a:prstGeom>
          <a:solidFill>
            <a:srgbClr val="8B8A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4194098" y="4653136"/>
            <a:ext cx="3645000" cy="18000"/>
            <a:chOff x="5592130" y="4865688"/>
            <a:chExt cx="4860000" cy="18000"/>
          </a:xfrm>
          <a:solidFill>
            <a:srgbClr val="FF0000"/>
          </a:solidFill>
        </p:grpSpPr>
        <p:sp>
          <p:nvSpPr>
            <p:cNvPr id="10" name="矩形 9"/>
            <p:cNvSpPr/>
            <p:nvPr/>
          </p:nvSpPr>
          <p:spPr>
            <a:xfrm flipV="1">
              <a:off x="5592130" y="4865688"/>
              <a:ext cx="3989133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flipV="1">
              <a:off x="9628083" y="4865688"/>
              <a:ext cx="243468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 flipV="1">
              <a:off x="9918373" y="4865688"/>
              <a:ext cx="243468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 flipV="1">
              <a:off x="10208662" y="4865688"/>
              <a:ext cx="243468" cy="1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07504" y="2132856"/>
            <a:ext cx="992051" cy="1152128"/>
            <a:chOff x="1606766" y="1689167"/>
            <a:chExt cx="3210617" cy="4716300"/>
          </a:xfrm>
          <a:solidFill>
            <a:srgbClr val="FF0000"/>
          </a:solidFill>
        </p:grpSpPr>
        <p:sp>
          <p:nvSpPr>
            <p:cNvPr id="15" name="椭圆 14"/>
            <p:cNvSpPr/>
            <p:nvPr/>
          </p:nvSpPr>
          <p:spPr>
            <a:xfrm>
              <a:off x="2797021" y="1689167"/>
              <a:ext cx="816429" cy="81642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7"/>
            <p:cNvSpPr/>
            <p:nvPr/>
          </p:nvSpPr>
          <p:spPr>
            <a:xfrm rot="18703418">
              <a:off x="1862464" y="2782302"/>
              <a:ext cx="393079" cy="904475"/>
            </a:xfrm>
            <a:custGeom>
              <a:avLst/>
              <a:gdLst>
                <a:gd name="connsiteX0" fmla="*/ 0 w 408214"/>
                <a:gd name="connsiteY0" fmla="*/ 928849 h 928849"/>
                <a:gd name="connsiteX1" fmla="*/ 204107 w 408214"/>
                <a:gd name="connsiteY1" fmla="*/ 0 h 928849"/>
                <a:gd name="connsiteX2" fmla="*/ 408214 w 408214"/>
                <a:gd name="connsiteY2" fmla="*/ 928849 h 928849"/>
                <a:gd name="connsiteX3" fmla="*/ 0 w 408214"/>
                <a:gd name="connsiteY3" fmla="*/ 928849 h 928849"/>
                <a:gd name="connsiteX0" fmla="*/ 0 w 371344"/>
                <a:gd name="connsiteY0" fmla="*/ 928849 h 928849"/>
                <a:gd name="connsiteX1" fmla="*/ 204107 w 371344"/>
                <a:gd name="connsiteY1" fmla="*/ 0 h 928849"/>
                <a:gd name="connsiteX2" fmla="*/ 371344 w 371344"/>
                <a:gd name="connsiteY2" fmla="*/ 764830 h 928849"/>
                <a:gd name="connsiteX3" fmla="*/ 0 w 371344"/>
                <a:gd name="connsiteY3" fmla="*/ 928849 h 928849"/>
                <a:gd name="connsiteX0" fmla="*/ 0 w 393079"/>
                <a:gd name="connsiteY0" fmla="*/ 904475 h 904475"/>
                <a:gd name="connsiteX1" fmla="*/ 225842 w 393079"/>
                <a:gd name="connsiteY1" fmla="*/ 0 h 904475"/>
                <a:gd name="connsiteX2" fmla="*/ 393079 w 393079"/>
                <a:gd name="connsiteY2" fmla="*/ 764830 h 904475"/>
                <a:gd name="connsiteX3" fmla="*/ 0 w 393079"/>
                <a:gd name="connsiteY3" fmla="*/ 904475 h 90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3079" h="904475">
                  <a:moveTo>
                    <a:pt x="0" y="904475"/>
                  </a:moveTo>
                  <a:lnTo>
                    <a:pt x="225842" y="0"/>
                  </a:lnTo>
                  <a:lnTo>
                    <a:pt x="393079" y="764830"/>
                  </a:lnTo>
                  <a:lnTo>
                    <a:pt x="0" y="90447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等腰三角形 7"/>
            <p:cNvSpPr/>
            <p:nvPr/>
          </p:nvSpPr>
          <p:spPr>
            <a:xfrm rot="13068847">
              <a:off x="2375437" y="2585589"/>
              <a:ext cx="732988" cy="1283295"/>
            </a:xfrm>
            <a:custGeom>
              <a:avLst/>
              <a:gdLst>
                <a:gd name="connsiteX0" fmla="*/ 0 w 408214"/>
                <a:gd name="connsiteY0" fmla="*/ 928849 h 928849"/>
                <a:gd name="connsiteX1" fmla="*/ 204107 w 408214"/>
                <a:gd name="connsiteY1" fmla="*/ 0 h 928849"/>
                <a:gd name="connsiteX2" fmla="*/ 408214 w 408214"/>
                <a:gd name="connsiteY2" fmla="*/ 928849 h 928849"/>
                <a:gd name="connsiteX3" fmla="*/ 0 w 408214"/>
                <a:gd name="connsiteY3" fmla="*/ 928849 h 928849"/>
                <a:gd name="connsiteX0" fmla="*/ 0 w 371344"/>
                <a:gd name="connsiteY0" fmla="*/ 928849 h 928849"/>
                <a:gd name="connsiteX1" fmla="*/ 204107 w 371344"/>
                <a:gd name="connsiteY1" fmla="*/ 0 h 928849"/>
                <a:gd name="connsiteX2" fmla="*/ 371344 w 371344"/>
                <a:gd name="connsiteY2" fmla="*/ 764830 h 928849"/>
                <a:gd name="connsiteX3" fmla="*/ 0 w 371344"/>
                <a:gd name="connsiteY3" fmla="*/ 928849 h 928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344" h="928849">
                  <a:moveTo>
                    <a:pt x="0" y="928849"/>
                  </a:moveTo>
                  <a:lnTo>
                    <a:pt x="204107" y="0"/>
                  </a:lnTo>
                  <a:lnTo>
                    <a:pt x="371344" y="764830"/>
                  </a:lnTo>
                  <a:lnTo>
                    <a:pt x="0" y="9288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 rot="15420000" flipV="1">
              <a:off x="4027886" y="2160244"/>
              <a:ext cx="329535" cy="884242"/>
            </a:xfrm>
            <a:custGeom>
              <a:avLst/>
              <a:gdLst>
                <a:gd name="connsiteX0" fmla="*/ 352794 w 352794"/>
                <a:gd name="connsiteY0" fmla="*/ 827746 h 893661"/>
                <a:gd name="connsiteX1" fmla="*/ 183587 w 352794"/>
                <a:gd name="connsiteY1" fmla="*/ 0 h 893661"/>
                <a:gd name="connsiteX2" fmla="*/ 0 w 352794"/>
                <a:gd name="connsiteY2" fmla="*/ 893661 h 893661"/>
                <a:gd name="connsiteX0" fmla="*/ 329535 w 329535"/>
                <a:gd name="connsiteY0" fmla="*/ 799299 h 893661"/>
                <a:gd name="connsiteX1" fmla="*/ 183587 w 329535"/>
                <a:gd name="connsiteY1" fmla="*/ 0 h 893661"/>
                <a:gd name="connsiteX2" fmla="*/ 0 w 329535"/>
                <a:gd name="connsiteY2" fmla="*/ 893661 h 893661"/>
                <a:gd name="connsiteX3" fmla="*/ 329535 w 329535"/>
                <a:gd name="connsiteY3" fmla="*/ 799299 h 89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9535" h="893661">
                  <a:moveTo>
                    <a:pt x="329535" y="799299"/>
                  </a:moveTo>
                  <a:lnTo>
                    <a:pt x="183587" y="0"/>
                  </a:lnTo>
                  <a:lnTo>
                    <a:pt x="0" y="893661"/>
                  </a:lnTo>
                  <a:cubicBezTo>
                    <a:pt x="117598" y="871689"/>
                    <a:pt x="211937" y="821271"/>
                    <a:pt x="329535" y="79929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等腰三角形 19"/>
            <p:cNvSpPr/>
            <p:nvPr/>
          </p:nvSpPr>
          <p:spPr>
            <a:xfrm rot="10337124">
              <a:off x="2874116" y="2572347"/>
              <a:ext cx="1042614" cy="2217987"/>
            </a:xfrm>
            <a:custGeom>
              <a:avLst/>
              <a:gdLst>
                <a:gd name="connsiteX0" fmla="*/ 0 w 1093347"/>
                <a:gd name="connsiteY0" fmla="*/ 2421847 h 2421847"/>
                <a:gd name="connsiteX1" fmla="*/ 546674 w 1093347"/>
                <a:gd name="connsiteY1" fmla="*/ 0 h 2421847"/>
                <a:gd name="connsiteX2" fmla="*/ 1093347 w 1093347"/>
                <a:gd name="connsiteY2" fmla="*/ 2421847 h 2421847"/>
                <a:gd name="connsiteX3" fmla="*/ 0 w 1093347"/>
                <a:gd name="connsiteY3" fmla="*/ 2421847 h 2421847"/>
                <a:gd name="connsiteX0" fmla="*/ 0 w 1012443"/>
                <a:gd name="connsiteY0" fmla="*/ 2432806 h 2432806"/>
                <a:gd name="connsiteX1" fmla="*/ 465770 w 1012443"/>
                <a:gd name="connsiteY1" fmla="*/ 0 h 2432806"/>
                <a:gd name="connsiteX2" fmla="*/ 1012443 w 1012443"/>
                <a:gd name="connsiteY2" fmla="*/ 2421847 h 2432806"/>
                <a:gd name="connsiteX3" fmla="*/ 0 w 1012443"/>
                <a:gd name="connsiteY3" fmla="*/ 2432806 h 2432806"/>
                <a:gd name="connsiteX0" fmla="*/ 0 w 961710"/>
                <a:gd name="connsiteY0" fmla="*/ 2423199 h 2423199"/>
                <a:gd name="connsiteX1" fmla="*/ 415037 w 961710"/>
                <a:gd name="connsiteY1" fmla="*/ 0 h 2423199"/>
                <a:gd name="connsiteX2" fmla="*/ 961710 w 961710"/>
                <a:gd name="connsiteY2" fmla="*/ 2421847 h 2423199"/>
                <a:gd name="connsiteX3" fmla="*/ 0 w 961710"/>
                <a:gd name="connsiteY3" fmla="*/ 2423199 h 2423199"/>
                <a:gd name="connsiteX0" fmla="*/ 0 w 961710"/>
                <a:gd name="connsiteY0" fmla="*/ 2415785 h 2415785"/>
                <a:gd name="connsiteX1" fmla="*/ 348121 w 961710"/>
                <a:gd name="connsiteY1" fmla="*/ 0 h 2415785"/>
                <a:gd name="connsiteX2" fmla="*/ 961710 w 961710"/>
                <a:gd name="connsiteY2" fmla="*/ 2414433 h 2415785"/>
                <a:gd name="connsiteX3" fmla="*/ 0 w 961710"/>
                <a:gd name="connsiteY3" fmla="*/ 2415785 h 2415785"/>
                <a:gd name="connsiteX0" fmla="*/ 0 w 1042614"/>
                <a:gd name="connsiteY0" fmla="*/ 2415785 h 2425393"/>
                <a:gd name="connsiteX1" fmla="*/ 348121 w 1042614"/>
                <a:gd name="connsiteY1" fmla="*/ 0 h 2425393"/>
                <a:gd name="connsiteX2" fmla="*/ 1042614 w 1042614"/>
                <a:gd name="connsiteY2" fmla="*/ 2425393 h 2425393"/>
                <a:gd name="connsiteX3" fmla="*/ 0 w 1042614"/>
                <a:gd name="connsiteY3" fmla="*/ 2415785 h 2425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614" h="2425393">
                  <a:moveTo>
                    <a:pt x="0" y="2415785"/>
                  </a:moveTo>
                  <a:lnTo>
                    <a:pt x="348121" y="0"/>
                  </a:lnTo>
                  <a:lnTo>
                    <a:pt x="1042614" y="2425393"/>
                  </a:lnTo>
                  <a:lnTo>
                    <a:pt x="0" y="2415785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 19"/>
            <p:cNvSpPr/>
            <p:nvPr/>
          </p:nvSpPr>
          <p:spPr>
            <a:xfrm rot="20626205" flipH="1" flipV="1">
              <a:off x="4308008" y="2572952"/>
              <a:ext cx="434783" cy="753804"/>
            </a:xfrm>
            <a:custGeom>
              <a:avLst/>
              <a:gdLst>
                <a:gd name="connsiteX0" fmla="*/ 352794 w 352794"/>
                <a:gd name="connsiteY0" fmla="*/ 827746 h 893661"/>
                <a:gd name="connsiteX1" fmla="*/ 183587 w 352794"/>
                <a:gd name="connsiteY1" fmla="*/ 0 h 893661"/>
                <a:gd name="connsiteX2" fmla="*/ 0 w 352794"/>
                <a:gd name="connsiteY2" fmla="*/ 893661 h 893661"/>
                <a:gd name="connsiteX0" fmla="*/ 352794 w 352794"/>
                <a:gd name="connsiteY0" fmla="*/ 623037 h 688952"/>
                <a:gd name="connsiteX1" fmla="*/ 264009 w 352794"/>
                <a:gd name="connsiteY1" fmla="*/ 0 h 688952"/>
                <a:gd name="connsiteX2" fmla="*/ 0 w 352794"/>
                <a:gd name="connsiteY2" fmla="*/ 688952 h 688952"/>
                <a:gd name="connsiteX3" fmla="*/ 352794 w 352794"/>
                <a:gd name="connsiteY3" fmla="*/ 623037 h 68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794" h="688952">
                  <a:moveTo>
                    <a:pt x="352794" y="623037"/>
                  </a:moveTo>
                  <a:lnTo>
                    <a:pt x="264009" y="0"/>
                  </a:lnTo>
                  <a:lnTo>
                    <a:pt x="0" y="688952"/>
                  </a:lnTo>
                  <a:lnTo>
                    <a:pt x="352794" y="62303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6"/>
            <p:cNvSpPr/>
            <p:nvPr/>
          </p:nvSpPr>
          <p:spPr>
            <a:xfrm rot="16200000">
              <a:off x="2572024" y="3635347"/>
              <a:ext cx="682721" cy="1469574"/>
            </a:xfrm>
            <a:custGeom>
              <a:avLst/>
              <a:gdLst>
                <a:gd name="connsiteX0" fmla="*/ 0 w 1009291"/>
                <a:gd name="connsiteY0" fmla="*/ 1191986 h 1191986"/>
                <a:gd name="connsiteX1" fmla="*/ 504646 w 1009291"/>
                <a:gd name="connsiteY1" fmla="*/ 0 h 1191986"/>
                <a:gd name="connsiteX2" fmla="*/ 1009291 w 1009291"/>
                <a:gd name="connsiteY2" fmla="*/ 1191986 h 1191986"/>
                <a:gd name="connsiteX3" fmla="*/ 0 w 1009291"/>
                <a:gd name="connsiteY3" fmla="*/ 1191986 h 1191986"/>
                <a:gd name="connsiteX0" fmla="*/ 0 w 1123591"/>
                <a:gd name="connsiteY0" fmla="*/ 1191986 h 1191989"/>
                <a:gd name="connsiteX1" fmla="*/ 504646 w 1123591"/>
                <a:gd name="connsiteY1" fmla="*/ 0 h 1191989"/>
                <a:gd name="connsiteX2" fmla="*/ 1123591 w 1123591"/>
                <a:gd name="connsiteY2" fmla="*/ 1191989 h 1191989"/>
                <a:gd name="connsiteX3" fmla="*/ 0 w 1123591"/>
                <a:gd name="connsiteY3" fmla="*/ 1191986 h 1191989"/>
                <a:gd name="connsiteX0" fmla="*/ 0 w 682720"/>
                <a:gd name="connsiteY0" fmla="*/ 1404257 h 1404257"/>
                <a:gd name="connsiteX1" fmla="*/ 63775 w 682720"/>
                <a:gd name="connsiteY1" fmla="*/ 0 h 1404257"/>
                <a:gd name="connsiteX2" fmla="*/ 682720 w 682720"/>
                <a:gd name="connsiteY2" fmla="*/ 1191989 h 1404257"/>
                <a:gd name="connsiteX3" fmla="*/ 0 w 682720"/>
                <a:gd name="connsiteY3" fmla="*/ 1404257 h 1404257"/>
                <a:gd name="connsiteX0" fmla="*/ 0 w 682721"/>
                <a:gd name="connsiteY0" fmla="*/ 1469574 h 1469574"/>
                <a:gd name="connsiteX1" fmla="*/ 63776 w 682721"/>
                <a:gd name="connsiteY1" fmla="*/ 0 h 1469574"/>
                <a:gd name="connsiteX2" fmla="*/ 682721 w 682721"/>
                <a:gd name="connsiteY2" fmla="*/ 1191989 h 1469574"/>
                <a:gd name="connsiteX3" fmla="*/ 0 w 682721"/>
                <a:gd name="connsiteY3" fmla="*/ 1469574 h 1469574"/>
                <a:gd name="connsiteX0" fmla="*/ 0 w 682721"/>
                <a:gd name="connsiteY0" fmla="*/ 1469574 h 1469574"/>
                <a:gd name="connsiteX1" fmla="*/ 63776 w 682721"/>
                <a:gd name="connsiteY1" fmla="*/ 0 h 1469574"/>
                <a:gd name="connsiteX2" fmla="*/ 682721 w 682721"/>
                <a:gd name="connsiteY2" fmla="*/ 1159335 h 1469574"/>
                <a:gd name="connsiteX3" fmla="*/ 0 w 682721"/>
                <a:gd name="connsiteY3" fmla="*/ 1469574 h 1469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2721" h="1469574">
                  <a:moveTo>
                    <a:pt x="0" y="1469574"/>
                  </a:moveTo>
                  <a:lnTo>
                    <a:pt x="63776" y="0"/>
                  </a:lnTo>
                  <a:lnTo>
                    <a:pt x="682721" y="1159335"/>
                  </a:lnTo>
                  <a:lnTo>
                    <a:pt x="0" y="1469574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7"/>
            <p:cNvSpPr/>
            <p:nvPr/>
          </p:nvSpPr>
          <p:spPr>
            <a:xfrm rot="7533114" flipH="1">
              <a:off x="2547498" y="4354010"/>
              <a:ext cx="499854" cy="1392092"/>
            </a:xfrm>
            <a:custGeom>
              <a:avLst/>
              <a:gdLst>
                <a:gd name="connsiteX0" fmla="*/ 0 w 408214"/>
                <a:gd name="connsiteY0" fmla="*/ 928849 h 928849"/>
                <a:gd name="connsiteX1" fmla="*/ 204107 w 408214"/>
                <a:gd name="connsiteY1" fmla="*/ 0 h 928849"/>
                <a:gd name="connsiteX2" fmla="*/ 408214 w 408214"/>
                <a:gd name="connsiteY2" fmla="*/ 928849 h 928849"/>
                <a:gd name="connsiteX3" fmla="*/ 0 w 408214"/>
                <a:gd name="connsiteY3" fmla="*/ 928849 h 928849"/>
                <a:gd name="connsiteX0" fmla="*/ 0 w 371344"/>
                <a:gd name="connsiteY0" fmla="*/ 928849 h 928849"/>
                <a:gd name="connsiteX1" fmla="*/ 204107 w 371344"/>
                <a:gd name="connsiteY1" fmla="*/ 0 h 928849"/>
                <a:gd name="connsiteX2" fmla="*/ 371344 w 371344"/>
                <a:gd name="connsiteY2" fmla="*/ 764830 h 928849"/>
                <a:gd name="connsiteX3" fmla="*/ 0 w 371344"/>
                <a:gd name="connsiteY3" fmla="*/ 928849 h 928849"/>
                <a:gd name="connsiteX0" fmla="*/ 0 w 207097"/>
                <a:gd name="connsiteY0" fmla="*/ 1200810 h 1200810"/>
                <a:gd name="connsiteX1" fmla="*/ 39860 w 207097"/>
                <a:gd name="connsiteY1" fmla="*/ 0 h 1200810"/>
                <a:gd name="connsiteX2" fmla="*/ 207097 w 207097"/>
                <a:gd name="connsiteY2" fmla="*/ 764830 h 1200810"/>
                <a:gd name="connsiteX3" fmla="*/ 0 w 207097"/>
                <a:gd name="connsiteY3" fmla="*/ 1200810 h 1200810"/>
                <a:gd name="connsiteX0" fmla="*/ 123170 w 330267"/>
                <a:gd name="connsiteY0" fmla="*/ 1270142 h 1270142"/>
                <a:gd name="connsiteX1" fmla="*/ 0 w 330267"/>
                <a:gd name="connsiteY1" fmla="*/ 0 h 1270142"/>
                <a:gd name="connsiteX2" fmla="*/ 330267 w 330267"/>
                <a:gd name="connsiteY2" fmla="*/ 834162 h 1270142"/>
                <a:gd name="connsiteX3" fmla="*/ 123170 w 330267"/>
                <a:gd name="connsiteY3" fmla="*/ 1270142 h 1270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0267" h="1270142">
                  <a:moveTo>
                    <a:pt x="123170" y="1270142"/>
                  </a:moveTo>
                  <a:lnTo>
                    <a:pt x="0" y="0"/>
                  </a:lnTo>
                  <a:lnTo>
                    <a:pt x="330267" y="834162"/>
                  </a:lnTo>
                  <a:lnTo>
                    <a:pt x="123170" y="127014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7"/>
            <p:cNvSpPr/>
            <p:nvPr/>
          </p:nvSpPr>
          <p:spPr>
            <a:xfrm rot="9708191">
              <a:off x="3833223" y="3734843"/>
              <a:ext cx="984160" cy="2670624"/>
            </a:xfrm>
            <a:custGeom>
              <a:avLst/>
              <a:gdLst>
                <a:gd name="connsiteX0" fmla="*/ 0 w 408214"/>
                <a:gd name="connsiteY0" fmla="*/ 928849 h 928849"/>
                <a:gd name="connsiteX1" fmla="*/ 204107 w 408214"/>
                <a:gd name="connsiteY1" fmla="*/ 0 h 928849"/>
                <a:gd name="connsiteX2" fmla="*/ 408214 w 408214"/>
                <a:gd name="connsiteY2" fmla="*/ 928849 h 928849"/>
                <a:gd name="connsiteX3" fmla="*/ 0 w 408214"/>
                <a:gd name="connsiteY3" fmla="*/ 928849 h 928849"/>
                <a:gd name="connsiteX0" fmla="*/ 0 w 371344"/>
                <a:gd name="connsiteY0" fmla="*/ 928849 h 928849"/>
                <a:gd name="connsiteX1" fmla="*/ 204107 w 371344"/>
                <a:gd name="connsiteY1" fmla="*/ 0 h 928849"/>
                <a:gd name="connsiteX2" fmla="*/ 371344 w 371344"/>
                <a:gd name="connsiteY2" fmla="*/ 764830 h 928849"/>
                <a:gd name="connsiteX3" fmla="*/ 0 w 371344"/>
                <a:gd name="connsiteY3" fmla="*/ 928849 h 928849"/>
                <a:gd name="connsiteX0" fmla="*/ 0 w 207097"/>
                <a:gd name="connsiteY0" fmla="*/ 1200810 h 1200810"/>
                <a:gd name="connsiteX1" fmla="*/ 39860 w 207097"/>
                <a:gd name="connsiteY1" fmla="*/ 0 h 1200810"/>
                <a:gd name="connsiteX2" fmla="*/ 207097 w 207097"/>
                <a:gd name="connsiteY2" fmla="*/ 764830 h 1200810"/>
                <a:gd name="connsiteX3" fmla="*/ 0 w 207097"/>
                <a:gd name="connsiteY3" fmla="*/ 1200810 h 1200810"/>
                <a:gd name="connsiteX0" fmla="*/ 123170 w 330267"/>
                <a:gd name="connsiteY0" fmla="*/ 1270142 h 1270142"/>
                <a:gd name="connsiteX1" fmla="*/ 0 w 330267"/>
                <a:gd name="connsiteY1" fmla="*/ 0 h 1270142"/>
                <a:gd name="connsiteX2" fmla="*/ 330267 w 330267"/>
                <a:gd name="connsiteY2" fmla="*/ 834162 h 1270142"/>
                <a:gd name="connsiteX3" fmla="*/ 123170 w 330267"/>
                <a:gd name="connsiteY3" fmla="*/ 1270142 h 1270142"/>
                <a:gd name="connsiteX0" fmla="*/ 154768 w 330267"/>
                <a:gd name="connsiteY0" fmla="*/ 1566771 h 1566771"/>
                <a:gd name="connsiteX1" fmla="*/ 0 w 330267"/>
                <a:gd name="connsiteY1" fmla="*/ 0 h 1566771"/>
                <a:gd name="connsiteX2" fmla="*/ 330267 w 330267"/>
                <a:gd name="connsiteY2" fmla="*/ 834162 h 1566771"/>
                <a:gd name="connsiteX3" fmla="*/ 154768 w 330267"/>
                <a:gd name="connsiteY3" fmla="*/ 1566771 h 1566771"/>
                <a:gd name="connsiteX0" fmla="*/ 447383 w 622882"/>
                <a:gd name="connsiteY0" fmla="*/ 2436672 h 2436672"/>
                <a:gd name="connsiteX1" fmla="*/ 0 w 622882"/>
                <a:gd name="connsiteY1" fmla="*/ 0 h 2436672"/>
                <a:gd name="connsiteX2" fmla="*/ 622882 w 622882"/>
                <a:gd name="connsiteY2" fmla="*/ 1704063 h 2436672"/>
                <a:gd name="connsiteX3" fmla="*/ 447383 w 622882"/>
                <a:gd name="connsiteY3" fmla="*/ 2436672 h 2436672"/>
                <a:gd name="connsiteX0" fmla="*/ 447383 w 650261"/>
                <a:gd name="connsiteY0" fmla="*/ 2436672 h 2436672"/>
                <a:gd name="connsiteX1" fmla="*/ 0 w 650261"/>
                <a:gd name="connsiteY1" fmla="*/ 0 h 2436672"/>
                <a:gd name="connsiteX2" fmla="*/ 650261 w 650261"/>
                <a:gd name="connsiteY2" fmla="*/ 1732174 h 2436672"/>
                <a:gd name="connsiteX3" fmla="*/ 447383 w 650261"/>
                <a:gd name="connsiteY3" fmla="*/ 2436672 h 2436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261" h="2436672">
                  <a:moveTo>
                    <a:pt x="447383" y="2436672"/>
                  </a:moveTo>
                  <a:lnTo>
                    <a:pt x="0" y="0"/>
                  </a:lnTo>
                  <a:lnTo>
                    <a:pt x="650261" y="1732174"/>
                  </a:lnTo>
                  <a:lnTo>
                    <a:pt x="447383" y="2436672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文本框 23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>
            <a:off x="1331640" y="3356992"/>
            <a:ext cx="249299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8804">
              <a:defRPr/>
            </a:pPr>
            <a:r>
              <a:rPr lang="zh-TW" altLang="en-US" sz="4500" dirty="0">
                <a:solidFill>
                  <a:srgbClr val="4C4B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Kartika" panose="02020503030404060203" pitchFamily="18" charset="0"/>
              </a:rPr>
              <a:t>美債期貨</a:t>
            </a:r>
            <a:endParaRPr lang="en-US" altLang="zh-CN" sz="4500" dirty="0">
              <a:solidFill>
                <a:srgbClr val="4C4B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Kartika" panose="02020503030404060203" pitchFamily="18" charset="0"/>
            </a:endParaRPr>
          </a:p>
        </p:txBody>
      </p:sp>
      <p:sp>
        <p:nvSpPr>
          <p:cNvPr id="26" name="文本框 25" descr="e7d195523061f1c0deeec63e560781cfd59afb0ea006f2a87ABB68BF51EA6619813959095094C18C62A12F549504892A4AAA8C1554C6663626E05CA27F281A14E6983772AFC3FB97135759321DEA3D709AACD122C08E6ED1C77BAD4A88EF4CD28A80260D8F97957F436F83C1F553EF0169027D0DBFA7A77088E1513DBDFC101C4B4DFF310B01A5021663E46B6BC2AAB5"/>
          <p:cNvSpPr txBox="1"/>
          <p:nvPr/>
        </p:nvSpPr>
        <p:spPr>
          <a:xfrm rot="21585350">
            <a:off x="6589233" y="5016860"/>
            <a:ext cx="172965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500" b="1" dirty="0">
                <a:latin typeface="標楷體" pitchFamily="65" charset="-120"/>
                <a:ea typeface="標楷體" pitchFamily="65" charset="-120"/>
                <a:cs typeface="Kartika" panose="02020503030404060203" pitchFamily="18" charset="0"/>
              </a:rPr>
              <a:t>簡嘉宏</a:t>
            </a:r>
            <a:endParaRPr lang="en-US" altLang="zh-CN" sz="2500" b="1" dirty="0">
              <a:latin typeface="標楷體" pitchFamily="65" charset="-120"/>
              <a:ea typeface="標楷體" pitchFamily="65" charset="-120"/>
              <a:cs typeface="Kartika" panose="0202050303040406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2492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5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50"/>
                            </p:stCondLst>
                            <p:childTnLst>
                              <p:par>
                                <p:cTn id="3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4" grpId="0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27584" y="1405679"/>
            <a:ext cx="7344816" cy="2133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spcBef>
                <a:spcPct val="15000"/>
              </a:spcBef>
              <a:spcAft>
                <a:spcPct val="15000"/>
              </a:spcAft>
              <a:buClr>
                <a:schemeClr val="bg2"/>
              </a:buClr>
              <a:buFontTx/>
              <a:buChar char="•"/>
            </a:pPr>
            <a:r>
              <a:rPr lang="en-US" altLang="zh-TW" sz="2800" b="1" i="1" dirty="0">
                <a:solidFill>
                  <a:schemeClr val="accent2"/>
                </a:solidFill>
              </a:rPr>
              <a:t>Basis = Cash Price-Adjusted Futures Price</a:t>
            </a:r>
          </a:p>
          <a:p>
            <a:pPr marL="174625" indent="-174625">
              <a:spcBef>
                <a:spcPct val="15000"/>
              </a:spcBef>
              <a:spcAft>
                <a:spcPct val="15000"/>
              </a:spcAft>
              <a:buClr>
                <a:schemeClr val="bg2"/>
              </a:buClr>
              <a:buFontTx/>
              <a:buChar char="•"/>
            </a:pPr>
            <a:r>
              <a:rPr lang="en-US" altLang="zh-TW" sz="2000" i="1" dirty="0"/>
              <a:t>Adjusted Futures Price = Futures Price x Conversion Factor</a:t>
            </a:r>
            <a:endParaRPr 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graphicFrame>
        <p:nvGraphicFramePr>
          <p:cNvPr id="4" name="Group 1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2999643"/>
              </p:ext>
            </p:extLst>
          </p:nvPr>
        </p:nvGraphicFramePr>
        <p:xfrm>
          <a:off x="4273624" y="2827000"/>
          <a:ext cx="4114800" cy="204216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5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 W3" pitchFamily="80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1" dirty="0">
                          <a:solidFill>
                            <a:srgbClr val="003300"/>
                          </a:solidFill>
                        </a:rPr>
                        <a:t>3-3/8%-19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ヒラギノ角ゴ Pro W3" pitchFamily="8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400" b="1" dirty="0">
                          <a:solidFill>
                            <a:srgbClr val="003300"/>
                          </a:solidFill>
                        </a:rPr>
                        <a:t>1-3/4%-22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3300"/>
                        </a:solidFill>
                        <a:effectLst/>
                        <a:latin typeface="Arial" charset="0"/>
                        <a:ea typeface="ヒラギノ角ゴ Pro W3" pitchFamily="8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5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80" charset="-128"/>
                          <a:cs typeface="Times New Roman" pitchFamily="18" charset="0"/>
                        </a:rPr>
                        <a:t>Cash Price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 W3" pitchFamily="80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80" charset="-128"/>
                        </a:rPr>
                        <a:t>114-00¾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80" charset="-128"/>
                          <a:cs typeface="Times New Roman" pitchFamily="18" charset="0"/>
                        </a:rPr>
                        <a:t>99-18¾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5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80" charset="-128"/>
                          <a:cs typeface="Times New Roman" pitchFamily="18" charset="0"/>
                        </a:rPr>
                        <a:t>Futures Price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 W3" pitchFamily="80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80" charset="-128"/>
                          <a:cs typeface="Times New Roman" pitchFamily="18" charset="0"/>
                        </a:rPr>
                        <a:t>131-23+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 W3" pitchFamily="80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80" charset="-128"/>
                          <a:cs typeface="Times New Roman" pitchFamily="18" charset="0"/>
                        </a:rPr>
                        <a:t>131-23+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 W3" pitchFamily="80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5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80" charset="-128"/>
                          <a:cs typeface="Times New Roman" pitchFamily="18" charset="0"/>
                        </a:rPr>
                        <a:t>x CF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 W3" pitchFamily="80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80" charset="-128"/>
                          <a:cs typeface="Times New Roman" pitchFamily="18" charset="0"/>
                        </a:rPr>
                        <a:t>0.8604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 W3" pitchFamily="80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80" charset="-128"/>
                        </a:rPr>
                        <a:t>0.7077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69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80" charset="-128"/>
                          <a:cs typeface="Times New Roman" pitchFamily="18" charset="0"/>
                        </a:rPr>
                        <a:t>Adjusted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80" charset="-128"/>
                          <a:cs typeface="Times New Roman" pitchFamily="18" charset="0"/>
                        </a:rPr>
                        <a:t>Futures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 W3" pitchFamily="80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pitchFamily="80" charset="-128"/>
                          <a:cs typeface="Times New Roman" pitchFamily="18" charset="0"/>
                        </a:rPr>
                        <a:t>~113-11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pitchFamily="80" charset="-128"/>
                          <a:cs typeface="Times New Roman" pitchFamily="18" charset="0"/>
                        </a:rPr>
                        <a:t>~93-072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5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80" charset="-128"/>
                          <a:cs typeface="Times New Roman" pitchFamily="18" charset="0"/>
                        </a:rPr>
                        <a:t>Basis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ヒラギノ角ゴ Pro W3" pitchFamily="80" charset="-128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80" charset="-128"/>
                          <a:cs typeface="Times New Roman" pitchFamily="18" charset="0"/>
                        </a:rPr>
                        <a:t>21.734/32nds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ヒラギノ角ゴ Pro W3" pitchFamily="80" charset="-128"/>
                          <a:cs typeface="Times New Roman" pitchFamily="18" charset="0"/>
                        </a:rPr>
                        <a:t>203.441/32nds 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標題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Basis </a:t>
            </a:r>
            <a:endParaRPr lang="zh-TW" altLang="en-US" sz="48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988912" y="5229200"/>
            <a:ext cx="7344816" cy="2133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itchFamily="2" charset="2"/>
              <a:buChar char="n"/>
            </a:pPr>
            <a:r>
              <a:rPr lang="en-US" altLang="zh-TW" sz="2800" dirty="0"/>
              <a:t>the security with the lowest basis , </a:t>
            </a:r>
            <a:r>
              <a:rPr lang="en-US" altLang="zh-TW" sz="2800" i="1" dirty="0"/>
              <a:t>i.e., </a:t>
            </a:r>
            <a:r>
              <a:rPr lang="en-US" altLang="zh-TW" sz="2800" dirty="0"/>
              <a:t>the largest gain or smallest loss on delivery, may be considered CTD</a:t>
            </a:r>
            <a:endParaRPr lang="en-US" sz="28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479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4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Futures</a:t>
            </a:r>
            <a:r>
              <a:rPr lang="en-US" altLang="zh-TW" sz="3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-CTD</a:t>
            </a:r>
            <a:r>
              <a:rPr lang="zh-TW" altLang="en-US" sz="3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分析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28800"/>
            <a:ext cx="8064896" cy="4895234"/>
          </a:xfrm>
        </p:spPr>
      </p:pic>
    </p:spTree>
    <p:extLst>
      <p:ext uri="{BB962C8B-B14F-4D97-AF65-F5344CB8AC3E}">
        <p14:creationId xmlns:p14="http://schemas.microsoft.com/office/powerpoint/2010/main" val="2957127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04056" y="1628800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itchFamily="2" charset="2"/>
              <a:buChar char="u"/>
            </a:pPr>
            <a:r>
              <a:rPr lang="en-US" altLang="zh-TW" sz="2400" b="1" dirty="0"/>
              <a:t>“Long  the Basis” = Buy cash securities &amp; sell futures</a:t>
            </a:r>
          </a:p>
          <a:p>
            <a:pPr>
              <a:buClr>
                <a:srgbClr val="C00000"/>
              </a:buClr>
              <a:buFont typeface="Wingdings" pitchFamily="2" charset="2"/>
              <a:buChar char="u"/>
            </a:pPr>
            <a:r>
              <a:rPr lang="en-US" altLang="zh-TW" sz="2400" b="1" dirty="0"/>
              <a:t>“Short the Basis” = Sell cash securities &amp; buy futures</a:t>
            </a:r>
            <a:endParaRPr lang="en-US" altLang="zh-TW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TW" sz="2000" i="1" dirty="0"/>
              <a:t>E.g., </a:t>
            </a:r>
            <a:r>
              <a:rPr lang="en-US" altLang="zh-TW" sz="2000" dirty="0"/>
              <a:t>if one were to buy the basis by buying $10 million face value of the 2-3/8%-8/24 note, one might sell 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</a:rPr>
              <a:t>81</a:t>
            </a:r>
            <a:r>
              <a:rPr lang="en-US" altLang="zh-TW" sz="2000" dirty="0"/>
              <a:t> December 2017 futures by reference to the conversion factor of 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</a:rPr>
              <a:t>0.8072.</a:t>
            </a:r>
          </a:p>
          <a:p>
            <a:pPr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zh-TW" sz="2000" i="1" dirty="0"/>
              <a:t>E.g., </a:t>
            </a:r>
            <a:r>
              <a:rPr lang="en-US" altLang="zh-TW" sz="2000" dirty="0"/>
              <a:t>if one were to sell the basis by selling $10 million face value of the 1-7/8%-8/24 note, one might buy 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</a:rPr>
              <a:t>78</a:t>
            </a:r>
            <a:r>
              <a:rPr lang="en-US" altLang="zh-TW" sz="2000" dirty="0"/>
              <a:t> December futures by reference to the conversion factor of </a:t>
            </a:r>
            <a:r>
              <a:rPr lang="en-US" altLang="zh-TW" sz="2000" b="1" dirty="0">
                <a:solidFill>
                  <a:schemeClr val="accent6">
                    <a:lumMod val="75000"/>
                  </a:schemeClr>
                </a:solidFill>
              </a:rPr>
              <a:t>0.7807.</a:t>
            </a:r>
            <a:endParaRPr lang="zh-TW" altLang="en-US" sz="2000" b="1" dirty="0">
              <a:solidFill>
                <a:schemeClr val="accent6">
                  <a:lumMod val="75000"/>
                </a:schemeClr>
              </a:solidFill>
              <a:latin typeface="標楷體" pitchFamily="65" charset="-120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TW" sz="1800" dirty="0">
              <a:ea typeface="新細明體" pitchFamily="18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Basis Trade</a:t>
            </a:r>
            <a:endParaRPr lang="zh-TW" altLang="en-US" sz="48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674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IRR(</a:t>
            </a:r>
            <a:r>
              <a:rPr lang="zh-TW" altLang="en-US" sz="4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隱含附買回利率</a:t>
            </a:r>
            <a:r>
              <a:rPr lang="en-US" altLang="zh-TW" sz="4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lang="zh-TW" altLang="en-US" sz="48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4294967295"/>
          </p:nvPr>
        </p:nvSpPr>
        <p:spPr>
          <a:xfrm>
            <a:off x="971600" y="1916832"/>
            <a:ext cx="7474024" cy="4392487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u"/>
            </a:pPr>
            <a:r>
              <a:rPr lang="en-US" altLang="zh-TW" sz="2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Implied Repo rate</a:t>
            </a:r>
            <a:r>
              <a:rPr lang="zh-TW" altLang="en-US" sz="2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為持有現貨與空期貨至交割日的報酬率</a:t>
            </a:r>
            <a:endParaRPr lang="en-US" altLang="zh-TW" sz="28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u"/>
            </a:pPr>
            <a:r>
              <a:rPr lang="en-US" altLang="zh-TW" sz="2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IRR</a:t>
            </a:r>
            <a:r>
              <a:rPr lang="zh-TW" altLang="en-US" sz="2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最大者的債券，就是</a:t>
            </a:r>
            <a:r>
              <a:rPr lang="en-US" altLang="zh-TW" sz="2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CTD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dirty="0"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endParaRPr lang="en-US" altLang="zh-TW" dirty="0">
              <a:latin typeface="新細明體"/>
              <a:ea typeface="新細明體"/>
            </a:endParaRPr>
          </a:p>
          <a:p>
            <a:endParaRPr lang="en-US" altLang="zh-TW" dirty="0">
              <a:latin typeface="新細明體"/>
              <a:ea typeface="新細明體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3778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4525963"/>
          </a:xfrm>
        </p:spPr>
        <p:txBody>
          <a:bodyPr>
            <a:normAutofit/>
          </a:bodyPr>
          <a:lstStyle/>
          <a:p>
            <a:pPr marL="0" indent="0">
              <a:buSzPct val="60000"/>
              <a:buNone/>
            </a:pPr>
            <a:r>
              <a:rPr lang="zh-TW" altLang="en-US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期貨價格在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131-23+</a:t>
            </a:r>
            <a:endParaRPr lang="zh-TW" altLang="en-US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5" name="Text Box 3917"/>
          <p:cNvSpPr txBox="1">
            <a:spLocks noChangeArrowheads="1"/>
          </p:cNvSpPr>
          <p:nvPr/>
        </p:nvSpPr>
        <p:spPr bwMode="auto">
          <a:xfrm>
            <a:off x="3101907" y="1506270"/>
            <a:ext cx="42784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>
                <a:solidFill>
                  <a:srgbClr val="C00000"/>
                </a:solidFill>
                <a:latin typeface="Arial" charset="0"/>
              </a:rPr>
              <a:t>3-3/8% 11/15/19 is CTD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786953"/>
              </p:ext>
            </p:extLst>
          </p:nvPr>
        </p:nvGraphicFramePr>
        <p:xfrm>
          <a:off x="954508" y="5229200"/>
          <a:ext cx="7200800" cy="274320"/>
        </p:xfrm>
        <a:graphic>
          <a:graphicData uri="http://schemas.openxmlformats.org/drawingml/2006/table">
            <a:tbl>
              <a:tblPr/>
              <a:tblGrid>
                <a:gridCol w="1068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3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8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2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8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1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8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01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3-3/8%</a:t>
                      </a:r>
                      <a:endParaRPr lang="en-US" sz="1800" b="1" dirty="0">
                        <a:solidFill>
                          <a:srgbClr val="7F8182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11/15/19</a:t>
                      </a:r>
                      <a:endParaRPr lang="en-US" sz="1800" b="1" dirty="0">
                        <a:solidFill>
                          <a:srgbClr val="7F8182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114-00¾</a:t>
                      </a:r>
                      <a:endParaRPr lang="en-US" sz="1800" b="1" dirty="0">
                        <a:solidFill>
                          <a:srgbClr val="7F8182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1.232%</a:t>
                      </a:r>
                      <a:endParaRPr lang="en-US" sz="1800" b="1" dirty="0">
                        <a:solidFill>
                          <a:srgbClr val="7F8182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0.8604</a:t>
                      </a:r>
                      <a:endParaRPr lang="en-US" sz="1800" b="1" dirty="0">
                        <a:solidFill>
                          <a:srgbClr val="7F8182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21.734</a:t>
                      </a:r>
                      <a:endParaRPr lang="en-US" sz="1800" b="1" dirty="0">
                        <a:solidFill>
                          <a:srgbClr val="7F8182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/>
                          <a:cs typeface="Calibri"/>
                        </a:rPr>
                        <a:t>0.121%</a:t>
                      </a:r>
                      <a:endParaRPr lang="en-US" sz="1800" b="1" dirty="0">
                        <a:solidFill>
                          <a:srgbClr val="7F8182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945962" y="1930284"/>
            <a:ext cx="7200800" cy="4104456"/>
          </a:xfrm>
          <a:prstGeom prst="rect">
            <a:avLst/>
          </a:prstGeom>
          <a:blipFill dpi="0" rotWithShape="1">
            <a:blip r:embed="rId2">
              <a:alphaModFix amt="33000"/>
            </a:blip>
            <a:srcRect/>
            <a:stretch>
              <a:fillRect/>
            </a:stretch>
          </a:blip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306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/>
          <p:cNvSpPr txBox="1">
            <a:spLocks/>
          </p:cNvSpPr>
          <p:nvPr/>
        </p:nvSpPr>
        <p:spPr>
          <a:xfrm>
            <a:off x="611561" y="1124744"/>
            <a:ext cx="7848872" cy="4896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lang="zh-TW" altLang="en-US" sz="2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運用公債期貨調整持有部位之</a:t>
            </a:r>
            <a:r>
              <a:rPr lang="en-US" altLang="zh-TW" sz="2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Duration</a:t>
            </a:r>
            <a:r>
              <a:rPr lang="zh-TW" altLang="en-US" sz="2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，達到規避持有債券之跌價風險：</a:t>
            </a:r>
            <a:endParaRPr lang="en-US" altLang="zh-TW" sz="28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zh-TW" sz="2800" dirty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90000"/>
              </a:lnSpc>
            </a:pPr>
            <a:endParaRPr lang="en-US" altLang="zh-TW" sz="2800" dirty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90000"/>
              </a:lnSpc>
            </a:pPr>
            <a:endParaRPr lang="en-US" altLang="zh-TW" sz="2800" dirty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90000"/>
              </a:lnSpc>
            </a:pPr>
            <a:endParaRPr lang="en-US" altLang="zh-TW" sz="2800" dirty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90000"/>
              </a:lnSpc>
            </a:pPr>
            <a:endParaRPr lang="en-US" altLang="zh-TW" sz="2800" dirty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90000"/>
              </a:lnSpc>
            </a:pPr>
            <a:endParaRPr lang="en-US" altLang="zh-TW" sz="2800" dirty="0">
              <a:latin typeface="標楷體" pitchFamily="65" charset="-120"/>
              <a:ea typeface="標楷體" pitchFamily="65" charset="-120"/>
            </a:endParaRPr>
          </a:p>
          <a:p>
            <a:pPr>
              <a:lnSpc>
                <a:spcPct val="90000"/>
              </a:lnSpc>
            </a:pPr>
            <a:endParaRPr lang="zh-TW" altLang="en-US" sz="2800" dirty="0">
              <a:latin typeface="標楷體" pitchFamily="65" charset="-120"/>
              <a:ea typeface="標楷體" pitchFamily="65" charset="-120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P.S. 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期貨之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duration = CTD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債券之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duration</a:t>
            </a:r>
          </a:p>
          <a:p>
            <a:endParaRPr lang="en-US" altLang="zh-TW" dirty="0">
              <a:latin typeface="新細明體"/>
              <a:ea typeface="新細明體"/>
            </a:endParaRPr>
          </a:p>
          <a:p>
            <a:endParaRPr lang="en-US" altLang="zh-TW" dirty="0">
              <a:latin typeface="新細明體"/>
              <a:ea typeface="新細明體"/>
            </a:endParaRPr>
          </a:p>
          <a:p>
            <a:endParaRPr lang="en-US" altLang="zh-TW" dirty="0">
              <a:latin typeface="新細明體"/>
              <a:ea typeface="新細明體"/>
            </a:endParaRPr>
          </a:p>
          <a:p>
            <a:endParaRPr lang="zh-TW" altLang="en-US" dirty="0"/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15" y="2308433"/>
            <a:ext cx="7992888" cy="2314575"/>
          </a:xfrm>
          <a:prstGeom prst="rect">
            <a:avLst/>
          </a:prstGeom>
          <a:blipFill>
            <a:blip r:embed="rId4">
              <a:alphaModFix amt="0"/>
            </a:blip>
            <a:stretch>
              <a:fillRect/>
            </a:stretch>
          </a:blip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172012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683568" y="1412875"/>
            <a:ext cx="7992888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itchFamily="2" charset="2"/>
              <a:buChar char="u"/>
            </a:pPr>
            <a:r>
              <a:rPr lang="zh-TW" altLang="en-US" sz="2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王先生預期利率即將走揚，擔心持有投資組合市值約</a:t>
            </a:r>
            <a:r>
              <a:rPr lang="en-US" altLang="zh-TW" sz="2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2400</a:t>
            </a:r>
            <a:r>
              <a:rPr lang="zh-TW" altLang="en-US" sz="2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萬的公債現貨蒙受損失，倘若其現貨之</a:t>
            </a:r>
            <a:r>
              <a:rPr lang="en-US" altLang="zh-TW" sz="2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duration</a:t>
            </a:r>
            <a:r>
              <a:rPr lang="zh-TW" altLang="en-US" sz="2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為</a:t>
            </a:r>
            <a:r>
              <a:rPr lang="en-US" altLang="zh-TW" sz="2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6</a:t>
            </a:r>
            <a:r>
              <a:rPr lang="zh-TW" altLang="en-US" sz="2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，欲將目標</a:t>
            </a:r>
            <a:r>
              <a:rPr lang="en-US" altLang="zh-TW" sz="2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duration</a:t>
            </a:r>
            <a:r>
              <a:rPr lang="zh-TW" altLang="en-US" sz="2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為</a:t>
            </a:r>
            <a:r>
              <a:rPr lang="en-US" altLang="zh-TW" sz="2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</a:t>
            </a:r>
            <a:r>
              <a:rPr lang="zh-TW" altLang="en-US" sz="2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，而債券期貨價格為</a:t>
            </a:r>
            <a:r>
              <a:rPr lang="en-US" altLang="zh-TW" sz="2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120-00</a:t>
            </a:r>
            <a:r>
              <a:rPr lang="zh-TW" altLang="en-US" sz="2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，期貨之</a:t>
            </a:r>
            <a:r>
              <a:rPr lang="en-US" altLang="zh-TW" sz="2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duration</a:t>
            </a:r>
            <a:r>
              <a:rPr lang="zh-TW" altLang="en-US" sz="2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為</a:t>
            </a:r>
            <a:r>
              <a:rPr lang="en-US" altLang="zh-TW" sz="2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8</a:t>
            </a:r>
            <a:r>
              <a:rPr lang="zh-TW" altLang="en-US" sz="2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，則王先生需要避險的口數為何</a:t>
            </a:r>
            <a:r>
              <a:rPr lang="en-US" altLang="zh-TW" sz="2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?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sz="2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</a:t>
            </a:r>
            <a:r>
              <a:rPr lang="zh-TW" altLang="en-US" sz="2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一口期貨價值</a:t>
            </a:r>
            <a:r>
              <a:rPr lang="en-US" altLang="zh-TW" sz="2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=100,000*120/100=120,000</a:t>
            </a:r>
          </a:p>
          <a:p>
            <a:pPr marL="0" indent="0">
              <a:buFont typeface="Arial" pitchFamily="34" charset="0"/>
              <a:buNone/>
            </a:pPr>
            <a:r>
              <a:rPr lang="en-US" altLang="zh-TW" sz="2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</a:t>
            </a:r>
            <a:r>
              <a:rPr lang="zh-TW" altLang="en-US" sz="26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避險口數</a:t>
            </a:r>
            <a:r>
              <a:rPr lang="en-US" altLang="zh-TW" sz="26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=24,000,000/120,000*(0-6)/8=-150</a:t>
            </a:r>
            <a:r>
              <a:rPr lang="zh-TW" altLang="en-US" sz="26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口</a:t>
            </a:r>
            <a:endParaRPr lang="en-US" altLang="zh-TW" sz="26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en-US" altLang="zh-TW" sz="2600" dirty="0">
              <a:latin typeface="Arial" charset="0"/>
              <a:ea typeface="標楷體" pitchFamily="65" charset="-120"/>
            </a:endParaRPr>
          </a:p>
          <a:p>
            <a:pPr marL="0" indent="0">
              <a:buFont typeface="Arial" pitchFamily="34" charset="0"/>
              <a:buNone/>
            </a:pPr>
            <a:endParaRPr lang="zh-TW" altLang="en-US" sz="2800" dirty="0">
              <a:latin typeface="Arial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6255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61864" y="1556792"/>
            <a:ext cx="7686600" cy="457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lang="zh-TW" altLang="en-US" sz="2600" dirty="0">
                <a:latin typeface="標楷體" pitchFamily="65" charset="-120"/>
                <a:ea typeface="標楷體" pitchFamily="65" charset="-120"/>
              </a:rPr>
              <a:t>規避持有債券之跌價風險</a:t>
            </a:r>
            <a:endParaRPr lang="en-US" altLang="zh-TW" sz="2600" dirty="0">
              <a:latin typeface="標楷體" pitchFamily="65" charset="-120"/>
              <a:ea typeface="標楷體" pitchFamily="65" charset="-120"/>
            </a:endParaRPr>
          </a:p>
          <a:p>
            <a:pPr marL="342900" indent="-342900">
              <a:lnSpc>
                <a:spcPct val="90000"/>
              </a:lnSpc>
            </a:pPr>
            <a:endParaRPr lang="zh-TW" altLang="en-US" sz="2600" dirty="0">
              <a:latin typeface="標楷體" pitchFamily="65" charset="-120"/>
              <a:ea typeface="標楷體" pitchFamily="65" charset="-120"/>
            </a:endParaRPr>
          </a:p>
          <a:p>
            <a:pPr marL="342900" indent="-342900">
              <a:lnSpc>
                <a:spcPct val="90000"/>
              </a:lnSpc>
            </a:pPr>
            <a:r>
              <a:rPr lang="en-US" altLang="zh-TW" sz="2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V</a:t>
            </a:r>
            <a:r>
              <a:rPr lang="zh-TW" altLang="en-US" sz="2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：持有債券總市值</a:t>
            </a:r>
            <a:r>
              <a:rPr lang="en-US" altLang="zh-TW" sz="22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(2</a:t>
            </a:r>
            <a:r>
              <a:rPr lang="zh-TW" altLang="en-US" sz="22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億</a:t>
            </a:r>
            <a:r>
              <a:rPr lang="en-US" altLang="zh-TW" sz="22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</a:t>
            </a:r>
            <a:r>
              <a:rPr lang="zh-TW" altLang="en-US" sz="2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：持有債券之</a:t>
            </a:r>
            <a:r>
              <a:rPr lang="en-US" altLang="zh-TW" sz="2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Duration</a:t>
            </a:r>
            <a:r>
              <a:rPr lang="en-US" altLang="zh-TW" sz="22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(7.6)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Dt</a:t>
            </a:r>
            <a:r>
              <a:rPr lang="zh-TW" altLang="en-US" sz="2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 </a:t>
            </a:r>
            <a:r>
              <a:rPr lang="en-US" altLang="zh-TW" sz="2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Duration</a:t>
            </a:r>
            <a:r>
              <a:rPr lang="zh-TW" altLang="en-US" sz="2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之目標值</a:t>
            </a:r>
            <a:r>
              <a:rPr lang="en-US" altLang="zh-TW" sz="2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</a:t>
            </a:r>
            <a:r>
              <a:rPr lang="en-US" altLang="zh-TW" sz="22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(0)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20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Df</a:t>
            </a:r>
            <a:r>
              <a:rPr lang="zh-TW" altLang="en-US" sz="2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 期貨之</a:t>
            </a:r>
            <a:r>
              <a:rPr lang="en-US" altLang="zh-TW" sz="2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Duration</a:t>
            </a:r>
            <a:r>
              <a:rPr lang="zh-TW" altLang="en-US" sz="2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＝</a:t>
            </a:r>
            <a:r>
              <a:rPr lang="en-US" altLang="zh-TW" sz="2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CTD</a:t>
            </a:r>
            <a:r>
              <a:rPr lang="zh-TW" altLang="en-US" sz="2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之</a:t>
            </a:r>
            <a:r>
              <a:rPr lang="en-US" altLang="zh-TW" sz="2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Duration</a:t>
            </a:r>
            <a:r>
              <a:rPr lang="en-US" altLang="zh-TW" sz="22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(9.0)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FP</a:t>
            </a:r>
            <a:r>
              <a:rPr lang="zh-TW" altLang="en-US" sz="2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：期貨價格</a:t>
            </a:r>
            <a:r>
              <a:rPr lang="en-US" altLang="zh-TW" sz="22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(83.895)</a:t>
            </a:r>
          </a:p>
          <a:p>
            <a:pPr marL="342900" indent="-342900">
              <a:lnSpc>
                <a:spcPct val="90000"/>
              </a:lnSpc>
            </a:pPr>
            <a:endParaRPr lang="en-US" altLang="zh-TW" sz="22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altLang="zh-TW" sz="2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</a:t>
            </a:r>
            <a:r>
              <a:rPr lang="zh-TW" altLang="en-US" sz="2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避險所需之契約數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200" i="1" dirty="0">
                <a:solidFill>
                  <a:schemeClr val="accent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N= V / (FP</a:t>
            </a:r>
            <a:r>
              <a:rPr lang="zh-TW" altLang="en-US" sz="2200" i="1" dirty="0">
                <a:solidFill>
                  <a:schemeClr val="accent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＊</a:t>
            </a:r>
            <a:r>
              <a:rPr lang="en-US" altLang="zh-TW" sz="2200" i="1" dirty="0">
                <a:solidFill>
                  <a:schemeClr val="accent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5</a:t>
            </a:r>
            <a:r>
              <a:rPr lang="zh-TW" altLang="en-US" sz="2200" i="1" dirty="0">
                <a:solidFill>
                  <a:schemeClr val="accent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萬</a:t>
            </a:r>
            <a:r>
              <a:rPr lang="en-US" altLang="zh-TW" sz="2200" i="1" dirty="0">
                <a:solidFill>
                  <a:schemeClr val="accent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   </a:t>
            </a:r>
            <a:r>
              <a:rPr lang="zh-TW" altLang="en-US" sz="2200" i="1" dirty="0">
                <a:solidFill>
                  <a:schemeClr val="accent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＊　</a:t>
            </a:r>
            <a:r>
              <a:rPr lang="en-US" altLang="zh-TW" sz="2200" i="1" dirty="0">
                <a:solidFill>
                  <a:schemeClr val="accent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(Dt</a:t>
            </a:r>
            <a:r>
              <a:rPr lang="zh-TW" altLang="en-US" sz="2200" i="1" dirty="0">
                <a:solidFill>
                  <a:schemeClr val="accent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－</a:t>
            </a:r>
            <a:r>
              <a:rPr lang="en-US" altLang="zh-TW" sz="2200" i="1" dirty="0">
                <a:solidFill>
                  <a:schemeClr val="accent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D)/ </a:t>
            </a:r>
            <a:r>
              <a:rPr lang="en-US" altLang="zh-TW" sz="2200" i="1" dirty="0" err="1">
                <a:solidFill>
                  <a:schemeClr val="accent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Df</a:t>
            </a:r>
            <a:endParaRPr lang="en-US" altLang="zh-TW" sz="2200" i="1" dirty="0">
              <a:solidFill>
                <a:schemeClr val="accent1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altLang="zh-TW" sz="2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N=</a:t>
            </a:r>
            <a:r>
              <a:rPr lang="en-US" altLang="zh-TW" sz="22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2</a:t>
            </a:r>
            <a:r>
              <a:rPr lang="zh-TW" altLang="en-US" sz="22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億</a:t>
            </a:r>
            <a:r>
              <a:rPr lang="en-US" altLang="zh-TW" sz="22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/(83.95/100</a:t>
            </a:r>
            <a:r>
              <a:rPr lang="zh-TW" altLang="en-US" sz="22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＊</a:t>
            </a:r>
            <a:r>
              <a:rPr lang="en-US" altLang="zh-TW" sz="22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500</a:t>
            </a:r>
            <a:r>
              <a:rPr lang="zh-TW" altLang="en-US" sz="22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萬</a:t>
            </a:r>
            <a:r>
              <a:rPr lang="en-US" altLang="zh-TW" sz="22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  </a:t>
            </a:r>
            <a:r>
              <a:rPr lang="zh-TW" altLang="en-US" sz="22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＊ </a:t>
            </a:r>
            <a:r>
              <a:rPr lang="en-US" altLang="zh-TW" sz="22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(0</a:t>
            </a:r>
            <a:r>
              <a:rPr lang="zh-TW" altLang="en-US" sz="22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－</a:t>
            </a:r>
            <a:r>
              <a:rPr lang="en-US" altLang="zh-TW" sz="22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7.6)/9=</a:t>
            </a:r>
            <a:r>
              <a:rPr lang="zh-TW" altLang="en-US" sz="22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－</a:t>
            </a:r>
            <a:r>
              <a:rPr lang="en-US" altLang="zh-TW" sz="22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4,023(</a:t>
            </a:r>
            <a:r>
              <a:rPr lang="zh-TW" altLang="en-US" sz="22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空</a:t>
            </a:r>
            <a:r>
              <a:rPr lang="en-US" altLang="zh-TW" sz="22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4,023</a:t>
            </a:r>
            <a:r>
              <a:rPr lang="zh-TW" altLang="en-US" sz="22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口</a:t>
            </a:r>
            <a:r>
              <a:rPr lang="en-US" altLang="zh-TW" sz="22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endParaRPr lang="en-US" altLang="zh-TW" sz="2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PS. Dt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可是任何數字，若確定利率會上揚， 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Dt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可定成負數，如此利率上揚整體部位仍可獲利，若預期利率下跌，則可將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Dt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放大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大於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D)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，如鬆緊帶，可快速伸縮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609600" y="427038"/>
            <a:ext cx="82296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4800" dirty="0">
                <a:latin typeface="標楷體" pitchFamily="65" charset="-120"/>
                <a:ea typeface="標楷體" pitchFamily="65" charset="-120"/>
              </a:rPr>
              <a:t>固定利率資產負債風險管理</a:t>
            </a:r>
          </a:p>
        </p:txBody>
      </p:sp>
    </p:spTree>
    <p:extLst>
      <p:ext uri="{BB962C8B-B14F-4D97-AF65-F5344CB8AC3E}">
        <p14:creationId xmlns:p14="http://schemas.microsoft.com/office/powerpoint/2010/main" val="3656212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15616" y="1556792"/>
            <a:ext cx="7416824" cy="4552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</a:pPr>
            <a:r>
              <a:rPr lang="en-US" altLang="zh-TW" sz="25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A=</a:t>
            </a:r>
            <a:r>
              <a:rPr lang="zh-TW" altLang="en-US" sz="25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利率敏感性資產價值  </a:t>
            </a:r>
            <a:r>
              <a:rPr lang="en-US" altLang="zh-TW" sz="25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(400</a:t>
            </a:r>
            <a:r>
              <a:rPr lang="zh-TW" altLang="en-US" sz="25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億</a:t>
            </a:r>
            <a:r>
              <a:rPr lang="en-US" altLang="zh-TW" sz="25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lang="zh-TW" altLang="en-US" sz="25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zh-TW" altLang="en-US" sz="25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Ｌ</a:t>
            </a:r>
            <a:r>
              <a:rPr lang="en-US" altLang="zh-TW" sz="25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=</a:t>
            </a:r>
            <a:r>
              <a:rPr lang="zh-TW" altLang="en-US" sz="25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利率敏感性負債價值  </a:t>
            </a:r>
            <a:r>
              <a:rPr lang="en-US" altLang="zh-TW" sz="25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(350</a:t>
            </a:r>
            <a:r>
              <a:rPr lang="zh-TW" altLang="en-US" sz="25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億</a:t>
            </a:r>
            <a:r>
              <a:rPr lang="en-US" altLang="zh-TW" sz="25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5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Da=</a:t>
            </a:r>
            <a:r>
              <a:rPr lang="zh-TW" altLang="en-US" sz="25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資產之</a:t>
            </a:r>
            <a:r>
              <a:rPr lang="en-US" altLang="zh-TW" sz="25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Duration</a:t>
            </a:r>
            <a:r>
              <a:rPr lang="zh-TW" altLang="en-US" sz="25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</a:t>
            </a:r>
            <a:r>
              <a:rPr lang="en-US" altLang="zh-TW" sz="25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(2.8)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5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DL=</a:t>
            </a:r>
            <a:r>
              <a:rPr lang="zh-TW" altLang="en-US" sz="25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負債之</a:t>
            </a:r>
            <a:r>
              <a:rPr lang="en-US" altLang="zh-TW" sz="25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Duration</a:t>
            </a:r>
            <a:r>
              <a:rPr lang="zh-TW" altLang="en-US" sz="25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</a:t>
            </a:r>
            <a:r>
              <a:rPr lang="en-US" altLang="zh-TW" sz="25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(1.9)</a:t>
            </a:r>
          </a:p>
          <a:p>
            <a:pPr marL="342900" indent="-342900">
              <a:lnSpc>
                <a:spcPct val="90000"/>
              </a:lnSpc>
            </a:pPr>
            <a:endParaRPr lang="en-US" altLang="zh-TW" sz="22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zh-TW" altLang="en-US" sz="2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若</a:t>
            </a:r>
            <a:r>
              <a:rPr lang="en-US" altLang="zh-TW" sz="2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</a:t>
            </a:r>
            <a:r>
              <a:rPr lang="zh-TW" altLang="en-US" sz="2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＊</a:t>
            </a:r>
            <a:r>
              <a:rPr lang="en-US" altLang="zh-TW" sz="2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Da&gt;L</a:t>
            </a:r>
            <a:r>
              <a:rPr lang="zh-TW" altLang="en-US" sz="2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＊</a:t>
            </a:r>
            <a:r>
              <a:rPr lang="en-US" altLang="zh-TW" sz="2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DL</a:t>
            </a:r>
            <a:r>
              <a:rPr lang="en-US" altLang="zh-TW" sz="22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Wingdings" pitchFamily="2" charset="2"/>
              </a:rPr>
              <a:t></a:t>
            </a:r>
            <a:r>
              <a:rPr lang="zh-TW" altLang="en-US" sz="22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Wingdings" pitchFamily="2" charset="2"/>
              </a:rPr>
              <a:t>利率上漲將使淨值下跌</a:t>
            </a:r>
          </a:p>
          <a:p>
            <a:pPr marL="342900" indent="-342900">
              <a:lnSpc>
                <a:spcPct val="90000"/>
              </a:lnSpc>
            </a:pPr>
            <a:r>
              <a:rPr lang="zh-TW" altLang="en-US" sz="2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若</a:t>
            </a:r>
            <a:r>
              <a:rPr lang="en-US" altLang="zh-TW" sz="2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</a:t>
            </a:r>
            <a:r>
              <a:rPr lang="zh-TW" altLang="en-US" sz="2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＊</a:t>
            </a:r>
            <a:r>
              <a:rPr lang="en-US" altLang="zh-TW" sz="2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Da&lt;L</a:t>
            </a:r>
            <a:r>
              <a:rPr lang="zh-TW" altLang="en-US" sz="2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＊</a:t>
            </a:r>
            <a:r>
              <a:rPr lang="en-US" altLang="zh-TW" sz="22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DL</a:t>
            </a:r>
            <a:r>
              <a:rPr lang="en-US" altLang="zh-TW" sz="22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Wingdings" pitchFamily="2" charset="2"/>
              </a:rPr>
              <a:t></a:t>
            </a:r>
            <a:r>
              <a:rPr lang="zh-TW" altLang="en-US" sz="22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Wingdings" pitchFamily="2" charset="2"/>
              </a:rPr>
              <a:t>利率下跌將使淨值下跌</a:t>
            </a:r>
          </a:p>
          <a:p>
            <a:pPr marL="342900" indent="-342900">
              <a:lnSpc>
                <a:spcPct val="90000"/>
              </a:lnSpc>
            </a:pPr>
            <a:endParaRPr lang="en-US" altLang="zh-TW" sz="2200" dirty="0">
              <a:latin typeface="Times New Roman" pitchFamily="18" charset="0"/>
              <a:ea typeface="標楷體" pitchFamily="65" charset="-120"/>
              <a:cs typeface="Times New Roman" pitchFamily="18" charset="0"/>
              <a:sym typeface="Wingdings" pitchFamily="2" charset="2"/>
            </a:endParaRPr>
          </a:p>
          <a:p>
            <a:pPr marL="342900" indent="-342900">
              <a:lnSpc>
                <a:spcPct val="90000"/>
              </a:lnSpc>
            </a:pPr>
            <a:r>
              <a:rPr lang="en-US" altLang="zh-TW" sz="22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Wingdings" pitchFamily="2" charset="2"/>
              </a:rPr>
              <a:t>FP=</a:t>
            </a:r>
            <a:r>
              <a:rPr lang="zh-TW" altLang="en-US" sz="22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Wingdings" pitchFamily="2" charset="2"/>
              </a:rPr>
              <a:t>債券期貨價格</a:t>
            </a:r>
            <a:r>
              <a:rPr lang="en-US" altLang="zh-TW" sz="22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  <a:sym typeface="Wingdings" pitchFamily="2" charset="2"/>
              </a:rPr>
              <a:t>(83.895)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， </a:t>
            </a:r>
            <a:r>
              <a:rPr lang="en-US" altLang="zh-TW" sz="2200" dirty="0" err="1">
                <a:latin typeface="Times New Roman" pitchFamily="18" charset="0"/>
                <a:ea typeface="標楷體" pitchFamily="65" charset="-120"/>
                <a:cs typeface="Times New Roman" pitchFamily="18" charset="0"/>
                <a:sym typeface="Wingdings" pitchFamily="2" charset="2"/>
              </a:rPr>
              <a:t>Df</a:t>
            </a:r>
            <a:r>
              <a:rPr lang="en-US" altLang="zh-TW" sz="22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Wingdings" pitchFamily="2" charset="2"/>
              </a:rPr>
              <a:t>=</a:t>
            </a:r>
            <a:r>
              <a:rPr lang="zh-TW" altLang="en-US" sz="22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Wingdings" pitchFamily="2" charset="2"/>
              </a:rPr>
              <a:t>債券期貨之</a:t>
            </a:r>
            <a:r>
              <a:rPr lang="en-US" altLang="zh-TW" sz="22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Wingdings" pitchFamily="2" charset="2"/>
              </a:rPr>
              <a:t>Duration</a:t>
            </a:r>
            <a:r>
              <a:rPr lang="en-US" altLang="zh-TW" sz="22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  <a:sym typeface="Wingdings" pitchFamily="2" charset="2"/>
              </a:rPr>
              <a:t>(9)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， </a:t>
            </a:r>
            <a:r>
              <a:rPr lang="en-US" altLang="zh-TW" sz="22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Wingdings" pitchFamily="2" charset="2"/>
              </a:rPr>
              <a:t>N=</a:t>
            </a:r>
            <a:r>
              <a:rPr lang="zh-TW" altLang="en-US" sz="22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Wingdings" pitchFamily="2" charset="2"/>
              </a:rPr>
              <a:t>債券期貨之契約數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200" i="1" dirty="0">
                <a:solidFill>
                  <a:schemeClr val="accent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  <a:sym typeface="Wingdings" pitchFamily="2" charset="2"/>
              </a:rPr>
              <a:t>A*</a:t>
            </a:r>
            <a:r>
              <a:rPr lang="en-US" altLang="zh-TW" sz="2200" i="1" dirty="0" err="1">
                <a:solidFill>
                  <a:schemeClr val="accent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  <a:sym typeface="Wingdings" pitchFamily="2" charset="2"/>
              </a:rPr>
              <a:t>Da+N</a:t>
            </a:r>
            <a:r>
              <a:rPr lang="en-US" altLang="zh-TW" sz="2200" i="1" dirty="0">
                <a:solidFill>
                  <a:schemeClr val="accent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  <a:sym typeface="Wingdings" pitchFamily="2" charset="2"/>
              </a:rPr>
              <a:t>*FP*</a:t>
            </a:r>
            <a:r>
              <a:rPr lang="en-US" altLang="zh-TW" sz="2200" i="1" dirty="0" err="1">
                <a:solidFill>
                  <a:schemeClr val="accent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  <a:sym typeface="Wingdings" pitchFamily="2" charset="2"/>
              </a:rPr>
              <a:t>Df</a:t>
            </a:r>
            <a:r>
              <a:rPr lang="zh-TW" altLang="en-US" sz="2200" i="1" dirty="0">
                <a:solidFill>
                  <a:schemeClr val="accent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  <a:sym typeface="Wingdings" pitchFamily="2" charset="2"/>
              </a:rPr>
              <a:t>＝</a:t>
            </a:r>
            <a:r>
              <a:rPr lang="en-US" altLang="zh-TW" sz="2200" i="1" dirty="0">
                <a:solidFill>
                  <a:schemeClr val="accent1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  <a:sym typeface="Wingdings" pitchFamily="2" charset="2"/>
              </a:rPr>
              <a:t>L*DL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2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Wingdings" pitchFamily="2" charset="2"/>
              </a:rPr>
              <a:t>N=(L*DL-A*Da)/(FP*5</a:t>
            </a:r>
            <a:r>
              <a:rPr lang="zh-TW" altLang="en-US" sz="22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Wingdings" pitchFamily="2" charset="2"/>
              </a:rPr>
              <a:t>萬*</a:t>
            </a:r>
            <a:r>
              <a:rPr lang="en-US" altLang="zh-TW" sz="2200" dirty="0" err="1">
                <a:latin typeface="Times New Roman" pitchFamily="18" charset="0"/>
                <a:ea typeface="標楷體" pitchFamily="65" charset="-120"/>
                <a:cs typeface="Times New Roman" pitchFamily="18" charset="0"/>
                <a:sym typeface="Wingdings" pitchFamily="2" charset="2"/>
              </a:rPr>
              <a:t>Df</a:t>
            </a:r>
            <a:r>
              <a:rPr lang="en-US" altLang="zh-TW" sz="22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Wingdings" pitchFamily="2" charset="2"/>
              </a:rPr>
              <a:t>)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zh-TW" sz="22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Wingdings" pitchFamily="2" charset="2"/>
              </a:rPr>
              <a:t>=</a:t>
            </a:r>
            <a:r>
              <a:rPr lang="en-US" altLang="zh-TW" sz="22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  <a:sym typeface="Wingdings" pitchFamily="2" charset="2"/>
              </a:rPr>
              <a:t>(350</a:t>
            </a:r>
            <a:r>
              <a:rPr lang="zh-TW" altLang="en-US" sz="22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  <a:sym typeface="Wingdings" pitchFamily="2" charset="2"/>
              </a:rPr>
              <a:t>億*</a:t>
            </a:r>
            <a:r>
              <a:rPr lang="en-US" altLang="zh-TW" sz="22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  <a:sym typeface="Wingdings" pitchFamily="2" charset="2"/>
              </a:rPr>
              <a:t>1.9-400</a:t>
            </a:r>
            <a:r>
              <a:rPr lang="zh-TW" altLang="en-US" sz="22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  <a:sym typeface="Wingdings" pitchFamily="2" charset="2"/>
              </a:rPr>
              <a:t>億*</a:t>
            </a:r>
            <a:r>
              <a:rPr lang="en-US" altLang="zh-TW" sz="22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  <a:sym typeface="Wingdings" pitchFamily="2" charset="2"/>
              </a:rPr>
              <a:t>2.8)/(83.895/100*5</a:t>
            </a:r>
            <a:r>
              <a:rPr lang="zh-TW" altLang="en-US" sz="22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  <a:sym typeface="Wingdings" pitchFamily="2" charset="2"/>
              </a:rPr>
              <a:t>萬*</a:t>
            </a:r>
            <a:r>
              <a:rPr lang="en-US" altLang="zh-TW" sz="22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  <a:sym typeface="Wingdings" pitchFamily="2" charset="2"/>
              </a:rPr>
              <a:t>9)=</a:t>
            </a:r>
            <a:r>
              <a:rPr lang="zh-TW" altLang="en-US" sz="22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  <a:sym typeface="Wingdings" pitchFamily="2" charset="2"/>
              </a:rPr>
              <a:t>－</a:t>
            </a:r>
            <a:r>
              <a:rPr lang="en-US" altLang="zh-TW" sz="2200" dirty="0">
                <a:solidFill>
                  <a:srgbClr val="FF33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  <a:sym typeface="Wingdings" pitchFamily="2" charset="2"/>
              </a:rPr>
              <a:t>120,521</a:t>
            </a:r>
          </a:p>
          <a:p>
            <a:pPr marL="342900" indent="-342900">
              <a:lnSpc>
                <a:spcPct val="90000"/>
              </a:lnSpc>
            </a:pPr>
            <a:r>
              <a:rPr lang="zh-TW" altLang="en-US" sz="22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Wingdings" pitchFamily="2" charset="2"/>
              </a:rPr>
              <a:t>故賣出</a:t>
            </a:r>
            <a:r>
              <a:rPr lang="en-US" altLang="zh-TW" sz="22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Wingdings" pitchFamily="2" charset="2"/>
              </a:rPr>
              <a:t>120,521</a:t>
            </a:r>
            <a:r>
              <a:rPr lang="zh-TW" altLang="en-US" sz="22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Wingdings" pitchFamily="2" charset="2"/>
              </a:rPr>
              <a:t>個契約可填補</a:t>
            </a:r>
            <a:r>
              <a:rPr lang="en-US" altLang="zh-TW" sz="22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Wingdings" pitchFamily="2" charset="2"/>
              </a:rPr>
              <a:t>A/L</a:t>
            </a:r>
            <a:r>
              <a:rPr lang="zh-TW" altLang="en-US" sz="22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Wingdings" pitchFamily="2" charset="2"/>
              </a:rPr>
              <a:t>之</a:t>
            </a:r>
            <a:r>
              <a:rPr lang="en-US" altLang="zh-TW" sz="2200" dirty="0">
                <a:latin typeface="Times New Roman" pitchFamily="18" charset="0"/>
                <a:ea typeface="標楷體" pitchFamily="65" charset="-120"/>
                <a:cs typeface="Times New Roman" pitchFamily="18" charset="0"/>
                <a:sym typeface="Wingdings" pitchFamily="2" charset="2"/>
              </a:rPr>
              <a:t>Duration Gap</a:t>
            </a:r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609600" y="427038"/>
            <a:ext cx="82296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A/L Duration Gap</a:t>
            </a:r>
            <a:r>
              <a:rPr lang="zh-TW" altLang="en-US" sz="4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之管理</a:t>
            </a:r>
          </a:p>
        </p:txBody>
      </p:sp>
    </p:spTree>
    <p:extLst>
      <p:ext uri="{BB962C8B-B14F-4D97-AF65-F5344CB8AC3E}">
        <p14:creationId xmlns:p14="http://schemas.microsoft.com/office/powerpoint/2010/main" val="879696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U.S. Treasury Futures</a:t>
            </a:r>
            <a:endParaRPr lang="zh-TW" altLang="en-US" sz="48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1600" y="2060848"/>
            <a:ext cx="7244462" cy="2973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lang="en-US" altLang="zh-TW" sz="3200" dirty="0">
                <a:ea typeface="標楷體" pitchFamily="65" charset="-120"/>
                <a:cs typeface="Times New Roman" pitchFamily="18" charset="0"/>
              </a:rPr>
              <a:t>Deep Liquidity</a:t>
            </a:r>
          </a:p>
          <a:p>
            <a:pPr marL="342900" indent="-342900"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lang="en-US" altLang="zh-TW" sz="3200" dirty="0"/>
              <a:t>Nearly 24-hour electronic access</a:t>
            </a:r>
          </a:p>
          <a:p>
            <a:pPr marL="342900" indent="-342900"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lang="en-US" altLang="zh-TW" sz="3200" dirty="0"/>
              <a:t>Margin offset savings</a:t>
            </a:r>
          </a:p>
          <a:p>
            <a:pPr marL="342900" indent="-342900"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lang="en-US" altLang="zh-TW" sz="3200" dirty="0"/>
              <a:t>Capital efficiency of Futures</a:t>
            </a:r>
          </a:p>
          <a:p>
            <a:pPr marL="342900" indent="-342900"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lang="en-US" altLang="zh-TW" sz="3200" dirty="0"/>
              <a:t>Safety and security</a:t>
            </a:r>
          </a:p>
          <a:p>
            <a:pPr>
              <a:lnSpc>
                <a:spcPct val="90000"/>
              </a:lnSpc>
              <a:buClr>
                <a:srgbClr val="C00000"/>
              </a:buClr>
            </a:pPr>
            <a:endParaRPr lang="en-US" altLang="zh-TW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u"/>
            </a:pPr>
            <a:endParaRPr lang="zh-TW" alt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390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4" name="Group 372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562211121"/>
              </p:ext>
            </p:extLst>
          </p:nvPr>
        </p:nvGraphicFramePr>
        <p:xfrm>
          <a:off x="323528" y="1556792"/>
          <a:ext cx="8458200" cy="4617632"/>
        </p:xfrm>
        <a:graphic>
          <a:graphicData uri="http://schemas.openxmlformats.org/drawingml/2006/table">
            <a:tbl>
              <a:tblPr/>
              <a:tblGrid>
                <a:gridCol w="1333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68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68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640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89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011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202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ヒラギノ角ゴ Pro W3" pitchFamily="8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pitchFamily="80" charset="-128"/>
                        </a:rPr>
                        <a:t>2-Year T-Note Futures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pitchFamily="80" charset="-128"/>
                        </a:rPr>
                        <a:t>3-Year T-Note Futures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pitchFamily="80" charset="-128"/>
                        </a:rPr>
                        <a:t>5-Year T-Note Futures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pitchFamily="80" charset="-128"/>
                        </a:rPr>
                        <a:t>10-Year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pitchFamily="80" charset="-128"/>
                        </a:rPr>
                        <a:t>T-Note Futures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pitchFamily="80" charset="-128"/>
                        </a:rPr>
                        <a:t>Classic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pitchFamily="80" charset="-128"/>
                        </a:rPr>
                        <a:t>T-Bond Futures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pitchFamily="80" charset="-128"/>
                        </a:rPr>
                        <a:t>Ultra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pitchFamily="80" charset="-128"/>
                        </a:rPr>
                        <a:t>T-Bond Futures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8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pitchFamily="80" charset="-128"/>
                          <a:cs typeface="Times New Roman" pitchFamily="18" charset="0"/>
                        </a:rPr>
                        <a:t>Contract Size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pitchFamily="80" charset="-128"/>
                          <a:cs typeface="Times New Roman" pitchFamily="18" charset="0"/>
                        </a:rPr>
                        <a:t>$200,000 face-value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ヒラギノ角ゴ Pro W3" pitchFamily="8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pitchFamily="80" charset="-128"/>
                          <a:cs typeface="Times New Roman" pitchFamily="18" charset="0"/>
                        </a:rPr>
                        <a:t>$100,000 face-value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ヒラギノ角ゴ Pro W3" pitchFamily="8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ヒラギノ角ゴ Pro W3" pitchFamily="8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79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pitchFamily="80" charset="-128"/>
                          <a:cs typeface="Times New Roman" pitchFamily="18" charset="0"/>
                        </a:rPr>
                        <a:t>Delivery Grade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ヒラギノ角ゴ Pro W3" pitchFamily="8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Notes with original maturity no greater than 5-1/4 years and remaining maturity no greater than 2 years but not less than 1 year, 9 months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Notes with original maturity no greater than 5-1/4 years and  remaining maturity no greater than 3 years but not less than 2 years, 9 months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Notes with original maturity no greater than 5-1/4 years and remaining maturity of at least 4 years, 2 months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Notes with original maturity no greater than 10 yrs and remaining maturity of at least 6-1/2 years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Bonds with remaining maturity of at least 15 years, but no more than 25 yrs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Bonds with remaining maturity of at least 25 yrs but no more than 30 yrs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ヒラギノ角ゴ Pro W3" pitchFamily="8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03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pitchFamily="80" charset="-128"/>
                        </a:rPr>
                        <a:t>Invoice Price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pitchFamily="80" charset="-128"/>
                        </a:rPr>
                        <a:t>Invoice price = settlement price x conversion factor (CF) + accrued interest 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pitchFamily="80" charset="-128"/>
                        </a:rPr>
                        <a:t>Where CF = hypothetical price to yield 6% 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03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pitchFamily="80" charset="-128"/>
                          <a:cs typeface="Times New Roman" pitchFamily="18" charset="0"/>
                        </a:rPr>
                        <a:t>Price Quote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ヒラギノ角ゴ Pro W3" pitchFamily="8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pitchFamily="80" charset="-128"/>
                          <a:cs typeface="Times New Roman" pitchFamily="18" charset="0"/>
                        </a:rPr>
                        <a:t> 1/4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pitchFamily="80" charset="-128"/>
                          <a:cs typeface="Times New Roman" pitchFamily="18" charset="0"/>
                        </a:rPr>
                        <a:t>th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pitchFamily="80" charset="-128"/>
                          <a:cs typeface="Times New Roman" pitchFamily="18" charset="0"/>
                        </a:rPr>
                        <a:t> of 1/32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pitchFamily="80" charset="-128"/>
                          <a:cs typeface="Times New Roman" pitchFamily="18" charset="0"/>
                        </a:rPr>
                        <a:t>nd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pitchFamily="80" charset="-128"/>
                          <a:cs typeface="Times New Roman" pitchFamily="18" charset="0"/>
                        </a:rPr>
                        <a:t> ($15.625)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ヒラギノ角ゴ Pro W3" pitchFamily="8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pitchFamily="80" charset="-128"/>
                          <a:cs typeface="Times New Roman" pitchFamily="18" charset="0"/>
                        </a:rPr>
                        <a:t> 1/4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pitchFamily="80" charset="-128"/>
                          <a:cs typeface="Times New Roman" pitchFamily="18" charset="0"/>
                        </a:rPr>
                        <a:t>th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pitchFamily="80" charset="-128"/>
                          <a:cs typeface="Times New Roman" pitchFamily="18" charset="0"/>
                        </a:rPr>
                        <a:t> of 1/32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pitchFamily="80" charset="-128"/>
                          <a:cs typeface="Times New Roman" pitchFamily="18" charset="0"/>
                        </a:rPr>
                        <a:t>nd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pitchFamily="80" charset="-128"/>
                          <a:cs typeface="Times New Roman" pitchFamily="18" charset="0"/>
                        </a:rPr>
                        <a:t> ($7.8125) 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ヒラギノ角ゴ Pro W3" pitchFamily="8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pitchFamily="80" charset="-128"/>
                          <a:cs typeface="Times New Roman" pitchFamily="18" charset="0"/>
                        </a:rPr>
                        <a:t>½  of 1/32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pitchFamily="80" charset="-128"/>
                          <a:cs typeface="Times New Roman" pitchFamily="18" charset="0"/>
                        </a:rPr>
                        <a:t>nd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pitchFamily="80" charset="-128"/>
                          <a:cs typeface="Times New Roman" pitchFamily="18" charset="0"/>
                        </a:rPr>
                        <a:t> ($15.625)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ヒラギノ角ゴ Pro W3" pitchFamily="8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pitchFamily="80" charset="-128"/>
                          <a:cs typeface="Times New Roman" pitchFamily="18" charset="0"/>
                        </a:rPr>
                        <a:t>1/32</a:t>
                      </a:r>
                      <a:r>
                        <a:rPr kumimoji="0" lang="en-US" sz="12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pitchFamily="80" charset="-128"/>
                          <a:cs typeface="Times New Roman" pitchFamily="18" charset="0"/>
                        </a:rPr>
                        <a:t>nd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pitchFamily="80" charset="-128"/>
                          <a:cs typeface="Times New Roman" pitchFamily="18" charset="0"/>
                        </a:rPr>
                        <a:t> ($31.25)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  <a:ea typeface="ヒラギノ角ゴ Pro W3" pitchFamily="80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57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9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pitchFamily="80" charset="-128"/>
                        </a:rPr>
                        <a:t>Ticker Symbols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pitchFamily="80" charset="-128"/>
                        </a:rPr>
                        <a:t>GLOBEX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pitchFamily="80" charset="-128"/>
                        </a:rPr>
                        <a:t>Bloomberg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5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pitchFamily="80" charset="-128"/>
                        </a:rPr>
                        <a:t>ZT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pitchFamily="80" charset="-128"/>
                        </a:rPr>
                        <a:t>TU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pitchFamily="80" charset="-128"/>
                        </a:rPr>
                        <a:t>Z3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pitchFamily="80" charset="-128"/>
                        </a:rPr>
                        <a:t>3Y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pitchFamily="80" charset="-128"/>
                        </a:rPr>
                        <a:t>ZF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pitchFamily="80" charset="-128"/>
                        </a:rPr>
                        <a:t>FV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pitchFamily="80" charset="-128"/>
                        </a:rPr>
                        <a:t>ZN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pitchFamily="80" charset="-128"/>
                        </a:rPr>
                        <a:t>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pitchFamily="80" charset="-128"/>
                        </a:rPr>
                        <a:t>ZB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pitchFamily="80" charset="-128"/>
                        </a:rPr>
                        <a:t>US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pitchFamily="80" charset="-128"/>
                        </a:rPr>
                        <a:t>UL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ヒラギノ角ゴ Pro W3" pitchFamily="80" charset="-128"/>
                        </a:rPr>
                        <a:t>WN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677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 Futures-contract spec.</a:t>
            </a:r>
            <a:endParaRPr lang="zh-TW" altLang="en-US" sz="48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5576" y="1268760"/>
            <a:ext cx="46730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標楷體" pitchFamily="65" charset="-120"/>
                <a:ea typeface="標楷體" pitchFamily="65" charset="-120"/>
              </a:rPr>
              <a:t>EX:US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800" dirty="0">
                <a:latin typeface="標楷體" pitchFamily="65" charset="-120"/>
                <a:ea typeface="標楷體" pitchFamily="65" charset="-120"/>
              </a:rPr>
              <a:t>10YR</a:t>
            </a:r>
            <a:r>
              <a:rPr lang="zh-TW" altLang="en-US" sz="28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2800" dirty="0">
                <a:latin typeface="標楷體" pitchFamily="65" charset="-120"/>
                <a:ea typeface="標楷體" pitchFamily="65" charset="-120"/>
              </a:rPr>
              <a:t>T-Note Futures</a:t>
            </a:r>
            <a:endParaRPr lang="zh-TW" altLang="en-US" sz="28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內容版面配置區 2"/>
          <p:cNvSpPr>
            <a:spLocks noGrp="1"/>
          </p:cNvSpPr>
          <p:nvPr>
            <p:ph idx="4294967295"/>
          </p:nvPr>
        </p:nvSpPr>
        <p:spPr>
          <a:xfrm>
            <a:off x="971600" y="1916832"/>
            <a:ext cx="7474024" cy="4392487"/>
          </a:xfrm>
        </p:spPr>
        <p:txBody>
          <a:bodyPr>
            <a:normAutofit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u"/>
            </a:pPr>
            <a:r>
              <a:rPr lang="en-US" altLang="zh-TW" sz="2400" dirty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Contract size</a:t>
            </a:r>
            <a:r>
              <a:rPr lang="zh-TW" altLang="en-US" sz="2400" dirty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100,000 USD</a:t>
            </a:r>
          </a:p>
          <a:p>
            <a:pPr>
              <a:buClr>
                <a:srgbClr val="C00000"/>
              </a:buClr>
              <a:buFont typeface="Wingdings" pitchFamily="2" charset="2"/>
              <a:buChar char="u"/>
            </a:pPr>
            <a:r>
              <a:rPr lang="en-US" altLang="zh-TW" sz="2400" dirty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Trading Hours</a:t>
            </a:r>
            <a:r>
              <a:rPr lang="zh-TW" altLang="en-US" sz="2400" dirty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06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00~05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00</a:t>
            </a:r>
          </a:p>
          <a:p>
            <a:pPr>
              <a:buClr>
                <a:srgbClr val="C00000"/>
              </a:buClr>
              <a:buFont typeface="Wingdings" pitchFamily="2" charset="2"/>
              <a:buChar char="u"/>
            </a:pPr>
            <a:r>
              <a:rPr lang="en-US" altLang="zh-TW" sz="2400" dirty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Underlying</a:t>
            </a:r>
            <a:r>
              <a:rPr lang="zh-TW" altLang="en-US" sz="2400" dirty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US 10yr 6%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endParaRPr lang="en-US" altLang="zh-TW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u"/>
            </a:pPr>
            <a:r>
              <a:rPr lang="en-US" altLang="zh-TW" sz="2400" dirty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Price</a:t>
            </a:r>
            <a:r>
              <a:rPr lang="zh-TW" altLang="en-US" sz="2400" dirty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130-08</a:t>
            </a:r>
          </a:p>
          <a:p>
            <a:pPr>
              <a:buClr>
                <a:srgbClr val="C00000"/>
              </a:buClr>
              <a:buFont typeface="Wingdings" pitchFamily="2" charset="2"/>
              <a:buChar char="u"/>
            </a:pPr>
            <a:r>
              <a:rPr lang="en-US" altLang="zh-TW" sz="2400" dirty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Contract value</a:t>
            </a:r>
            <a:r>
              <a:rPr lang="zh-TW" altLang="en-US" sz="2400" dirty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</a:t>
            </a:r>
            <a:r>
              <a:rPr lang="en-US" altLang="zh-TW" sz="2400" dirty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$ 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130,250</a:t>
            </a:r>
          </a:p>
          <a:p>
            <a:pPr marL="0" indent="0">
              <a:buNone/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(100,000 * 130.25/100=130,250 )</a:t>
            </a:r>
          </a:p>
          <a:p>
            <a:pPr lvl="0">
              <a:buClr>
                <a:srgbClr val="C00000"/>
              </a:buClr>
              <a:buFont typeface="Wingdings" pitchFamily="2" charset="2"/>
              <a:buChar char="u"/>
            </a:pPr>
            <a:r>
              <a:rPr lang="en-US" altLang="zh-TW" sz="2400" dirty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Tick Size</a:t>
            </a:r>
            <a:r>
              <a:rPr lang="zh-TW" altLang="en-US" sz="2400" dirty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0-00+ (64ths)</a:t>
            </a:r>
            <a:endParaRPr kumimoji="1" lang="en-US" altLang="zh-TW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lvl="0"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en-US" altLang="zh-TW" sz="2400" dirty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Tick Value</a:t>
            </a:r>
            <a:r>
              <a:rPr kumimoji="1" lang="zh-TW" altLang="en-US" sz="2400" dirty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</a:t>
            </a:r>
            <a:r>
              <a:rPr kumimoji="1" lang="en-US" altLang="zh-TW" sz="2400" dirty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$</a:t>
            </a:r>
            <a:r>
              <a:rPr kumimoji="1"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15.625</a:t>
            </a:r>
          </a:p>
          <a:p>
            <a:pPr marL="0" indent="0">
              <a:buNone/>
            </a:pP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   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(100,000 /100 * 0.5/32=15.625)</a:t>
            </a:r>
            <a:endParaRPr lang="en-US" altLang="zh-TW" dirty="0">
              <a:latin typeface="新細明體"/>
            </a:endParaRPr>
          </a:p>
          <a:p>
            <a:endParaRPr lang="en-US" altLang="zh-TW" dirty="0">
              <a:latin typeface="新細明體"/>
              <a:ea typeface="新細明體"/>
            </a:endParaRPr>
          </a:p>
          <a:p>
            <a:endParaRPr lang="en-US" altLang="zh-TW" dirty="0">
              <a:latin typeface="新細明體"/>
              <a:ea typeface="新細明體"/>
            </a:endParaRPr>
          </a:p>
          <a:p>
            <a:endParaRPr lang="en-US" altLang="zh-TW" dirty="0">
              <a:latin typeface="新細明體"/>
              <a:ea typeface="新細明體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9201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4294967295"/>
          </p:nvPr>
        </p:nvSpPr>
        <p:spPr>
          <a:xfrm>
            <a:off x="683568" y="1783357"/>
            <a:ext cx="7884864" cy="4525963"/>
          </a:xfrm>
        </p:spPr>
        <p:txBody>
          <a:bodyPr>
            <a:normAutofit fontScale="92500"/>
          </a:bodyPr>
          <a:lstStyle/>
          <a:p>
            <a:pPr>
              <a:buClr>
                <a:srgbClr val="C00000"/>
              </a:buClr>
              <a:buFont typeface="Wingdings" pitchFamily="2" charset="2"/>
              <a:buChar char="u"/>
            </a:pPr>
            <a:r>
              <a:rPr lang="en-US" altLang="zh-TW" sz="2400" dirty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Contract Months</a:t>
            </a:r>
            <a:r>
              <a:rPr lang="zh-TW" altLang="en-US" sz="2400" dirty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</a:t>
            </a:r>
            <a:r>
              <a:rPr lang="en-US" altLang="zh-TW" sz="2400" dirty="0"/>
              <a:t>Quarterly: March, June, September and December</a:t>
            </a:r>
          </a:p>
          <a:p>
            <a:pPr>
              <a:buClr>
                <a:srgbClr val="C00000"/>
              </a:buClr>
              <a:buFont typeface="Wingdings" pitchFamily="2" charset="2"/>
              <a:buChar char="u"/>
            </a:pPr>
            <a:r>
              <a:rPr lang="en-US" altLang="zh-TW" sz="2400" dirty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Symbol</a:t>
            </a:r>
            <a:r>
              <a:rPr lang="zh-TW" altLang="en-US" sz="2400" dirty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/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ＴＹＨ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4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、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/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ＴＹＭ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4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、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/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ＴＹＵ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4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、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/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ＴＹＺ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4</a:t>
            </a:r>
          </a:p>
          <a:p>
            <a:pPr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en-US" altLang="zh-TW" sz="2400" dirty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Last Trade date</a:t>
            </a:r>
            <a:r>
              <a:rPr lang="zh-TW" altLang="en-US" sz="2400" dirty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</a:t>
            </a:r>
            <a:r>
              <a:rPr lang="en-US" altLang="zh-TW" sz="2400" dirty="0"/>
              <a:t>on the seventh business day preceding the last business day of the delivery month </a:t>
            </a:r>
          </a:p>
          <a:p>
            <a:pPr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en-US" altLang="zh-TW" sz="2400" dirty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Last Delivery date</a:t>
            </a:r>
            <a:r>
              <a:rPr kumimoji="1" lang="zh-TW" altLang="en-US" sz="2400" dirty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</a:t>
            </a:r>
            <a:r>
              <a:rPr lang="en-US" altLang="zh-TW" sz="2400" dirty="0"/>
              <a:t>Last business day of the delivery month</a:t>
            </a:r>
          </a:p>
          <a:p>
            <a:pPr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en-US" altLang="zh-TW" sz="2400" dirty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Delivery Procedure</a:t>
            </a:r>
            <a:r>
              <a:rPr kumimoji="1" lang="zh-TW" altLang="en-US" sz="2400" dirty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</a:t>
            </a:r>
            <a:r>
              <a:rPr lang="en-US" altLang="zh-TW" sz="2400" dirty="0"/>
              <a:t>Federal Reserve book-entry wire-transfer system</a:t>
            </a:r>
            <a:endParaRPr kumimoji="1" lang="en-US" altLang="zh-TW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>
              <a:buClr>
                <a:srgbClr val="C00000"/>
              </a:buClr>
              <a:buFont typeface="Wingdings" pitchFamily="2" charset="2"/>
              <a:buChar char="u"/>
            </a:pPr>
            <a:r>
              <a:rPr kumimoji="1" lang="en-US" altLang="zh-TW" sz="2400" dirty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Deliverable Bond</a:t>
            </a:r>
            <a:r>
              <a:rPr kumimoji="1" lang="zh-TW" altLang="en-US" sz="2400" dirty="0">
                <a:solidFill>
                  <a:srgbClr val="C0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：</a:t>
            </a:r>
            <a:r>
              <a:rPr lang="en-US" altLang="zh-TW" sz="2400" dirty="0"/>
              <a:t>U.S. Treasury notes with a remaining term to maturity of at least six and a half years, but not more than seven and three quarters years, from the first day of the delivery month. </a:t>
            </a:r>
          </a:p>
          <a:p>
            <a:pPr lvl="0"/>
            <a:endParaRPr kumimoji="1" lang="en-US" altLang="zh-TW" sz="44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endParaRPr kumimoji="1" lang="zh-TW" altLang="en-US" dirty="0">
              <a:latin typeface="標楷體" pitchFamily="65" charset="-120"/>
              <a:ea typeface="新細明體" pitchFamily="18" charset="-120"/>
            </a:endParaRPr>
          </a:p>
          <a:p>
            <a:pPr lvl="0"/>
            <a:endParaRPr kumimoji="1" lang="zh-TW" altLang="en-US" dirty="0">
              <a:latin typeface="標楷體" pitchFamily="65" charset="-120"/>
              <a:ea typeface="新細明體" pitchFamily="18" charset="-120"/>
            </a:endParaRPr>
          </a:p>
          <a:p>
            <a:endParaRPr kumimoji="1" lang="zh-TW" altLang="en-US" dirty="0">
              <a:latin typeface="標楷體" pitchFamily="65" charset="-12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701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"/>
          <p:cNvSpPr txBox="1">
            <a:spLocks/>
          </p:cNvSpPr>
          <p:nvPr/>
        </p:nvSpPr>
        <p:spPr>
          <a:xfrm>
            <a:off x="395536" y="341784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3608" y="1606148"/>
            <a:ext cx="712879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itchFamily="2" charset="2"/>
              <a:buChar char="u"/>
            </a:pPr>
            <a:r>
              <a:rPr lang="en-US" altLang="zh-TW" sz="2400" dirty="0"/>
              <a:t>Which one will be delivery </a:t>
            </a:r>
            <a:r>
              <a:rPr lang="zh-TW" altLang="en-US" sz="2400" dirty="0"/>
              <a:t>？</a:t>
            </a:r>
            <a:r>
              <a:rPr lang="en-US" altLang="zh-TW" sz="2400" dirty="0"/>
              <a:t>Given that a significant number of securities, ranging widely in terms of coupon and maturity, may be eligible for delivery.</a:t>
            </a: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u"/>
            </a:pPr>
            <a:endParaRPr lang="en-US" altLang="zh-TW" sz="2400" dirty="0"/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u"/>
            </a:pP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u"/>
            </a:pP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Conversion Factor : </a:t>
            </a:r>
            <a:r>
              <a:rPr lang="en-US" altLang="zh-TW" sz="2400" dirty="0"/>
              <a:t>The conversion factor is the price of the delivered note ($1 par value) to yield 6 percent.</a:t>
            </a:r>
            <a:endParaRPr lang="en-US" altLang="zh-TW" sz="2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Physical Delivery</a:t>
            </a:r>
            <a:endParaRPr lang="zh-TW" altLang="en-US" sz="48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30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 txBox="1">
            <a:spLocks/>
          </p:cNvSpPr>
          <p:nvPr/>
        </p:nvSpPr>
        <p:spPr>
          <a:xfrm>
            <a:off x="457200" y="341784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Conversion Factor Invoicing System</a:t>
            </a:r>
            <a:endParaRPr lang="zh-TW" altLang="en-US" sz="40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55576" y="1225783"/>
            <a:ext cx="813690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C00000"/>
                </a:solidFill>
              </a:rPr>
              <a:t>A “conversion factor” invoicing system</a:t>
            </a:r>
            <a:r>
              <a:rPr lang="en-US" altLang="zh-TW" sz="2000" dirty="0"/>
              <a:t> to reflect the value of the security that is tendered by reference to the 6% futures contract standard.</a:t>
            </a:r>
          </a:p>
          <a:p>
            <a:endParaRPr lang="en-US" altLang="zh-TW" sz="2000" dirty="0"/>
          </a:p>
          <a:p>
            <a:r>
              <a:rPr lang="en-US" altLang="zh-TW" sz="2000" dirty="0"/>
              <a:t>The “Principal Invoice Amount” paid from long to short upon delivery:</a:t>
            </a:r>
            <a:endParaRPr lang="en-US" altLang="zh-TW" dirty="0"/>
          </a:p>
          <a:p>
            <a:endParaRPr lang="en-US" altLang="zh-TW" i="1" dirty="0"/>
          </a:p>
          <a:p>
            <a:r>
              <a:rPr lang="en-US" altLang="zh-TW" sz="2000" b="1" i="1" dirty="0">
                <a:solidFill>
                  <a:srgbClr val="C00000"/>
                </a:solidFill>
              </a:rPr>
              <a:t>Principal Invoice Amount </a:t>
            </a:r>
          </a:p>
          <a:p>
            <a:r>
              <a:rPr lang="en-US" altLang="zh-TW" sz="2000" b="1" i="1" dirty="0">
                <a:solidFill>
                  <a:srgbClr val="C00000"/>
                </a:solidFill>
              </a:rPr>
              <a:t>= Futures Settlement Price x Conversion Factor (CF) x $1,000</a:t>
            </a:r>
          </a:p>
          <a:p>
            <a:endParaRPr lang="en-US" altLang="zh-TW" sz="2000" b="1" i="1" dirty="0">
              <a:solidFill>
                <a:srgbClr val="C00000"/>
              </a:solidFill>
            </a:endParaRPr>
          </a:p>
          <a:p>
            <a:r>
              <a:rPr lang="en-US" altLang="zh-TW" sz="2000" b="1" i="1" dirty="0">
                <a:solidFill>
                  <a:srgbClr val="C00000"/>
                </a:solidFill>
              </a:rPr>
              <a:t>Total Invoice Amount</a:t>
            </a:r>
          </a:p>
          <a:p>
            <a:r>
              <a:rPr lang="en-US" altLang="zh-TW" sz="2000" b="1" i="1" dirty="0">
                <a:solidFill>
                  <a:srgbClr val="C00000"/>
                </a:solidFill>
              </a:rPr>
              <a:t>= Principal Invoice Amount+ Accrued Interest</a:t>
            </a:r>
            <a:endParaRPr lang="zh-TW" alt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499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3568" y="1432520"/>
            <a:ext cx="7992888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itchFamily="2" charset="2"/>
              <a:buChar char="u"/>
            </a:pPr>
            <a:r>
              <a:rPr lang="en-US" altLang="zh-TW" sz="2800" b="1" dirty="0">
                <a:latin typeface="Arial" charset="0"/>
                <a:ea typeface="標楷體" pitchFamily="65" charset="-120"/>
              </a:rPr>
              <a:t>The </a:t>
            </a:r>
            <a:r>
              <a:rPr lang="en-US" altLang="zh-TW" sz="2800" b="1" u="sng" dirty="0">
                <a:latin typeface="Arial" charset="0"/>
                <a:ea typeface="標楷體" pitchFamily="65" charset="-120"/>
              </a:rPr>
              <a:t>C</a:t>
            </a:r>
            <a:r>
              <a:rPr lang="en-US" altLang="zh-TW" sz="2800" b="1" dirty="0">
                <a:latin typeface="Arial" charset="0"/>
                <a:ea typeface="標楷體" pitchFamily="65" charset="-120"/>
              </a:rPr>
              <a:t>heapest </a:t>
            </a:r>
            <a:r>
              <a:rPr lang="en-US" altLang="zh-TW" sz="2800" b="1" u="sng" dirty="0">
                <a:latin typeface="Arial" charset="0"/>
                <a:ea typeface="標楷體" pitchFamily="65" charset="-120"/>
              </a:rPr>
              <a:t>t</a:t>
            </a:r>
            <a:r>
              <a:rPr lang="en-US" altLang="zh-TW" sz="2800" b="1" dirty="0">
                <a:latin typeface="Arial" charset="0"/>
                <a:ea typeface="標楷體" pitchFamily="65" charset="-120"/>
              </a:rPr>
              <a:t>o </a:t>
            </a:r>
            <a:r>
              <a:rPr lang="en-US" altLang="zh-TW" sz="2800" b="1" u="sng" dirty="0">
                <a:latin typeface="Arial" charset="0"/>
                <a:ea typeface="標楷體" pitchFamily="65" charset="-120"/>
              </a:rPr>
              <a:t>D</a:t>
            </a:r>
            <a:r>
              <a:rPr lang="en-US" altLang="zh-TW" sz="2800" b="1" dirty="0">
                <a:latin typeface="Arial" charset="0"/>
                <a:ea typeface="標楷體" pitchFamily="65" charset="-120"/>
              </a:rPr>
              <a:t>elivery Bonds</a:t>
            </a:r>
          </a:p>
          <a:p>
            <a:pPr>
              <a:buNone/>
            </a:pPr>
            <a:r>
              <a:rPr lang="zh-TW" altLang="en-US" sz="2800" dirty="0">
                <a:latin typeface="Arial" charset="0"/>
                <a:ea typeface="標楷體" pitchFamily="65" charset="-120"/>
              </a:rPr>
              <a:t>　</a:t>
            </a:r>
            <a:r>
              <a:rPr lang="en-US" altLang="zh-TW" sz="2800" dirty="0"/>
              <a:t> CTD is the cheapest bond that can be delivered to the </a:t>
            </a:r>
            <a:r>
              <a:rPr lang="en-US" altLang="zh-TW" sz="2800" dirty="0">
                <a:solidFill>
                  <a:srgbClr val="C00000"/>
                </a:solidFill>
              </a:rPr>
              <a:t>long position </a:t>
            </a:r>
            <a:r>
              <a:rPr lang="en-US" altLang="zh-TW" sz="2800" dirty="0"/>
              <a:t>to satisfy the contract specifications which specify that any treasury bond can be delivered so long as it is within a certain maturity range and has a certain </a:t>
            </a:r>
            <a:r>
              <a:rPr lang="en-US" altLang="zh-TW" sz="2800" dirty="0">
                <a:solidFill>
                  <a:srgbClr val="C00000"/>
                </a:solidFill>
              </a:rPr>
              <a:t>coupon rate</a:t>
            </a:r>
            <a:r>
              <a:rPr lang="en-US" altLang="zh-TW" sz="2800" dirty="0"/>
              <a:t>.</a:t>
            </a:r>
            <a:endParaRPr lang="zh-TW" altLang="en-US" sz="2800" dirty="0">
              <a:latin typeface="Arial" charset="0"/>
              <a:ea typeface="標楷體" pitchFamily="65" charset="-120"/>
            </a:endParaRP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446856" y="257477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8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CTD</a:t>
            </a:r>
            <a:endParaRPr lang="zh-TW" altLang="en-US" sz="48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327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95536" y="1216496"/>
            <a:ext cx="864096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itchFamily="2" charset="2"/>
              <a:buChar char="u"/>
            </a:pPr>
            <a:r>
              <a:rPr lang="en-US" altLang="zh-TW" sz="2800" dirty="0">
                <a:latin typeface="Arial" charset="0"/>
                <a:ea typeface="標楷體" pitchFamily="65" charset="-120"/>
              </a:rPr>
              <a:t>The cash flow of short at delivery time</a:t>
            </a:r>
          </a:p>
          <a:p>
            <a:pPr marL="0" indent="0">
              <a:buNone/>
            </a:pPr>
            <a:r>
              <a:rPr lang="zh-TW" altLang="en-US" sz="2800" dirty="0">
                <a:latin typeface="Arial" charset="0"/>
                <a:ea typeface="標楷體" pitchFamily="65" charset="-120"/>
              </a:rPr>
              <a:t>　</a:t>
            </a:r>
            <a:r>
              <a:rPr lang="en-US" altLang="zh-TW" sz="2800" dirty="0">
                <a:latin typeface="Arial" charset="0"/>
                <a:ea typeface="標楷體" pitchFamily="65" charset="-120"/>
              </a:rPr>
              <a:t>= </a:t>
            </a:r>
            <a:r>
              <a:rPr lang="en-US" altLang="zh-TW" sz="2800" i="1" dirty="0">
                <a:solidFill>
                  <a:srgbClr val="C00000"/>
                </a:solidFill>
              </a:rPr>
              <a:t>Total Invoice Amount</a:t>
            </a:r>
            <a:r>
              <a:rPr lang="en-US" altLang="zh-TW" sz="2800" dirty="0">
                <a:latin typeface="Arial" charset="0"/>
                <a:ea typeface="標楷體" pitchFamily="65" charset="-120"/>
              </a:rPr>
              <a:t> </a:t>
            </a:r>
            <a:r>
              <a:rPr lang="en-US" altLang="zh-TW" sz="2500" dirty="0">
                <a:latin typeface="Arial" charset="0"/>
                <a:ea typeface="標楷體" pitchFamily="65" charset="-120"/>
              </a:rPr>
              <a:t>- the cost of the delivery</a:t>
            </a:r>
          </a:p>
          <a:p>
            <a:pPr marL="0" indent="0">
              <a:buNone/>
            </a:pPr>
            <a:r>
              <a:rPr lang="en-US" altLang="zh-TW" sz="2500" dirty="0">
                <a:latin typeface="Arial" charset="0"/>
                <a:ea typeface="標楷體" pitchFamily="65" charset="-120"/>
              </a:rPr>
              <a:t>       bond</a:t>
            </a:r>
            <a:r>
              <a:rPr lang="zh-TW" altLang="en-US" sz="2500" dirty="0">
                <a:latin typeface="Arial" charset="0"/>
                <a:ea typeface="標楷體" pitchFamily="65" charset="-120"/>
              </a:rPr>
              <a:t> </a:t>
            </a:r>
            <a:endParaRPr lang="en-US" altLang="zh-TW" sz="2500" dirty="0">
              <a:latin typeface="Arial" charset="0"/>
              <a:ea typeface="標楷體" pitchFamily="65" charset="-120"/>
            </a:endParaRPr>
          </a:p>
          <a:p>
            <a:pPr marL="0" indent="0">
              <a:buNone/>
            </a:pPr>
            <a:r>
              <a:rPr lang="en-US" altLang="zh-TW" sz="2500" dirty="0">
                <a:latin typeface="Arial" charset="0"/>
                <a:ea typeface="標楷體" pitchFamily="65" charset="-120"/>
              </a:rPr>
              <a:t>    =</a:t>
            </a:r>
            <a:r>
              <a:rPr lang="en-US" altLang="zh-TW" sz="2800" i="1" dirty="0">
                <a:solidFill>
                  <a:srgbClr val="C00000"/>
                </a:solidFill>
              </a:rPr>
              <a:t>Futures Settlement x Conversion Factor (CF) x $1,000</a:t>
            </a:r>
          </a:p>
          <a:p>
            <a:pPr marL="0" indent="0">
              <a:buNone/>
            </a:pPr>
            <a:r>
              <a:rPr lang="en-US" altLang="zh-TW" sz="2500" dirty="0">
                <a:latin typeface="Arial" charset="0"/>
                <a:ea typeface="標楷體" pitchFamily="65" charset="-120"/>
              </a:rPr>
              <a:t>      </a:t>
            </a:r>
            <a:r>
              <a:rPr lang="en-US" altLang="zh-TW" sz="2800" i="1" dirty="0">
                <a:solidFill>
                  <a:srgbClr val="C00000"/>
                </a:solidFill>
              </a:rPr>
              <a:t>+AI </a:t>
            </a:r>
            <a:r>
              <a:rPr lang="en-US" altLang="zh-TW" sz="2500" dirty="0">
                <a:latin typeface="Arial" charset="0"/>
                <a:ea typeface="標楷體" pitchFamily="65" charset="-120"/>
              </a:rPr>
              <a:t>– (the price of the </a:t>
            </a:r>
            <a:r>
              <a:rPr lang="en-US" altLang="zh-TW" sz="2500" dirty="0" err="1">
                <a:latin typeface="Arial" charset="0"/>
                <a:ea typeface="標楷體" pitchFamily="65" charset="-120"/>
              </a:rPr>
              <a:t>the</a:t>
            </a:r>
            <a:r>
              <a:rPr lang="en-US" altLang="zh-TW" sz="2500" dirty="0">
                <a:latin typeface="Arial" charset="0"/>
                <a:ea typeface="標楷體" pitchFamily="65" charset="-120"/>
              </a:rPr>
              <a:t> delivery bond + AI)       </a:t>
            </a:r>
            <a:r>
              <a:rPr lang="zh-TW" altLang="en-US" sz="2500" dirty="0">
                <a:latin typeface="Arial" charset="0"/>
                <a:ea typeface="標楷體" pitchFamily="65" charset="-120"/>
              </a:rPr>
              <a:t>    </a:t>
            </a:r>
            <a:endParaRPr lang="en-US" altLang="zh-TW" sz="2500" dirty="0">
              <a:latin typeface="Arial" charset="0"/>
              <a:ea typeface="標楷體" pitchFamily="65" charset="-120"/>
            </a:endParaRPr>
          </a:p>
          <a:p>
            <a:pPr>
              <a:buFont typeface="Wingdings" pitchFamily="2" charset="2"/>
              <a:buNone/>
            </a:pPr>
            <a:r>
              <a:rPr lang="zh-TW" altLang="en-US" sz="2500" dirty="0">
                <a:latin typeface="Arial" charset="0"/>
                <a:ea typeface="標楷體" pitchFamily="65" charset="-120"/>
              </a:rPr>
              <a:t>     </a:t>
            </a:r>
            <a:r>
              <a:rPr lang="en-US" altLang="zh-TW" sz="2500" dirty="0">
                <a:latin typeface="Arial" charset="0"/>
                <a:ea typeface="標楷體" pitchFamily="65" charset="-120"/>
              </a:rPr>
              <a:t>=</a:t>
            </a:r>
            <a:r>
              <a:rPr lang="en-US" altLang="zh-TW" sz="2800" i="1" dirty="0">
                <a:solidFill>
                  <a:srgbClr val="C00000"/>
                </a:solidFill>
              </a:rPr>
              <a:t>FP×CF-Bond</a:t>
            </a:r>
          </a:p>
          <a:p>
            <a:pPr marL="457200" indent="-457200" defTabSz="753008">
              <a:lnSpc>
                <a:spcPct val="90000"/>
              </a:lnSpc>
              <a:buClr>
                <a:srgbClr val="C00000"/>
              </a:buClr>
              <a:buFont typeface="Wingdings" pitchFamily="2" charset="2"/>
              <a:buChar char="u"/>
            </a:pPr>
            <a:r>
              <a:rPr lang="en-US" altLang="zh-TW" sz="2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Short-side choose the</a:t>
            </a:r>
            <a:r>
              <a:rPr lang="zh-TW" altLang="en-US" sz="2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60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ith</a:t>
            </a:r>
            <a:r>
              <a:rPr lang="en-US" altLang="zh-TW" sz="2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 </a:t>
            </a:r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eligible </a:t>
            </a:r>
            <a:r>
              <a:rPr lang="en-US" altLang="zh-TW" sz="2800" dirty="0">
                <a:ea typeface="新細明體" pitchFamily="18" charset="-120"/>
              </a:rPr>
              <a:t>bond to delivery:</a:t>
            </a:r>
            <a:endParaRPr lang="zh-TW" altLang="en-US" sz="26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833704" lvl="1" indent="-457200" defTabSz="753008">
              <a:lnSpc>
                <a:spcPct val="90000"/>
              </a:lnSpc>
              <a:buClr>
                <a:srgbClr val="C00000"/>
              </a:buClr>
              <a:buSzPct val="120000"/>
              <a:buFont typeface="Arial" pitchFamily="34" charset="0"/>
              <a:buChar char="•"/>
            </a:pPr>
            <a:r>
              <a:rPr lang="en-US" altLang="zh-TW" sz="2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The cash flow  = </a:t>
            </a:r>
            <a:r>
              <a:rPr lang="en-US" altLang="zh-TW" sz="260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FP×CFi</a:t>
            </a:r>
            <a:r>
              <a:rPr lang="zh-TW" altLang="en-US" sz="2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－</a:t>
            </a:r>
            <a:r>
              <a:rPr lang="en-US" altLang="zh-TW" sz="26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Pi</a:t>
            </a:r>
          </a:p>
          <a:p>
            <a:pPr marL="833704" lvl="1" indent="-457200" defTabSz="753008">
              <a:lnSpc>
                <a:spcPct val="90000"/>
              </a:lnSpc>
              <a:buClr>
                <a:srgbClr val="C00000"/>
              </a:buClr>
              <a:buSzPct val="120000"/>
              <a:buFont typeface="Arial" pitchFamily="34" charset="0"/>
              <a:buChar char="•"/>
            </a:pPr>
            <a:r>
              <a:rPr lang="en-US" altLang="zh-TW" sz="2400" dirty="0">
                <a:ea typeface="新細明體" pitchFamily="18" charset="-120"/>
              </a:rPr>
              <a:t>Find the CTD bond by Max </a:t>
            </a:r>
            <a:r>
              <a:rPr lang="en-US" altLang="zh-TW" sz="240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FP×CFi</a:t>
            </a:r>
            <a:r>
              <a:rPr lang="zh-TW" altLang="en-US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－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Pi</a:t>
            </a:r>
          </a:p>
          <a:p>
            <a:pPr marL="376504" lvl="1" indent="0" defTabSz="753008">
              <a:lnSpc>
                <a:spcPct val="90000"/>
              </a:lnSpc>
              <a:buClr>
                <a:srgbClr val="C00000"/>
              </a:buClr>
              <a:buSzPct val="120000"/>
              <a:buNone/>
            </a:pPr>
            <a:r>
              <a:rPr lang="en-US" altLang="zh-TW" sz="2400" dirty="0">
                <a:ea typeface="新細明體" pitchFamily="18" charset="-120"/>
              </a:rPr>
              <a:t>                                         Or  Min  </a:t>
            </a:r>
            <a:r>
              <a:rPr lang="en-US" altLang="zh-TW" sz="240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Pi- </a:t>
            </a:r>
            <a:r>
              <a:rPr lang="en-US" altLang="zh-TW" sz="240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FP×CFi</a:t>
            </a:r>
            <a:endParaRPr lang="en-US" altLang="zh-TW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833704" lvl="1" indent="-457200" defTabSz="753008">
              <a:lnSpc>
                <a:spcPct val="90000"/>
              </a:lnSpc>
              <a:buClr>
                <a:srgbClr val="C00000"/>
              </a:buClr>
              <a:buSzPct val="120000"/>
              <a:buFont typeface="Arial" pitchFamily="34" charset="0"/>
              <a:buChar char="•"/>
            </a:pPr>
            <a:endParaRPr lang="en-US" altLang="zh-TW" sz="2400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833704" lvl="1" indent="-457200" defTabSz="753008">
              <a:lnSpc>
                <a:spcPct val="90000"/>
              </a:lnSpc>
              <a:buClr>
                <a:srgbClr val="C00000"/>
              </a:buClr>
              <a:buSzPct val="120000"/>
              <a:buFont typeface="Arial" pitchFamily="34" charset="0"/>
              <a:buChar char="•"/>
            </a:pPr>
            <a:endParaRPr lang="zh-TW" altLang="en-US" sz="2800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19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124399</TotalTime>
  <Words>1326</Words>
  <Application>Microsoft Office PowerPoint</Application>
  <PresentationFormat>如螢幕大小 (4:3)</PresentationFormat>
  <Paragraphs>184</Paragraphs>
  <Slides>18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6" baseType="lpstr">
      <vt:lpstr>微软雅黑</vt:lpstr>
      <vt:lpstr>新細明體</vt:lpstr>
      <vt:lpstr>標楷體</vt:lpstr>
      <vt:lpstr>Arial</vt:lpstr>
      <vt:lpstr>Calibri</vt:lpstr>
      <vt:lpstr>Times New Roman</vt:lpstr>
      <vt:lpstr>Wingdings</vt:lpstr>
      <vt:lpstr>Office 佈景主題</vt:lpstr>
      <vt:lpstr>PowerPoint 簡報</vt:lpstr>
      <vt:lpstr>U.S. Treasury Futures</vt:lpstr>
      <vt:lpstr>PowerPoint 簡報</vt:lpstr>
      <vt:lpstr>T Futures-contract spec.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Futures-CTD分析</vt:lpstr>
      <vt:lpstr>PowerPoint 簡報</vt:lpstr>
      <vt:lpstr>IRR(隱含附買回利率)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債券投資策略</dc:title>
  <dc:creator>簡嘉宏</dc:creator>
  <cp:lastModifiedBy>簡嘉宏</cp:lastModifiedBy>
  <cp:revision>640</cp:revision>
  <cp:lastPrinted>2019-06-21T06:00:52Z</cp:lastPrinted>
  <dcterms:created xsi:type="dcterms:W3CDTF">2014-04-17T06:57:26Z</dcterms:created>
  <dcterms:modified xsi:type="dcterms:W3CDTF">2024-08-05T06:22:49Z</dcterms:modified>
</cp:coreProperties>
</file>