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7" r:id="rId1"/>
  </p:sldMasterIdLst>
  <p:notesMasterIdLst>
    <p:notesMasterId r:id="rId8"/>
  </p:notesMasterIdLst>
  <p:sldIdLst>
    <p:sldId id="260" r:id="rId2"/>
    <p:sldId id="265" r:id="rId3"/>
    <p:sldId id="266" r:id="rId4"/>
    <p:sldId id="287" r:id="rId5"/>
    <p:sldId id="288" r:id="rId6"/>
    <p:sldId id="289" r:id="rId7"/>
  </p:sldIdLst>
  <p:sldSz cx="9144000" cy="5143500" type="screen16x9"/>
  <p:notesSz cx="6797675" cy="9928225"/>
  <p:embeddedFontLst>
    <p:embeddedFont>
      <p:font typeface="微軟正黑體" panose="020B0604030504040204" pitchFamily="34" charset="-120"/>
      <p:regular r:id="rId9"/>
      <p:bold r:id="rId10"/>
    </p:embeddedFont>
    <p:embeddedFont>
      <p:font typeface="Satisfy" panose="020B0604020202020204" charset="0"/>
      <p:regular r:id="rId11"/>
    </p:embeddedFont>
    <p:embeddedFont>
      <p:font typeface="Bellota Text" panose="020B0604020202020204" charset="0"/>
      <p:regular r:id="rId12"/>
      <p:bold r:id="rId13"/>
      <p:italic r:id="rId14"/>
      <p:boldItalic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29"/>
    <a:srgbClr val="C898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A760D9C-8846-49CB-9F69-CEC56EC400DC}">
  <a:tblStyle styleId="{DA760D9C-8846-49CB-9F69-CEC56EC400D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246" y="9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3080087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5f391192_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5f391192_09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399569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5f391192_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5f391192_065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4272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5f391192_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5f391192_073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171590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2130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2968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p:notes"/>
          <p:cNvSpPr txBox="1">
            <a:spLocks noGrp="1"/>
          </p:cNvSpPr>
          <p:nvPr>
            <p:ph type="body" idx="1"/>
          </p:nvPr>
        </p:nvSpPr>
        <p:spPr>
          <a:xfrm>
            <a:off x="679768" y="4715907"/>
            <a:ext cx="5438140" cy="44677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7868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TITLE_1_1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 rotWithShape="1">
          <a:blip r:embed="rId2">
            <a:alphaModFix/>
          </a:blip>
          <a:srcRect t="20399" b="20387"/>
          <a:stretch/>
        </p:blipFill>
        <p:spPr>
          <a:xfrm>
            <a:off x="202075" y="0"/>
            <a:ext cx="873985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2637100" y="1321650"/>
            <a:ext cx="3869700" cy="2500200"/>
          </a:xfrm>
          <a:prstGeom prst="rect">
            <a:avLst/>
          </a:prstGeom>
          <a:effectLst>
            <a:outerShdw blurRad="57150" dist="19050" dir="5400000" algn="bl" rotWithShape="0">
              <a:schemeClr val="lt1">
                <a:alpha val="30000"/>
              </a:scheme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381000" algn="ctr" rtl="0">
              <a:spcBef>
                <a:spcPts val="60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Satisfy"/>
              <a:buChar char="⋆"/>
              <a:defRPr sz="2400" i="1">
                <a:solidFill>
                  <a:schemeClr val="accent5"/>
                </a:solidFill>
                <a:latin typeface="Satisfy"/>
                <a:ea typeface="Satisfy"/>
                <a:cs typeface="Satisfy"/>
                <a:sym typeface="Satisfy"/>
              </a:defRPr>
            </a:lvl1pPr>
            <a:lvl2pPr marL="914400" lvl="1" indent="-38100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Satisfy"/>
              <a:buChar char="⋆"/>
              <a:defRPr sz="2400" i="1">
                <a:solidFill>
                  <a:schemeClr val="accent5"/>
                </a:solidFill>
                <a:latin typeface="Satisfy"/>
                <a:ea typeface="Satisfy"/>
                <a:cs typeface="Satisfy"/>
                <a:sym typeface="Satisfy"/>
              </a:defRPr>
            </a:lvl2pPr>
            <a:lvl3pPr marL="1371600" lvl="2" indent="-38100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Satisfy"/>
              <a:buChar char="⋆"/>
              <a:defRPr sz="2400" i="1">
                <a:solidFill>
                  <a:schemeClr val="accent5"/>
                </a:solidFill>
                <a:latin typeface="Satisfy"/>
                <a:ea typeface="Satisfy"/>
                <a:cs typeface="Satisfy"/>
                <a:sym typeface="Satisfy"/>
              </a:defRPr>
            </a:lvl3pPr>
            <a:lvl4pPr marL="1828800" lvl="3" indent="-38100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Satisfy"/>
              <a:buChar char="○"/>
              <a:defRPr sz="2400" i="1">
                <a:solidFill>
                  <a:schemeClr val="accent5"/>
                </a:solidFill>
                <a:latin typeface="Satisfy"/>
                <a:ea typeface="Satisfy"/>
                <a:cs typeface="Satisfy"/>
                <a:sym typeface="Satisfy"/>
              </a:defRPr>
            </a:lvl4pPr>
            <a:lvl5pPr marL="2286000" lvl="4" indent="-38100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Satisfy"/>
              <a:buChar char="○"/>
              <a:defRPr sz="2400" i="1">
                <a:solidFill>
                  <a:schemeClr val="accent5"/>
                </a:solidFill>
                <a:latin typeface="Satisfy"/>
                <a:ea typeface="Satisfy"/>
                <a:cs typeface="Satisfy"/>
                <a:sym typeface="Satisfy"/>
              </a:defRPr>
            </a:lvl5pPr>
            <a:lvl6pPr marL="2743200" lvl="5" indent="-38100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Satisfy"/>
              <a:buChar char="○"/>
              <a:defRPr sz="2400" i="1">
                <a:solidFill>
                  <a:schemeClr val="accent5"/>
                </a:solidFill>
                <a:latin typeface="Satisfy"/>
                <a:ea typeface="Satisfy"/>
                <a:cs typeface="Satisfy"/>
                <a:sym typeface="Satisfy"/>
              </a:defRPr>
            </a:lvl6pPr>
            <a:lvl7pPr marL="3200400" lvl="6" indent="-38100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Satisfy"/>
              <a:buChar char="○"/>
              <a:defRPr sz="2400" i="1">
                <a:solidFill>
                  <a:schemeClr val="accent5"/>
                </a:solidFill>
                <a:latin typeface="Satisfy"/>
                <a:ea typeface="Satisfy"/>
                <a:cs typeface="Satisfy"/>
                <a:sym typeface="Satisfy"/>
              </a:defRPr>
            </a:lvl7pPr>
            <a:lvl8pPr marL="3657600" lvl="7" indent="-381000" algn="ctr" rtl="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Satisfy"/>
              <a:buChar char="○"/>
              <a:defRPr sz="2400" i="1">
                <a:solidFill>
                  <a:schemeClr val="accent5"/>
                </a:solidFill>
                <a:latin typeface="Satisfy"/>
                <a:ea typeface="Satisfy"/>
                <a:cs typeface="Satisfy"/>
                <a:sym typeface="Satisfy"/>
              </a:defRPr>
            </a:lvl8pPr>
            <a:lvl9pPr marL="4114800" lvl="8" indent="-38100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Satisfy"/>
              <a:buChar char="○"/>
              <a:defRPr sz="2400" i="1">
                <a:solidFill>
                  <a:schemeClr val="accent5"/>
                </a:solidFill>
                <a:latin typeface="Satisfy"/>
                <a:ea typeface="Satisfy"/>
                <a:cs typeface="Satisfy"/>
                <a:sym typeface="Satisfy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395375" y="4695125"/>
            <a:ext cx="548700" cy="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Google Shape;21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2162700"/>
            <a:ext cx="3672700" cy="298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Google Shape;22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07825" y="0"/>
            <a:ext cx="3536174" cy="3076375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1475275" y="923544"/>
            <a:ext cx="6193800" cy="45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1475275" y="1437300"/>
            <a:ext cx="6193800" cy="2451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spcBef>
                <a:spcPts val="600"/>
              </a:spcBef>
              <a:spcAft>
                <a:spcPts val="0"/>
              </a:spcAft>
              <a:buSzPts val="1800"/>
              <a:buChar char="⋆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⋆"/>
              <a:defRPr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⋆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395375" y="4695125"/>
            <a:ext cx="548700" cy="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1475175" y="919449"/>
            <a:ext cx="6193500" cy="45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395375" y="4695125"/>
            <a:ext cx="548700" cy="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44" name="Google Shape;44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2162700"/>
            <a:ext cx="3672700" cy="2980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07825" y="0"/>
            <a:ext cx="3536174" cy="3076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sldNum" idx="12"/>
          </p:nvPr>
        </p:nvSpPr>
        <p:spPr>
          <a:xfrm>
            <a:off x="8395375" y="4695125"/>
            <a:ext cx="548700" cy="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" name="Google Shape;53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2996336"/>
            <a:ext cx="2645567" cy="2147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96777" y="0"/>
            <a:ext cx="2547223" cy="22160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475175" y="919449"/>
            <a:ext cx="6193500" cy="45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atisfy"/>
              <a:buNone/>
              <a:defRPr sz="2000">
                <a:solidFill>
                  <a:schemeClr val="accent1"/>
                </a:solidFill>
                <a:latin typeface="Satisfy"/>
                <a:ea typeface="Satisfy"/>
                <a:cs typeface="Satisfy"/>
                <a:sym typeface="Satisfy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atisfy"/>
              <a:buNone/>
              <a:defRPr sz="2000">
                <a:solidFill>
                  <a:schemeClr val="accent1"/>
                </a:solidFill>
                <a:latin typeface="Satisfy"/>
                <a:ea typeface="Satisfy"/>
                <a:cs typeface="Satisfy"/>
                <a:sym typeface="Satisfy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atisfy"/>
              <a:buNone/>
              <a:defRPr sz="2000">
                <a:solidFill>
                  <a:schemeClr val="accent1"/>
                </a:solidFill>
                <a:latin typeface="Satisfy"/>
                <a:ea typeface="Satisfy"/>
                <a:cs typeface="Satisfy"/>
                <a:sym typeface="Satisfy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atisfy"/>
              <a:buNone/>
              <a:defRPr sz="2000">
                <a:solidFill>
                  <a:schemeClr val="accent1"/>
                </a:solidFill>
                <a:latin typeface="Satisfy"/>
                <a:ea typeface="Satisfy"/>
                <a:cs typeface="Satisfy"/>
                <a:sym typeface="Satisfy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atisfy"/>
              <a:buNone/>
              <a:defRPr sz="2000">
                <a:solidFill>
                  <a:schemeClr val="accent1"/>
                </a:solidFill>
                <a:latin typeface="Satisfy"/>
                <a:ea typeface="Satisfy"/>
                <a:cs typeface="Satisfy"/>
                <a:sym typeface="Satisfy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atisfy"/>
              <a:buNone/>
              <a:defRPr sz="2000">
                <a:solidFill>
                  <a:schemeClr val="accent1"/>
                </a:solidFill>
                <a:latin typeface="Satisfy"/>
                <a:ea typeface="Satisfy"/>
                <a:cs typeface="Satisfy"/>
                <a:sym typeface="Satisfy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atisfy"/>
              <a:buNone/>
              <a:defRPr sz="2000">
                <a:solidFill>
                  <a:schemeClr val="accent1"/>
                </a:solidFill>
                <a:latin typeface="Satisfy"/>
                <a:ea typeface="Satisfy"/>
                <a:cs typeface="Satisfy"/>
                <a:sym typeface="Satisfy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atisfy"/>
              <a:buNone/>
              <a:defRPr sz="2000">
                <a:solidFill>
                  <a:schemeClr val="accent1"/>
                </a:solidFill>
                <a:latin typeface="Satisfy"/>
                <a:ea typeface="Satisfy"/>
                <a:cs typeface="Satisfy"/>
                <a:sym typeface="Satisfy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Satisfy"/>
              <a:buNone/>
              <a:defRPr sz="2000">
                <a:solidFill>
                  <a:schemeClr val="accent1"/>
                </a:solidFill>
                <a:latin typeface="Satisfy"/>
                <a:ea typeface="Satisfy"/>
                <a:cs typeface="Satisfy"/>
                <a:sym typeface="Satisf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475264" y="1451489"/>
            <a:ext cx="6193500" cy="27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Bellota Text"/>
              <a:buChar char="⋆"/>
              <a:defRPr sz="18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1pPr>
            <a:lvl2pPr marL="914400" lvl="1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Bellota Text"/>
              <a:buChar char="⋆"/>
              <a:defRPr sz="18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2pPr>
            <a:lvl3pPr marL="1371600" lvl="2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Bellota Text"/>
              <a:buChar char="⋆"/>
              <a:defRPr sz="18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3pPr>
            <a:lvl4pPr marL="1828800" lvl="3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ota Text"/>
              <a:buChar char="○"/>
              <a:defRPr sz="18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4pPr>
            <a:lvl5pPr marL="2286000" lvl="4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ota Text"/>
              <a:buChar char="○"/>
              <a:defRPr sz="18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5pPr>
            <a:lvl6pPr marL="2743200" lvl="5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ota Text"/>
              <a:buChar char="○"/>
              <a:defRPr sz="18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6pPr>
            <a:lvl7pPr marL="3200400" lvl="6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ota Text"/>
              <a:buChar char="○"/>
              <a:defRPr sz="18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7pPr>
            <a:lvl8pPr marL="3657600" lvl="7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ota Text"/>
              <a:buChar char="○"/>
              <a:defRPr sz="18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8pPr>
            <a:lvl9pPr marL="4114800" lvl="8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llota Text"/>
              <a:buChar char="○"/>
              <a:defRPr sz="1800">
                <a:solidFill>
                  <a:schemeClr val="dk1"/>
                </a:solidFill>
                <a:latin typeface="Bellota Text"/>
                <a:ea typeface="Bellota Text"/>
                <a:cs typeface="Bellota Text"/>
                <a:sym typeface="Bellota Tex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395375" y="4695125"/>
            <a:ext cx="548700" cy="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00">
                <a:solidFill>
                  <a:schemeClr val="accent4"/>
                </a:solidFill>
                <a:latin typeface="Satisfy"/>
                <a:ea typeface="Satisfy"/>
                <a:cs typeface="Satisfy"/>
                <a:sym typeface="Satisfy"/>
              </a:defRPr>
            </a:lvl1pPr>
            <a:lvl2pPr lvl="1" algn="r">
              <a:buNone/>
              <a:defRPr sz="1300">
                <a:solidFill>
                  <a:schemeClr val="accent4"/>
                </a:solidFill>
                <a:latin typeface="Satisfy"/>
                <a:ea typeface="Satisfy"/>
                <a:cs typeface="Satisfy"/>
                <a:sym typeface="Satisfy"/>
              </a:defRPr>
            </a:lvl2pPr>
            <a:lvl3pPr lvl="2" algn="r">
              <a:buNone/>
              <a:defRPr sz="1300">
                <a:solidFill>
                  <a:schemeClr val="accent4"/>
                </a:solidFill>
                <a:latin typeface="Satisfy"/>
                <a:ea typeface="Satisfy"/>
                <a:cs typeface="Satisfy"/>
                <a:sym typeface="Satisfy"/>
              </a:defRPr>
            </a:lvl3pPr>
            <a:lvl4pPr lvl="3" algn="r">
              <a:buNone/>
              <a:defRPr sz="1300">
                <a:solidFill>
                  <a:schemeClr val="accent4"/>
                </a:solidFill>
                <a:latin typeface="Satisfy"/>
                <a:ea typeface="Satisfy"/>
                <a:cs typeface="Satisfy"/>
                <a:sym typeface="Satisfy"/>
              </a:defRPr>
            </a:lvl4pPr>
            <a:lvl5pPr lvl="4" algn="r">
              <a:buNone/>
              <a:defRPr sz="1300">
                <a:solidFill>
                  <a:schemeClr val="accent4"/>
                </a:solidFill>
                <a:latin typeface="Satisfy"/>
                <a:ea typeface="Satisfy"/>
                <a:cs typeface="Satisfy"/>
                <a:sym typeface="Satisfy"/>
              </a:defRPr>
            </a:lvl5pPr>
            <a:lvl6pPr lvl="5" algn="r">
              <a:buNone/>
              <a:defRPr sz="1300">
                <a:solidFill>
                  <a:schemeClr val="accent4"/>
                </a:solidFill>
                <a:latin typeface="Satisfy"/>
                <a:ea typeface="Satisfy"/>
                <a:cs typeface="Satisfy"/>
                <a:sym typeface="Satisfy"/>
              </a:defRPr>
            </a:lvl6pPr>
            <a:lvl7pPr lvl="6" algn="r">
              <a:buNone/>
              <a:defRPr sz="1300">
                <a:solidFill>
                  <a:schemeClr val="accent4"/>
                </a:solidFill>
                <a:latin typeface="Satisfy"/>
                <a:ea typeface="Satisfy"/>
                <a:cs typeface="Satisfy"/>
                <a:sym typeface="Satisfy"/>
              </a:defRPr>
            </a:lvl7pPr>
            <a:lvl8pPr lvl="7" algn="r">
              <a:buNone/>
              <a:defRPr sz="1300">
                <a:solidFill>
                  <a:schemeClr val="accent4"/>
                </a:solidFill>
                <a:latin typeface="Satisfy"/>
                <a:ea typeface="Satisfy"/>
                <a:cs typeface="Satisfy"/>
                <a:sym typeface="Satisfy"/>
              </a:defRPr>
            </a:lvl8pPr>
            <a:lvl9pPr lvl="8" algn="r">
              <a:buNone/>
              <a:defRPr sz="1300">
                <a:solidFill>
                  <a:schemeClr val="accent4"/>
                </a:solidFill>
                <a:latin typeface="Satisfy"/>
                <a:ea typeface="Satisfy"/>
                <a:cs typeface="Satisfy"/>
                <a:sym typeface="Satisfy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4" r:id="rId3"/>
    <p:sldLayoutId id="2147483656" r:id="rId4"/>
  </p:sldLayoutIdLst>
  <p:transition>
    <p:fade thruBlk="1"/>
  </p:transition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fi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"/>
          <p:cNvSpPr txBox="1">
            <a:spLocks noGrp="1"/>
          </p:cNvSpPr>
          <p:nvPr>
            <p:ph type="sldNum" idx="12"/>
          </p:nvPr>
        </p:nvSpPr>
        <p:spPr>
          <a:xfrm>
            <a:off x="8395375" y="4695125"/>
            <a:ext cx="548700" cy="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6" name="Google Shape;59;p11"/>
          <p:cNvSpPr txBox="1">
            <a:spLocks/>
          </p:cNvSpPr>
          <p:nvPr/>
        </p:nvSpPr>
        <p:spPr>
          <a:xfrm>
            <a:off x="2313296" y="1680860"/>
            <a:ext cx="4565176" cy="13587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zh-TW" altLang="en-US" sz="4400" b="1" dirty="0" smtClean="0">
                <a:solidFill>
                  <a:srgbClr val="C89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金融市場事業總處</a:t>
            </a:r>
            <a:r>
              <a:rPr lang="zh-TW" altLang="en-US" sz="4000" b="1" dirty="0" smtClean="0">
                <a:solidFill>
                  <a:srgbClr val="C89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zh-TW" altLang="en-US" sz="4000" b="1" dirty="0" smtClean="0">
                <a:solidFill>
                  <a:srgbClr val="C89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zh-TW" altLang="en-US" sz="4400" b="1" dirty="0">
                <a:solidFill>
                  <a:srgbClr val="C898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旺年會</a:t>
            </a:r>
            <a:endParaRPr lang="en-US" sz="4400" b="1" dirty="0">
              <a:solidFill>
                <a:srgbClr val="C898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/>
        </p:nvSpPr>
        <p:spPr>
          <a:xfrm>
            <a:off x="2666167" y="835072"/>
            <a:ext cx="3839700" cy="27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tisfy"/>
                <a:ea typeface="Satisfy"/>
                <a:cs typeface="Satisfy"/>
                <a:sym typeface="Satisfy"/>
              </a:rPr>
              <a:t>12/23(</a:t>
            </a:r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tisfy"/>
                <a:ea typeface="Satisfy"/>
                <a:cs typeface="Satisfy"/>
                <a:sym typeface="Satisfy"/>
              </a:rPr>
              <a:t>五</a:t>
            </a:r>
            <a:r>
              <a:rPr lang="en-US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tisfy"/>
                <a:ea typeface="Satisfy"/>
                <a:cs typeface="Satisfy"/>
                <a:sym typeface="Satisfy"/>
              </a:rPr>
              <a:t>)18:30~21:30</a:t>
            </a:r>
            <a:r>
              <a:rPr lang="e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tisfy"/>
                <a:ea typeface="Satisfy"/>
                <a:cs typeface="Satisfy"/>
                <a:sym typeface="Satisfy"/>
              </a:rPr>
              <a:t/>
            </a:r>
            <a:br>
              <a:rPr lang="en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atisfy"/>
                <a:ea typeface="Satisfy"/>
                <a:cs typeface="Satisfy"/>
                <a:sym typeface="Satisfy"/>
              </a:rPr>
            </a:br>
            <a:r>
              <a:rPr lang="zh-TW" altLang="en-US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cs typeface="Satisfy"/>
                <a:sym typeface="Satisfy"/>
              </a:rPr>
              <a:t>大直典華</a:t>
            </a:r>
            <a:endParaRPr lang="en-US" altLang="zh-TW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  <a:cs typeface="Satisfy"/>
              <a:sym typeface="Satisfy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zh-TW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蜷</a:t>
            </a:r>
            <a:r>
              <a:rPr lang="zh-TW" altLang="zh-TW" sz="3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川實花</a:t>
            </a:r>
            <a:r>
              <a:rPr lang="zh-TW" altLang="zh-TW" sz="36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廳</a:t>
            </a:r>
            <a:endParaRPr lang="zh-TW" altLang="zh-TW" sz="36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8" name="Google Shape;128;p20"/>
          <p:cNvSpPr txBox="1">
            <a:spLocks noGrp="1"/>
          </p:cNvSpPr>
          <p:nvPr>
            <p:ph type="sldNum" idx="12"/>
          </p:nvPr>
        </p:nvSpPr>
        <p:spPr>
          <a:xfrm>
            <a:off x="8395375" y="4695125"/>
            <a:ext cx="548700" cy="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2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>
            <a:spLocks noGrp="1"/>
          </p:cNvSpPr>
          <p:nvPr>
            <p:ph type="title"/>
          </p:nvPr>
        </p:nvSpPr>
        <p:spPr>
          <a:xfrm>
            <a:off x="301467" y="257533"/>
            <a:ext cx="6193500" cy="4593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/>
            <a:r>
              <a:rPr lang="en" altLang="zh-TW" sz="3200" dirty="0"/>
              <a:t>Christmas</a:t>
            </a:r>
            <a:r>
              <a:rPr lang="zh-TW" altLang="en-US" sz="3200" dirty="0"/>
              <a:t> </a:t>
            </a:r>
            <a:r>
              <a:rPr lang="en-US" altLang="zh-TW" sz="3200" dirty="0" smtClean="0"/>
              <a:t>Party</a:t>
            </a:r>
            <a:r>
              <a:rPr lang="zh-TW" altLang="en-US" sz="3200" dirty="0" smtClean="0"/>
              <a:t> </a:t>
            </a:r>
            <a:r>
              <a:rPr lang="en-US" altLang="zh-TW" sz="3200" dirty="0" smtClean="0">
                <a:solidFill>
                  <a:schemeClr val="accent4"/>
                </a:solidFill>
              </a:rPr>
              <a:t>Activity </a:t>
            </a:r>
            <a:r>
              <a:rPr lang="en-US" altLang="zh-TW" sz="3200" dirty="0">
                <a:solidFill>
                  <a:schemeClr val="accent4"/>
                </a:solidFill>
              </a:rPr>
              <a:t>theme</a:t>
            </a:r>
            <a:endParaRPr sz="3200" dirty="0">
              <a:solidFill>
                <a:schemeClr val="accent4"/>
              </a:solidFill>
            </a:endParaRPr>
          </a:p>
        </p:txBody>
      </p:sp>
      <p:sp>
        <p:nvSpPr>
          <p:cNvPr id="134" name="Google Shape;134;p21"/>
          <p:cNvSpPr/>
          <p:nvPr/>
        </p:nvSpPr>
        <p:spPr>
          <a:xfrm>
            <a:off x="3457734" y="1648973"/>
            <a:ext cx="2197800" cy="22287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>
            <a:solidFill>
              <a:schemeClr val="dk2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軟正黑體" panose="020B0604030504040204" pitchFamily="34" charset="-120"/>
                <a:cs typeface="Bellota Text"/>
                <a:sym typeface="Bellota Text"/>
              </a:rPr>
              <a:t>Family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微軟正黑體" panose="020B0604030504040204" pitchFamily="34" charset="-120"/>
                <a:cs typeface="Bellota Text"/>
                <a:sym typeface="Bellota Text"/>
              </a:rPr>
              <a:t>短片</a:t>
            </a:r>
            <a:endParaRPr lang="en-US" altLang="zh-TW" sz="2400" b="1" dirty="0" smtClean="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微軟正黑體" panose="020B0604030504040204" pitchFamily="34" charset="-120"/>
              <a:cs typeface="Bellota Text"/>
              <a:sym typeface="Bellota Text"/>
            </a:endParaRPr>
          </a:p>
        </p:txBody>
      </p:sp>
      <p:sp>
        <p:nvSpPr>
          <p:cNvPr id="135" name="Google Shape;135;p21"/>
          <p:cNvSpPr/>
          <p:nvPr/>
        </p:nvSpPr>
        <p:spPr>
          <a:xfrm>
            <a:off x="1475174" y="1648973"/>
            <a:ext cx="2197800" cy="2228700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12700" cap="flat" cmpd="sng">
            <a:solidFill>
              <a:schemeClr val="accent4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 smtClean="0">
                <a:solidFill>
                  <a:schemeClr val="accent4"/>
                </a:solidFill>
                <a:latin typeface="+mn-lt"/>
                <a:ea typeface="微軟正黑體" panose="020B0604030504040204" pitchFamily="34" charset="-120"/>
                <a:cs typeface="Bellota Text"/>
                <a:sym typeface="Bellota Text"/>
              </a:rPr>
              <a:t>小天使</a:t>
            </a:r>
            <a:endParaRPr lang="en-US" altLang="zh-TW" sz="2400" b="1" dirty="0" smtClean="0">
              <a:solidFill>
                <a:schemeClr val="accent4"/>
              </a:solidFill>
              <a:latin typeface="+mn-lt"/>
              <a:ea typeface="微軟正黑體" panose="020B0604030504040204" pitchFamily="34" charset="-120"/>
              <a:cs typeface="Bellota Text"/>
              <a:sym typeface="Bellota Tex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altLang="en-US" sz="2400" b="1" dirty="0" smtClean="0">
                <a:solidFill>
                  <a:schemeClr val="accent4"/>
                </a:solidFill>
                <a:latin typeface="+mn-lt"/>
                <a:ea typeface="微軟正黑體" panose="020B0604030504040204" pitchFamily="34" charset="-120"/>
                <a:cs typeface="Bellota Text"/>
                <a:sym typeface="Bellota Text"/>
              </a:rPr>
              <a:t>小主人</a:t>
            </a:r>
            <a:endParaRPr lang="en-US" altLang="zh-TW" sz="2400" b="1" dirty="0">
              <a:solidFill>
                <a:schemeClr val="accent4"/>
              </a:solidFill>
              <a:latin typeface="+mn-lt"/>
              <a:ea typeface="微軟正黑體" panose="020B0604030504040204" pitchFamily="34" charset="-120"/>
              <a:cs typeface="Bellota Text"/>
              <a:sym typeface="Bellota Text"/>
            </a:endParaRPr>
          </a:p>
        </p:txBody>
      </p:sp>
      <p:sp>
        <p:nvSpPr>
          <p:cNvPr id="136" name="Google Shape;136;p21"/>
          <p:cNvSpPr/>
          <p:nvPr/>
        </p:nvSpPr>
        <p:spPr>
          <a:xfrm>
            <a:off x="5471031" y="1648973"/>
            <a:ext cx="2197800" cy="2228700"/>
          </a:xfrm>
          <a:prstGeom prst="ellipse">
            <a:avLst/>
          </a:prstGeom>
          <a:solidFill>
            <a:srgbClr val="FFFF00"/>
          </a:solidFill>
          <a:ln w="12700" cap="flat" cmpd="sng">
            <a:solidFill>
              <a:schemeClr val="accent6"/>
            </a:solidFill>
            <a:prstDash val="dash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algn="ctr"/>
            <a:r>
              <a:rPr lang="en-US" altLang="zh-TW" sz="2400" b="1" dirty="0" smtClean="0">
                <a:solidFill>
                  <a:schemeClr val="accent6"/>
                </a:solidFill>
                <a:latin typeface="+mn-lt"/>
                <a:ea typeface="微軟正黑體" panose="020B0604030504040204" pitchFamily="34" charset="-120"/>
                <a:cs typeface="Bellota Text"/>
                <a:sym typeface="Bellota Text"/>
              </a:rPr>
              <a:t>Dress Code</a:t>
            </a:r>
          </a:p>
          <a:p>
            <a:pPr lvl="0" algn="ctr"/>
            <a:r>
              <a:rPr lang="zh-TW" altLang="en-US" sz="2400" b="1" dirty="0" smtClean="0">
                <a:solidFill>
                  <a:schemeClr val="accent6"/>
                </a:solidFill>
                <a:latin typeface="+mn-lt"/>
                <a:ea typeface="微軟正黑體" panose="020B0604030504040204" pitchFamily="34" charset="-120"/>
                <a:cs typeface="Bellota Text"/>
                <a:sym typeface="Bellota Text"/>
              </a:rPr>
              <a:t>歌唱比賽</a:t>
            </a:r>
            <a:endParaRPr lang="en-US" altLang="zh-TW" sz="2400" b="1" dirty="0" smtClean="0">
              <a:solidFill>
                <a:schemeClr val="accent6"/>
              </a:solidFill>
              <a:latin typeface="+mn-lt"/>
              <a:ea typeface="微軟正黑體" panose="020B0604030504040204" pitchFamily="34" charset="-120"/>
              <a:cs typeface="Bellota Text"/>
              <a:sym typeface="Bellota Text"/>
            </a:endParaRPr>
          </a:p>
        </p:txBody>
      </p:sp>
      <p:sp>
        <p:nvSpPr>
          <p:cNvPr id="137" name="Google Shape;137;p21"/>
          <p:cNvSpPr txBox="1">
            <a:spLocks noGrp="1"/>
          </p:cNvSpPr>
          <p:nvPr>
            <p:ph type="sldNum" idx="12"/>
          </p:nvPr>
        </p:nvSpPr>
        <p:spPr>
          <a:xfrm>
            <a:off x="8395375" y="4695125"/>
            <a:ext cx="548700" cy="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sp>
        <p:nvSpPr>
          <p:cNvPr id="2" name="文字方塊 1"/>
          <p:cNvSpPr txBox="1"/>
          <p:nvPr/>
        </p:nvSpPr>
        <p:spPr>
          <a:xfrm>
            <a:off x="2024017" y="3193367"/>
            <a:ext cx="1215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u="sng" dirty="0" smtClean="0">
                <a:solidFill>
                  <a:srgbClr val="FF0000"/>
                </a:solidFill>
                <a:latin typeface="+mn-lt"/>
                <a:ea typeface="微軟正黑體" panose="020B0604030504040204" pitchFamily="34" charset="-120"/>
              </a:rPr>
              <a:t>12/1~12/23</a:t>
            </a:r>
            <a:endParaRPr lang="zh-TW" altLang="en-US" b="1" u="sng" dirty="0">
              <a:solidFill>
                <a:srgbClr val="FF0000"/>
              </a:solidFill>
              <a:latin typeface="+mn-lt"/>
              <a:ea typeface="微軟正黑體" panose="020B0604030504040204" pitchFamily="34" charset="-120"/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917855" y="3193367"/>
            <a:ext cx="13082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u="sng" dirty="0" smtClean="0">
                <a:solidFill>
                  <a:srgbClr val="FF0000"/>
                </a:solidFill>
                <a:latin typeface="+mj-lt"/>
                <a:ea typeface="微軟正黑體" panose="020B0604030504040204" pitchFamily="34" charset="-120"/>
              </a:rPr>
              <a:t>11/21~12/21</a:t>
            </a:r>
            <a:endParaRPr lang="zh-TW" altLang="en-US" b="1" u="sng" dirty="0">
              <a:solidFill>
                <a:srgbClr val="FF0000"/>
              </a:solidFill>
              <a:latin typeface="+mj-lt"/>
              <a:ea typeface="微軟正黑體" panose="020B0604030504040204" pitchFamily="34" charset="-12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6317524" y="3305053"/>
            <a:ext cx="6893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u="sng" dirty="0" smtClean="0">
                <a:solidFill>
                  <a:srgbClr val="FF0000"/>
                </a:solidFill>
                <a:latin typeface="+mn-lt"/>
                <a:ea typeface="微軟正黑體" panose="020B0604030504040204" pitchFamily="34" charset="-120"/>
              </a:rPr>
              <a:t>12/23</a:t>
            </a:r>
            <a:endParaRPr lang="zh-TW" altLang="en-US" b="1" u="sng" dirty="0">
              <a:solidFill>
                <a:srgbClr val="FF0000"/>
              </a:solidFill>
              <a:latin typeface="+mn-lt"/>
              <a:ea typeface="微軟正黑體" panose="020B0604030504040204" pitchFamily="34" charset="-12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233329" y="125150"/>
            <a:ext cx="6193800" cy="4575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en-US" sz="2400" dirty="0" smtClean="0"/>
              <a:t>Activities</a:t>
            </a:r>
            <a:r>
              <a:rPr lang="en-US" altLang="zh-TW" sz="2400" dirty="0" smtClean="0"/>
              <a:t>1:</a:t>
            </a:r>
            <a:r>
              <a:rPr lang="en-US" altLang="zh-TW" sz="24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24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小天使</a:t>
            </a:r>
            <a:r>
              <a:rPr lang="zh-TW" altLang="en-US" sz="2400" b="1" dirty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小</a:t>
            </a:r>
            <a:r>
              <a:rPr lang="zh-TW" altLang="en-US" sz="24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主人</a:t>
            </a:r>
            <a:r>
              <a:rPr lang="en-US" altLang="zh-TW" sz="24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24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endParaRPr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530888" y="582650"/>
            <a:ext cx="6587364" cy="4012131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ct val="100000"/>
              </a:lnSpc>
            </a:pP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活動說明：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天使在活動期間內要去關心小主人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，小天使需匿名方式寫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小卡片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e-mail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主動關心對方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小主人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，過程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中小主人都不知道自己的小天使是誰，而活動中每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一個人都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是某一個人的小天使也是某一個人的小主人，大家彼此互相關心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活動期間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結束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的當天，會公佈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自己的小天使是誰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，並藉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此進行交換禮物，由小主人送小天使一個感恩的禮物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但是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如果活動過程中小天使都沒有關心小主人，讓小主人感受不到溫暖，那小主人可以要求懲罰小天使，這時候可以進行畫臉、絲襪套頭．．．等等小活動。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活動規則：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zh-TW" altLang="en-US" sz="1200" dirty="0" smtClean="0">
                <a:latin typeface="+mj-lt"/>
                <a:ea typeface="微軟正黑體" panose="020B0604030504040204" pitchFamily="34" charset="-120"/>
              </a:rPr>
              <a:t>小</a:t>
            </a:r>
            <a:r>
              <a:rPr lang="zh-TW" altLang="en-US" sz="1200" dirty="0">
                <a:latin typeface="+mj-lt"/>
                <a:ea typeface="微軟正黑體" panose="020B0604030504040204" pitchFamily="34" charset="-120"/>
              </a:rPr>
              <a:t>天使小主人的分配</a:t>
            </a:r>
            <a:r>
              <a:rPr lang="zh-TW" altLang="en-US" sz="1200" dirty="0" smtClean="0">
                <a:latin typeface="+mj-lt"/>
                <a:ea typeface="微軟正黑體" panose="020B0604030504040204" pitchFamily="34" charset="-120"/>
              </a:rPr>
              <a:t>方式由管理部決定</a:t>
            </a:r>
            <a:r>
              <a:rPr lang="en-US" altLang="zh-TW" sz="1200" b="1" dirty="0" smtClean="0">
                <a:solidFill>
                  <a:srgbClr val="FF0000"/>
                </a:solidFill>
                <a:latin typeface="+mj-lt"/>
                <a:ea typeface="微軟正黑體" panose="020B0604030504040204" pitchFamily="34" charset="-120"/>
              </a:rPr>
              <a:t>(</a:t>
            </a:r>
            <a:r>
              <a:rPr lang="zh-TW" altLang="en-US" sz="1200" b="1" dirty="0" smtClean="0">
                <a:solidFill>
                  <a:srgbClr val="FF0000"/>
                </a:solidFill>
                <a:latin typeface="+mj-lt"/>
                <a:ea typeface="微軟正黑體" panose="020B0604030504040204" pitchFamily="34" charset="-120"/>
              </a:rPr>
              <a:t>以抽籤為原則</a:t>
            </a:r>
            <a:r>
              <a:rPr lang="en-US" altLang="zh-TW" sz="1200" b="1" dirty="0" smtClean="0">
                <a:solidFill>
                  <a:srgbClr val="FF0000"/>
                </a:solidFill>
                <a:latin typeface="+mj-lt"/>
                <a:ea typeface="微軟正黑體" panose="020B0604030504040204" pitchFamily="34" charset="-120"/>
              </a:rPr>
              <a:t>)</a:t>
            </a:r>
            <a:r>
              <a:rPr lang="zh-TW" altLang="en-US" sz="1200" dirty="0" smtClean="0">
                <a:latin typeface="+mj-lt"/>
                <a:ea typeface="微軟正黑體" panose="020B0604030504040204" pitchFamily="34" charset="-120"/>
              </a:rPr>
              <a:t>，並製成表單。</a:t>
            </a:r>
            <a:endParaRPr lang="en-US" altLang="zh-TW" sz="1200" dirty="0" smtClean="0">
              <a:latin typeface="+mj-lt"/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+mj-lt"/>
                <a:ea typeface="微軟正黑體" panose="020B0604030504040204" pitchFamily="34" charset="-120"/>
              </a:rPr>
              <a:t>活動過程</a:t>
            </a:r>
            <a:r>
              <a:rPr lang="zh-TW" altLang="en-US" sz="1200" dirty="0" smtClean="0">
                <a:latin typeface="+mj-lt"/>
                <a:ea typeface="微軟正黑體" panose="020B0604030504040204" pitchFamily="34" charset="-120"/>
              </a:rPr>
              <a:t>中不</a:t>
            </a:r>
            <a:r>
              <a:rPr lang="zh-TW" altLang="en-US" sz="1200" dirty="0">
                <a:latin typeface="+mj-lt"/>
                <a:ea typeface="微軟正黑體" panose="020B0604030504040204" pitchFamily="34" charset="-120"/>
              </a:rPr>
              <a:t>可以透露出你的小天使或小主人是誰。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200" dirty="0">
                <a:latin typeface="+mj-lt"/>
                <a:ea typeface="微軟正黑體" panose="020B0604030504040204" pitchFamily="34" charset="-120"/>
              </a:rPr>
              <a:t>工作人員將提供實體</a:t>
            </a:r>
            <a:r>
              <a:rPr lang="zh-TW" altLang="en-US" sz="1200" dirty="0" smtClean="0">
                <a:latin typeface="+mj-lt"/>
                <a:ea typeface="微軟正黑體" panose="020B0604030504040204" pitchFamily="34" charset="-120"/>
              </a:rPr>
              <a:t>信箱並</a:t>
            </a:r>
            <a:r>
              <a:rPr lang="zh-TW" altLang="en-US" sz="1200" dirty="0">
                <a:latin typeface="+mj-lt"/>
                <a:ea typeface="微軟正黑體" panose="020B0604030504040204" pitchFamily="34" charset="-120"/>
              </a:rPr>
              <a:t>定時協助轉交給小</a:t>
            </a:r>
            <a:r>
              <a:rPr lang="zh-TW" altLang="en-US" sz="1200" dirty="0" smtClean="0">
                <a:latin typeface="+mj-lt"/>
                <a:ea typeface="微軟正黑體" panose="020B0604030504040204" pitchFamily="34" charset="-120"/>
              </a:rPr>
              <a:t>主人。</a:t>
            </a:r>
            <a:endParaRPr lang="en-US" altLang="zh-TW" sz="1200" dirty="0" smtClean="0">
              <a:latin typeface="+mj-lt"/>
              <a:ea typeface="微軟正黑體" panose="020B0604030504040204" pitchFamily="34" charset="-120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管理部提供固定工作人員協助轉寄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e-mail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關懷信或轉交其他相關。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如附表一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活動當天同仁需準備一份禮物 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金額</a:t>
            </a:r>
            <a:r>
              <a:rPr lang="en-US" altLang="zh-TW" sz="1200" b="1" u="sng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$300</a:t>
            </a:r>
            <a:r>
              <a:rPr lang="zh-TW" altLang="en-US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以上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1200" dirty="0">
              <a:latin typeface="+mj-lt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活動期間</a:t>
            </a: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sz="1200" b="1" u="sng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12/1~12/23</a:t>
            </a:r>
            <a:r>
              <a:rPr lang="zh-TW" altLang="en-US" sz="1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於旺年會當天公布小天使，並進行交換禮物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7" name="Google Shape;97;p16"/>
          <p:cNvSpPr txBox="1">
            <a:spLocks noGrp="1"/>
          </p:cNvSpPr>
          <p:nvPr>
            <p:ph type="sldNum" idx="12"/>
          </p:nvPr>
        </p:nvSpPr>
        <p:spPr>
          <a:xfrm>
            <a:off x="8395375" y="4695125"/>
            <a:ext cx="548700" cy="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6146" name="Picture 2" descr="https://2.bp.blogspot.com/-MzLPemOCriA/W-kpUw9VsrI/AAAAAAAAmBE/l-SaXE5msGw5SxODUVIgTBtiBv7V2ZiRQCLcBGAs/s640/angel-figure-christmas-figure-christmas-40878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-136525"/>
            <a:ext cx="1905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https://2.bp.blogspot.com/-MzLPemOCriA/W-kpUw9VsrI/AAAAAAAAmBE/l-SaXE5msGw5SxODUVIgTBtiBv7V2ZiRQCLcBGAs/s640/angel-figure-christmas-figure-christmas-40878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15875"/>
            <a:ext cx="1905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https://2.bp.blogspot.com/-MzLPemOCriA/W-kpUw9VsrI/AAAAAAAAmBE/l-SaXE5msGw5SxODUVIgTBtiBv7V2ZiRQCLcBGAs/s640/angel-figure-christmas-figure-christmas-40878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375" y="168275"/>
            <a:ext cx="1905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https://2.bp.blogspot.com/-MzLPemOCriA/W-kpUw9VsrI/AAAAAAAAmBE/l-SaXE5msGw5SxODUVIgTBtiBv7V2ZiRQCLcBGAs/s640/angel-figure-christmas-figure-christmas-40878.jpe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775" y="320675"/>
            <a:ext cx="19050" cy="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圖片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" t="-19110" r="-318" b="71031"/>
          <a:stretch/>
        </p:blipFill>
        <p:spPr>
          <a:xfrm>
            <a:off x="6620105" y="1829640"/>
            <a:ext cx="2143125" cy="103040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9076"/>
          <a:stretch/>
        </p:blipFill>
        <p:spPr>
          <a:xfrm>
            <a:off x="6633230" y="2860045"/>
            <a:ext cx="2143125" cy="1305671"/>
          </a:xfrm>
          <a:prstGeom prst="rect">
            <a:avLst/>
          </a:prstGeom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074293"/>
              </p:ext>
            </p:extLst>
          </p:nvPr>
        </p:nvGraphicFramePr>
        <p:xfrm>
          <a:off x="6614425" y="4204846"/>
          <a:ext cx="2161930" cy="779869"/>
        </p:xfrm>
        <a:graphic>
          <a:graphicData uri="http://schemas.openxmlformats.org/drawingml/2006/table">
            <a:tbl>
              <a:tblPr/>
              <a:tblGrid>
                <a:gridCol w="1145181"/>
                <a:gridCol w="1016749"/>
              </a:tblGrid>
              <a:tr h="131227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TW" sz="1000" b="0" i="0" u="none" strike="noStrike" cap="none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Bellota Text"/>
                          <a:sym typeface="Bellota Text"/>
                        </a:rPr>
                        <a:t>(</a:t>
                      </a:r>
                      <a:r>
                        <a:rPr lang="zh-TW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Bellota Text"/>
                          <a:sym typeface="Bellota Text"/>
                        </a:rPr>
                        <a:t>附表一</a:t>
                      </a:r>
                      <a:r>
                        <a:rPr lang="en-US" altLang="zh-TW" sz="1000" b="0" i="0" u="none" strike="noStrike" cap="none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Bellota Text"/>
                          <a:sym typeface="Bellota Text"/>
                        </a:rPr>
                        <a:t>)</a:t>
                      </a:r>
                      <a:r>
                        <a:rPr lang="zh-TW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Bellota Text"/>
                          <a:sym typeface="Bellota Text"/>
                        </a:rPr>
                        <a:t>單位</a:t>
                      </a:r>
                      <a:endParaRPr lang="zh-TW" altLang="en-US" sz="1000" b="0" i="0" u="none" strike="noStrike" cap="none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Bellota Text"/>
                          <a:sym typeface="Bellota Text"/>
                        </a:rPr>
                        <a:t>工作人員</a:t>
                      </a:r>
                      <a:endParaRPr lang="zh-TW" altLang="en-US" sz="1000" b="0" i="0" u="none" strike="noStrike" cap="none" dirty="0">
                        <a:solidFill>
                          <a:schemeClr val="dk1"/>
                        </a:solidFill>
                        <a:latin typeface="微軟正黑體" panose="020B0604030504040204" pitchFamily="34" charset="-120"/>
                        <a:ea typeface="微軟正黑體" panose="020B0604030504040204" pitchFamily="34" charset="-120"/>
                        <a:cs typeface="Bellota Text"/>
                        <a:sym typeface="Bellota Tex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174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 cap="none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Bellota Text"/>
                          <a:sym typeface="Bellota Text"/>
                        </a:rPr>
                        <a:t>財務管理處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cap="none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Bellota Text"/>
                          <a:sym typeface="Bellota Text"/>
                        </a:rPr>
                        <a:t>林思慈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174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 cap="none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Bellota Text"/>
                          <a:sym typeface="Bellota Text"/>
                        </a:rPr>
                        <a:t>金融交易處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cap="none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Bellota Text"/>
                          <a:sym typeface="Bellota Text"/>
                        </a:rPr>
                        <a:t>曾資婷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52174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 cap="none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Bellota Text"/>
                          <a:sym typeface="Bellota Text"/>
                        </a:rPr>
                        <a:t>金融行銷處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cap="none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Bellota Text"/>
                          <a:sym typeface="Bellota Text"/>
                        </a:rPr>
                        <a:t>葉育凱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70269">
                <a:tc>
                  <a:txBody>
                    <a:bodyPr/>
                    <a:lstStyle/>
                    <a:p>
                      <a:pPr algn="l" fontAlgn="ctr"/>
                      <a:r>
                        <a:rPr lang="zh-TW" altLang="en-US" sz="1000" b="0" i="0" u="none" strike="noStrike" cap="none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Bellota Text"/>
                          <a:sym typeface="Bellota Text"/>
                        </a:rPr>
                        <a:t>海金</a:t>
                      </a:r>
                      <a:r>
                        <a:rPr lang="en-US" altLang="zh-TW" sz="1000" b="0" i="0" u="none" strike="noStrike" cap="none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Bellota Text"/>
                          <a:sym typeface="Bellota Text"/>
                        </a:rPr>
                        <a:t>+</a:t>
                      </a:r>
                      <a:r>
                        <a:rPr lang="en-US" sz="1000" b="0" i="0" u="none" strike="noStrike" cap="none" dirty="0" smtClean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Bellota Text"/>
                          <a:sym typeface="Bellota Text"/>
                        </a:rPr>
                        <a:t>DCM</a:t>
                      </a:r>
                      <a:r>
                        <a:rPr lang="en-US" sz="1000" b="0" i="0" u="none" strike="noStrike" cap="none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Bellota Text"/>
                          <a:sym typeface="Bellota Text"/>
                        </a:rPr>
                        <a:t>+</a:t>
                      </a:r>
                      <a:r>
                        <a:rPr lang="zh-TW" altLang="en-US" sz="1000" b="0" i="0" u="none" strike="noStrike" cap="none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Bellota Text"/>
                          <a:sym typeface="Bellota Text"/>
                        </a:rPr>
                        <a:t>管理部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TW" altLang="en-US" sz="1000" b="0" i="0" u="none" strike="noStrike" cap="none" dirty="0">
                          <a:solidFill>
                            <a:schemeClr val="dk1"/>
                          </a:solidFill>
                          <a:latin typeface="微軟正黑體" panose="020B0604030504040204" pitchFamily="34" charset="-120"/>
                          <a:ea typeface="微軟正黑體" panose="020B0604030504040204" pitchFamily="34" charset="-120"/>
                          <a:cs typeface="Bellota Text"/>
                          <a:sym typeface="Bellota Text"/>
                        </a:rPr>
                        <a:t>王景鼎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49347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240363" y="48937"/>
            <a:ext cx="5400782" cy="4575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lnSpc>
                <a:spcPct val="115000"/>
              </a:lnSpc>
              <a:buClr>
                <a:srgbClr val="43635C"/>
              </a:buClr>
              <a:buSzPts val="1600"/>
            </a:pPr>
            <a:r>
              <a:rPr lang="en-US" sz="2400" dirty="0" smtClean="0"/>
              <a:t>Activities</a:t>
            </a:r>
            <a:r>
              <a:rPr lang="en-US" altLang="zh-TW" sz="2400" dirty="0" smtClean="0"/>
              <a:t>2:</a:t>
            </a:r>
            <a:r>
              <a:rPr lang="en-US" altLang="zh-TW" sz="2400" b="1" dirty="0" smtClean="0">
                <a:solidFill>
                  <a:srgbClr val="43635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sym typeface="Bellota Text"/>
              </a:rPr>
              <a:t>(</a:t>
            </a:r>
            <a:r>
              <a:rPr lang="en-US" altLang="zh-TW" sz="24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sym typeface="Bellota Text"/>
              </a:rPr>
              <a:t>Family </a:t>
            </a:r>
            <a:r>
              <a:rPr lang="zh-TW" altLang="en-US" sz="24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sym typeface="Bellota Text"/>
              </a:rPr>
              <a:t>短片</a:t>
            </a:r>
            <a:r>
              <a:rPr lang="en-US" altLang="zh-TW" sz="24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sym typeface="Bellota Text"/>
              </a:rPr>
              <a:t>)</a:t>
            </a:r>
            <a:r>
              <a:rPr lang="zh-TW" altLang="en-US" sz="24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endParaRPr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1403935" y="633046"/>
            <a:ext cx="7083083" cy="3889717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0">
              <a:lnSpc>
                <a:spcPts val="2000"/>
              </a:lnSpc>
              <a:spcBef>
                <a:spcPts val="0"/>
              </a:spcBef>
            </a:pP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活動說明：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28650" lvl="1" indent="-1714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altLang="zh-TW" sz="1200" b="1" u="sng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12/21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前將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Family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成員平時歡樂相處時光，製作成創意影片提交與主辦單位評分。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28650" lvl="1" indent="-1714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Family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創意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影片於旺年會當天播放。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>
              <a:lnSpc>
                <a:spcPts val="2000"/>
              </a:lnSpc>
              <a:spcBef>
                <a:spcPts val="0"/>
              </a:spcBef>
            </a:pP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活動獎勵：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28650" lvl="1" indent="-1714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dirty="0" smtClean="0">
                <a:latin typeface="+mj-lt"/>
                <a:ea typeface="微軟正黑體" panose="020B0604030504040204" pitchFamily="34" charset="-120"/>
              </a:rPr>
              <a:t>錄取五名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Family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團隊，每隊獎金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3,000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元。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>
              <a:lnSpc>
                <a:spcPts val="2000"/>
              </a:lnSpc>
              <a:spcBef>
                <a:spcPts val="0"/>
              </a:spcBef>
            </a:pP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評分標準：</a:t>
            </a: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28650" lvl="1" indent="-1714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45</a:t>
            </a:r>
            <a:r>
              <a:rPr lang="en-US" altLang="zh-TW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%</a:t>
            </a:r>
            <a:r>
              <a:rPr lang="zh-TW" altLang="en-US" sz="1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主題適切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度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作品主題內容與徵選影片主題之契合程度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628650" lvl="1" indent="-1714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35%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創意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作品之原創性、剪輯手法、製作效果、音效等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628650" lvl="1" indent="-1714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n-US" altLang="zh-TW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20%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拍攝技巧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作品之拍攝手法、運鏡角度等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marL="628650" lvl="1" indent="-17145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於</a:t>
            </a:r>
            <a:r>
              <a:rPr lang="en-US" altLang="zh-TW" sz="1200" b="1" u="sng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12/22</a:t>
            </a:r>
            <a:r>
              <a:rPr lang="zh-TW" altLang="en-US" sz="12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由執行長、各處級長官及管理部部長進行評分</a:t>
            </a:r>
            <a:endParaRPr lang="en-US" altLang="zh-TW" sz="1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>
              <a:lnSpc>
                <a:spcPts val="2000"/>
              </a:lnSpc>
              <a:spcBef>
                <a:spcPts val="0"/>
              </a:spcBef>
            </a:pP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製作規範：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28650" lvl="4" indent="-171450">
              <a:lnSpc>
                <a:spcPts val="2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影片主題：主題不限，惟名稱限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字內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28650" lvl="4" indent="-171450">
              <a:lnSpc>
                <a:spcPts val="2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影片長度：</a:t>
            </a:r>
            <a:r>
              <a:rPr lang="en-US" altLang="zh-TW" sz="1200" b="1" u="sng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30</a:t>
            </a:r>
            <a:r>
              <a:rPr lang="zh-TW" altLang="en-US" sz="1200" b="1" u="sng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秒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為上限</a:t>
            </a:r>
            <a:endParaRPr lang="en-US" altLang="zh-TW" sz="1200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628650" lvl="4" indent="-171450">
              <a:lnSpc>
                <a:spcPts val="2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影片規格：影片解析度至少為 </a:t>
            </a:r>
            <a:r>
              <a:rPr lang="en-US" altLang="zh-TW" sz="1200" b="1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1280*720 dpi 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以上，檔案格式以 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MPG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AVI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WMV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 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MOV 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為主，請上傳橫式格式之影片。</a:t>
            </a:r>
            <a:endParaRPr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7" name="Google Shape;97;p16"/>
          <p:cNvSpPr txBox="1">
            <a:spLocks noGrp="1"/>
          </p:cNvSpPr>
          <p:nvPr>
            <p:ph type="sldNum" idx="12"/>
          </p:nvPr>
        </p:nvSpPr>
        <p:spPr>
          <a:xfrm>
            <a:off x="8395375" y="4695125"/>
            <a:ext cx="548700" cy="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2581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233329" y="125150"/>
            <a:ext cx="6193800" cy="4575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lvl="0">
              <a:lnSpc>
                <a:spcPct val="115000"/>
              </a:lnSpc>
              <a:buClr>
                <a:srgbClr val="43635C"/>
              </a:buClr>
              <a:buSzPts val="1600"/>
            </a:pPr>
            <a:r>
              <a:rPr lang="en-US" sz="2400" dirty="0" smtClean="0"/>
              <a:t>Activities</a:t>
            </a:r>
            <a:r>
              <a:rPr lang="en-US" altLang="zh-TW" sz="2400" dirty="0" smtClean="0"/>
              <a:t>3</a:t>
            </a:r>
            <a:r>
              <a:rPr lang="en-US" altLang="zh-TW" sz="2400" dirty="0" smtClean="0">
                <a:solidFill>
                  <a:srgbClr val="FF0000"/>
                </a:solidFill>
              </a:rPr>
              <a:t>:</a:t>
            </a:r>
            <a:r>
              <a:rPr lang="en-US" altLang="zh-TW" sz="24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sym typeface="Bellota Text"/>
              </a:rPr>
              <a:t>(</a:t>
            </a:r>
            <a:r>
              <a:rPr lang="zh-TW" altLang="en-US" sz="24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sym typeface="Bellota Text"/>
              </a:rPr>
              <a:t>聖誕節</a:t>
            </a:r>
            <a:r>
              <a:rPr lang="en-US" altLang="zh-TW" sz="24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sym typeface="Bellota Text"/>
              </a:rPr>
              <a:t>Dress Code</a:t>
            </a:r>
            <a:r>
              <a:rPr lang="zh-TW" altLang="en-US" sz="24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sym typeface="Bellota Text"/>
              </a:rPr>
              <a:t>歌唱比賽</a:t>
            </a:r>
            <a:r>
              <a:rPr lang="en-US" altLang="zh-TW" sz="2400" b="1" dirty="0" smtClean="0">
                <a:solidFill>
                  <a:schemeClr val="accent4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  <a:sym typeface="Bellota Text"/>
              </a:rPr>
              <a:t>)</a:t>
            </a:r>
            <a:r>
              <a:rPr lang="zh-TW" altLang="en-US" sz="2400" dirty="0" smtClean="0">
                <a:solidFill>
                  <a:schemeClr val="accent4">
                    <a:lumMod val="75000"/>
                  </a:schemeClr>
                </a:solidFill>
              </a:rPr>
              <a:t> </a:t>
            </a:r>
            <a:endParaRPr sz="24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96" name="Google Shape;96;p16"/>
          <p:cNvSpPr txBox="1">
            <a:spLocks noGrp="1"/>
          </p:cNvSpPr>
          <p:nvPr>
            <p:ph type="body" idx="1"/>
          </p:nvPr>
        </p:nvSpPr>
        <p:spPr>
          <a:xfrm>
            <a:off x="925430" y="556408"/>
            <a:ext cx="7469945" cy="4112475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>
              <a:lnSpc>
                <a:spcPts val="1600"/>
              </a:lnSpc>
            </a:pP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活動說明：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zh-TW" altLang="en-US" sz="1200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個人歌唱比賽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各處推派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人參加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歌曲自選、不限主題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zh-TW" altLang="en-US" sz="1200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團體歌唱比賽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各處以耶誕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Dress Code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上台。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歌曲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曲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風盡量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以輕快，歡樂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為主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>
              <a:lnSpc>
                <a:spcPts val="1600"/>
              </a:lnSpc>
              <a:spcBef>
                <a:spcPts val="0"/>
              </a:spcBef>
            </a:pPr>
            <a:endParaRPr lang="en-US" altLang="zh-TW" sz="16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1600"/>
              </a:lnSpc>
              <a:spcBef>
                <a:spcPts val="0"/>
              </a:spcBef>
            </a:pP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活動獎勵：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個人歌唱</a:t>
            </a:r>
            <a:r>
              <a:rPr lang="zh-TW" altLang="en-US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獎</a:t>
            </a:r>
            <a:r>
              <a:rPr lang="en-US" altLang="zh-TW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第一名</a:t>
            </a:r>
            <a:r>
              <a:rPr lang="en-US" altLang="zh-TW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3,000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元，第二</a:t>
            </a:r>
            <a:r>
              <a:rPr lang="zh-TW" altLang="en-US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名</a:t>
            </a:r>
            <a:r>
              <a:rPr lang="en-US" altLang="zh-TW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2,000</a:t>
            </a:r>
            <a:r>
              <a:rPr lang="zh-TW" altLang="en-US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，第三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1,500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元，第四名</a:t>
            </a:r>
            <a:r>
              <a:rPr lang="en-US" altLang="zh-TW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1,000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團體歌唱獎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第一名 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10,000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第二名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5,000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，第三名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3,000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元，第四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1,000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zh-TW" altLang="en-US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個人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最佳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服裝</a:t>
            </a:r>
            <a:r>
              <a:rPr lang="zh-TW" altLang="en-US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造型獎</a:t>
            </a:r>
            <a:r>
              <a:rPr lang="en-US" altLang="zh-TW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每人獎金</a:t>
            </a:r>
            <a:r>
              <a:rPr lang="en-US" altLang="zh-TW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1,500</a:t>
            </a:r>
            <a:r>
              <a:rPr lang="zh-TW" altLang="en-US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元</a:t>
            </a:r>
            <a:r>
              <a:rPr lang="en-US" altLang="zh-TW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五名</a:t>
            </a:r>
            <a:r>
              <a:rPr lang="en-US" altLang="zh-TW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1600"/>
              </a:lnSpc>
            </a:pPr>
            <a:r>
              <a:rPr lang="zh-TW" altLang="en-US" sz="1600" b="1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評分標準：</a:t>
            </a:r>
            <a:endParaRPr lang="en-US" altLang="zh-TW" sz="1600" b="1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zh-TW" altLang="en-US" sz="1200" u="sng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團體歌唱獎</a:t>
            </a:r>
            <a:r>
              <a:rPr lang="en-US" altLang="zh-TW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歌聲和諧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度、服裝創意度、節奏</a:t>
            </a:r>
            <a:r>
              <a:rPr lang="zh-TW" altLang="en-US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、現場氣氛</a:t>
            </a:r>
            <a:r>
              <a:rPr lang="en-US" altLang="zh-TW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..</a:t>
            </a:r>
          </a:p>
          <a:p>
            <a:pPr lvl="1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zh-TW" altLang="en-US" sz="1200" u="sng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個人最佳服裝造型</a:t>
            </a:r>
            <a:r>
              <a:rPr lang="zh-TW" altLang="en-US" sz="1200" u="sng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獎 </a:t>
            </a:r>
            <a:r>
              <a:rPr lang="en-US" altLang="zh-TW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服裝創意度 </a:t>
            </a:r>
            <a:endParaRPr lang="en-US" altLang="zh-TW" sz="1200" dirty="0" smtClean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zh-TW" altLang="en-US" sz="1200" u="sng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個人歌唱獎</a:t>
            </a:r>
            <a:r>
              <a:rPr lang="en-US" altLang="zh-TW" sz="1200" u="sng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 </a:t>
            </a:r>
            <a:r>
              <a:rPr lang="zh-TW" altLang="en-US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歌聲 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(80%)</a:t>
            </a:r>
            <a:r>
              <a:rPr lang="zh-TW" altLang="en-US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、服裝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創意</a:t>
            </a:r>
            <a:r>
              <a:rPr lang="zh-TW" altLang="en-US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度</a:t>
            </a:r>
            <a:r>
              <a:rPr lang="en-US" altLang="zh-TW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(20%)</a:t>
            </a:r>
            <a:r>
              <a:rPr lang="zh-TW" altLang="en-US" sz="1200" dirty="0" smtClean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裁判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執行長、處長及管理部部長進行</a:t>
            </a:r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票選，不可投轄下單位及個人。 </a:t>
            </a:r>
            <a:r>
              <a:rPr lang="en-US" altLang="zh-TW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每位長官投團體及個人歌唱各</a:t>
            </a:r>
            <a:r>
              <a:rPr lang="en-US" altLang="zh-TW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票</a:t>
            </a:r>
            <a:r>
              <a:rPr lang="zh-TW" altLang="en-US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；另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各自選出最佳服裝造型</a:t>
            </a:r>
            <a:r>
              <a:rPr lang="zh-TW" altLang="en-US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獎</a:t>
            </a:r>
            <a:r>
              <a:rPr lang="en-US" altLang="zh-TW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sz="1200" dirty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位</a:t>
            </a:r>
            <a:r>
              <a:rPr lang="zh-TW" altLang="en-US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，並依序排列。</a:t>
            </a:r>
            <a:r>
              <a:rPr lang="en-US" altLang="zh-TW" sz="1200" dirty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en-US" altLang="zh-TW" sz="1200" dirty="0">
              <a:solidFill>
                <a:schemeClr val="tx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ts val="1600"/>
              </a:lnSpc>
            </a:pPr>
            <a:r>
              <a:rPr lang="zh-TW" altLang="en-US" sz="1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穿著</a:t>
            </a:r>
            <a:r>
              <a:rPr lang="zh-TW" altLang="en-US" sz="16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規範： </a:t>
            </a:r>
            <a:endParaRPr lang="en-US" altLang="zh-TW" sz="1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Dress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主題：由單位自訂，惟須符合耶誕節氛圍之服飾。</a:t>
            </a:r>
            <a:endParaRPr lang="en-US" altLang="zh-TW" sz="1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>
              <a:lnSpc>
                <a:spcPts val="1600"/>
              </a:lnSpc>
              <a:buFont typeface="Arial" panose="020B0604020202020204" pitchFamily="34" charset="0"/>
              <a:buChar char="•"/>
            </a:pP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Dress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Code</a:t>
            </a:r>
            <a:r>
              <a:rPr lang="zh-TW" altLang="en-US" sz="12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色系：色系不拘。</a:t>
            </a:r>
            <a:endParaRPr lang="en-US" altLang="zh-TW" sz="12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sz="2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7" name="Google Shape;97;p16"/>
          <p:cNvSpPr txBox="1">
            <a:spLocks noGrp="1"/>
          </p:cNvSpPr>
          <p:nvPr>
            <p:ph type="sldNum" idx="12"/>
          </p:nvPr>
        </p:nvSpPr>
        <p:spPr>
          <a:xfrm>
            <a:off x="8395375" y="4695125"/>
            <a:ext cx="548700" cy="2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  <p:pic>
        <p:nvPicPr>
          <p:cNvPr id="5122" name="Picture 2" descr="pinterest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654"/>
          <a:stretch/>
        </p:blipFill>
        <p:spPr bwMode="auto">
          <a:xfrm>
            <a:off x="7244861" y="1957701"/>
            <a:ext cx="1758207" cy="1038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pinterest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186"/>
          <a:stretch/>
        </p:blipFill>
        <p:spPr bwMode="auto">
          <a:xfrm>
            <a:off x="6328655" y="3587262"/>
            <a:ext cx="1985351" cy="11078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0937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ristmas 2020 extra template">
  <a:themeElements>
    <a:clrScheme name="Custom 347">
      <a:dk1>
        <a:srgbClr val="102E39"/>
      </a:dk1>
      <a:lt1>
        <a:srgbClr val="FFFFFF"/>
      </a:lt1>
      <a:dk2>
        <a:srgbClr val="667C89"/>
      </a:dk2>
      <a:lt2>
        <a:srgbClr val="F3EBE9"/>
      </a:lt2>
      <a:accent1>
        <a:srgbClr val="F33D41"/>
      </a:accent1>
      <a:accent2>
        <a:srgbClr val="C11216"/>
      </a:accent2>
      <a:accent3>
        <a:srgbClr val="ABC08E"/>
      </a:accent3>
      <a:accent4>
        <a:srgbClr val="68A27A"/>
      </a:accent4>
      <a:accent5>
        <a:srgbClr val="43635C"/>
      </a:accent5>
      <a:accent6>
        <a:srgbClr val="976E55"/>
      </a:accent6>
      <a:hlink>
        <a:srgbClr val="0E4E66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</TotalTime>
  <Words>727</Words>
  <Application>Microsoft Office PowerPoint</Application>
  <PresentationFormat>如螢幕大小 (16:9)</PresentationFormat>
  <Paragraphs>73</Paragraphs>
  <Slides>6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Satisfy</vt:lpstr>
      <vt:lpstr>Arial</vt:lpstr>
      <vt:lpstr>Bellota Text</vt:lpstr>
      <vt:lpstr>Christmas 2020 extra template</vt:lpstr>
      <vt:lpstr>PowerPoint 簡報</vt:lpstr>
      <vt:lpstr>PowerPoint 簡報</vt:lpstr>
      <vt:lpstr>Christmas Party Activity theme</vt:lpstr>
      <vt:lpstr>Activities1:(小天使小主人) </vt:lpstr>
      <vt:lpstr>Activities2:(Family 短片) </vt:lpstr>
      <vt:lpstr>Activities3:(聖誕節Dress Code歌唱比賽)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Christmas presentation</dc:title>
  <dc:creator>王景鼎</dc:creator>
  <cp:lastModifiedBy>陳賜井</cp:lastModifiedBy>
  <cp:revision>116</cp:revision>
  <cp:lastPrinted>2022-11-03T02:43:17Z</cp:lastPrinted>
  <dcterms:modified xsi:type="dcterms:W3CDTF">2022-11-09T08:24:03Z</dcterms:modified>
</cp:coreProperties>
</file>