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49"/>
  </p:handoutMasterIdLst>
  <p:sldIdLst>
    <p:sldId id="544" r:id="rId3"/>
    <p:sldId id="547" r:id="rId4"/>
    <p:sldId id="716" r:id="rId6"/>
    <p:sldId id="717" r:id="rId7"/>
    <p:sldId id="675" r:id="rId8"/>
    <p:sldId id="715" r:id="rId9"/>
    <p:sldId id="674" r:id="rId10"/>
    <p:sldId id="672" r:id="rId11"/>
    <p:sldId id="583" r:id="rId12"/>
    <p:sldId id="584" r:id="rId13"/>
    <p:sldId id="585" r:id="rId14"/>
    <p:sldId id="588" r:id="rId15"/>
    <p:sldId id="590" r:id="rId16"/>
    <p:sldId id="592" r:id="rId17"/>
    <p:sldId id="636" r:id="rId18"/>
    <p:sldId id="637" r:id="rId19"/>
    <p:sldId id="635" r:id="rId20"/>
    <p:sldId id="634" r:id="rId21"/>
    <p:sldId id="638" r:id="rId22"/>
    <p:sldId id="639" r:id="rId23"/>
    <p:sldId id="612" r:id="rId24"/>
    <p:sldId id="595" r:id="rId25"/>
    <p:sldId id="597" r:id="rId26"/>
    <p:sldId id="598" r:id="rId27"/>
    <p:sldId id="601" r:id="rId28"/>
    <p:sldId id="603" r:id="rId29"/>
    <p:sldId id="604" r:id="rId30"/>
    <p:sldId id="654" r:id="rId31"/>
    <p:sldId id="606" r:id="rId32"/>
    <p:sldId id="607" r:id="rId33"/>
    <p:sldId id="608" r:id="rId34"/>
    <p:sldId id="609" r:id="rId35"/>
    <p:sldId id="640" r:id="rId36"/>
    <p:sldId id="611" r:id="rId37"/>
    <p:sldId id="641" r:id="rId38"/>
    <p:sldId id="643" r:id="rId39"/>
    <p:sldId id="645" r:id="rId40"/>
    <p:sldId id="649" r:id="rId41"/>
    <p:sldId id="651" r:id="rId42"/>
    <p:sldId id="653" r:id="rId43"/>
    <p:sldId id="582" r:id="rId44"/>
    <p:sldId id="647" r:id="rId45"/>
    <p:sldId id="650" r:id="rId46"/>
    <p:sldId id="648" r:id="rId47"/>
    <p:sldId id="652" r:id="rId48"/>
  </p:sldIdLst>
  <p:sldSz cx="9144000" cy="6858000" type="screen4x3"/>
  <p:notesSz cx="9926320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00"/>
    <a:srgbClr val="FF0000"/>
    <a:srgbClr val="FF3300"/>
    <a:srgbClr val="0000CC"/>
    <a:srgbClr val="080808"/>
    <a:srgbClr val="56B48C"/>
    <a:srgbClr val="996633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5346" autoAdjust="0"/>
  </p:normalViewPr>
  <p:slideViewPr>
    <p:cSldViewPr>
      <p:cViewPr varScale="1">
        <p:scale>
          <a:sx n="81" d="100"/>
          <a:sy n="81" d="100"/>
        </p:scale>
        <p:origin x="151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882" y="-102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C:\Users\user\Downloads\CNBS&#20013;&#22269;&#26464;&#26438;&#29575;&#25968;&#25454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C:\Users\1080131\Desktop\&#32317;&#25613;&#30410;&#35336;&#31639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../embeddings/oleObject4.bin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../embeddings/oleObject5.bin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../embeddings/oleObject6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TW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新細明體" panose="02020500000000000000" pitchFamily="18" charset="-120"/>
                <a:cs typeface="+mn-ea"/>
              </a:defRPr>
            </a:pPr>
            <a:r>
              <a:rPr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中國百城住宅價格指數</a:t>
            </a:r>
            <a:endParaRPr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[CNBS中国杠杆率数据.xlsx]Sheet2!$E$9</c:f>
              <c:strCache>
                <c:ptCount val="1"/>
                <c:pt idx="0">
                  <c:v>平均價格(元/平方米)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[CNBS中国杠杆率数据.xlsx]Sheet2!$D$10:$D$21</c:f>
              <c:numCache>
                <c:formatCode>yyyy/m/d;@</c:formatCode>
                <c:ptCount val="12"/>
                <c:pt idx="0" c:formatCode="yyyy/m/d;@">
                  <c:v>44713</c:v>
                </c:pt>
                <c:pt idx="1" c:formatCode="yyyy/m/d;@">
                  <c:v>44743</c:v>
                </c:pt>
                <c:pt idx="2" c:formatCode="yyyy/m/d;@">
                  <c:v>44774</c:v>
                </c:pt>
                <c:pt idx="3" c:formatCode="yyyy/m/d;@">
                  <c:v>44805</c:v>
                </c:pt>
                <c:pt idx="4" c:formatCode="yyyy/m/d;@">
                  <c:v>44835</c:v>
                </c:pt>
                <c:pt idx="5" c:formatCode="yyyy/m/d;@">
                  <c:v>44866</c:v>
                </c:pt>
                <c:pt idx="6" c:formatCode="yyyy/m/d;@">
                  <c:v>44896</c:v>
                </c:pt>
                <c:pt idx="7" c:formatCode="yyyy/m/d;@">
                  <c:v>44927</c:v>
                </c:pt>
                <c:pt idx="8" c:formatCode="yyyy/m/d;@">
                  <c:v>44958</c:v>
                </c:pt>
                <c:pt idx="9" c:formatCode="yyyy/m/d;@">
                  <c:v>44986</c:v>
                </c:pt>
                <c:pt idx="10" c:formatCode="yyyy/m/d;@">
                  <c:v>45017</c:v>
                </c:pt>
                <c:pt idx="11" c:formatCode="yyyy/m/d;@">
                  <c:v>45047</c:v>
                </c:pt>
              </c:numCache>
            </c:numRef>
          </c:cat>
          <c:val>
            <c:numRef>
              <c:f>[CNBS中国杠杆率数据.xlsx]Sheet2!$E$10:$E$21</c:f>
              <c:numCache>
                <c:formatCode>General</c:formatCode>
                <c:ptCount val="12"/>
                <c:pt idx="0" c:formatCode="General">
                  <c:v>16026</c:v>
                </c:pt>
                <c:pt idx="1" c:formatCode="General">
                  <c:v>16012</c:v>
                </c:pt>
                <c:pt idx="2" c:formatCode="General">
                  <c:v>15991</c:v>
                </c:pt>
                <c:pt idx="3" c:formatCode="General">
                  <c:v>15970</c:v>
                </c:pt>
                <c:pt idx="4" c:formatCode="General">
                  <c:v>15945</c:v>
                </c:pt>
                <c:pt idx="5" c:formatCode="General">
                  <c:v>15911</c:v>
                </c:pt>
                <c:pt idx="6" c:formatCode="General">
                  <c:v>15876</c:v>
                </c:pt>
                <c:pt idx="7" c:formatCode="General">
                  <c:v>15858</c:v>
                </c:pt>
                <c:pt idx="8" c:formatCode="General">
                  <c:v>15856</c:v>
                </c:pt>
                <c:pt idx="9" c:formatCode="General">
                  <c:v>15848</c:v>
                </c:pt>
                <c:pt idx="10" c:formatCode="General">
                  <c:v>15826</c:v>
                </c:pt>
                <c:pt idx="11" c:formatCode="General">
                  <c:v>15786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6943498"/>
        <c:axId val="106323516"/>
      </c:barChart>
      <c:lineChart>
        <c:grouping val="standard"/>
        <c:varyColors val="0"/>
        <c:ser>
          <c:idx val="1"/>
          <c:order val="1"/>
          <c:tx>
            <c:strRef>
              <c:f>[CNBS中国杠杆率数据.xlsx]Sheet2!$F$9</c:f>
              <c:strCache>
                <c:ptCount val="1"/>
                <c:pt idx="0">
                  <c:v>年增(%)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[CNBS中国杠杆率数据.xlsx]Sheet2!$D$10:$D$21</c:f>
              <c:numCache>
                <c:formatCode>yyyy/m/d;@</c:formatCode>
                <c:ptCount val="12"/>
                <c:pt idx="0" c:formatCode="yyyy/m/d;@">
                  <c:v>44713</c:v>
                </c:pt>
                <c:pt idx="1" c:formatCode="yyyy/m/d;@">
                  <c:v>44743</c:v>
                </c:pt>
                <c:pt idx="2" c:formatCode="yyyy/m/d;@">
                  <c:v>44774</c:v>
                </c:pt>
                <c:pt idx="3" c:formatCode="yyyy/m/d;@">
                  <c:v>44805</c:v>
                </c:pt>
                <c:pt idx="4" c:formatCode="yyyy/m/d;@">
                  <c:v>44835</c:v>
                </c:pt>
                <c:pt idx="5" c:formatCode="yyyy/m/d;@">
                  <c:v>44866</c:v>
                </c:pt>
                <c:pt idx="6" c:formatCode="yyyy/m/d;@">
                  <c:v>44896</c:v>
                </c:pt>
                <c:pt idx="7" c:formatCode="yyyy/m/d;@">
                  <c:v>44927</c:v>
                </c:pt>
                <c:pt idx="8" c:formatCode="yyyy/m/d;@">
                  <c:v>44958</c:v>
                </c:pt>
                <c:pt idx="9" c:formatCode="yyyy/m/d;@">
                  <c:v>44986</c:v>
                </c:pt>
                <c:pt idx="10" c:formatCode="yyyy/m/d;@">
                  <c:v>45017</c:v>
                </c:pt>
                <c:pt idx="11" c:formatCode="yyyy/m/d;@">
                  <c:v>45047</c:v>
                </c:pt>
              </c:numCache>
            </c:numRef>
          </c:cat>
          <c:val>
            <c:numRef>
              <c:f>[CNBS中国杠杆率数据.xlsx]Sheet2!$F$10:$F$21</c:f>
              <c:numCache>
                <c:formatCode>General</c:formatCode>
                <c:ptCount val="12"/>
                <c:pt idx="0" c:formatCode="General">
                  <c:v>0.87</c:v>
                </c:pt>
                <c:pt idx="1" c:formatCode="General">
                  <c:v>0.35</c:v>
                </c:pt>
                <c:pt idx="2" c:formatCode="General">
                  <c:v>-0.12</c:v>
                </c:pt>
                <c:pt idx="3" c:formatCode="General">
                  <c:v>-0.39</c:v>
                </c:pt>
                <c:pt idx="4" c:formatCode="General">
                  <c:v>-0.51</c:v>
                </c:pt>
                <c:pt idx="5" c:formatCode="General">
                  <c:v>-0.64</c:v>
                </c:pt>
                <c:pt idx="6" c:formatCode="General">
                  <c:v>-0.77</c:v>
                </c:pt>
                <c:pt idx="7" c:formatCode="General">
                  <c:v>-0.81</c:v>
                </c:pt>
                <c:pt idx="8" c:formatCode="General">
                  <c:v>-0.96</c:v>
                </c:pt>
                <c:pt idx="9" c:formatCode="General">
                  <c:v>-1.12</c:v>
                </c:pt>
                <c:pt idx="10" c:formatCode="General">
                  <c:v>-1.28</c:v>
                </c:pt>
                <c:pt idx="11" c:formatCode="General">
                  <c:v>-1.52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45432075"/>
        <c:axId val="363579271"/>
      </c:lineChart>
      <c:dateAx>
        <c:axId val="73694349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新細明體" panose="02020500000000000000" pitchFamily="18" charset="-120"/>
                <a:cs typeface="+mn-ea"/>
              </a:defRPr>
            </a:pPr>
          </a:p>
        </c:txPr>
        <c:crossAx val="106323516"/>
        <c:crosses val="autoZero"/>
        <c:auto val="1"/>
        <c:lblOffset val="100"/>
        <c:baseTimeUnit val="months"/>
      </c:dateAx>
      <c:valAx>
        <c:axId val="1063235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新細明體" panose="02020500000000000000" pitchFamily="18" charset="-120"/>
                <a:cs typeface="+mn-ea"/>
              </a:defRPr>
            </a:pPr>
          </a:p>
        </c:txPr>
        <c:crossAx val="736943498"/>
        <c:crosses val="autoZero"/>
        <c:crossBetween val="between"/>
      </c:valAx>
      <c:dateAx>
        <c:axId val="245432075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新細明體" panose="02020500000000000000" pitchFamily="18" charset="-120"/>
                <a:cs typeface="+mn-ea"/>
              </a:defRPr>
            </a:pPr>
          </a:p>
        </c:txPr>
        <c:crossAx val="363579271"/>
        <c:crosses val="autoZero"/>
        <c:auto val="1"/>
        <c:lblOffset val="100"/>
        <c:baseTimeUnit val="months"/>
      </c:dateAx>
      <c:valAx>
        <c:axId val="363579271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新細明體" panose="02020500000000000000" pitchFamily="18" charset="-120"/>
                <a:cs typeface="+mn-ea"/>
              </a:defRPr>
            </a:pPr>
          </a:p>
        </c:txPr>
        <c:crossAx val="245432075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TW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charset="0"/>
              <a:ea typeface="新細明體" panose="02020500000000000000" pitchFamily="18" charset="-120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rgbClr val="000000"/>
      </a:solidFill>
      <a:round/>
    </a:ln>
    <a:effectLst/>
  </c:spPr>
  <c:txPr>
    <a:bodyPr/>
    <a:lstStyle/>
    <a:p>
      <a:pPr>
        <a:defRPr lang="zh-TW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[總損益計算.xlsx]總和!$AE$3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[總損益計算.xlsx]總和!$AD$4:$AD$27</c:f>
              <c:strCache>
                <c:ptCount val="24"/>
                <c:pt idx="0">
                  <c:v>1月</c:v>
                </c:pt>
                <c:pt idx="1">
                  <c:v>1月</c:v>
                </c:pt>
                <c:pt idx="2">
                  <c:v>2月</c:v>
                </c:pt>
                <c:pt idx="3">
                  <c:v>2月</c:v>
                </c:pt>
                <c:pt idx="4">
                  <c:v>3月</c:v>
                </c:pt>
                <c:pt idx="5">
                  <c:v>3月</c:v>
                </c:pt>
                <c:pt idx="6">
                  <c:v>4月</c:v>
                </c:pt>
                <c:pt idx="7">
                  <c:v>4月</c:v>
                </c:pt>
                <c:pt idx="8">
                  <c:v>5月</c:v>
                </c:pt>
                <c:pt idx="9">
                  <c:v>5月</c:v>
                </c:pt>
                <c:pt idx="10">
                  <c:v>6月</c:v>
                </c:pt>
                <c:pt idx="11">
                  <c:v>6月</c:v>
                </c:pt>
                <c:pt idx="12">
                  <c:v>7月</c:v>
                </c:pt>
                <c:pt idx="13">
                  <c:v>7月</c:v>
                </c:pt>
                <c:pt idx="14">
                  <c:v>8月</c:v>
                </c:pt>
                <c:pt idx="15">
                  <c:v>8月</c:v>
                </c:pt>
                <c:pt idx="16">
                  <c:v>9月</c:v>
                </c:pt>
                <c:pt idx="17">
                  <c:v>9月</c:v>
                </c:pt>
                <c:pt idx="18">
                  <c:v>10月</c:v>
                </c:pt>
                <c:pt idx="19">
                  <c:v>10月</c:v>
                </c:pt>
                <c:pt idx="20">
                  <c:v>11月</c:v>
                </c:pt>
                <c:pt idx="21">
                  <c:v>11月</c:v>
                </c:pt>
                <c:pt idx="22">
                  <c:v>12月</c:v>
                </c:pt>
                <c:pt idx="23">
                  <c:v>12月</c:v>
                </c:pt>
              </c:strCache>
            </c:strRef>
          </c:cat>
          <c:val>
            <c:numRef>
              <c:f>[總損益計算.xlsx]總和!$AE$4:$AE$28</c:f>
              <c:numCache>
                <c:formatCode>General</c:formatCode>
                <c:ptCount val="25"/>
                <c:pt idx="0" c:formatCode="General">
                  <c:v>0</c:v>
                </c:pt>
                <c:pt idx="1" c:formatCode="General">
                  <c:v>-0.590000000000002</c:v>
                </c:pt>
                <c:pt idx="2" c:formatCode="General">
                  <c:v>-6.59</c:v>
                </c:pt>
                <c:pt idx="3" c:formatCode="General">
                  <c:v>-6.59</c:v>
                </c:pt>
                <c:pt idx="4" c:formatCode="General">
                  <c:v>-12.59</c:v>
                </c:pt>
                <c:pt idx="5" c:formatCode="General">
                  <c:v>7.26</c:v>
                </c:pt>
                <c:pt idx="6" c:formatCode="General">
                  <c:v>13.26</c:v>
                </c:pt>
                <c:pt idx="7" c:formatCode="General">
                  <c:v>12.56</c:v>
                </c:pt>
                <c:pt idx="8" c:formatCode="General">
                  <c:v>18.56</c:v>
                </c:pt>
                <c:pt idx="9" c:formatCode="General">
                  <c:v>42.68</c:v>
                </c:pt>
                <c:pt idx="10" c:formatCode="General">
                  <c:v>48.68</c:v>
                </c:pt>
                <c:pt idx="11" c:formatCode="General">
                  <c:v>53.67</c:v>
                </c:pt>
                <c:pt idx="12" c:formatCode="General">
                  <c:v>83.67</c:v>
                </c:pt>
                <c:pt idx="13" c:formatCode="General">
                  <c:v>79.4</c:v>
                </c:pt>
                <c:pt idx="14" c:formatCode="General">
                  <c:v>80.4900000000001</c:v>
                </c:pt>
                <c:pt idx="15" c:formatCode="General">
                  <c:v>83.5500000000001</c:v>
                </c:pt>
                <c:pt idx="16" c:formatCode="General">
                  <c:v>89.5500000000001</c:v>
                </c:pt>
                <c:pt idx="17" c:formatCode="General">
                  <c:v>108.91</c:v>
                </c:pt>
                <c:pt idx="18" c:formatCode="General">
                  <c:v>106.68</c:v>
                </c:pt>
                <c:pt idx="19" c:formatCode="General">
                  <c:v>108.99</c:v>
                </c:pt>
                <c:pt idx="20" c:formatCode="General">
                  <c:v>114.99</c:v>
                </c:pt>
                <c:pt idx="21" c:formatCode="General">
                  <c:v>135.52</c:v>
                </c:pt>
                <c:pt idx="22" c:formatCode="General">
                  <c:v>129.52</c:v>
                </c:pt>
                <c:pt idx="23" c:formatCode="General">
                  <c:v>132.65</c:v>
                </c:pt>
                <c:pt idx="24" c:formatCode="General">
                  <c:v>136.12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[總損益計算.xlsx]總和!$AF$3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[總損益計算.xlsx]總和!$AD$4:$AD$27</c:f>
              <c:strCache>
                <c:ptCount val="24"/>
                <c:pt idx="0">
                  <c:v>1月</c:v>
                </c:pt>
                <c:pt idx="1">
                  <c:v>1月</c:v>
                </c:pt>
                <c:pt idx="2">
                  <c:v>2月</c:v>
                </c:pt>
                <c:pt idx="3">
                  <c:v>2月</c:v>
                </c:pt>
                <c:pt idx="4">
                  <c:v>3月</c:v>
                </c:pt>
                <c:pt idx="5">
                  <c:v>3月</c:v>
                </c:pt>
                <c:pt idx="6">
                  <c:v>4月</c:v>
                </c:pt>
                <c:pt idx="7">
                  <c:v>4月</c:v>
                </c:pt>
                <c:pt idx="8">
                  <c:v>5月</c:v>
                </c:pt>
                <c:pt idx="9">
                  <c:v>5月</c:v>
                </c:pt>
                <c:pt idx="10">
                  <c:v>6月</c:v>
                </c:pt>
                <c:pt idx="11">
                  <c:v>6月</c:v>
                </c:pt>
                <c:pt idx="12">
                  <c:v>7月</c:v>
                </c:pt>
                <c:pt idx="13">
                  <c:v>7月</c:v>
                </c:pt>
                <c:pt idx="14">
                  <c:v>8月</c:v>
                </c:pt>
                <c:pt idx="15">
                  <c:v>8月</c:v>
                </c:pt>
                <c:pt idx="16">
                  <c:v>9月</c:v>
                </c:pt>
                <c:pt idx="17">
                  <c:v>9月</c:v>
                </c:pt>
                <c:pt idx="18">
                  <c:v>10月</c:v>
                </c:pt>
                <c:pt idx="19">
                  <c:v>10月</c:v>
                </c:pt>
                <c:pt idx="20">
                  <c:v>11月</c:v>
                </c:pt>
                <c:pt idx="21">
                  <c:v>11月</c:v>
                </c:pt>
                <c:pt idx="22">
                  <c:v>12月</c:v>
                </c:pt>
                <c:pt idx="23">
                  <c:v>12月</c:v>
                </c:pt>
              </c:strCache>
            </c:strRef>
          </c:cat>
          <c:val>
            <c:numRef>
              <c:f>[總損益計算.xlsx]總和!$AF$4:$AF$28</c:f>
              <c:numCache>
                <c:formatCode>General</c:formatCode>
                <c:ptCount val="25"/>
                <c:pt idx="0" c:formatCode="General">
                  <c:v>0</c:v>
                </c:pt>
                <c:pt idx="1" c:formatCode="General">
                  <c:v>12.65</c:v>
                </c:pt>
                <c:pt idx="2" c:formatCode="General">
                  <c:v>16.66</c:v>
                </c:pt>
                <c:pt idx="3" c:formatCode="General">
                  <c:v>19.55</c:v>
                </c:pt>
                <c:pt idx="4" c:formatCode="General">
                  <c:v>13.55</c:v>
                </c:pt>
                <c:pt idx="5" c:formatCode="General">
                  <c:v>13.82</c:v>
                </c:pt>
                <c:pt idx="6" c:formatCode="General">
                  <c:v>19.82</c:v>
                </c:pt>
                <c:pt idx="7" c:formatCode="General">
                  <c:v>15.94</c:v>
                </c:pt>
                <c:pt idx="8" c:formatCode="General">
                  <c:v>9.94000000000002</c:v>
                </c:pt>
                <c:pt idx="9" c:formatCode="General">
                  <c:v>14.67</c:v>
                </c:pt>
                <c:pt idx="10" c:formatCode="General">
                  <c:v>13.93</c:v>
                </c:pt>
                <c:pt idx="11" c:formatCode="General">
                  <c:v>41.54</c:v>
                </c:pt>
                <c:pt idx="12" c:formatCode="General">
                  <c:v>44.2300000000001</c:v>
                </c:pt>
                <c:pt idx="13" c:formatCode="General">
                  <c:v>45.7400000000001</c:v>
                </c:pt>
                <c:pt idx="14" c:formatCode="General">
                  <c:v>46.0000000000001</c:v>
                </c:pt>
                <c:pt idx="15" c:formatCode="General">
                  <c:v>43.4100000000001</c:v>
                </c:pt>
                <c:pt idx="16" c:formatCode="General">
                  <c:v>49.4100000000001</c:v>
                </c:pt>
                <c:pt idx="17" c:formatCode="General">
                  <c:v>45.2600000000001</c:v>
                </c:pt>
                <c:pt idx="18" c:formatCode="General">
                  <c:v>39.2600000000001</c:v>
                </c:pt>
                <c:pt idx="19" c:formatCode="General">
                  <c:v>55.6300000000001</c:v>
                </c:pt>
                <c:pt idx="20" c:formatCode="General">
                  <c:v>61.6300000000001</c:v>
                </c:pt>
                <c:pt idx="21" c:formatCode="General">
                  <c:v>67.6100000000001</c:v>
                </c:pt>
                <c:pt idx="22" c:formatCode="General">
                  <c:v>69.9500000000001</c:v>
                </c:pt>
                <c:pt idx="23" c:formatCode="General">
                  <c:v>60.2600000000001</c:v>
                </c:pt>
                <c:pt idx="24" c:formatCode="General">
                  <c:v>66.2600000000001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[總損益計算.xlsx]總和!$AG$3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[總損益計算.xlsx]總和!$AD$4:$AD$27</c:f>
              <c:strCache>
                <c:ptCount val="24"/>
                <c:pt idx="0">
                  <c:v>1月</c:v>
                </c:pt>
                <c:pt idx="1">
                  <c:v>1月</c:v>
                </c:pt>
                <c:pt idx="2">
                  <c:v>2月</c:v>
                </c:pt>
                <c:pt idx="3">
                  <c:v>2月</c:v>
                </c:pt>
                <c:pt idx="4">
                  <c:v>3月</c:v>
                </c:pt>
                <c:pt idx="5">
                  <c:v>3月</c:v>
                </c:pt>
                <c:pt idx="6">
                  <c:v>4月</c:v>
                </c:pt>
                <c:pt idx="7">
                  <c:v>4月</c:v>
                </c:pt>
                <c:pt idx="8">
                  <c:v>5月</c:v>
                </c:pt>
                <c:pt idx="9">
                  <c:v>5月</c:v>
                </c:pt>
                <c:pt idx="10">
                  <c:v>6月</c:v>
                </c:pt>
                <c:pt idx="11">
                  <c:v>6月</c:v>
                </c:pt>
                <c:pt idx="12">
                  <c:v>7月</c:v>
                </c:pt>
                <c:pt idx="13">
                  <c:v>7月</c:v>
                </c:pt>
                <c:pt idx="14">
                  <c:v>8月</c:v>
                </c:pt>
                <c:pt idx="15">
                  <c:v>8月</c:v>
                </c:pt>
                <c:pt idx="16">
                  <c:v>9月</c:v>
                </c:pt>
                <c:pt idx="17">
                  <c:v>9月</c:v>
                </c:pt>
                <c:pt idx="18">
                  <c:v>10月</c:v>
                </c:pt>
                <c:pt idx="19">
                  <c:v>10月</c:v>
                </c:pt>
                <c:pt idx="20">
                  <c:v>11月</c:v>
                </c:pt>
                <c:pt idx="21">
                  <c:v>11月</c:v>
                </c:pt>
                <c:pt idx="22">
                  <c:v>12月</c:v>
                </c:pt>
                <c:pt idx="23">
                  <c:v>12月</c:v>
                </c:pt>
              </c:strCache>
            </c:strRef>
          </c:cat>
          <c:val>
            <c:numRef>
              <c:f>[總損益計算.xlsx]總和!$AG$4:$AG$28</c:f>
              <c:numCache>
                <c:formatCode>General</c:formatCode>
                <c:ptCount val="25"/>
                <c:pt idx="0" c:formatCode="General">
                  <c:v>0</c:v>
                </c:pt>
                <c:pt idx="1" c:formatCode="General">
                  <c:v>41.63</c:v>
                </c:pt>
                <c:pt idx="2" c:formatCode="General">
                  <c:v>47.63</c:v>
                </c:pt>
                <c:pt idx="3" c:formatCode="General">
                  <c:v>53.25</c:v>
                </c:pt>
                <c:pt idx="4" c:formatCode="General">
                  <c:v>59.25</c:v>
                </c:pt>
                <c:pt idx="5" c:formatCode="General">
                  <c:v>63.41</c:v>
                </c:pt>
                <c:pt idx="6" c:formatCode="General">
                  <c:v>65.8399999999999</c:v>
                </c:pt>
                <c:pt idx="7" c:formatCode="General">
                  <c:v>85.11</c:v>
                </c:pt>
                <c:pt idx="8" c:formatCode="General">
                  <c:v>79.11</c:v>
                </c:pt>
                <c:pt idx="9" c:formatCode="General">
                  <c:v>72.51</c:v>
                </c:pt>
                <c:pt idx="10" c:formatCode="General">
                  <c:v>78.51</c:v>
                </c:pt>
                <c:pt idx="11" c:formatCode="General">
                  <c:v>61.1</c:v>
                </c:pt>
                <c:pt idx="12" c:formatCode="General">
                  <c:v>67.1</c:v>
                </c:pt>
                <c:pt idx="13" c:formatCode="General">
                  <c:v>102.18</c:v>
                </c:pt>
                <c:pt idx="14" c:formatCode="General">
                  <c:v>108.18</c:v>
                </c:pt>
                <c:pt idx="15" c:formatCode="General">
                  <c:v>96.18</c:v>
                </c:pt>
                <c:pt idx="16" c:formatCode="General">
                  <c:v>90.18</c:v>
                </c:pt>
                <c:pt idx="17" c:formatCode="General">
                  <c:v>107.55</c:v>
                </c:pt>
                <c:pt idx="18" c:formatCode="General">
                  <c:v>113.55</c:v>
                </c:pt>
                <c:pt idx="19" c:formatCode="General">
                  <c:v>131.14</c:v>
                </c:pt>
                <c:pt idx="20" c:formatCode="General">
                  <c:v>125.14</c:v>
                </c:pt>
                <c:pt idx="21" c:formatCode="General">
                  <c:v>137.29</c:v>
                </c:pt>
                <c:pt idx="22" c:formatCode="General">
                  <c:v>131.29</c:v>
                </c:pt>
                <c:pt idx="23" c:formatCode="General">
                  <c:v>137.74</c:v>
                </c:pt>
                <c:pt idx="24" c:formatCode="General">
                  <c:v>143.74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[總損益計算.xlsx]總和!$AH$3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[總損益計算.xlsx]總和!$AD$4:$AD$27</c:f>
              <c:strCache>
                <c:ptCount val="24"/>
                <c:pt idx="0">
                  <c:v>1月</c:v>
                </c:pt>
                <c:pt idx="1">
                  <c:v>1月</c:v>
                </c:pt>
                <c:pt idx="2">
                  <c:v>2月</c:v>
                </c:pt>
                <c:pt idx="3">
                  <c:v>2月</c:v>
                </c:pt>
                <c:pt idx="4">
                  <c:v>3月</c:v>
                </c:pt>
                <c:pt idx="5">
                  <c:v>3月</c:v>
                </c:pt>
                <c:pt idx="6">
                  <c:v>4月</c:v>
                </c:pt>
                <c:pt idx="7">
                  <c:v>4月</c:v>
                </c:pt>
                <c:pt idx="8">
                  <c:v>5月</c:v>
                </c:pt>
                <c:pt idx="9">
                  <c:v>5月</c:v>
                </c:pt>
                <c:pt idx="10">
                  <c:v>6月</c:v>
                </c:pt>
                <c:pt idx="11">
                  <c:v>6月</c:v>
                </c:pt>
                <c:pt idx="12">
                  <c:v>7月</c:v>
                </c:pt>
                <c:pt idx="13">
                  <c:v>7月</c:v>
                </c:pt>
                <c:pt idx="14">
                  <c:v>8月</c:v>
                </c:pt>
                <c:pt idx="15">
                  <c:v>8月</c:v>
                </c:pt>
                <c:pt idx="16">
                  <c:v>9月</c:v>
                </c:pt>
                <c:pt idx="17">
                  <c:v>9月</c:v>
                </c:pt>
                <c:pt idx="18">
                  <c:v>10月</c:v>
                </c:pt>
                <c:pt idx="19">
                  <c:v>10月</c:v>
                </c:pt>
                <c:pt idx="20">
                  <c:v>11月</c:v>
                </c:pt>
                <c:pt idx="21">
                  <c:v>11月</c:v>
                </c:pt>
                <c:pt idx="22">
                  <c:v>12月</c:v>
                </c:pt>
                <c:pt idx="23">
                  <c:v>12月</c:v>
                </c:pt>
              </c:strCache>
            </c:strRef>
          </c:cat>
          <c:val>
            <c:numRef>
              <c:f>[總損益計算.xlsx]總和!$AH$4:$AH$28</c:f>
              <c:numCache>
                <c:formatCode>General</c:formatCode>
                <c:ptCount val="25"/>
                <c:pt idx="0" c:formatCode="General">
                  <c:v>0</c:v>
                </c:pt>
                <c:pt idx="1" c:formatCode="General">
                  <c:v>-4.28000000000002</c:v>
                </c:pt>
                <c:pt idx="2" c:formatCode="General">
                  <c:v>-2.14000000000004</c:v>
                </c:pt>
                <c:pt idx="3" c:formatCode="General">
                  <c:v>-16.33</c:v>
                </c:pt>
                <c:pt idx="4" c:formatCode="General">
                  <c:v>-10.33</c:v>
                </c:pt>
                <c:pt idx="5" c:formatCode="General">
                  <c:v>-22.33</c:v>
                </c:pt>
                <c:pt idx="6" c:formatCode="General">
                  <c:v>-16.33</c:v>
                </c:pt>
                <c:pt idx="7" c:formatCode="General">
                  <c:v>1.67999999999997</c:v>
                </c:pt>
                <c:pt idx="8" c:formatCode="General">
                  <c:v>7.67999999999997</c:v>
                </c:pt>
                <c:pt idx="9" c:formatCode="General">
                  <c:v>6.73999999999997</c:v>
                </c:pt>
                <c:pt idx="10" c:formatCode="General">
                  <c:v>12.74</c:v>
                </c:pt>
                <c:pt idx="11" c:formatCode="General">
                  <c:v>33.36</c:v>
                </c:pt>
                <c:pt idx="12" c:formatCode="General">
                  <c:v>39.36</c:v>
                </c:pt>
                <c:pt idx="13" c:formatCode="General">
                  <c:v>37.08</c:v>
                </c:pt>
                <c:pt idx="14" c:formatCode="General">
                  <c:v>43.08</c:v>
                </c:pt>
                <c:pt idx="15" c:formatCode="General">
                  <c:v>79.29</c:v>
                </c:pt>
                <c:pt idx="16" c:formatCode="General">
                  <c:v>73.29</c:v>
                </c:pt>
                <c:pt idx="17" c:formatCode="General">
                  <c:v>78.92</c:v>
                </c:pt>
                <c:pt idx="18" c:formatCode="General">
                  <c:v>81.76</c:v>
                </c:pt>
                <c:pt idx="19" c:formatCode="General">
                  <c:v>90.35</c:v>
                </c:pt>
                <c:pt idx="20" c:formatCode="General">
                  <c:v>81.96</c:v>
                </c:pt>
                <c:pt idx="21" c:formatCode="General">
                  <c:v>100.83</c:v>
                </c:pt>
                <c:pt idx="22" c:formatCode="General">
                  <c:v>115.03</c:v>
                </c:pt>
                <c:pt idx="23" c:formatCode="General">
                  <c:v>119.01</c:v>
                </c:pt>
                <c:pt idx="24" c:formatCode="General">
                  <c:v>125.01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[總損益計算.xlsx]總和!$AI$3</c:f>
              <c:strCache>
                <c:ptCount val="1"/>
                <c:pt idx="0">
                  <c:v>2021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[總損益計算.xlsx]總和!$AD$4:$AD$27</c:f>
              <c:strCache>
                <c:ptCount val="24"/>
                <c:pt idx="0">
                  <c:v>1月</c:v>
                </c:pt>
                <c:pt idx="1">
                  <c:v>1月</c:v>
                </c:pt>
                <c:pt idx="2">
                  <c:v>2月</c:v>
                </c:pt>
                <c:pt idx="3">
                  <c:v>2月</c:v>
                </c:pt>
                <c:pt idx="4">
                  <c:v>3月</c:v>
                </c:pt>
                <c:pt idx="5">
                  <c:v>3月</c:v>
                </c:pt>
                <c:pt idx="6">
                  <c:v>4月</c:v>
                </c:pt>
                <c:pt idx="7">
                  <c:v>4月</c:v>
                </c:pt>
                <c:pt idx="8">
                  <c:v>5月</c:v>
                </c:pt>
                <c:pt idx="9">
                  <c:v>5月</c:v>
                </c:pt>
                <c:pt idx="10">
                  <c:v>6月</c:v>
                </c:pt>
                <c:pt idx="11">
                  <c:v>6月</c:v>
                </c:pt>
                <c:pt idx="12">
                  <c:v>7月</c:v>
                </c:pt>
                <c:pt idx="13">
                  <c:v>7月</c:v>
                </c:pt>
                <c:pt idx="14">
                  <c:v>8月</c:v>
                </c:pt>
                <c:pt idx="15">
                  <c:v>8月</c:v>
                </c:pt>
                <c:pt idx="16">
                  <c:v>9月</c:v>
                </c:pt>
                <c:pt idx="17">
                  <c:v>9月</c:v>
                </c:pt>
                <c:pt idx="18">
                  <c:v>10月</c:v>
                </c:pt>
                <c:pt idx="19">
                  <c:v>10月</c:v>
                </c:pt>
                <c:pt idx="20">
                  <c:v>11月</c:v>
                </c:pt>
                <c:pt idx="21">
                  <c:v>11月</c:v>
                </c:pt>
                <c:pt idx="22">
                  <c:v>12月</c:v>
                </c:pt>
                <c:pt idx="23">
                  <c:v>12月</c:v>
                </c:pt>
              </c:strCache>
            </c:strRef>
          </c:cat>
          <c:val>
            <c:numRef>
              <c:f>[總損益計算.xlsx]總和!$AI$4:$AI$28</c:f>
              <c:numCache>
                <c:formatCode>General</c:formatCode>
                <c:ptCount val="25"/>
                <c:pt idx="0" c:formatCode="General">
                  <c:v>0</c:v>
                </c:pt>
                <c:pt idx="1" c:formatCode="General">
                  <c:v>24.51</c:v>
                </c:pt>
                <c:pt idx="2" c:formatCode="General">
                  <c:v>30.51</c:v>
                </c:pt>
                <c:pt idx="3" c:formatCode="General">
                  <c:v>32.43</c:v>
                </c:pt>
                <c:pt idx="4" c:formatCode="General">
                  <c:v>26.43</c:v>
                </c:pt>
                <c:pt idx="5" c:formatCode="General">
                  <c:v>23.02</c:v>
                </c:pt>
                <c:pt idx="6" c:formatCode="General">
                  <c:v>17.02</c:v>
                </c:pt>
                <c:pt idx="7" c:formatCode="General">
                  <c:v>19.24</c:v>
                </c:pt>
                <c:pt idx="8" c:formatCode="General">
                  <c:v>25.24</c:v>
                </c:pt>
                <c:pt idx="9" c:formatCode="General">
                  <c:v>36.68</c:v>
                </c:pt>
                <c:pt idx="10" c:formatCode="General">
                  <c:v>59.97</c:v>
                </c:pt>
                <c:pt idx="11" c:formatCode="General">
                  <c:v>47.97</c:v>
                </c:pt>
                <c:pt idx="12" c:formatCode="General">
                  <c:v>53.97</c:v>
                </c:pt>
                <c:pt idx="13" c:formatCode="General">
                  <c:v>55.92</c:v>
                </c:pt>
                <c:pt idx="14" c:formatCode="General">
                  <c:v>61.92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-1035358128"/>
        <c:axId val="-1035360304"/>
      </c:lineChart>
      <c:catAx>
        <c:axId val="-103535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00000" spcFirstLastPara="1" vertOverflow="ellipsis" vert="horz" wrap="square" anchor="ctr" anchorCtr="1"/>
          <a:lstStyle/>
          <a:p>
            <a:pPr>
              <a:defRPr lang="zh-TW"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035360304"/>
        <c:crosses val="autoZero"/>
        <c:auto val="1"/>
        <c:lblAlgn val="ctr"/>
        <c:lblOffset val="100"/>
        <c:tickLblSkip val="4"/>
        <c:noMultiLvlLbl val="0"/>
      </c:catAx>
      <c:valAx>
        <c:axId val="-103536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03535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TW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TW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'[CCS.xlsx]大額存款_Swap Ask'!$D$3</c:f>
              <c:strCache>
                <c:ptCount val="1"/>
                <c:pt idx="0">
                  <c:v>3M Swap Point(R)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'[CCS.xlsx]大額存款_Swap Ask'!$C$4:$C$382</c:f>
              <c:numCache>
                <c:formatCode>yyyy/m/d</c:formatCode>
                <c:ptCount val="296"/>
                <c:pt idx="0" c:formatCode="yyyy/m/d">
                  <c:v>43952</c:v>
                </c:pt>
                <c:pt idx="1" c:formatCode="yyyy/m/d">
                  <c:v>43955</c:v>
                </c:pt>
                <c:pt idx="2" c:formatCode="yyyy/m/d">
                  <c:v>43956</c:v>
                </c:pt>
                <c:pt idx="3" c:formatCode="yyyy/m/d">
                  <c:v>43957</c:v>
                </c:pt>
                <c:pt idx="4" c:formatCode="yyyy/m/d">
                  <c:v>43958</c:v>
                </c:pt>
                <c:pt idx="5" c:formatCode="yyyy/m/d">
                  <c:v>43959</c:v>
                </c:pt>
                <c:pt idx="6" c:formatCode="yyyy/m/d">
                  <c:v>43962</c:v>
                </c:pt>
                <c:pt idx="7" c:formatCode="yyyy/m/d">
                  <c:v>43963</c:v>
                </c:pt>
                <c:pt idx="8" c:formatCode="yyyy/m/d">
                  <c:v>43964</c:v>
                </c:pt>
                <c:pt idx="9" c:formatCode="yyyy/m/d">
                  <c:v>43965</c:v>
                </c:pt>
                <c:pt idx="10" c:formatCode="yyyy/m/d">
                  <c:v>43966</c:v>
                </c:pt>
                <c:pt idx="11" c:formatCode="yyyy/m/d">
                  <c:v>43969</c:v>
                </c:pt>
                <c:pt idx="12" c:formatCode="yyyy/m/d">
                  <c:v>43970</c:v>
                </c:pt>
                <c:pt idx="13" c:formatCode="yyyy/m/d">
                  <c:v>43971</c:v>
                </c:pt>
                <c:pt idx="14" c:formatCode="yyyy/m/d">
                  <c:v>43972</c:v>
                </c:pt>
                <c:pt idx="15" c:formatCode="yyyy/m/d">
                  <c:v>43973</c:v>
                </c:pt>
                <c:pt idx="16" c:formatCode="yyyy/m/d">
                  <c:v>43977</c:v>
                </c:pt>
                <c:pt idx="17" c:formatCode="yyyy/m/d">
                  <c:v>43978</c:v>
                </c:pt>
                <c:pt idx="18" c:formatCode="yyyy/m/d">
                  <c:v>43979</c:v>
                </c:pt>
                <c:pt idx="19" c:formatCode="yyyy/m/d">
                  <c:v>43980</c:v>
                </c:pt>
                <c:pt idx="20" c:formatCode="yyyy/m/d">
                  <c:v>43983</c:v>
                </c:pt>
                <c:pt idx="21" c:formatCode="yyyy/m/d">
                  <c:v>43984</c:v>
                </c:pt>
                <c:pt idx="22" c:formatCode="yyyy/m/d">
                  <c:v>43985</c:v>
                </c:pt>
                <c:pt idx="23" c:formatCode="yyyy/m/d">
                  <c:v>43986</c:v>
                </c:pt>
                <c:pt idx="24" c:formatCode="yyyy/m/d">
                  <c:v>43987</c:v>
                </c:pt>
                <c:pt idx="25" c:formatCode="yyyy/m/d">
                  <c:v>43990</c:v>
                </c:pt>
                <c:pt idx="26" c:formatCode="yyyy/m/d">
                  <c:v>43991</c:v>
                </c:pt>
                <c:pt idx="27" c:formatCode="yyyy/m/d">
                  <c:v>43992</c:v>
                </c:pt>
                <c:pt idx="28" c:formatCode="yyyy/m/d">
                  <c:v>43993</c:v>
                </c:pt>
                <c:pt idx="29" c:formatCode="yyyy/m/d">
                  <c:v>43994</c:v>
                </c:pt>
                <c:pt idx="30" c:formatCode="yyyy/m/d">
                  <c:v>43997</c:v>
                </c:pt>
                <c:pt idx="31" c:formatCode="yyyy/m/d">
                  <c:v>43998</c:v>
                </c:pt>
                <c:pt idx="32" c:formatCode="yyyy/m/d">
                  <c:v>43999</c:v>
                </c:pt>
                <c:pt idx="33" c:formatCode="yyyy/m/d">
                  <c:v>44000</c:v>
                </c:pt>
                <c:pt idx="34" c:formatCode="yyyy/m/d">
                  <c:v>44001</c:v>
                </c:pt>
                <c:pt idx="35" c:formatCode="yyyy/m/d">
                  <c:v>44004</c:v>
                </c:pt>
                <c:pt idx="36" c:formatCode="yyyy/m/d">
                  <c:v>44005</c:v>
                </c:pt>
                <c:pt idx="37" c:formatCode="yyyy/m/d">
                  <c:v>44006</c:v>
                </c:pt>
                <c:pt idx="38" c:formatCode="yyyy/m/d">
                  <c:v>44007</c:v>
                </c:pt>
                <c:pt idx="39" c:formatCode="yyyy/m/d">
                  <c:v>44008</c:v>
                </c:pt>
                <c:pt idx="40" c:formatCode="yyyy/m/d">
                  <c:v>44011</c:v>
                </c:pt>
                <c:pt idx="41" c:formatCode="yyyy/m/d">
                  <c:v>44012</c:v>
                </c:pt>
                <c:pt idx="42" c:formatCode="yyyy/m/d">
                  <c:v>44013</c:v>
                </c:pt>
                <c:pt idx="43" c:formatCode="yyyy/m/d">
                  <c:v>44014</c:v>
                </c:pt>
                <c:pt idx="44" c:formatCode="yyyy/m/d">
                  <c:v>44018</c:v>
                </c:pt>
                <c:pt idx="45" c:formatCode="yyyy/m/d">
                  <c:v>44019</c:v>
                </c:pt>
                <c:pt idx="46" c:formatCode="yyyy/m/d">
                  <c:v>44020</c:v>
                </c:pt>
                <c:pt idx="47" c:formatCode="yyyy/m/d">
                  <c:v>44021</c:v>
                </c:pt>
                <c:pt idx="48" c:formatCode="yyyy/m/d">
                  <c:v>44022</c:v>
                </c:pt>
                <c:pt idx="49" c:formatCode="yyyy/m/d">
                  <c:v>44025</c:v>
                </c:pt>
                <c:pt idx="50" c:formatCode="yyyy/m/d">
                  <c:v>44026</c:v>
                </c:pt>
                <c:pt idx="51" c:formatCode="yyyy/m/d">
                  <c:v>44027</c:v>
                </c:pt>
                <c:pt idx="52" c:formatCode="yyyy/m/d">
                  <c:v>44028</c:v>
                </c:pt>
                <c:pt idx="53" c:formatCode="yyyy/m/d">
                  <c:v>44029</c:v>
                </c:pt>
                <c:pt idx="54" c:formatCode="yyyy/m/d">
                  <c:v>44032</c:v>
                </c:pt>
                <c:pt idx="55" c:formatCode="yyyy/m/d">
                  <c:v>44033</c:v>
                </c:pt>
                <c:pt idx="56" c:formatCode="yyyy/m/d">
                  <c:v>44034</c:v>
                </c:pt>
                <c:pt idx="57" c:formatCode="yyyy/m/d">
                  <c:v>44035</c:v>
                </c:pt>
                <c:pt idx="58" c:formatCode="yyyy/m/d">
                  <c:v>44036</c:v>
                </c:pt>
                <c:pt idx="59" c:formatCode="yyyy/m/d">
                  <c:v>44039</c:v>
                </c:pt>
                <c:pt idx="60" c:formatCode="yyyy/m/d">
                  <c:v>44040</c:v>
                </c:pt>
                <c:pt idx="61" c:formatCode="yyyy/m/d">
                  <c:v>44041</c:v>
                </c:pt>
                <c:pt idx="62" c:formatCode="yyyy/m/d">
                  <c:v>44042</c:v>
                </c:pt>
                <c:pt idx="63" c:formatCode="yyyy/m/d">
                  <c:v>44043</c:v>
                </c:pt>
                <c:pt idx="64" c:formatCode="yyyy/m/d">
                  <c:v>44046</c:v>
                </c:pt>
                <c:pt idx="65" c:formatCode="yyyy/m/d">
                  <c:v>44047</c:v>
                </c:pt>
                <c:pt idx="66" c:formatCode="yyyy/m/d">
                  <c:v>44048</c:v>
                </c:pt>
                <c:pt idx="67" c:formatCode="yyyy/m/d">
                  <c:v>44049</c:v>
                </c:pt>
                <c:pt idx="68" c:formatCode="yyyy/m/d">
                  <c:v>44050</c:v>
                </c:pt>
                <c:pt idx="69" c:formatCode="yyyy/m/d">
                  <c:v>44053</c:v>
                </c:pt>
                <c:pt idx="70" c:formatCode="yyyy/m/d">
                  <c:v>44054</c:v>
                </c:pt>
                <c:pt idx="71" c:formatCode="yyyy/m/d">
                  <c:v>44055</c:v>
                </c:pt>
                <c:pt idx="72" c:formatCode="yyyy/m/d">
                  <c:v>44056</c:v>
                </c:pt>
                <c:pt idx="73" c:formatCode="yyyy/m/d">
                  <c:v>44057</c:v>
                </c:pt>
                <c:pt idx="74" c:formatCode="yyyy/m/d">
                  <c:v>44060</c:v>
                </c:pt>
                <c:pt idx="75" c:formatCode="yyyy/m/d">
                  <c:v>44061</c:v>
                </c:pt>
                <c:pt idx="76" c:formatCode="yyyy/m/d">
                  <c:v>44062</c:v>
                </c:pt>
                <c:pt idx="77" c:formatCode="yyyy/m/d">
                  <c:v>44063</c:v>
                </c:pt>
                <c:pt idx="78" c:formatCode="yyyy/m/d">
                  <c:v>44064</c:v>
                </c:pt>
                <c:pt idx="79" c:formatCode="yyyy/m/d">
                  <c:v>44067</c:v>
                </c:pt>
                <c:pt idx="80" c:formatCode="yyyy/m/d">
                  <c:v>44068</c:v>
                </c:pt>
                <c:pt idx="81" c:formatCode="yyyy/m/d">
                  <c:v>44069</c:v>
                </c:pt>
                <c:pt idx="82" c:formatCode="yyyy/m/d">
                  <c:v>44070</c:v>
                </c:pt>
                <c:pt idx="83" c:formatCode="yyyy/m/d">
                  <c:v>44071</c:v>
                </c:pt>
                <c:pt idx="84" c:formatCode="yyyy/m/d">
                  <c:v>44074</c:v>
                </c:pt>
                <c:pt idx="85" c:formatCode="yyyy/m/d">
                  <c:v>44075</c:v>
                </c:pt>
                <c:pt idx="86" c:formatCode="yyyy/m/d">
                  <c:v>44076</c:v>
                </c:pt>
                <c:pt idx="87" c:formatCode="yyyy/m/d">
                  <c:v>44077</c:v>
                </c:pt>
                <c:pt idx="88" c:formatCode="yyyy/m/d">
                  <c:v>44078</c:v>
                </c:pt>
                <c:pt idx="89" c:formatCode="yyyy/m/d">
                  <c:v>44082</c:v>
                </c:pt>
                <c:pt idx="90" c:formatCode="yyyy/m/d">
                  <c:v>44083</c:v>
                </c:pt>
                <c:pt idx="91" c:formatCode="yyyy/m/d">
                  <c:v>44084</c:v>
                </c:pt>
                <c:pt idx="92" c:formatCode="yyyy/m/d">
                  <c:v>44085</c:v>
                </c:pt>
                <c:pt idx="93" c:formatCode="yyyy/m/d">
                  <c:v>44088</c:v>
                </c:pt>
                <c:pt idx="94" c:formatCode="yyyy/m/d">
                  <c:v>44089</c:v>
                </c:pt>
                <c:pt idx="95" c:formatCode="yyyy/m/d">
                  <c:v>44090</c:v>
                </c:pt>
                <c:pt idx="96" c:formatCode="yyyy/m/d">
                  <c:v>44091</c:v>
                </c:pt>
                <c:pt idx="97" c:formatCode="yyyy/m/d">
                  <c:v>44092</c:v>
                </c:pt>
                <c:pt idx="98" c:formatCode="yyyy/m/d">
                  <c:v>44095</c:v>
                </c:pt>
                <c:pt idx="99" c:formatCode="yyyy/m/d">
                  <c:v>44096</c:v>
                </c:pt>
                <c:pt idx="100" c:formatCode="yyyy/m/d">
                  <c:v>44097</c:v>
                </c:pt>
                <c:pt idx="101" c:formatCode="yyyy/m/d">
                  <c:v>44098</c:v>
                </c:pt>
                <c:pt idx="102" c:formatCode="yyyy/m/d">
                  <c:v>44099</c:v>
                </c:pt>
                <c:pt idx="103" c:formatCode="yyyy/m/d">
                  <c:v>44102</c:v>
                </c:pt>
                <c:pt idx="104" c:formatCode="yyyy/m/d">
                  <c:v>44103</c:v>
                </c:pt>
                <c:pt idx="105" c:formatCode="yyyy/m/d">
                  <c:v>44104</c:v>
                </c:pt>
                <c:pt idx="106" c:formatCode="yyyy/m/d">
                  <c:v>44105</c:v>
                </c:pt>
                <c:pt idx="107" c:formatCode="yyyy/m/d">
                  <c:v>44106</c:v>
                </c:pt>
                <c:pt idx="108" c:formatCode="yyyy/m/d">
                  <c:v>44109</c:v>
                </c:pt>
                <c:pt idx="109" c:formatCode="yyyy/m/d">
                  <c:v>44110</c:v>
                </c:pt>
                <c:pt idx="110" c:formatCode="yyyy/m/d">
                  <c:v>44111</c:v>
                </c:pt>
                <c:pt idx="111" c:formatCode="yyyy/m/d">
                  <c:v>44112</c:v>
                </c:pt>
                <c:pt idx="112" c:formatCode="yyyy/m/d">
                  <c:v>44113</c:v>
                </c:pt>
                <c:pt idx="113" c:formatCode="yyyy/m/d">
                  <c:v>44117</c:v>
                </c:pt>
                <c:pt idx="114" c:formatCode="yyyy/m/d">
                  <c:v>44118</c:v>
                </c:pt>
                <c:pt idx="115" c:formatCode="yyyy/m/d">
                  <c:v>44119</c:v>
                </c:pt>
                <c:pt idx="116" c:formatCode="yyyy/m/d">
                  <c:v>44120</c:v>
                </c:pt>
                <c:pt idx="117" c:formatCode="yyyy/m/d">
                  <c:v>44123</c:v>
                </c:pt>
                <c:pt idx="118" c:formatCode="yyyy/m/d">
                  <c:v>44124</c:v>
                </c:pt>
                <c:pt idx="119" c:formatCode="yyyy/m/d">
                  <c:v>44125</c:v>
                </c:pt>
                <c:pt idx="120" c:formatCode="yyyy/m/d">
                  <c:v>44126</c:v>
                </c:pt>
                <c:pt idx="121" c:formatCode="yyyy/m/d">
                  <c:v>44127</c:v>
                </c:pt>
                <c:pt idx="122" c:formatCode="yyyy/m/d">
                  <c:v>44130</c:v>
                </c:pt>
                <c:pt idx="123" c:formatCode="yyyy/m/d">
                  <c:v>44131</c:v>
                </c:pt>
                <c:pt idx="124" c:formatCode="yyyy/m/d">
                  <c:v>44132</c:v>
                </c:pt>
                <c:pt idx="125" c:formatCode="yyyy/m/d">
                  <c:v>44133</c:v>
                </c:pt>
                <c:pt idx="126" c:formatCode="yyyy/m/d">
                  <c:v>44134</c:v>
                </c:pt>
                <c:pt idx="127" c:formatCode="yyyy/m/d">
                  <c:v>44137</c:v>
                </c:pt>
                <c:pt idx="128" c:formatCode="yyyy/m/d">
                  <c:v>44138</c:v>
                </c:pt>
                <c:pt idx="129" c:formatCode="yyyy/m/d">
                  <c:v>44139</c:v>
                </c:pt>
                <c:pt idx="130" c:formatCode="yyyy/m/d">
                  <c:v>44140</c:v>
                </c:pt>
                <c:pt idx="131" c:formatCode="yyyy/m/d">
                  <c:v>44141</c:v>
                </c:pt>
                <c:pt idx="132" c:formatCode="yyyy/m/d">
                  <c:v>44144</c:v>
                </c:pt>
                <c:pt idx="133" c:formatCode="yyyy/m/d">
                  <c:v>44145</c:v>
                </c:pt>
                <c:pt idx="134" c:formatCode="yyyy/m/d">
                  <c:v>44147</c:v>
                </c:pt>
                <c:pt idx="135" c:formatCode="yyyy/m/d">
                  <c:v>44148</c:v>
                </c:pt>
                <c:pt idx="136" c:formatCode="yyyy/m/d">
                  <c:v>44151</c:v>
                </c:pt>
                <c:pt idx="137" c:formatCode="yyyy/m/d">
                  <c:v>44152</c:v>
                </c:pt>
                <c:pt idx="138" c:formatCode="yyyy/m/d">
                  <c:v>44153</c:v>
                </c:pt>
                <c:pt idx="139" c:formatCode="yyyy/m/d">
                  <c:v>44154</c:v>
                </c:pt>
                <c:pt idx="140" c:formatCode="yyyy/m/d">
                  <c:v>44155</c:v>
                </c:pt>
                <c:pt idx="141" c:formatCode="yyyy/m/d">
                  <c:v>44158</c:v>
                </c:pt>
                <c:pt idx="142" c:formatCode="yyyy/m/d">
                  <c:v>44159</c:v>
                </c:pt>
                <c:pt idx="143" c:formatCode="yyyy/m/d">
                  <c:v>44160</c:v>
                </c:pt>
                <c:pt idx="144" c:formatCode="yyyy/m/d">
                  <c:v>44162</c:v>
                </c:pt>
                <c:pt idx="145" c:formatCode="yyyy/m/d">
                  <c:v>44165</c:v>
                </c:pt>
                <c:pt idx="146" c:formatCode="yyyy/m/d">
                  <c:v>44166</c:v>
                </c:pt>
                <c:pt idx="147" c:formatCode="yyyy/m/d">
                  <c:v>44167</c:v>
                </c:pt>
                <c:pt idx="148" c:formatCode="yyyy/m/d">
                  <c:v>44168</c:v>
                </c:pt>
                <c:pt idx="149" c:formatCode="yyyy/m/d">
                  <c:v>44169</c:v>
                </c:pt>
                <c:pt idx="150" c:formatCode="yyyy/m/d">
                  <c:v>44172</c:v>
                </c:pt>
                <c:pt idx="151" c:formatCode="yyyy/m/d">
                  <c:v>44173</c:v>
                </c:pt>
                <c:pt idx="152" c:formatCode="yyyy/m/d">
                  <c:v>44174</c:v>
                </c:pt>
                <c:pt idx="153" c:formatCode="yyyy/m/d">
                  <c:v>44175</c:v>
                </c:pt>
                <c:pt idx="154" c:formatCode="yyyy/m/d">
                  <c:v>44176</c:v>
                </c:pt>
                <c:pt idx="155" c:formatCode="yyyy/m/d">
                  <c:v>44179</c:v>
                </c:pt>
                <c:pt idx="156" c:formatCode="yyyy/m/d">
                  <c:v>44180</c:v>
                </c:pt>
                <c:pt idx="157" c:formatCode="yyyy/m/d">
                  <c:v>44181</c:v>
                </c:pt>
                <c:pt idx="158" c:formatCode="yyyy/m/d">
                  <c:v>44182</c:v>
                </c:pt>
                <c:pt idx="159" c:formatCode="yyyy/m/d">
                  <c:v>44183</c:v>
                </c:pt>
                <c:pt idx="160" c:formatCode="yyyy/m/d">
                  <c:v>44186</c:v>
                </c:pt>
                <c:pt idx="161" c:formatCode="yyyy/m/d">
                  <c:v>44187</c:v>
                </c:pt>
                <c:pt idx="162" c:formatCode="yyyy/m/d">
                  <c:v>44188</c:v>
                </c:pt>
                <c:pt idx="163" c:formatCode="yyyy/m/d">
                  <c:v>44189</c:v>
                </c:pt>
                <c:pt idx="164" c:formatCode="yyyy/m/d">
                  <c:v>44194</c:v>
                </c:pt>
                <c:pt idx="165" c:formatCode="yyyy/m/d">
                  <c:v>44195</c:v>
                </c:pt>
                <c:pt idx="166" c:formatCode="yyyy/m/d">
                  <c:v>44196</c:v>
                </c:pt>
                <c:pt idx="167" c:formatCode="yyyy/m/d">
                  <c:v>44201</c:v>
                </c:pt>
                <c:pt idx="168" c:formatCode="yyyy/m/d">
                  <c:v>44202</c:v>
                </c:pt>
                <c:pt idx="169" c:formatCode="yyyy/m/d">
                  <c:v>44203</c:v>
                </c:pt>
                <c:pt idx="170" c:formatCode="yyyy/m/d">
                  <c:v>44204</c:v>
                </c:pt>
                <c:pt idx="171" c:formatCode="yyyy/m/d">
                  <c:v>44207</c:v>
                </c:pt>
                <c:pt idx="172" c:formatCode="yyyy/m/d">
                  <c:v>44208</c:v>
                </c:pt>
                <c:pt idx="173" c:formatCode="yyyy/m/d">
                  <c:v>44209</c:v>
                </c:pt>
                <c:pt idx="174" c:formatCode="yyyy/m/d">
                  <c:v>44210</c:v>
                </c:pt>
                <c:pt idx="175" c:formatCode="yyyy/m/d">
                  <c:v>44211</c:v>
                </c:pt>
                <c:pt idx="176" c:formatCode="yyyy/m/d">
                  <c:v>44215</c:v>
                </c:pt>
                <c:pt idx="177" c:formatCode="yyyy/m/d">
                  <c:v>44216</c:v>
                </c:pt>
                <c:pt idx="178" c:formatCode="yyyy/m/d">
                  <c:v>44217</c:v>
                </c:pt>
                <c:pt idx="179" c:formatCode="yyyy/m/d">
                  <c:v>44218</c:v>
                </c:pt>
                <c:pt idx="180" c:formatCode="yyyy/m/d">
                  <c:v>44221</c:v>
                </c:pt>
                <c:pt idx="181" c:formatCode="yyyy/m/d">
                  <c:v>44222</c:v>
                </c:pt>
                <c:pt idx="182" c:formatCode="yyyy/m/d">
                  <c:v>44223</c:v>
                </c:pt>
                <c:pt idx="183" c:formatCode="yyyy/m/d">
                  <c:v>44224</c:v>
                </c:pt>
                <c:pt idx="184" c:formatCode="yyyy/m/d">
                  <c:v>44225</c:v>
                </c:pt>
                <c:pt idx="185" c:formatCode="yyyy/m/d">
                  <c:v>44228</c:v>
                </c:pt>
                <c:pt idx="186" c:formatCode="yyyy/m/d">
                  <c:v>44229</c:v>
                </c:pt>
                <c:pt idx="187" c:formatCode="yyyy/m/d">
                  <c:v>44230</c:v>
                </c:pt>
                <c:pt idx="188" c:formatCode="yyyy/m/d">
                  <c:v>44231</c:v>
                </c:pt>
                <c:pt idx="189" c:formatCode="yyyy/m/d">
                  <c:v>44232</c:v>
                </c:pt>
                <c:pt idx="190" c:formatCode="yyyy/m/d">
                  <c:v>44235</c:v>
                </c:pt>
                <c:pt idx="191" c:formatCode="yyyy/m/d">
                  <c:v>44236</c:v>
                </c:pt>
                <c:pt idx="192" c:formatCode="yyyy/m/d">
                  <c:v>44237</c:v>
                </c:pt>
                <c:pt idx="193" c:formatCode="yyyy/m/d">
                  <c:v>44238</c:v>
                </c:pt>
                <c:pt idx="194" c:formatCode="yyyy/m/d">
                  <c:v>44239</c:v>
                </c:pt>
                <c:pt idx="195" c:formatCode="yyyy/m/d">
                  <c:v>44243</c:v>
                </c:pt>
                <c:pt idx="196" c:formatCode="yyyy/m/d">
                  <c:v>44244</c:v>
                </c:pt>
                <c:pt idx="197" c:formatCode="yyyy/m/d">
                  <c:v>44245</c:v>
                </c:pt>
                <c:pt idx="198" c:formatCode="yyyy/m/d">
                  <c:v>44246</c:v>
                </c:pt>
                <c:pt idx="199" c:formatCode="yyyy/m/d">
                  <c:v>44249</c:v>
                </c:pt>
                <c:pt idx="200" c:formatCode="yyyy/m/d">
                  <c:v>44250</c:v>
                </c:pt>
                <c:pt idx="201" c:formatCode="yyyy/m/d">
                  <c:v>44251</c:v>
                </c:pt>
                <c:pt idx="202" c:formatCode="yyyy/m/d">
                  <c:v>44252</c:v>
                </c:pt>
                <c:pt idx="203" c:formatCode="yyyy/m/d">
                  <c:v>44253</c:v>
                </c:pt>
                <c:pt idx="204" c:formatCode="yyyy/m/d">
                  <c:v>44256</c:v>
                </c:pt>
                <c:pt idx="205" c:formatCode="yyyy/m/d">
                  <c:v>44257</c:v>
                </c:pt>
                <c:pt idx="206" c:formatCode="yyyy/m/d">
                  <c:v>44258</c:v>
                </c:pt>
                <c:pt idx="207" c:formatCode="yyyy/m/d">
                  <c:v>44259</c:v>
                </c:pt>
                <c:pt idx="208" c:formatCode="yyyy/m/d">
                  <c:v>44260</c:v>
                </c:pt>
                <c:pt idx="209" c:formatCode="yyyy/m/d">
                  <c:v>44263</c:v>
                </c:pt>
                <c:pt idx="210" c:formatCode="yyyy/m/d">
                  <c:v>44264</c:v>
                </c:pt>
                <c:pt idx="211" c:formatCode="yyyy/m/d">
                  <c:v>44265</c:v>
                </c:pt>
                <c:pt idx="212" c:formatCode="yyyy/m/d">
                  <c:v>44266</c:v>
                </c:pt>
                <c:pt idx="213" c:formatCode="yyyy/m/d">
                  <c:v>44267</c:v>
                </c:pt>
                <c:pt idx="214" c:formatCode="yyyy/m/d">
                  <c:v>44270</c:v>
                </c:pt>
                <c:pt idx="215" c:formatCode="yyyy/m/d">
                  <c:v>44271</c:v>
                </c:pt>
                <c:pt idx="216" c:formatCode="yyyy/m/d">
                  <c:v>44272</c:v>
                </c:pt>
                <c:pt idx="217" c:formatCode="yyyy/m/d">
                  <c:v>44273</c:v>
                </c:pt>
                <c:pt idx="218" c:formatCode="yyyy/m/d">
                  <c:v>44274</c:v>
                </c:pt>
                <c:pt idx="219" c:formatCode="yyyy/m/d">
                  <c:v>44277</c:v>
                </c:pt>
                <c:pt idx="220" c:formatCode="yyyy/m/d">
                  <c:v>44278</c:v>
                </c:pt>
                <c:pt idx="221" c:formatCode="yyyy/m/d">
                  <c:v>44279</c:v>
                </c:pt>
                <c:pt idx="222" c:formatCode="yyyy/m/d">
                  <c:v>44280</c:v>
                </c:pt>
                <c:pt idx="223" c:formatCode="yyyy/m/d">
                  <c:v>44281</c:v>
                </c:pt>
                <c:pt idx="224" c:formatCode="yyyy/m/d">
                  <c:v>44284</c:v>
                </c:pt>
                <c:pt idx="225" c:formatCode="yyyy/m/d">
                  <c:v>44285</c:v>
                </c:pt>
                <c:pt idx="226" c:formatCode="yyyy/m/d">
                  <c:v>44286</c:v>
                </c:pt>
                <c:pt idx="227" c:formatCode="yyyy/m/d">
                  <c:v>44287</c:v>
                </c:pt>
                <c:pt idx="228" c:formatCode="yyyy/m/d">
                  <c:v>44291</c:v>
                </c:pt>
                <c:pt idx="229" c:formatCode="yyyy/m/d">
                  <c:v>44292</c:v>
                </c:pt>
                <c:pt idx="230" c:formatCode="yyyy/m/d">
                  <c:v>44293</c:v>
                </c:pt>
                <c:pt idx="231" c:formatCode="yyyy/m/d">
                  <c:v>44294</c:v>
                </c:pt>
                <c:pt idx="232" c:formatCode="yyyy/m/d">
                  <c:v>44295</c:v>
                </c:pt>
                <c:pt idx="233" c:formatCode="yyyy/m/d">
                  <c:v>44298</c:v>
                </c:pt>
                <c:pt idx="234" c:formatCode="yyyy/m/d">
                  <c:v>44299</c:v>
                </c:pt>
                <c:pt idx="235" c:formatCode="yyyy/m/d">
                  <c:v>44300</c:v>
                </c:pt>
                <c:pt idx="236" c:formatCode="yyyy/m/d">
                  <c:v>44301</c:v>
                </c:pt>
                <c:pt idx="237" c:formatCode="yyyy/m/d">
                  <c:v>44302</c:v>
                </c:pt>
                <c:pt idx="238" c:formatCode="yyyy/m/d">
                  <c:v>44305</c:v>
                </c:pt>
                <c:pt idx="239" c:formatCode="yyyy/m/d">
                  <c:v>44306</c:v>
                </c:pt>
                <c:pt idx="240" c:formatCode="yyyy/m/d">
                  <c:v>44307</c:v>
                </c:pt>
                <c:pt idx="241" c:formatCode="yyyy/m/d">
                  <c:v>44308</c:v>
                </c:pt>
                <c:pt idx="242" c:formatCode="yyyy/m/d">
                  <c:v>44309</c:v>
                </c:pt>
                <c:pt idx="243" c:formatCode="yyyy/m/d">
                  <c:v>44312</c:v>
                </c:pt>
                <c:pt idx="244" c:formatCode="yyyy/m/d">
                  <c:v>44313</c:v>
                </c:pt>
                <c:pt idx="245" c:formatCode="yyyy/m/d">
                  <c:v>44314</c:v>
                </c:pt>
                <c:pt idx="246" c:formatCode="yyyy/m/d">
                  <c:v>44315</c:v>
                </c:pt>
                <c:pt idx="247" c:formatCode="yyyy/m/d">
                  <c:v>44316</c:v>
                </c:pt>
                <c:pt idx="248" c:formatCode="yyyy/m/d">
                  <c:v>44319</c:v>
                </c:pt>
                <c:pt idx="249" c:formatCode="yyyy/m/d">
                  <c:v>44320</c:v>
                </c:pt>
                <c:pt idx="250" c:formatCode="yyyy/m/d">
                  <c:v>44321</c:v>
                </c:pt>
                <c:pt idx="251" c:formatCode="yyyy/m/d">
                  <c:v>44322</c:v>
                </c:pt>
                <c:pt idx="252" c:formatCode="yyyy/m/d">
                  <c:v>44323</c:v>
                </c:pt>
                <c:pt idx="253" c:formatCode="yyyy/m/d">
                  <c:v>44326</c:v>
                </c:pt>
                <c:pt idx="254" c:formatCode="yyyy/m/d">
                  <c:v>44327</c:v>
                </c:pt>
                <c:pt idx="255" c:formatCode="yyyy/m/d">
                  <c:v>44328</c:v>
                </c:pt>
                <c:pt idx="256" c:formatCode="yyyy/m/d">
                  <c:v>44329</c:v>
                </c:pt>
                <c:pt idx="257" c:formatCode="yyyy/m/d">
                  <c:v>44330</c:v>
                </c:pt>
                <c:pt idx="258" c:formatCode="yyyy/m/d">
                  <c:v>44333</c:v>
                </c:pt>
                <c:pt idx="259" c:formatCode="yyyy/m/d">
                  <c:v>44334</c:v>
                </c:pt>
                <c:pt idx="260" c:formatCode="yyyy/m/d">
                  <c:v>44335</c:v>
                </c:pt>
                <c:pt idx="261" c:formatCode="yyyy/m/d">
                  <c:v>44337</c:v>
                </c:pt>
                <c:pt idx="262" c:formatCode="yyyy/m/d">
                  <c:v>44340</c:v>
                </c:pt>
                <c:pt idx="263" c:formatCode="yyyy/m/d">
                  <c:v>44341</c:v>
                </c:pt>
                <c:pt idx="264" c:formatCode="yyyy/m/d">
                  <c:v>44342</c:v>
                </c:pt>
                <c:pt idx="265" c:formatCode="yyyy/m/d">
                  <c:v>44343</c:v>
                </c:pt>
                <c:pt idx="266" c:formatCode="yyyy/m/d">
                  <c:v>44344</c:v>
                </c:pt>
                <c:pt idx="267" c:formatCode="yyyy/m/d">
                  <c:v>44348</c:v>
                </c:pt>
                <c:pt idx="268" c:formatCode="yyyy/m/d">
                  <c:v>44351</c:v>
                </c:pt>
                <c:pt idx="269" c:formatCode="yyyy/m/d">
                  <c:v>44354</c:v>
                </c:pt>
                <c:pt idx="270" c:formatCode="yyyy/m/d">
                  <c:v>44355</c:v>
                </c:pt>
                <c:pt idx="271" c:formatCode="yyyy/m/d">
                  <c:v>44357</c:v>
                </c:pt>
                <c:pt idx="272" c:formatCode="yyyy/m/d">
                  <c:v>44358</c:v>
                </c:pt>
                <c:pt idx="273" c:formatCode="yyyy/m/d">
                  <c:v>44361</c:v>
                </c:pt>
                <c:pt idx="274" c:formatCode="yyyy/m/d">
                  <c:v>44362</c:v>
                </c:pt>
                <c:pt idx="275" c:formatCode="yyyy/m/d">
                  <c:v>44363</c:v>
                </c:pt>
                <c:pt idx="276" c:formatCode="yyyy/m/d">
                  <c:v>44364</c:v>
                </c:pt>
                <c:pt idx="277" c:formatCode="yyyy/m/d">
                  <c:v>44365</c:v>
                </c:pt>
                <c:pt idx="278" c:formatCode="yyyy/m/d">
                  <c:v>44368</c:v>
                </c:pt>
                <c:pt idx="279" c:formatCode="yyyy/m/d">
                  <c:v>44370</c:v>
                </c:pt>
                <c:pt idx="280" c:formatCode="yyyy/m/d">
                  <c:v>44371</c:v>
                </c:pt>
                <c:pt idx="281" c:formatCode="yyyy/m/d">
                  <c:v>44372</c:v>
                </c:pt>
                <c:pt idx="282" c:formatCode="yyyy/m/d">
                  <c:v>44375</c:v>
                </c:pt>
                <c:pt idx="283" c:formatCode="yyyy/m/d">
                  <c:v>44377</c:v>
                </c:pt>
                <c:pt idx="284" c:formatCode="yyyy/m/d">
                  <c:v>44378</c:v>
                </c:pt>
                <c:pt idx="285" c:formatCode="yyyy/m/d">
                  <c:v>44379</c:v>
                </c:pt>
                <c:pt idx="286" c:formatCode="yyyy/m/d">
                  <c:v>44383</c:v>
                </c:pt>
                <c:pt idx="287" c:formatCode="yyyy/m/d">
                  <c:v>44384</c:v>
                </c:pt>
                <c:pt idx="288" c:formatCode="yyyy/m/d">
                  <c:v>44385</c:v>
                </c:pt>
                <c:pt idx="289" c:formatCode="yyyy/m/d">
                  <c:v>44386</c:v>
                </c:pt>
                <c:pt idx="290" c:formatCode="yyyy/m/d">
                  <c:v>44389</c:v>
                </c:pt>
                <c:pt idx="291" c:formatCode="yyyy/m/d">
                  <c:v>44390</c:v>
                </c:pt>
                <c:pt idx="292" c:formatCode="yyyy/m/d">
                  <c:v>44391</c:v>
                </c:pt>
                <c:pt idx="293" c:formatCode="yyyy/m/d">
                  <c:v>44392</c:v>
                </c:pt>
                <c:pt idx="294" c:formatCode="yyyy/m/d">
                  <c:v>44393</c:v>
                </c:pt>
                <c:pt idx="295" c:formatCode="yyyy/m/d">
                  <c:v>44396</c:v>
                </c:pt>
              </c:numCache>
            </c:numRef>
          </c:cat>
          <c:val>
            <c:numRef>
              <c:f>'[CCS.xlsx]大額存款_Swap Ask'!$D$4:$D$382</c:f>
              <c:numCache>
                <c:formatCode>General</c:formatCode>
                <c:ptCount val="296"/>
                <c:pt idx="0" c:formatCode="General">
                  <c:v>-0.063</c:v>
                </c:pt>
                <c:pt idx="1" c:formatCode="General">
                  <c:v>-0.053</c:v>
                </c:pt>
                <c:pt idx="2" c:formatCode="General">
                  <c:v>-0.052</c:v>
                </c:pt>
                <c:pt idx="3" c:formatCode="General">
                  <c:v>-0.058</c:v>
                </c:pt>
                <c:pt idx="4" c:formatCode="General">
                  <c:v>-0.049</c:v>
                </c:pt>
                <c:pt idx="5" c:formatCode="General">
                  <c:v>-0.045</c:v>
                </c:pt>
                <c:pt idx="6" c:formatCode="General">
                  <c:v>-0.038</c:v>
                </c:pt>
                <c:pt idx="7" c:formatCode="General">
                  <c:v>-0.034</c:v>
                </c:pt>
                <c:pt idx="8" c:formatCode="General">
                  <c:v>-0.038</c:v>
                </c:pt>
                <c:pt idx="9" c:formatCode="General">
                  <c:v>-0.037</c:v>
                </c:pt>
                <c:pt idx="10" c:formatCode="General">
                  <c:v>-0.038</c:v>
                </c:pt>
                <c:pt idx="11" c:formatCode="General">
                  <c:v>-0.036</c:v>
                </c:pt>
                <c:pt idx="12" c:formatCode="General">
                  <c:v>-0.037</c:v>
                </c:pt>
                <c:pt idx="13" c:formatCode="General">
                  <c:v>-0.037</c:v>
                </c:pt>
                <c:pt idx="14" c:formatCode="General">
                  <c:v>-0.023</c:v>
                </c:pt>
                <c:pt idx="15" c:formatCode="General">
                  <c:v>-0.029</c:v>
                </c:pt>
                <c:pt idx="16" c:formatCode="General">
                  <c:v>-0.041</c:v>
                </c:pt>
                <c:pt idx="17" c:formatCode="General">
                  <c:v>-0.038</c:v>
                </c:pt>
                <c:pt idx="18" c:formatCode="General">
                  <c:v>-0.035</c:v>
                </c:pt>
                <c:pt idx="19" c:formatCode="General">
                  <c:v>-0.03</c:v>
                </c:pt>
                <c:pt idx="20" c:formatCode="General">
                  <c:v>-0.031</c:v>
                </c:pt>
                <c:pt idx="21" c:formatCode="General">
                  <c:v>-0.033</c:v>
                </c:pt>
                <c:pt idx="22" c:formatCode="General">
                  <c:v>-0.04</c:v>
                </c:pt>
                <c:pt idx="23" c:formatCode="General">
                  <c:v>-0.034</c:v>
                </c:pt>
                <c:pt idx="24" c:formatCode="General">
                  <c:v>-0.034</c:v>
                </c:pt>
                <c:pt idx="25" c:formatCode="General">
                  <c:v>-0.04</c:v>
                </c:pt>
                <c:pt idx="26" c:formatCode="General">
                  <c:v>-0.038</c:v>
                </c:pt>
                <c:pt idx="27" c:formatCode="General">
                  <c:v>-0.038</c:v>
                </c:pt>
                <c:pt idx="28" c:formatCode="General">
                  <c:v>-0.035</c:v>
                </c:pt>
                <c:pt idx="29" c:formatCode="General">
                  <c:v>-0.035</c:v>
                </c:pt>
                <c:pt idx="30" c:formatCode="General">
                  <c:v>-0.036</c:v>
                </c:pt>
                <c:pt idx="31" c:formatCode="General">
                  <c:v>-0.033</c:v>
                </c:pt>
                <c:pt idx="32" c:formatCode="General">
                  <c:v>-0.038</c:v>
                </c:pt>
                <c:pt idx="33" c:formatCode="General">
                  <c:v>-0.032</c:v>
                </c:pt>
                <c:pt idx="34" c:formatCode="General">
                  <c:v>-0.027</c:v>
                </c:pt>
                <c:pt idx="35" c:formatCode="General">
                  <c:v>-0.022</c:v>
                </c:pt>
                <c:pt idx="36" c:formatCode="General">
                  <c:v>-0.027</c:v>
                </c:pt>
                <c:pt idx="37" c:formatCode="General">
                  <c:v>-0.025</c:v>
                </c:pt>
                <c:pt idx="38" c:formatCode="General">
                  <c:v>-0.025</c:v>
                </c:pt>
                <c:pt idx="39" c:formatCode="General">
                  <c:v>-0.025</c:v>
                </c:pt>
                <c:pt idx="40" c:formatCode="General">
                  <c:v>-0.018</c:v>
                </c:pt>
                <c:pt idx="41" c:formatCode="General">
                  <c:v>-0.015</c:v>
                </c:pt>
                <c:pt idx="42" c:formatCode="General">
                  <c:v>-0.02</c:v>
                </c:pt>
                <c:pt idx="43" c:formatCode="General">
                  <c:v>-0.017</c:v>
                </c:pt>
                <c:pt idx="44" c:formatCode="General">
                  <c:v>-0.014</c:v>
                </c:pt>
                <c:pt idx="45" c:formatCode="General">
                  <c:v>-0.015</c:v>
                </c:pt>
                <c:pt idx="46" c:formatCode="General">
                  <c:v>-0.02</c:v>
                </c:pt>
                <c:pt idx="47" c:formatCode="General">
                  <c:v>-0.019</c:v>
                </c:pt>
                <c:pt idx="48" c:formatCode="General">
                  <c:v>-0.015</c:v>
                </c:pt>
                <c:pt idx="49" c:formatCode="General">
                  <c:v>-0.015</c:v>
                </c:pt>
                <c:pt idx="50" c:formatCode="General">
                  <c:v>-0.019</c:v>
                </c:pt>
                <c:pt idx="51" c:formatCode="General">
                  <c:v>-0.019</c:v>
                </c:pt>
                <c:pt idx="52" c:formatCode="General">
                  <c:v>-0.018</c:v>
                </c:pt>
                <c:pt idx="53" c:formatCode="General">
                  <c:v>-0.018</c:v>
                </c:pt>
                <c:pt idx="54" c:formatCode="General">
                  <c:v>-0.015</c:v>
                </c:pt>
                <c:pt idx="55" c:formatCode="General">
                  <c:v>-0.015</c:v>
                </c:pt>
                <c:pt idx="56" c:formatCode="General">
                  <c:v>-0.018</c:v>
                </c:pt>
                <c:pt idx="57" c:formatCode="General">
                  <c:v>-0.013</c:v>
                </c:pt>
                <c:pt idx="58" c:formatCode="General">
                  <c:v>-0.013</c:v>
                </c:pt>
                <c:pt idx="59" c:formatCode="General">
                  <c:v>-0.013</c:v>
                </c:pt>
                <c:pt idx="60" c:formatCode="General">
                  <c:v>-0.013</c:v>
                </c:pt>
                <c:pt idx="61" c:formatCode="General">
                  <c:v>-0.013</c:v>
                </c:pt>
                <c:pt idx="62" c:formatCode="General">
                  <c:v>-0.013</c:v>
                </c:pt>
                <c:pt idx="63" c:formatCode="General">
                  <c:v>-0.013</c:v>
                </c:pt>
                <c:pt idx="64" c:formatCode="General">
                  <c:v>-0.012</c:v>
                </c:pt>
                <c:pt idx="65" c:formatCode="General">
                  <c:v>-0.011</c:v>
                </c:pt>
                <c:pt idx="66" c:formatCode="General">
                  <c:v>-0.009</c:v>
                </c:pt>
                <c:pt idx="67" c:formatCode="General">
                  <c:v>-0.01</c:v>
                </c:pt>
                <c:pt idx="68" c:formatCode="General">
                  <c:v>-0.01</c:v>
                </c:pt>
                <c:pt idx="69" c:formatCode="General">
                  <c:v>-0.015</c:v>
                </c:pt>
                <c:pt idx="70" c:formatCode="General">
                  <c:v>-0.011</c:v>
                </c:pt>
                <c:pt idx="71" c:formatCode="General">
                  <c:v>-0.011</c:v>
                </c:pt>
                <c:pt idx="72" c:formatCode="General">
                  <c:v>-0.01</c:v>
                </c:pt>
                <c:pt idx="73" c:formatCode="General">
                  <c:v>-0.015</c:v>
                </c:pt>
                <c:pt idx="74" c:formatCode="General">
                  <c:v>-0.01</c:v>
                </c:pt>
                <c:pt idx="75" c:formatCode="General">
                  <c:v>-0.01</c:v>
                </c:pt>
                <c:pt idx="76" c:formatCode="General">
                  <c:v>-0.009</c:v>
                </c:pt>
                <c:pt idx="77" c:formatCode="General">
                  <c:v>-0.013</c:v>
                </c:pt>
                <c:pt idx="78" c:formatCode="General">
                  <c:v>-0.008</c:v>
                </c:pt>
                <c:pt idx="79" c:formatCode="General">
                  <c:v>-0.008</c:v>
                </c:pt>
                <c:pt idx="80" c:formatCode="General">
                  <c:v>-0.007</c:v>
                </c:pt>
                <c:pt idx="81" c:formatCode="General">
                  <c:v>-0.011</c:v>
                </c:pt>
                <c:pt idx="82" c:formatCode="General">
                  <c:v>-0.012</c:v>
                </c:pt>
                <c:pt idx="83" c:formatCode="General">
                  <c:v>-0.012</c:v>
                </c:pt>
                <c:pt idx="84" c:formatCode="General">
                  <c:v>-0.007</c:v>
                </c:pt>
                <c:pt idx="85" c:formatCode="General">
                  <c:v>-0.012</c:v>
                </c:pt>
                <c:pt idx="86" c:formatCode="General">
                  <c:v>-0.012</c:v>
                </c:pt>
                <c:pt idx="87" c:formatCode="General">
                  <c:v>-0.011</c:v>
                </c:pt>
                <c:pt idx="88" c:formatCode="General">
                  <c:v>-0.01</c:v>
                </c:pt>
                <c:pt idx="89" c:formatCode="General">
                  <c:v>-0.006</c:v>
                </c:pt>
                <c:pt idx="90" c:formatCode="General">
                  <c:v>-0.006</c:v>
                </c:pt>
                <c:pt idx="91" c:formatCode="General">
                  <c:v>-0.007</c:v>
                </c:pt>
                <c:pt idx="92" c:formatCode="General">
                  <c:v>-0.008</c:v>
                </c:pt>
                <c:pt idx="93" c:formatCode="General">
                  <c:v>-0.01</c:v>
                </c:pt>
                <c:pt idx="94" c:formatCode="General">
                  <c:v>-0.014</c:v>
                </c:pt>
                <c:pt idx="95" c:formatCode="General">
                  <c:v>-0.008</c:v>
                </c:pt>
                <c:pt idx="96" c:formatCode="General">
                  <c:v>-0.011</c:v>
                </c:pt>
                <c:pt idx="97" c:formatCode="General">
                  <c:v>-0.007</c:v>
                </c:pt>
                <c:pt idx="98" c:formatCode="General">
                  <c:v>-0.01</c:v>
                </c:pt>
                <c:pt idx="99" c:formatCode="General">
                  <c:v>-0.004</c:v>
                </c:pt>
                <c:pt idx="100" c:formatCode="General">
                  <c:v>-0.008</c:v>
                </c:pt>
                <c:pt idx="101" c:formatCode="General">
                  <c:v>-0.008</c:v>
                </c:pt>
                <c:pt idx="102" c:formatCode="General">
                  <c:v>-0.007</c:v>
                </c:pt>
                <c:pt idx="103" c:formatCode="General">
                  <c:v>-0.005</c:v>
                </c:pt>
                <c:pt idx="104" c:formatCode="General">
                  <c:v>-0.009</c:v>
                </c:pt>
                <c:pt idx="105" c:formatCode="General">
                  <c:v>-0.009</c:v>
                </c:pt>
                <c:pt idx="106" c:formatCode="General">
                  <c:v>-0.004</c:v>
                </c:pt>
                <c:pt idx="107" c:formatCode="General">
                  <c:v>-0.003</c:v>
                </c:pt>
                <c:pt idx="108" c:formatCode="General">
                  <c:v>-0.003</c:v>
                </c:pt>
                <c:pt idx="109" c:formatCode="General">
                  <c:v>-0.007</c:v>
                </c:pt>
                <c:pt idx="110" c:formatCode="General">
                  <c:v>-0.002</c:v>
                </c:pt>
                <c:pt idx="111" c:formatCode="General">
                  <c:v>-0.006</c:v>
                </c:pt>
                <c:pt idx="112" c:formatCode="General">
                  <c:v>-0.001</c:v>
                </c:pt>
                <c:pt idx="113" c:formatCode="General">
                  <c:v>0</c:v>
                </c:pt>
                <c:pt idx="114" c:formatCode="General">
                  <c:v>-0.004</c:v>
                </c:pt>
                <c:pt idx="115" c:formatCode="General">
                  <c:v>0</c:v>
                </c:pt>
                <c:pt idx="116" c:formatCode="General">
                  <c:v>0</c:v>
                </c:pt>
                <c:pt idx="117" c:formatCode="General">
                  <c:v>-0.001</c:v>
                </c:pt>
                <c:pt idx="118" c:formatCode="General">
                  <c:v>-0.001</c:v>
                </c:pt>
                <c:pt idx="119" c:formatCode="General">
                  <c:v>-0.001</c:v>
                </c:pt>
                <c:pt idx="120" c:formatCode="General">
                  <c:v>-0.006</c:v>
                </c:pt>
                <c:pt idx="121" c:formatCode="General">
                  <c:v>-0.004</c:v>
                </c:pt>
                <c:pt idx="122" c:formatCode="General">
                  <c:v>-0.01</c:v>
                </c:pt>
                <c:pt idx="123" c:formatCode="General">
                  <c:v>-0.005</c:v>
                </c:pt>
                <c:pt idx="124" c:formatCode="General">
                  <c:v>-0.009</c:v>
                </c:pt>
                <c:pt idx="125" c:formatCode="General">
                  <c:v>-0.006</c:v>
                </c:pt>
                <c:pt idx="126" c:formatCode="General">
                  <c:v>-0.005</c:v>
                </c:pt>
                <c:pt idx="127" c:formatCode="General">
                  <c:v>-0.006</c:v>
                </c:pt>
                <c:pt idx="128" c:formatCode="General">
                  <c:v>-0.011</c:v>
                </c:pt>
                <c:pt idx="129" c:formatCode="General">
                  <c:v>-0.007</c:v>
                </c:pt>
                <c:pt idx="130" c:formatCode="General">
                  <c:v>-0.006</c:v>
                </c:pt>
                <c:pt idx="131" c:formatCode="General">
                  <c:v>-0.007</c:v>
                </c:pt>
                <c:pt idx="132" c:formatCode="General">
                  <c:v>-0.01</c:v>
                </c:pt>
                <c:pt idx="133" c:formatCode="General">
                  <c:v>-0.008</c:v>
                </c:pt>
                <c:pt idx="134" c:formatCode="General">
                  <c:v>-0.005</c:v>
                </c:pt>
                <c:pt idx="135" c:formatCode="General">
                  <c:v>-0.005</c:v>
                </c:pt>
                <c:pt idx="136" c:formatCode="General">
                  <c:v>-0.01</c:v>
                </c:pt>
                <c:pt idx="137" c:formatCode="General">
                  <c:v>-0.007</c:v>
                </c:pt>
                <c:pt idx="138" c:formatCode="General">
                  <c:v>-0.012</c:v>
                </c:pt>
                <c:pt idx="139" c:formatCode="General">
                  <c:v>-0.009</c:v>
                </c:pt>
                <c:pt idx="140" c:formatCode="General">
                  <c:v>-0.01</c:v>
                </c:pt>
                <c:pt idx="141" c:formatCode="General">
                  <c:v>-0.017</c:v>
                </c:pt>
                <c:pt idx="142" c:formatCode="General">
                  <c:v>-0.011</c:v>
                </c:pt>
                <c:pt idx="143" c:formatCode="General">
                  <c:v>-0.015</c:v>
                </c:pt>
                <c:pt idx="144" c:formatCode="General">
                  <c:v>-0.016</c:v>
                </c:pt>
                <c:pt idx="145" c:formatCode="General">
                  <c:v>-0.012</c:v>
                </c:pt>
                <c:pt idx="146" c:formatCode="General">
                  <c:v>-0.013</c:v>
                </c:pt>
                <c:pt idx="147" c:formatCode="General">
                  <c:v>-0.02</c:v>
                </c:pt>
                <c:pt idx="148" c:formatCode="General">
                  <c:v>-0.018</c:v>
                </c:pt>
                <c:pt idx="149" c:formatCode="General">
                  <c:v>-0.017</c:v>
                </c:pt>
                <c:pt idx="150" c:formatCode="General">
                  <c:v>-0.015</c:v>
                </c:pt>
                <c:pt idx="151" c:formatCode="General">
                  <c:v>-0.016</c:v>
                </c:pt>
                <c:pt idx="152" c:formatCode="General">
                  <c:v>-0.018</c:v>
                </c:pt>
                <c:pt idx="153" c:formatCode="General">
                  <c:v>-0.016</c:v>
                </c:pt>
                <c:pt idx="154" c:formatCode="General">
                  <c:v>-0.018</c:v>
                </c:pt>
                <c:pt idx="155" c:formatCode="General">
                  <c:v>-0.022</c:v>
                </c:pt>
                <c:pt idx="156" c:formatCode="General">
                  <c:v>-0.025</c:v>
                </c:pt>
                <c:pt idx="157" c:formatCode="General">
                  <c:v>-0.021</c:v>
                </c:pt>
                <c:pt idx="158" c:formatCode="General">
                  <c:v>-0.019</c:v>
                </c:pt>
                <c:pt idx="159" c:formatCode="General">
                  <c:v>-0.019</c:v>
                </c:pt>
                <c:pt idx="160" c:formatCode="General">
                  <c:v>-0.022</c:v>
                </c:pt>
                <c:pt idx="161" c:formatCode="General">
                  <c:v>-0.016</c:v>
                </c:pt>
                <c:pt idx="162" c:formatCode="General">
                  <c:v>-0.018</c:v>
                </c:pt>
                <c:pt idx="163" c:formatCode="General">
                  <c:v>-0.015</c:v>
                </c:pt>
                <c:pt idx="164" c:formatCode="General">
                  <c:v>-0.005</c:v>
                </c:pt>
                <c:pt idx="165" c:formatCode="General">
                  <c:v>-0.01</c:v>
                </c:pt>
                <c:pt idx="166" c:formatCode="General">
                  <c:v>-0.005</c:v>
                </c:pt>
                <c:pt idx="167" c:formatCode="General">
                  <c:v>-0.009</c:v>
                </c:pt>
                <c:pt idx="168" c:formatCode="General">
                  <c:v>-0.007</c:v>
                </c:pt>
                <c:pt idx="169" c:formatCode="General">
                  <c:v>-0.008</c:v>
                </c:pt>
                <c:pt idx="170" c:formatCode="General">
                  <c:v>-0.009</c:v>
                </c:pt>
                <c:pt idx="171" c:formatCode="General">
                  <c:v>-0.017</c:v>
                </c:pt>
                <c:pt idx="172" c:formatCode="General">
                  <c:v>-0.019</c:v>
                </c:pt>
                <c:pt idx="173" c:formatCode="General">
                  <c:v>-0.013</c:v>
                </c:pt>
                <c:pt idx="174" c:formatCode="General">
                  <c:v>-0.012</c:v>
                </c:pt>
                <c:pt idx="175" c:formatCode="General">
                  <c:v>-0.014</c:v>
                </c:pt>
                <c:pt idx="176" c:formatCode="General">
                  <c:v>-0.015</c:v>
                </c:pt>
                <c:pt idx="177" c:formatCode="General">
                  <c:v>-0.015</c:v>
                </c:pt>
                <c:pt idx="178" c:formatCode="General">
                  <c:v>-0.019</c:v>
                </c:pt>
                <c:pt idx="179" c:formatCode="General">
                  <c:v>-0.014</c:v>
                </c:pt>
                <c:pt idx="180" c:formatCode="General">
                  <c:v>-0.019</c:v>
                </c:pt>
                <c:pt idx="181" c:formatCode="General">
                  <c:v>-0.016</c:v>
                </c:pt>
                <c:pt idx="182" c:formatCode="General">
                  <c:v>-0.017</c:v>
                </c:pt>
                <c:pt idx="183" c:formatCode="General">
                  <c:v>-0.016</c:v>
                </c:pt>
                <c:pt idx="184" c:formatCode="General">
                  <c:v>-0.015</c:v>
                </c:pt>
                <c:pt idx="185" c:formatCode="General">
                  <c:v>-0.018</c:v>
                </c:pt>
                <c:pt idx="186" c:formatCode="General">
                  <c:v>-0.017</c:v>
                </c:pt>
                <c:pt idx="187" c:formatCode="General">
                  <c:v>-0.013</c:v>
                </c:pt>
                <c:pt idx="188" c:formatCode="General">
                  <c:v>-0.018</c:v>
                </c:pt>
                <c:pt idx="189" c:formatCode="General">
                  <c:v>-0.018</c:v>
                </c:pt>
                <c:pt idx="190" c:formatCode="General">
                  <c:v>-0.015</c:v>
                </c:pt>
                <c:pt idx="191" c:formatCode="General">
                  <c:v>-0.014</c:v>
                </c:pt>
                <c:pt idx="192" c:formatCode="General">
                  <c:v>-0.014</c:v>
                </c:pt>
                <c:pt idx="193" c:formatCode="General">
                  <c:v>-0.014</c:v>
                </c:pt>
                <c:pt idx="194" c:formatCode="General">
                  <c:v>-0.014</c:v>
                </c:pt>
                <c:pt idx="195" c:formatCode="General">
                  <c:v>-0.019</c:v>
                </c:pt>
                <c:pt idx="196" c:formatCode="General">
                  <c:v>-0.015</c:v>
                </c:pt>
                <c:pt idx="197" c:formatCode="General">
                  <c:v>-0.017</c:v>
                </c:pt>
                <c:pt idx="198" c:formatCode="General">
                  <c:v>-0.011</c:v>
                </c:pt>
                <c:pt idx="199" c:formatCode="General">
                  <c:v>-0.015</c:v>
                </c:pt>
                <c:pt idx="200" c:formatCode="General">
                  <c:v>-0.011</c:v>
                </c:pt>
                <c:pt idx="201" c:formatCode="General">
                  <c:v>-0.016</c:v>
                </c:pt>
                <c:pt idx="202" c:formatCode="General">
                  <c:v>-0.015</c:v>
                </c:pt>
                <c:pt idx="203" c:formatCode="General">
                  <c:v>-0.016</c:v>
                </c:pt>
                <c:pt idx="204" c:formatCode="General">
                  <c:v>-0.012</c:v>
                </c:pt>
                <c:pt idx="205" c:formatCode="General">
                  <c:v>-0.016</c:v>
                </c:pt>
                <c:pt idx="206" c:formatCode="General">
                  <c:v>-0.011</c:v>
                </c:pt>
                <c:pt idx="207" c:formatCode="General">
                  <c:v>-0.014</c:v>
                </c:pt>
                <c:pt idx="208" c:formatCode="General">
                  <c:v>-0.013</c:v>
                </c:pt>
                <c:pt idx="209" c:formatCode="General">
                  <c:v>-0.01</c:v>
                </c:pt>
                <c:pt idx="210" c:formatCode="General">
                  <c:v>-0.013</c:v>
                </c:pt>
                <c:pt idx="211" c:formatCode="General">
                  <c:v>-0.014</c:v>
                </c:pt>
                <c:pt idx="212" c:formatCode="General">
                  <c:v>-0.009</c:v>
                </c:pt>
                <c:pt idx="213" c:formatCode="General">
                  <c:v>-0.009</c:v>
                </c:pt>
                <c:pt idx="214" c:formatCode="General">
                  <c:v>-0.008</c:v>
                </c:pt>
                <c:pt idx="215" c:formatCode="General">
                  <c:v>-0.008</c:v>
                </c:pt>
                <c:pt idx="216" c:formatCode="General">
                  <c:v>-0.008</c:v>
                </c:pt>
                <c:pt idx="217" c:formatCode="General">
                  <c:v>-0.007</c:v>
                </c:pt>
                <c:pt idx="218" c:formatCode="General">
                  <c:v>-0.008</c:v>
                </c:pt>
                <c:pt idx="219" c:formatCode="General">
                  <c:v>-0.007</c:v>
                </c:pt>
                <c:pt idx="220" c:formatCode="General">
                  <c:v>-0.007</c:v>
                </c:pt>
                <c:pt idx="221" c:formatCode="General">
                  <c:v>-0.007</c:v>
                </c:pt>
                <c:pt idx="222" c:formatCode="General">
                  <c:v>-0.009</c:v>
                </c:pt>
                <c:pt idx="223" c:formatCode="General">
                  <c:v>-0.008</c:v>
                </c:pt>
                <c:pt idx="224" c:formatCode="General">
                  <c:v>-0.013</c:v>
                </c:pt>
                <c:pt idx="225" c:formatCode="General">
                  <c:v>-0.009</c:v>
                </c:pt>
                <c:pt idx="226" c:formatCode="General">
                  <c:v>-0.009</c:v>
                </c:pt>
                <c:pt idx="227" c:formatCode="General">
                  <c:v>-0.014</c:v>
                </c:pt>
                <c:pt idx="228" c:formatCode="General">
                  <c:v>-0.01</c:v>
                </c:pt>
                <c:pt idx="229" c:formatCode="General">
                  <c:v>-0.01</c:v>
                </c:pt>
                <c:pt idx="230" c:formatCode="General">
                  <c:v>-0.008</c:v>
                </c:pt>
                <c:pt idx="231" c:formatCode="General">
                  <c:v>-0.007</c:v>
                </c:pt>
                <c:pt idx="232" c:formatCode="General">
                  <c:v>-0.006</c:v>
                </c:pt>
                <c:pt idx="233" c:formatCode="General">
                  <c:v>-0.009</c:v>
                </c:pt>
                <c:pt idx="234" c:formatCode="General">
                  <c:v>-0.01</c:v>
                </c:pt>
                <c:pt idx="235" c:formatCode="General">
                  <c:v>-0.006</c:v>
                </c:pt>
                <c:pt idx="236" c:formatCode="General">
                  <c:v>-0.005</c:v>
                </c:pt>
                <c:pt idx="237" c:formatCode="General">
                  <c:v>-0.005</c:v>
                </c:pt>
                <c:pt idx="238" c:formatCode="General">
                  <c:v>-0.005</c:v>
                </c:pt>
                <c:pt idx="239" c:formatCode="General">
                  <c:v>-0.008</c:v>
                </c:pt>
                <c:pt idx="240" c:formatCode="General">
                  <c:v>-0.004</c:v>
                </c:pt>
                <c:pt idx="241" c:formatCode="General">
                  <c:v>-0.003</c:v>
                </c:pt>
                <c:pt idx="242" c:formatCode="General">
                  <c:v>-0.003</c:v>
                </c:pt>
                <c:pt idx="243" c:formatCode="General">
                  <c:v>-0.003</c:v>
                </c:pt>
                <c:pt idx="244" c:formatCode="General">
                  <c:v>-0.003</c:v>
                </c:pt>
                <c:pt idx="245" c:formatCode="General">
                  <c:v>-0.007</c:v>
                </c:pt>
                <c:pt idx="246" c:formatCode="General">
                  <c:v>-0.003</c:v>
                </c:pt>
                <c:pt idx="247" c:formatCode="General">
                  <c:v>-0.007</c:v>
                </c:pt>
                <c:pt idx="248" c:formatCode="General">
                  <c:v>-0.007</c:v>
                </c:pt>
                <c:pt idx="249" c:formatCode="General">
                  <c:v>-0.003</c:v>
                </c:pt>
                <c:pt idx="250" c:formatCode="General">
                  <c:v>-0.002</c:v>
                </c:pt>
                <c:pt idx="251" c:formatCode="General">
                  <c:v>-0.002</c:v>
                </c:pt>
                <c:pt idx="252" c:formatCode="General">
                  <c:v>-0.001</c:v>
                </c:pt>
                <c:pt idx="253" c:formatCode="General">
                  <c:v>-0.005</c:v>
                </c:pt>
                <c:pt idx="254" c:formatCode="General">
                  <c:v>-0.003</c:v>
                </c:pt>
                <c:pt idx="255" c:formatCode="General">
                  <c:v>-0.009</c:v>
                </c:pt>
                <c:pt idx="256" c:formatCode="General">
                  <c:v>-0.004</c:v>
                </c:pt>
                <c:pt idx="257" c:formatCode="General">
                  <c:v>-0.006</c:v>
                </c:pt>
                <c:pt idx="258" c:formatCode="General">
                  <c:v>-0.012</c:v>
                </c:pt>
                <c:pt idx="259" c:formatCode="General">
                  <c:v>-0.01</c:v>
                </c:pt>
                <c:pt idx="260" c:formatCode="General">
                  <c:v>-0.013</c:v>
                </c:pt>
                <c:pt idx="261" c:formatCode="General">
                  <c:v>-0.015</c:v>
                </c:pt>
                <c:pt idx="262" c:formatCode="General">
                  <c:v>-0.011</c:v>
                </c:pt>
                <c:pt idx="263" c:formatCode="General">
                  <c:v>-0.01</c:v>
                </c:pt>
                <c:pt idx="264" c:formatCode="General">
                  <c:v>-0.007</c:v>
                </c:pt>
                <c:pt idx="265" c:formatCode="General">
                  <c:v>-0.006</c:v>
                </c:pt>
                <c:pt idx="266" c:formatCode="General">
                  <c:v>-0.006</c:v>
                </c:pt>
                <c:pt idx="267" c:formatCode="General">
                  <c:v>-0.005</c:v>
                </c:pt>
                <c:pt idx="268" c:formatCode="General">
                  <c:v>-0.003</c:v>
                </c:pt>
                <c:pt idx="269" c:formatCode="General">
                  <c:v>-0.007</c:v>
                </c:pt>
                <c:pt idx="270" c:formatCode="General">
                  <c:v>-0.006</c:v>
                </c:pt>
                <c:pt idx="271" c:formatCode="General">
                  <c:v>-0.002</c:v>
                </c:pt>
                <c:pt idx="272" c:formatCode="General">
                  <c:v>-0.004</c:v>
                </c:pt>
                <c:pt idx="273" c:formatCode="General">
                  <c:v>-0.003</c:v>
                </c:pt>
                <c:pt idx="274" c:formatCode="General">
                  <c:v>-0.004</c:v>
                </c:pt>
                <c:pt idx="275" c:formatCode="General">
                  <c:v>-0.004</c:v>
                </c:pt>
                <c:pt idx="276" c:formatCode="General">
                  <c:v>-0.004</c:v>
                </c:pt>
                <c:pt idx="277" c:formatCode="General">
                  <c:v>-0.003</c:v>
                </c:pt>
                <c:pt idx="278" c:formatCode="General">
                  <c:v>-0.007</c:v>
                </c:pt>
                <c:pt idx="279" c:formatCode="General">
                  <c:v>-0.003</c:v>
                </c:pt>
                <c:pt idx="280" c:formatCode="General">
                  <c:v>-0.006</c:v>
                </c:pt>
                <c:pt idx="281" c:formatCode="General">
                  <c:v>-0.001</c:v>
                </c:pt>
                <c:pt idx="282" c:formatCode="General">
                  <c:v>0</c:v>
                </c:pt>
                <c:pt idx="283" c:formatCode="General">
                  <c:v>-0.005</c:v>
                </c:pt>
                <c:pt idx="284" c:formatCode="General">
                  <c:v>-0.005</c:v>
                </c:pt>
                <c:pt idx="285" c:formatCode="General">
                  <c:v>-0.001</c:v>
                </c:pt>
                <c:pt idx="286" c:formatCode="General">
                  <c:v>0.001</c:v>
                </c:pt>
                <c:pt idx="287" c:formatCode="General">
                  <c:v>-0.004</c:v>
                </c:pt>
                <c:pt idx="288" c:formatCode="General">
                  <c:v>0.001</c:v>
                </c:pt>
                <c:pt idx="289" c:formatCode="General">
                  <c:v>0.001</c:v>
                </c:pt>
                <c:pt idx="290" c:formatCode="General">
                  <c:v>0.002</c:v>
                </c:pt>
                <c:pt idx="291" c:formatCode="General">
                  <c:v>-0.002</c:v>
                </c:pt>
                <c:pt idx="292" c:formatCode="General">
                  <c:v>-0.002</c:v>
                </c:pt>
                <c:pt idx="293" c:formatCode="General">
                  <c:v>0</c:v>
                </c:pt>
                <c:pt idx="294" c:formatCode="General">
                  <c:v>0.002</c:v>
                </c:pt>
                <c:pt idx="295" c:formatCode="General">
                  <c:v>-0.001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035357040"/>
        <c:axId val="-1035356496"/>
      </c:lineChart>
      <c:dateAx>
        <c:axId val="-10353570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190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035356496"/>
        <c:crosses val="autoZero"/>
        <c:auto val="1"/>
        <c:lblOffset val="100"/>
        <c:baseTimeUnit val="days"/>
        <c:majorUnit val="3"/>
        <c:majorTimeUnit val="months"/>
      </c:dateAx>
      <c:valAx>
        <c:axId val="-1035356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03535704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TW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'[CCS.xlsx]大額存款_Swap Ask'!$E$3</c:f>
              <c:strCache>
                <c:ptCount val="1"/>
                <c:pt idx="0">
                  <c:v>6M Swap Point(R)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'[CCS.xlsx]大額存款_Swap Ask'!$C$4:$C$382</c:f>
              <c:numCache>
                <c:formatCode>yyyy/m/d</c:formatCode>
                <c:ptCount val="296"/>
                <c:pt idx="0" c:formatCode="yyyy/m/d">
                  <c:v>43952</c:v>
                </c:pt>
                <c:pt idx="1" c:formatCode="yyyy/m/d">
                  <c:v>43955</c:v>
                </c:pt>
                <c:pt idx="2" c:formatCode="yyyy/m/d">
                  <c:v>43956</c:v>
                </c:pt>
                <c:pt idx="3" c:formatCode="yyyy/m/d">
                  <c:v>43957</c:v>
                </c:pt>
                <c:pt idx="4" c:formatCode="yyyy/m/d">
                  <c:v>43958</c:v>
                </c:pt>
                <c:pt idx="5" c:formatCode="yyyy/m/d">
                  <c:v>43959</c:v>
                </c:pt>
                <c:pt idx="6" c:formatCode="yyyy/m/d">
                  <c:v>43962</c:v>
                </c:pt>
                <c:pt idx="7" c:formatCode="yyyy/m/d">
                  <c:v>43963</c:v>
                </c:pt>
                <c:pt idx="8" c:formatCode="yyyy/m/d">
                  <c:v>43964</c:v>
                </c:pt>
                <c:pt idx="9" c:formatCode="yyyy/m/d">
                  <c:v>43965</c:v>
                </c:pt>
                <c:pt idx="10" c:formatCode="yyyy/m/d">
                  <c:v>43966</c:v>
                </c:pt>
                <c:pt idx="11" c:formatCode="yyyy/m/d">
                  <c:v>43969</c:v>
                </c:pt>
                <c:pt idx="12" c:formatCode="yyyy/m/d">
                  <c:v>43970</c:v>
                </c:pt>
                <c:pt idx="13" c:formatCode="yyyy/m/d">
                  <c:v>43971</c:v>
                </c:pt>
                <c:pt idx="14" c:formatCode="yyyy/m/d">
                  <c:v>43972</c:v>
                </c:pt>
                <c:pt idx="15" c:formatCode="yyyy/m/d">
                  <c:v>43973</c:v>
                </c:pt>
                <c:pt idx="16" c:formatCode="yyyy/m/d">
                  <c:v>43977</c:v>
                </c:pt>
                <c:pt idx="17" c:formatCode="yyyy/m/d">
                  <c:v>43978</c:v>
                </c:pt>
                <c:pt idx="18" c:formatCode="yyyy/m/d">
                  <c:v>43979</c:v>
                </c:pt>
                <c:pt idx="19" c:formatCode="yyyy/m/d">
                  <c:v>43980</c:v>
                </c:pt>
                <c:pt idx="20" c:formatCode="yyyy/m/d">
                  <c:v>43983</c:v>
                </c:pt>
                <c:pt idx="21" c:formatCode="yyyy/m/d">
                  <c:v>43984</c:v>
                </c:pt>
                <c:pt idx="22" c:formatCode="yyyy/m/d">
                  <c:v>43985</c:v>
                </c:pt>
                <c:pt idx="23" c:formatCode="yyyy/m/d">
                  <c:v>43986</c:v>
                </c:pt>
                <c:pt idx="24" c:formatCode="yyyy/m/d">
                  <c:v>43987</c:v>
                </c:pt>
                <c:pt idx="25" c:formatCode="yyyy/m/d">
                  <c:v>43990</c:v>
                </c:pt>
                <c:pt idx="26" c:formatCode="yyyy/m/d">
                  <c:v>43991</c:v>
                </c:pt>
                <c:pt idx="27" c:formatCode="yyyy/m/d">
                  <c:v>43992</c:v>
                </c:pt>
                <c:pt idx="28" c:formatCode="yyyy/m/d">
                  <c:v>43993</c:v>
                </c:pt>
                <c:pt idx="29" c:formatCode="yyyy/m/d">
                  <c:v>43994</c:v>
                </c:pt>
                <c:pt idx="30" c:formatCode="yyyy/m/d">
                  <c:v>43997</c:v>
                </c:pt>
                <c:pt idx="31" c:formatCode="yyyy/m/d">
                  <c:v>43998</c:v>
                </c:pt>
                <c:pt idx="32" c:formatCode="yyyy/m/d">
                  <c:v>43999</c:v>
                </c:pt>
                <c:pt idx="33" c:formatCode="yyyy/m/d">
                  <c:v>44000</c:v>
                </c:pt>
                <c:pt idx="34" c:formatCode="yyyy/m/d">
                  <c:v>44001</c:v>
                </c:pt>
                <c:pt idx="35" c:formatCode="yyyy/m/d">
                  <c:v>44004</c:v>
                </c:pt>
                <c:pt idx="36" c:formatCode="yyyy/m/d">
                  <c:v>44005</c:v>
                </c:pt>
                <c:pt idx="37" c:formatCode="yyyy/m/d">
                  <c:v>44006</c:v>
                </c:pt>
                <c:pt idx="38" c:formatCode="yyyy/m/d">
                  <c:v>44007</c:v>
                </c:pt>
                <c:pt idx="39" c:formatCode="yyyy/m/d">
                  <c:v>44008</c:v>
                </c:pt>
                <c:pt idx="40" c:formatCode="yyyy/m/d">
                  <c:v>44011</c:v>
                </c:pt>
                <c:pt idx="41" c:formatCode="yyyy/m/d">
                  <c:v>44012</c:v>
                </c:pt>
                <c:pt idx="42" c:formatCode="yyyy/m/d">
                  <c:v>44013</c:v>
                </c:pt>
                <c:pt idx="43" c:formatCode="yyyy/m/d">
                  <c:v>44014</c:v>
                </c:pt>
                <c:pt idx="44" c:formatCode="yyyy/m/d">
                  <c:v>44018</c:v>
                </c:pt>
                <c:pt idx="45" c:formatCode="yyyy/m/d">
                  <c:v>44019</c:v>
                </c:pt>
                <c:pt idx="46" c:formatCode="yyyy/m/d">
                  <c:v>44020</c:v>
                </c:pt>
                <c:pt idx="47" c:formatCode="yyyy/m/d">
                  <c:v>44021</c:v>
                </c:pt>
                <c:pt idx="48" c:formatCode="yyyy/m/d">
                  <c:v>44022</c:v>
                </c:pt>
                <c:pt idx="49" c:formatCode="yyyy/m/d">
                  <c:v>44025</c:v>
                </c:pt>
                <c:pt idx="50" c:formatCode="yyyy/m/d">
                  <c:v>44026</c:v>
                </c:pt>
                <c:pt idx="51" c:formatCode="yyyy/m/d">
                  <c:v>44027</c:v>
                </c:pt>
                <c:pt idx="52" c:formatCode="yyyy/m/d">
                  <c:v>44028</c:v>
                </c:pt>
                <c:pt idx="53" c:formatCode="yyyy/m/d">
                  <c:v>44029</c:v>
                </c:pt>
                <c:pt idx="54" c:formatCode="yyyy/m/d">
                  <c:v>44032</c:v>
                </c:pt>
                <c:pt idx="55" c:formatCode="yyyy/m/d">
                  <c:v>44033</c:v>
                </c:pt>
                <c:pt idx="56" c:formatCode="yyyy/m/d">
                  <c:v>44034</c:v>
                </c:pt>
                <c:pt idx="57" c:formatCode="yyyy/m/d">
                  <c:v>44035</c:v>
                </c:pt>
                <c:pt idx="58" c:formatCode="yyyy/m/d">
                  <c:v>44036</c:v>
                </c:pt>
                <c:pt idx="59" c:formatCode="yyyy/m/d">
                  <c:v>44039</c:v>
                </c:pt>
                <c:pt idx="60" c:formatCode="yyyy/m/d">
                  <c:v>44040</c:v>
                </c:pt>
                <c:pt idx="61" c:formatCode="yyyy/m/d">
                  <c:v>44041</c:v>
                </c:pt>
                <c:pt idx="62" c:formatCode="yyyy/m/d">
                  <c:v>44042</c:v>
                </c:pt>
                <c:pt idx="63" c:formatCode="yyyy/m/d">
                  <c:v>44043</c:v>
                </c:pt>
                <c:pt idx="64" c:formatCode="yyyy/m/d">
                  <c:v>44046</c:v>
                </c:pt>
                <c:pt idx="65" c:formatCode="yyyy/m/d">
                  <c:v>44047</c:v>
                </c:pt>
                <c:pt idx="66" c:formatCode="yyyy/m/d">
                  <c:v>44048</c:v>
                </c:pt>
                <c:pt idx="67" c:formatCode="yyyy/m/d">
                  <c:v>44049</c:v>
                </c:pt>
                <c:pt idx="68" c:formatCode="yyyy/m/d">
                  <c:v>44050</c:v>
                </c:pt>
                <c:pt idx="69" c:formatCode="yyyy/m/d">
                  <c:v>44053</c:v>
                </c:pt>
                <c:pt idx="70" c:formatCode="yyyy/m/d">
                  <c:v>44054</c:v>
                </c:pt>
                <c:pt idx="71" c:formatCode="yyyy/m/d">
                  <c:v>44055</c:v>
                </c:pt>
                <c:pt idx="72" c:formatCode="yyyy/m/d">
                  <c:v>44056</c:v>
                </c:pt>
                <c:pt idx="73" c:formatCode="yyyy/m/d">
                  <c:v>44057</c:v>
                </c:pt>
                <c:pt idx="74" c:formatCode="yyyy/m/d">
                  <c:v>44060</c:v>
                </c:pt>
                <c:pt idx="75" c:formatCode="yyyy/m/d">
                  <c:v>44061</c:v>
                </c:pt>
                <c:pt idx="76" c:formatCode="yyyy/m/d">
                  <c:v>44062</c:v>
                </c:pt>
                <c:pt idx="77" c:formatCode="yyyy/m/d">
                  <c:v>44063</c:v>
                </c:pt>
                <c:pt idx="78" c:formatCode="yyyy/m/d">
                  <c:v>44064</c:v>
                </c:pt>
                <c:pt idx="79" c:formatCode="yyyy/m/d">
                  <c:v>44067</c:v>
                </c:pt>
                <c:pt idx="80" c:formatCode="yyyy/m/d">
                  <c:v>44068</c:v>
                </c:pt>
                <c:pt idx="81" c:formatCode="yyyy/m/d">
                  <c:v>44069</c:v>
                </c:pt>
                <c:pt idx="82" c:formatCode="yyyy/m/d">
                  <c:v>44070</c:v>
                </c:pt>
                <c:pt idx="83" c:formatCode="yyyy/m/d">
                  <c:v>44071</c:v>
                </c:pt>
                <c:pt idx="84" c:formatCode="yyyy/m/d">
                  <c:v>44074</c:v>
                </c:pt>
                <c:pt idx="85" c:formatCode="yyyy/m/d">
                  <c:v>44075</c:v>
                </c:pt>
                <c:pt idx="86" c:formatCode="yyyy/m/d">
                  <c:v>44076</c:v>
                </c:pt>
                <c:pt idx="87" c:formatCode="yyyy/m/d">
                  <c:v>44077</c:v>
                </c:pt>
                <c:pt idx="88" c:formatCode="yyyy/m/d">
                  <c:v>44078</c:v>
                </c:pt>
                <c:pt idx="89" c:formatCode="yyyy/m/d">
                  <c:v>44082</c:v>
                </c:pt>
                <c:pt idx="90" c:formatCode="yyyy/m/d">
                  <c:v>44083</c:v>
                </c:pt>
                <c:pt idx="91" c:formatCode="yyyy/m/d">
                  <c:v>44084</c:v>
                </c:pt>
                <c:pt idx="92" c:formatCode="yyyy/m/d">
                  <c:v>44085</c:v>
                </c:pt>
                <c:pt idx="93" c:formatCode="yyyy/m/d">
                  <c:v>44088</c:v>
                </c:pt>
                <c:pt idx="94" c:formatCode="yyyy/m/d">
                  <c:v>44089</c:v>
                </c:pt>
                <c:pt idx="95" c:formatCode="yyyy/m/d">
                  <c:v>44090</c:v>
                </c:pt>
                <c:pt idx="96" c:formatCode="yyyy/m/d">
                  <c:v>44091</c:v>
                </c:pt>
                <c:pt idx="97" c:formatCode="yyyy/m/d">
                  <c:v>44092</c:v>
                </c:pt>
                <c:pt idx="98" c:formatCode="yyyy/m/d">
                  <c:v>44095</c:v>
                </c:pt>
                <c:pt idx="99" c:formatCode="yyyy/m/d">
                  <c:v>44096</c:v>
                </c:pt>
                <c:pt idx="100" c:formatCode="yyyy/m/d">
                  <c:v>44097</c:v>
                </c:pt>
                <c:pt idx="101" c:formatCode="yyyy/m/d">
                  <c:v>44098</c:v>
                </c:pt>
                <c:pt idx="102" c:formatCode="yyyy/m/d">
                  <c:v>44099</c:v>
                </c:pt>
                <c:pt idx="103" c:formatCode="yyyy/m/d">
                  <c:v>44102</c:v>
                </c:pt>
                <c:pt idx="104" c:formatCode="yyyy/m/d">
                  <c:v>44103</c:v>
                </c:pt>
                <c:pt idx="105" c:formatCode="yyyy/m/d">
                  <c:v>44104</c:v>
                </c:pt>
                <c:pt idx="106" c:formatCode="yyyy/m/d">
                  <c:v>44105</c:v>
                </c:pt>
                <c:pt idx="107" c:formatCode="yyyy/m/d">
                  <c:v>44106</c:v>
                </c:pt>
                <c:pt idx="108" c:formatCode="yyyy/m/d">
                  <c:v>44109</c:v>
                </c:pt>
                <c:pt idx="109" c:formatCode="yyyy/m/d">
                  <c:v>44110</c:v>
                </c:pt>
                <c:pt idx="110" c:formatCode="yyyy/m/d">
                  <c:v>44111</c:v>
                </c:pt>
                <c:pt idx="111" c:formatCode="yyyy/m/d">
                  <c:v>44112</c:v>
                </c:pt>
                <c:pt idx="112" c:formatCode="yyyy/m/d">
                  <c:v>44113</c:v>
                </c:pt>
                <c:pt idx="113" c:formatCode="yyyy/m/d">
                  <c:v>44117</c:v>
                </c:pt>
                <c:pt idx="114" c:formatCode="yyyy/m/d">
                  <c:v>44118</c:v>
                </c:pt>
                <c:pt idx="115" c:formatCode="yyyy/m/d">
                  <c:v>44119</c:v>
                </c:pt>
                <c:pt idx="116" c:formatCode="yyyy/m/d">
                  <c:v>44120</c:v>
                </c:pt>
                <c:pt idx="117" c:formatCode="yyyy/m/d">
                  <c:v>44123</c:v>
                </c:pt>
                <c:pt idx="118" c:formatCode="yyyy/m/d">
                  <c:v>44124</c:v>
                </c:pt>
                <c:pt idx="119" c:formatCode="yyyy/m/d">
                  <c:v>44125</c:v>
                </c:pt>
                <c:pt idx="120" c:formatCode="yyyy/m/d">
                  <c:v>44126</c:v>
                </c:pt>
                <c:pt idx="121" c:formatCode="yyyy/m/d">
                  <c:v>44127</c:v>
                </c:pt>
                <c:pt idx="122" c:formatCode="yyyy/m/d">
                  <c:v>44130</c:v>
                </c:pt>
                <c:pt idx="123" c:formatCode="yyyy/m/d">
                  <c:v>44131</c:v>
                </c:pt>
                <c:pt idx="124" c:formatCode="yyyy/m/d">
                  <c:v>44132</c:v>
                </c:pt>
                <c:pt idx="125" c:formatCode="yyyy/m/d">
                  <c:v>44133</c:v>
                </c:pt>
                <c:pt idx="126" c:formatCode="yyyy/m/d">
                  <c:v>44134</c:v>
                </c:pt>
                <c:pt idx="127" c:formatCode="yyyy/m/d">
                  <c:v>44137</c:v>
                </c:pt>
                <c:pt idx="128" c:formatCode="yyyy/m/d">
                  <c:v>44138</c:v>
                </c:pt>
                <c:pt idx="129" c:formatCode="yyyy/m/d">
                  <c:v>44139</c:v>
                </c:pt>
                <c:pt idx="130" c:formatCode="yyyy/m/d">
                  <c:v>44140</c:v>
                </c:pt>
                <c:pt idx="131" c:formatCode="yyyy/m/d">
                  <c:v>44141</c:v>
                </c:pt>
                <c:pt idx="132" c:formatCode="yyyy/m/d">
                  <c:v>44144</c:v>
                </c:pt>
                <c:pt idx="133" c:formatCode="yyyy/m/d">
                  <c:v>44145</c:v>
                </c:pt>
                <c:pt idx="134" c:formatCode="yyyy/m/d">
                  <c:v>44147</c:v>
                </c:pt>
                <c:pt idx="135" c:formatCode="yyyy/m/d">
                  <c:v>44148</c:v>
                </c:pt>
                <c:pt idx="136" c:formatCode="yyyy/m/d">
                  <c:v>44151</c:v>
                </c:pt>
                <c:pt idx="137" c:formatCode="yyyy/m/d">
                  <c:v>44152</c:v>
                </c:pt>
                <c:pt idx="138" c:formatCode="yyyy/m/d">
                  <c:v>44153</c:v>
                </c:pt>
                <c:pt idx="139" c:formatCode="yyyy/m/d">
                  <c:v>44154</c:v>
                </c:pt>
                <c:pt idx="140" c:formatCode="yyyy/m/d">
                  <c:v>44155</c:v>
                </c:pt>
                <c:pt idx="141" c:formatCode="yyyy/m/d">
                  <c:v>44158</c:v>
                </c:pt>
                <c:pt idx="142" c:formatCode="yyyy/m/d">
                  <c:v>44159</c:v>
                </c:pt>
                <c:pt idx="143" c:formatCode="yyyy/m/d">
                  <c:v>44160</c:v>
                </c:pt>
                <c:pt idx="144" c:formatCode="yyyy/m/d">
                  <c:v>44162</c:v>
                </c:pt>
                <c:pt idx="145" c:formatCode="yyyy/m/d">
                  <c:v>44165</c:v>
                </c:pt>
                <c:pt idx="146" c:formatCode="yyyy/m/d">
                  <c:v>44166</c:v>
                </c:pt>
                <c:pt idx="147" c:formatCode="yyyy/m/d">
                  <c:v>44167</c:v>
                </c:pt>
                <c:pt idx="148" c:formatCode="yyyy/m/d">
                  <c:v>44168</c:v>
                </c:pt>
                <c:pt idx="149" c:formatCode="yyyy/m/d">
                  <c:v>44169</c:v>
                </c:pt>
                <c:pt idx="150" c:formatCode="yyyy/m/d">
                  <c:v>44172</c:v>
                </c:pt>
                <c:pt idx="151" c:formatCode="yyyy/m/d">
                  <c:v>44173</c:v>
                </c:pt>
                <c:pt idx="152" c:formatCode="yyyy/m/d">
                  <c:v>44174</c:v>
                </c:pt>
                <c:pt idx="153" c:formatCode="yyyy/m/d">
                  <c:v>44175</c:v>
                </c:pt>
                <c:pt idx="154" c:formatCode="yyyy/m/d">
                  <c:v>44176</c:v>
                </c:pt>
                <c:pt idx="155" c:formatCode="yyyy/m/d">
                  <c:v>44179</c:v>
                </c:pt>
                <c:pt idx="156" c:formatCode="yyyy/m/d">
                  <c:v>44180</c:v>
                </c:pt>
                <c:pt idx="157" c:formatCode="yyyy/m/d">
                  <c:v>44181</c:v>
                </c:pt>
                <c:pt idx="158" c:formatCode="yyyy/m/d">
                  <c:v>44182</c:v>
                </c:pt>
                <c:pt idx="159" c:formatCode="yyyy/m/d">
                  <c:v>44183</c:v>
                </c:pt>
                <c:pt idx="160" c:formatCode="yyyy/m/d">
                  <c:v>44186</c:v>
                </c:pt>
                <c:pt idx="161" c:formatCode="yyyy/m/d">
                  <c:v>44187</c:v>
                </c:pt>
                <c:pt idx="162" c:formatCode="yyyy/m/d">
                  <c:v>44188</c:v>
                </c:pt>
                <c:pt idx="163" c:formatCode="yyyy/m/d">
                  <c:v>44189</c:v>
                </c:pt>
                <c:pt idx="164" c:formatCode="yyyy/m/d">
                  <c:v>44194</c:v>
                </c:pt>
                <c:pt idx="165" c:formatCode="yyyy/m/d">
                  <c:v>44195</c:v>
                </c:pt>
                <c:pt idx="166" c:formatCode="yyyy/m/d">
                  <c:v>44196</c:v>
                </c:pt>
                <c:pt idx="167" c:formatCode="yyyy/m/d">
                  <c:v>44201</c:v>
                </c:pt>
                <c:pt idx="168" c:formatCode="yyyy/m/d">
                  <c:v>44202</c:v>
                </c:pt>
                <c:pt idx="169" c:formatCode="yyyy/m/d">
                  <c:v>44203</c:v>
                </c:pt>
                <c:pt idx="170" c:formatCode="yyyy/m/d">
                  <c:v>44204</c:v>
                </c:pt>
                <c:pt idx="171" c:formatCode="yyyy/m/d">
                  <c:v>44207</c:v>
                </c:pt>
                <c:pt idx="172" c:formatCode="yyyy/m/d">
                  <c:v>44208</c:v>
                </c:pt>
                <c:pt idx="173" c:formatCode="yyyy/m/d">
                  <c:v>44209</c:v>
                </c:pt>
                <c:pt idx="174" c:formatCode="yyyy/m/d">
                  <c:v>44210</c:v>
                </c:pt>
                <c:pt idx="175" c:formatCode="yyyy/m/d">
                  <c:v>44211</c:v>
                </c:pt>
                <c:pt idx="176" c:formatCode="yyyy/m/d">
                  <c:v>44215</c:v>
                </c:pt>
                <c:pt idx="177" c:formatCode="yyyy/m/d">
                  <c:v>44216</c:v>
                </c:pt>
                <c:pt idx="178" c:formatCode="yyyy/m/d">
                  <c:v>44217</c:v>
                </c:pt>
                <c:pt idx="179" c:formatCode="yyyy/m/d">
                  <c:v>44218</c:v>
                </c:pt>
                <c:pt idx="180" c:formatCode="yyyy/m/d">
                  <c:v>44221</c:v>
                </c:pt>
                <c:pt idx="181" c:formatCode="yyyy/m/d">
                  <c:v>44222</c:v>
                </c:pt>
                <c:pt idx="182" c:formatCode="yyyy/m/d">
                  <c:v>44223</c:v>
                </c:pt>
                <c:pt idx="183" c:formatCode="yyyy/m/d">
                  <c:v>44224</c:v>
                </c:pt>
                <c:pt idx="184" c:formatCode="yyyy/m/d">
                  <c:v>44225</c:v>
                </c:pt>
                <c:pt idx="185" c:formatCode="yyyy/m/d">
                  <c:v>44228</c:v>
                </c:pt>
                <c:pt idx="186" c:formatCode="yyyy/m/d">
                  <c:v>44229</c:v>
                </c:pt>
                <c:pt idx="187" c:formatCode="yyyy/m/d">
                  <c:v>44230</c:v>
                </c:pt>
                <c:pt idx="188" c:formatCode="yyyy/m/d">
                  <c:v>44231</c:v>
                </c:pt>
                <c:pt idx="189" c:formatCode="yyyy/m/d">
                  <c:v>44232</c:v>
                </c:pt>
                <c:pt idx="190" c:formatCode="yyyy/m/d">
                  <c:v>44235</c:v>
                </c:pt>
                <c:pt idx="191" c:formatCode="yyyy/m/d">
                  <c:v>44236</c:v>
                </c:pt>
                <c:pt idx="192" c:formatCode="yyyy/m/d">
                  <c:v>44237</c:v>
                </c:pt>
                <c:pt idx="193" c:formatCode="yyyy/m/d">
                  <c:v>44238</c:v>
                </c:pt>
                <c:pt idx="194" c:formatCode="yyyy/m/d">
                  <c:v>44239</c:v>
                </c:pt>
                <c:pt idx="195" c:formatCode="yyyy/m/d">
                  <c:v>44243</c:v>
                </c:pt>
                <c:pt idx="196" c:formatCode="yyyy/m/d">
                  <c:v>44244</c:v>
                </c:pt>
                <c:pt idx="197" c:formatCode="yyyy/m/d">
                  <c:v>44245</c:v>
                </c:pt>
                <c:pt idx="198" c:formatCode="yyyy/m/d">
                  <c:v>44246</c:v>
                </c:pt>
                <c:pt idx="199" c:formatCode="yyyy/m/d">
                  <c:v>44249</c:v>
                </c:pt>
                <c:pt idx="200" c:formatCode="yyyy/m/d">
                  <c:v>44250</c:v>
                </c:pt>
                <c:pt idx="201" c:formatCode="yyyy/m/d">
                  <c:v>44251</c:v>
                </c:pt>
                <c:pt idx="202" c:formatCode="yyyy/m/d">
                  <c:v>44252</c:v>
                </c:pt>
                <c:pt idx="203" c:formatCode="yyyy/m/d">
                  <c:v>44253</c:v>
                </c:pt>
                <c:pt idx="204" c:formatCode="yyyy/m/d">
                  <c:v>44256</c:v>
                </c:pt>
                <c:pt idx="205" c:formatCode="yyyy/m/d">
                  <c:v>44257</c:v>
                </c:pt>
                <c:pt idx="206" c:formatCode="yyyy/m/d">
                  <c:v>44258</c:v>
                </c:pt>
                <c:pt idx="207" c:formatCode="yyyy/m/d">
                  <c:v>44259</c:v>
                </c:pt>
                <c:pt idx="208" c:formatCode="yyyy/m/d">
                  <c:v>44260</c:v>
                </c:pt>
                <c:pt idx="209" c:formatCode="yyyy/m/d">
                  <c:v>44263</c:v>
                </c:pt>
                <c:pt idx="210" c:formatCode="yyyy/m/d">
                  <c:v>44264</c:v>
                </c:pt>
                <c:pt idx="211" c:formatCode="yyyy/m/d">
                  <c:v>44265</c:v>
                </c:pt>
                <c:pt idx="212" c:formatCode="yyyy/m/d">
                  <c:v>44266</c:v>
                </c:pt>
                <c:pt idx="213" c:formatCode="yyyy/m/d">
                  <c:v>44267</c:v>
                </c:pt>
                <c:pt idx="214" c:formatCode="yyyy/m/d">
                  <c:v>44270</c:v>
                </c:pt>
                <c:pt idx="215" c:formatCode="yyyy/m/d">
                  <c:v>44271</c:v>
                </c:pt>
                <c:pt idx="216" c:formatCode="yyyy/m/d">
                  <c:v>44272</c:v>
                </c:pt>
                <c:pt idx="217" c:formatCode="yyyy/m/d">
                  <c:v>44273</c:v>
                </c:pt>
                <c:pt idx="218" c:formatCode="yyyy/m/d">
                  <c:v>44274</c:v>
                </c:pt>
                <c:pt idx="219" c:formatCode="yyyy/m/d">
                  <c:v>44277</c:v>
                </c:pt>
                <c:pt idx="220" c:formatCode="yyyy/m/d">
                  <c:v>44278</c:v>
                </c:pt>
                <c:pt idx="221" c:formatCode="yyyy/m/d">
                  <c:v>44279</c:v>
                </c:pt>
                <c:pt idx="222" c:formatCode="yyyy/m/d">
                  <c:v>44280</c:v>
                </c:pt>
                <c:pt idx="223" c:formatCode="yyyy/m/d">
                  <c:v>44281</c:v>
                </c:pt>
                <c:pt idx="224" c:formatCode="yyyy/m/d">
                  <c:v>44284</c:v>
                </c:pt>
                <c:pt idx="225" c:formatCode="yyyy/m/d">
                  <c:v>44285</c:v>
                </c:pt>
                <c:pt idx="226" c:formatCode="yyyy/m/d">
                  <c:v>44286</c:v>
                </c:pt>
                <c:pt idx="227" c:formatCode="yyyy/m/d">
                  <c:v>44287</c:v>
                </c:pt>
                <c:pt idx="228" c:formatCode="yyyy/m/d">
                  <c:v>44291</c:v>
                </c:pt>
                <c:pt idx="229" c:formatCode="yyyy/m/d">
                  <c:v>44292</c:v>
                </c:pt>
                <c:pt idx="230" c:formatCode="yyyy/m/d">
                  <c:v>44293</c:v>
                </c:pt>
                <c:pt idx="231" c:formatCode="yyyy/m/d">
                  <c:v>44294</c:v>
                </c:pt>
                <c:pt idx="232" c:formatCode="yyyy/m/d">
                  <c:v>44295</c:v>
                </c:pt>
                <c:pt idx="233" c:formatCode="yyyy/m/d">
                  <c:v>44298</c:v>
                </c:pt>
                <c:pt idx="234" c:formatCode="yyyy/m/d">
                  <c:v>44299</c:v>
                </c:pt>
                <c:pt idx="235" c:formatCode="yyyy/m/d">
                  <c:v>44300</c:v>
                </c:pt>
                <c:pt idx="236" c:formatCode="yyyy/m/d">
                  <c:v>44301</c:v>
                </c:pt>
                <c:pt idx="237" c:formatCode="yyyy/m/d">
                  <c:v>44302</c:v>
                </c:pt>
                <c:pt idx="238" c:formatCode="yyyy/m/d">
                  <c:v>44305</c:v>
                </c:pt>
                <c:pt idx="239" c:formatCode="yyyy/m/d">
                  <c:v>44306</c:v>
                </c:pt>
                <c:pt idx="240" c:formatCode="yyyy/m/d">
                  <c:v>44307</c:v>
                </c:pt>
                <c:pt idx="241" c:formatCode="yyyy/m/d">
                  <c:v>44308</c:v>
                </c:pt>
                <c:pt idx="242" c:formatCode="yyyy/m/d">
                  <c:v>44309</c:v>
                </c:pt>
                <c:pt idx="243" c:formatCode="yyyy/m/d">
                  <c:v>44312</c:v>
                </c:pt>
                <c:pt idx="244" c:formatCode="yyyy/m/d">
                  <c:v>44313</c:v>
                </c:pt>
                <c:pt idx="245" c:formatCode="yyyy/m/d">
                  <c:v>44314</c:v>
                </c:pt>
                <c:pt idx="246" c:formatCode="yyyy/m/d">
                  <c:v>44315</c:v>
                </c:pt>
                <c:pt idx="247" c:formatCode="yyyy/m/d">
                  <c:v>44316</c:v>
                </c:pt>
                <c:pt idx="248" c:formatCode="yyyy/m/d">
                  <c:v>44319</c:v>
                </c:pt>
                <c:pt idx="249" c:formatCode="yyyy/m/d">
                  <c:v>44320</c:v>
                </c:pt>
                <c:pt idx="250" c:formatCode="yyyy/m/d">
                  <c:v>44321</c:v>
                </c:pt>
                <c:pt idx="251" c:formatCode="yyyy/m/d">
                  <c:v>44322</c:v>
                </c:pt>
                <c:pt idx="252" c:formatCode="yyyy/m/d">
                  <c:v>44323</c:v>
                </c:pt>
                <c:pt idx="253" c:formatCode="yyyy/m/d">
                  <c:v>44326</c:v>
                </c:pt>
                <c:pt idx="254" c:formatCode="yyyy/m/d">
                  <c:v>44327</c:v>
                </c:pt>
                <c:pt idx="255" c:formatCode="yyyy/m/d">
                  <c:v>44328</c:v>
                </c:pt>
                <c:pt idx="256" c:formatCode="yyyy/m/d">
                  <c:v>44329</c:v>
                </c:pt>
                <c:pt idx="257" c:formatCode="yyyy/m/d">
                  <c:v>44330</c:v>
                </c:pt>
                <c:pt idx="258" c:formatCode="yyyy/m/d">
                  <c:v>44333</c:v>
                </c:pt>
                <c:pt idx="259" c:formatCode="yyyy/m/d">
                  <c:v>44334</c:v>
                </c:pt>
                <c:pt idx="260" c:formatCode="yyyy/m/d">
                  <c:v>44335</c:v>
                </c:pt>
                <c:pt idx="261" c:formatCode="yyyy/m/d">
                  <c:v>44337</c:v>
                </c:pt>
                <c:pt idx="262" c:formatCode="yyyy/m/d">
                  <c:v>44340</c:v>
                </c:pt>
                <c:pt idx="263" c:formatCode="yyyy/m/d">
                  <c:v>44341</c:v>
                </c:pt>
                <c:pt idx="264" c:formatCode="yyyy/m/d">
                  <c:v>44342</c:v>
                </c:pt>
                <c:pt idx="265" c:formatCode="yyyy/m/d">
                  <c:v>44343</c:v>
                </c:pt>
                <c:pt idx="266" c:formatCode="yyyy/m/d">
                  <c:v>44344</c:v>
                </c:pt>
                <c:pt idx="267" c:formatCode="yyyy/m/d">
                  <c:v>44348</c:v>
                </c:pt>
                <c:pt idx="268" c:formatCode="yyyy/m/d">
                  <c:v>44351</c:v>
                </c:pt>
                <c:pt idx="269" c:formatCode="yyyy/m/d">
                  <c:v>44354</c:v>
                </c:pt>
                <c:pt idx="270" c:formatCode="yyyy/m/d">
                  <c:v>44355</c:v>
                </c:pt>
                <c:pt idx="271" c:formatCode="yyyy/m/d">
                  <c:v>44357</c:v>
                </c:pt>
                <c:pt idx="272" c:formatCode="yyyy/m/d">
                  <c:v>44358</c:v>
                </c:pt>
                <c:pt idx="273" c:formatCode="yyyy/m/d">
                  <c:v>44361</c:v>
                </c:pt>
                <c:pt idx="274" c:formatCode="yyyy/m/d">
                  <c:v>44362</c:v>
                </c:pt>
                <c:pt idx="275" c:formatCode="yyyy/m/d">
                  <c:v>44363</c:v>
                </c:pt>
                <c:pt idx="276" c:formatCode="yyyy/m/d">
                  <c:v>44364</c:v>
                </c:pt>
                <c:pt idx="277" c:formatCode="yyyy/m/d">
                  <c:v>44365</c:v>
                </c:pt>
                <c:pt idx="278" c:formatCode="yyyy/m/d">
                  <c:v>44368</c:v>
                </c:pt>
                <c:pt idx="279" c:formatCode="yyyy/m/d">
                  <c:v>44370</c:v>
                </c:pt>
                <c:pt idx="280" c:formatCode="yyyy/m/d">
                  <c:v>44371</c:v>
                </c:pt>
                <c:pt idx="281" c:formatCode="yyyy/m/d">
                  <c:v>44372</c:v>
                </c:pt>
                <c:pt idx="282" c:formatCode="yyyy/m/d">
                  <c:v>44375</c:v>
                </c:pt>
                <c:pt idx="283" c:formatCode="yyyy/m/d">
                  <c:v>44377</c:v>
                </c:pt>
                <c:pt idx="284" c:formatCode="yyyy/m/d">
                  <c:v>44378</c:v>
                </c:pt>
                <c:pt idx="285" c:formatCode="yyyy/m/d">
                  <c:v>44379</c:v>
                </c:pt>
                <c:pt idx="286" c:formatCode="yyyy/m/d">
                  <c:v>44383</c:v>
                </c:pt>
                <c:pt idx="287" c:formatCode="yyyy/m/d">
                  <c:v>44384</c:v>
                </c:pt>
                <c:pt idx="288" c:formatCode="yyyy/m/d">
                  <c:v>44385</c:v>
                </c:pt>
                <c:pt idx="289" c:formatCode="yyyy/m/d">
                  <c:v>44386</c:v>
                </c:pt>
                <c:pt idx="290" c:formatCode="yyyy/m/d">
                  <c:v>44389</c:v>
                </c:pt>
                <c:pt idx="291" c:formatCode="yyyy/m/d">
                  <c:v>44390</c:v>
                </c:pt>
                <c:pt idx="292" c:formatCode="yyyy/m/d">
                  <c:v>44391</c:v>
                </c:pt>
                <c:pt idx="293" c:formatCode="yyyy/m/d">
                  <c:v>44392</c:v>
                </c:pt>
                <c:pt idx="294" c:formatCode="yyyy/m/d">
                  <c:v>44393</c:v>
                </c:pt>
                <c:pt idx="295" c:formatCode="yyyy/m/d">
                  <c:v>44396</c:v>
                </c:pt>
              </c:numCache>
            </c:numRef>
          </c:cat>
          <c:val>
            <c:numRef>
              <c:f>'[CCS.xlsx]大額存款_Swap Ask'!$E$4:$E$382</c:f>
              <c:numCache>
                <c:formatCode>General</c:formatCode>
                <c:ptCount val="296"/>
                <c:pt idx="0" c:formatCode="General">
                  <c:v>-0.131</c:v>
                </c:pt>
                <c:pt idx="1" c:formatCode="General">
                  <c:v>-0.112</c:v>
                </c:pt>
                <c:pt idx="2" c:formatCode="General">
                  <c:v>-0.106</c:v>
                </c:pt>
                <c:pt idx="3" c:formatCode="General">
                  <c:v>-0.122</c:v>
                </c:pt>
                <c:pt idx="4" c:formatCode="General">
                  <c:v>-0.104</c:v>
                </c:pt>
                <c:pt idx="5" c:formatCode="General">
                  <c:v>-0.096</c:v>
                </c:pt>
                <c:pt idx="6" c:formatCode="General">
                  <c:v>-0.079</c:v>
                </c:pt>
                <c:pt idx="7" c:formatCode="General">
                  <c:v>-0.083</c:v>
                </c:pt>
                <c:pt idx="8" c:formatCode="General">
                  <c:v>-0.082</c:v>
                </c:pt>
                <c:pt idx="9" c:formatCode="General">
                  <c:v>-0.086</c:v>
                </c:pt>
                <c:pt idx="10" c:formatCode="General">
                  <c:v>-0.081</c:v>
                </c:pt>
                <c:pt idx="11" c:formatCode="General">
                  <c:v>-0.084</c:v>
                </c:pt>
                <c:pt idx="12" c:formatCode="General">
                  <c:v>-0.085</c:v>
                </c:pt>
                <c:pt idx="13" c:formatCode="General">
                  <c:v>-0.085</c:v>
                </c:pt>
                <c:pt idx="14" c:formatCode="General">
                  <c:v>-0.067</c:v>
                </c:pt>
                <c:pt idx="15" c:formatCode="General">
                  <c:v>-0.078</c:v>
                </c:pt>
                <c:pt idx="16" c:formatCode="General">
                  <c:v>-0.084</c:v>
                </c:pt>
                <c:pt idx="17" c:formatCode="General">
                  <c:v>-0.078</c:v>
                </c:pt>
                <c:pt idx="18" c:formatCode="General">
                  <c:v>-0.075</c:v>
                </c:pt>
                <c:pt idx="19" c:formatCode="General">
                  <c:v>-0.063</c:v>
                </c:pt>
                <c:pt idx="20" c:formatCode="General">
                  <c:v>-0.064</c:v>
                </c:pt>
                <c:pt idx="21" c:formatCode="General">
                  <c:v>-0.071</c:v>
                </c:pt>
                <c:pt idx="22" c:formatCode="General">
                  <c:v>-0.08</c:v>
                </c:pt>
                <c:pt idx="23" c:formatCode="General">
                  <c:v>-0.071</c:v>
                </c:pt>
                <c:pt idx="24" c:formatCode="General">
                  <c:v>-0.073</c:v>
                </c:pt>
                <c:pt idx="25" c:formatCode="General">
                  <c:v>-0.076</c:v>
                </c:pt>
                <c:pt idx="26" c:formatCode="General">
                  <c:v>-0.082</c:v>
                </c:pt>
                <c:pt idx="27" c:formatCode="General">
                  <c:v>-0.08</c:v>
                </c:pt>
                <c:pt idx="28" c:formatCode="General">
                  <c:v>-0.076</c:v>
                </c:pt>
                <c:pt idx="29" c:formatCode="General">
                  <c:v>-0.084</c:v>
                </c:pt>
                <c:pt idx="30" c:formatCode="General">
                  <c:v>-0.085</c:v>
                </c:pt>
                <c:pt idx="31" c:formatCode="General">
                  <c:v>-0.073</c:v>
                </c:pt>
                <c:pt idx="32" c:formatCode="General">
                  <c:v>-0.073</c:v>
                </c:pt>
                <c:pt idx="33" c:formatCode="General">
                  <c:v>-0.07</c:v>
                </c:pt>
                <c:pt idx="34" c:formatCode="General">
                  <c:v>-0.063</c:v>
                </c:pt>
                <c:pt idx="35" c:formatCode="General">
                  <c:v>-0.062</c:v>
                </c:pt>
                <c:pt idx="36" c:formatCode="General">
                  <c:v>-0.063</c:v>
                </c:pt>
                <c:pt idx="37" c:formatCode="General">
                  <c:v>-0.051</c:v>
                </c:pt>
                <c:pt idx="38" c:formatCode="General">
                  <c:v>-0.051</c:v>
                </c:pt>
                <c:pt idx="39" c:formatCode="General">
                  <c:v>-0.051</c:v>
                </c:pt>
                <c:pt idx="40" c:formatCode="General">
                  <c:v>-0.056</c:v>
                </c:pt>
                <c:pt idx="41" c:formatCode="General">
                  <c:v>-0.05</c:v>
                </c:pt>
                <c:pt idx="42" c:formatCode="General">
                  <c:v>-0.061</c:v>
                </c:pt>
                <c:pt idx="43" c:formatCode="General">
                  <c:v>-0.061</c:v>
                </c:pt>
                <c:pt idx="44" c:formatCode="General">
                  <c:v>-0.048</c:v>
                </c:pt>
                <c:pt idx="45" c:formatCode="General">
                  <c:v>-0.049</c:v>
                </c:pt>
                <c:pt idx="46" c:formatCode="General">
                  <c:v>-0.058</c:v>
                </c:pt>
                <c:pt idx="47" c:formatCode="General">
                  <c:v>-0.051</c:v>
                </c:pt>
                <c:pt idx="48" c:formatCode="General">
                  <c:v>-0.05</c:v>
                </c:pt>
                <c:pt idx="49" c:formatCode="General">
                  <c:v>-0.05</c:v>
                </c:pt>
                <c:pt idx="50" c:formatCode="General">
                  <c:v>-0.049</c:v>
                </c:pt>
                <c:pt idx="51" c:formatCode="General">
                  <c:v>-0.055</c:v>
                </c:pt>
                <c:pt idx="52" c:formatCode="General">
                  <c:v>-0.056</c:v>
                </c:pt>
                <c:pt idx="53" c:formatCode="General">
                  <c:v>-0.049</c:v>
                </c:pt>
                <c:pt idx="54" c:formatCode="General">
                  <c:v>-0.05</c:v>
                </c:pt>
                <c:pt idx="55" c:formatCode="General">
                  <c:v>-0.05</c:v>
                </c:pt>
                <c:pt idx="56" c:formatCode="General">
                  <c:v>-0.049</c:v>
                </c:pt>
                <c:pt idx="57" c:formatCode="General">
                  <c:v>-0.046</c:v>
                </c:pt>
                <c:pt idx="58" c:formatCode="General">
                  <c:v>-0.044</c:v>
                </c:pt>
                <c:pt idx="59" c:formatCode="General">
                  <c:v>-0.044</c:v>
                </c:pt>
                <c:pt idx="60" c:formatCode="General">
                  <c:v>-0.052</c:v>
                </c:pt>
                <c:pt idx="61" c:formatCode="General">
                  <c:v>-0.043</c:v>
                </c:pt>
                <c:pt idx="62" c:formatCode="General">
                  <c:v>-0.043</c:v>
                </c:pt>
                <c:pt idx="63" c:formatCode="General">
                  <c:v>-0.041</c:v>
                </c:pt>
                <c:pt idx="64" c:formatCode="General">
                  <c:v>-0.043</c:v>
                </c:pt>
                <c:pt idx="65" c:formatCode="General">
                  <c:v>-0.032</c:v>
                </c:pt>
                <c:pt idx="66" c:formatCode="General">
                  <c:v>-0.029</c:v>
                </c:pt>
                <c:pt idx="67" c:formatCode="General">
                  <c:v>-0.03</c:v>
                </c:pt>
                <c:pt idx="68" c:formatCode="General">
                  <c:v>-0.038</c:v>
                </c:pt>
                <c:pt idx="69" c:formatCode="General">
                  <c:v>-0.031</c:v>
                </c:pt>
                <c:pt idx="70" c:formatCode="General">
                  <c:v>-0.041</c:v>
                </c:pt>
                <c:pt idx="71" c:formatCode="General">
                  <c:v>-0.033</c:v>
                </c:pt>
                <c:pt idx="72" c:formatCode="General">
                  <c:v>-0.038</c:v>
                </c:pt>
                <c:pt idx="73" c:formatCode="General">
                  <c:v>-0.032</c:v>
                </c:pt>
                <c:pt idx="74" c:formatCode="General">
                  <c:v>-0.032</c:v>
                </c:pt>
                <c:pt idx="75" c:formatCode="General">
                  <c:v>-0.032</c:v>
                </c:pt>
                <c:pt idx="76" c:formatCode="General">
                  <c:v>-0.029</c:v>
                </c:pt>
                <c:pt idx="77" c:formatCode="General">
                  <c:v>-0.038</c:v>
                </c:pt>
                <c:pt idx="78" c:formatCode="General">
                  <c:v>-0.027</c:v>
                </c:pt>
                <c:pt idx="79" c:formatCode="General">
                  <c:v>-0.026</c:v>
                </c:pt>
                <c:pt idx="80" c:formatCode="General">
                  <c:v>-0.026</c:v>
                </c:pt>
                <c:pt idx="81" c:formatCode="General">
                  <c:v>-0.026</c:v>
                </c:pt>
                <c:pt idx="82" c:formatCode="General">
                  <c:v>-0.035</c:v>
                </c:pt>
                <c:pt idx="83" c:formatCode="General">
                  <c:v>-0.029</c:v>
                </c:pt>
                <c:pt idx="84" c:formatCode="General">
                  <c:v>-0.036</c:v>
                </c:pt>
                <c:pt idx="85" c:formatCode="General">
                  <c:v>-0.037</c:v>
                </c:pt>
                <c:pt idx="86" c:formatCode="General">
                  <c:v>-0.029</c:v>
                </c:pt>
                <c:pt idx="87" c:formatCode="General">
                  <c:v>-0.034</c:v>
                </c:pt>
                <c:pt idx="88" c:formatCode="General">
                  <c:v>-0.025</c:v>
                </c:pt>
                <c:pt idx="89" c:formatCode="General">
                  <c:v>-0.025</c:v>
                </c:pt>
                <c:pt idx="90" c:formatCode="General">
                  <c:v>-0.025</c:v>
                </c:pt>
                <c:pt idx="91" c:formatCode="General">
                  <c:v>-0.028</c:v>
                </c:pt>
                <c:pt idx="92" c:formatCode="General">
                  <c:v>-0.03</c:v>
                </c:pt>
                <c:pt idx="93" c:formatCode="General">
                  <c:v>-0.034</c:v>
                </c:pt>
                <c:pt idx="94" c:formatCode="General">
                  <c:v>-0.031</c:v>
                </c:pt>
                <c:pt idx="95" c:formatCode="General">
                  <c:v>-0.027</c:v>
                </c:pt>
                <c:pt idx="96" c:formatCode="General">
                  <c:v>-0.033</c:v>
                </c:pt>
                <c:pt idx="97" c:formatCode="General">
                  <c:v>-0.024</c:v>
                </c:pt>
                <c:pt idx="98" c:formatCode="General">
                  <c:v>-0.024</c:v>
                </c:pt>
                <c:pt idx="99" c:formatCode="General">
                  <c:v>-0.018</c:v>
                </c:pt>
                <c:pt idx="100" c:formatCode="General">
                  <c:v>-0.018</c:v>
                </c:pt>
                <c:pt idx="101" c:formatCode="General">
                  <c:v>-0.026</c:v>
                </c:pt>
                <c:pt idx="102" c:formatCode="General">
                  <c:v>-0.017</c:v>
                </c:pt>
                <c:pt idx="103" c:formatCode="General">
                  <c:v>-0.02</c:v>
                </c:pt>
                <c:pt idx="104" c:formatCode="General">
                  <c:v>-0.015</c:v>
                </c:pt>
                <c:pt idx="105" c:formatCode="General">
                  <c:v>-0.022</c:v>
                </c:pt>
                <c:pt idx="106" c:formatCode="General">
                  <c:v>-0.013</c:v>
                </c:pt>
                <c:pt idx="107" c:formatCode="General">
                  <c:v>-0.013</c:v>
                </c:pt>
                <c:pt idx="108" c:formatCode="General">
                  <c:v>-0.02</c:v>
                </c:pt>
                <c:pt idx="109" c:formatCode="General">
                  <c:v>-0.018</c:v>
                </c:pt>
                <c:pt idx="110" c:formatCode="General">
                  <c:v>-0.009</c:v>
                </c:pt>
                <c:pt idx="111" c:formatCode="General">
                  <c:v>-0.017</c:v>
                </c:pt>
                <c:pt idx="112" c:formatCode="General">
                  <c:v>-0.008</c:v>
                </c:pt>
                <c:pt idx="113" c:formatCode="General">
                  <c:v>-0.006</c:v>
                </c:pt>
                <c:pt idx="114" c:formatCode="General">
                  <c:v>-0.005</c:v>
                </c:pt>
                <c:pt idx="115" c:formatCode="General">
                  <c:v>-0.008</c:v>
                </c:pt>
                <c:pt idx="116" c:formatCode="General">
                  <c:v>-0.007</c:v>
                </c:pt>
                <c:pt idx="117" c:formatCode="General">
                  <c:v>-0.017</c:v>
                </c:pt>
                <c:pt idx="118" c:formatCode="General">
                  <c:v>-0.008</c:v>
                </c:pt>
                <c:pt idx="119" c:formatCode="General">
                  <c:v>-0.017</c:v>
                </c:pt>
                <c:pt idx="120" c:formatCode="General">
                  <c:v>-0.018</c:v>
                </c:pt>
                <c:pt idx="121" c:formatCode="General">
                  <c:v>-0.012</c:v>
                </c:pt>
                <c:pt idx="122" c:formatCode="General">
                  <c:v>-0.014</c:v>
                </c:pt>
                <c:pt idx="123" c:formatCode="General">
                  <c:v>-0.012</c:v>
                </c:pt>
                <c:pt idx="124" c:formatCode="General">
                  <c:v>-0.011</c:v>
                </c:pt>
                <c:pt idx="125" c:formatCode="General">
                  <c:v>-0.022</c:v>
                </c:pt>
                <c:pt idx="126" c:formatCode="General">
                  <c:v>-0.014</c:v>
                </c:pt>
                <c:pt idx="127" c:formatCode="General">
                  <c:v>-0.022</c:v>
                </c:pt>
                <c:pt idx="128" c:formatCode="General">
                  <c:v>-0.023</c:v>
                </c:pt>
                <c:pt idx="129" c:formatCode="General">
                  <c:v>-0.015</c:v>
                </c:pt>
                <c:pt idx="130" c:formatCode="General">
                  <c:v>-0.022</c:v>
                </c:pt>
                <c:pt idx="131" c:formatCode="General">
                  <c:v>-0.013</c:v>
                </c:pt>
                <c:pt idx="132" c:formatCode="General">
                  <c:v>-0.01</c:v>
                </c:pt>
                <c:pt idx="133" c:formatCode="General">
                  <c:v>-0.009</c:v>
                </c:pt>
                <c:pt idx="134" c:formatCode="General">
                  <c:v>-0.019</c:v>
                </c:pt>
                <c:pt idx="135" c:formatCode="General">
                  <c:v>-0.012</c:v>
                </c:pt>
                <c:pt idx="136" c:formatCode="General">
                  <c:v>-0.013</c:v>
                </c:pt>
                <c:pt idx="137" c:formatCode="General">
                  <c:v>-0.023</c:v>
                </c:pt>
                <c:pt idx="138" c:formatCode="General">
                  <c:v>-0.015</c:v>
                </c:pt>
                <c:pt idx="139" c:formatCode="General">
                  <c:v>-0.016</c:v>
                </c:pt>
                <c:pt idx="140" c:formatCode="General">
                  <c:v>-0.018</c:v>
                </c:pt>
                <c:pt idx="141" c:formatCode="General">
                  <c:v>-0.03</c:v>
                </c:pt>
                <c:pt idx="142" c:formatCode="General">
                  <c:v>-0.024</c:v>
                </c:pt>
                <c:pt idx="143" c:formatCode="General">
                  <c:v>-0.029</c:v>
                </c:pt>
                <c:pt idx="144" c:formatCode="General">
                  <c:v>-0.023</c:v>
                </c:pt>
                <c:pt idx="145" c:formatCode="General">
                  <c:v>-0.032</c:v>
                </c:pt>
                <c:pt idx="146" c:formatCode="General">
                  <c:v>-0.026</c:v>
                </c:pt>
                <c:pt idx="147" c:formatCode="General">
                  <c:v>-0.038</c:v>
                </c:pt>
                <c:pt idx="148" c:formatCode="General">
                  <c:v>-0.036</c:v>
                </c:pt>
                <c:pt idx="149" c:formatCode="General">
                  <c:v>-0.033</c:v>
                </c:pt>
                <c:pt idx="150" c:formatCode="General">
                  <c:v>-0.029</c:v>
                </c:pt>
                <c:pt idx="151" c:formatCode="General">
                  <c:v>-0.03</c:v>
                </c:pt>
                <c:pt idx="152" c:formatCode="General">
                  <c:v>-0.031</c:v>
                </c:pt>
                <c:pt idx="153" c:formatCode="General">
                  <c:v>-0.03</c:v>
                </c:pt>
                <c:pt idx="154" c:formatCode="General">
                  <c:v>-0.033</c:v>
                </c:pt>
                <c:pt idx="155" c:formatCode="General">
                  <c:v>-0.039</c:v>
                </c:pt>
                <c:pt idx="156" c:formatCode="General">
                  <c:v>-0.036</c:v>
                </c:pt>
                <c:pt idx="157" c:formatCode="General">
                  <c:v>-0.044</c:v>
                </c:pt>
                <c:pt idx="158" c:formatCode="General">
                  <c:v>-0.04</c:v>
                </c:pt>
                <c:pt idx="159" c:formatCode="General">
                  <c:v>-0.031</c:v>
                </c:pt>
                <c:pt idx="160" c:formatCode="General">
                  <c:v>-0.036</c:v>
                </c:pt>
                <c:pt idx="161" c:formatCode="General">
                  <c:v>-0.027</c:v>
                </c:pt>
                <c:pt idx="162" c:formatCode="General">
                  <c:v>-0.031</c:v>
                </c:pt>
                <c:pt idx="163" c:formatCode="General">
                  <c:v>-0.03</c:v>
                </c:pt>
                <c:pt idx="164" c:formatCode="General">
                  <c:v>-0.021</c:v>
                </c:pt>
                <c:pt idx="165" c:formatCode="General">
                  <c:v>-0.013</c:v>
                </c:pt>
                <c:pt idx="166" c:formatCode="General">
                  <c:v>-0.013</c:v>
                </c:pt>
                <c:pt idx="167" c:formatCode="General">
                  <c:v>-0.02</c:v>
                </c:pt>
                <c:pt idx="168" c:formatCode="General">
                  <c:v>-0.025</c:v>
                </c:pt>
                <c:pt idx="169" c:formatCode="General">
                  <c:v>-0.028</c:v>
                </c:pt>
                <c:pt idx="170" c:formatCode="General">
                  <c:v>-0.02</c:v>
                </c:pt>
                <c:pt idx="171" c:formatCode="General">
                  <c:v>-0.026</c:v>
                </c:pt>
                <c:pt idx="172" c:formatCode="General">
                  <c:v>-0.03</c:v>
                </c:pt>
                <c:pt idx="173" c:formatCode="General">
                  <c:v>-0.027</c:v>
                </c:pt>
                <c:pt idx="174" c:formatCode="General">
                  <c:v>-0.024</c:v>
                </c:pt>
                <c:pt idx="175" c:formatCode="General">
                  <c:v>-0.028</c:v>
                </c:pt>
                <c:pt idx="176" c:formatCode="General">
                  <c:v>-0.032</c:v>
                </c:pt>
                <c:pt idx="177" c:formatCode="General">
                  <c:v>-0.04</c:v>
                </c:pt>
                <c:pt idx="178" c:formatCode="General">
                  <c:v>-0.031</c:v>
                </c:pt>
                <c:pt idx="179" c:formatCode="General">
                  <c:v>-0.031</c:v>
                </c:pt>
                <c:pt idx="180" c:formatCode="General">
                  <c:v>-0.038</c:v>
                </c:pt>
                <c:pt idx="181" c:formatCode="General">
                  <c:v>-0.041</c:v>
                </c:pt>
                <c:pt idx="182" c:formatCode="General">
                  <c:v>-0.043</c:v>
                </c:pt>
                <c:pt idx="183" c:formatCode="General">
                  <c:v>-0.033</c:v>
                </c:pt>
                <c:pt idx="184" c:formatCode="General">
                  <c:v>-0.032</c:v>
                </c:pt>
                <c:pt idx="185" c:formatCode="General">
                  <c:v>-0.029</c:v>
                </c:pt>
                <c:pt idx="186" c:formatCode="General">
                  <c:v>-0.038</c:v>
                </c:pt>
                <c:pt idx="187" c:formatCode="General">
                  <c:v>-0.037</c:v>
                </c:pt>
                <c:pt idx="188" c:formatCode="General">
                  <c:v>-0.032</c:v>
                </c:pt>
                <c:pt idx="189" c:formatCode="General">
                  <c:v>-0.031</c:v>
                </c:pt>
                <c:pt idx="190" c:formatCode="General">
                  <c:v>-0.033</c:v>
                </c:pt>
                <c:pt idx="191" c:formatCode="General">
                  <c:v>-0.04</c:v>
                </c:pt>
                <c:pt idx="192" c:formatCode="General">
                  <c:v>-0.032</c:v>
                </c:pt>
                <c:pt idx="193" c:formatCode="General">
                  <c:v>-0.032</c:v>
                </c:pt>
                <c:pt idx="194" c:formatCode="General">
                  <c:v>-0.032</c:v>
                </c:pt>
                <c:pt idx="195" c:formatCode="General">
                  <c:v>-0.04</c:v>
                </c:pt>
                <c:pt idx="196" c:formatCode="General">
                  <c:v>-0.034</c:v>
                </c:pt>
                <c:pt idx="197" c:formatCode="General">
                  <c:v>-0.031</c:v>
                </c:pt>
                <c:pt idx="198" c:formatCode="General">
                  <c:v>-0.029</c:v>
                </c:pt>
                <c:pt idx="199" c:formatCode="General">
                  <c:v>-0.035</c:v>
                </c:pt>
                <c:pt idx="200" c:formatCode="General">
                  <c:v>-0.037</c:v>
                </c:pt>
                <c:pt idx="201" c:formatCode="General">
                  <c:v>-0.039</c:v>
                </c:pt>
                <c:pt idx="202" c:formatCode="General">
                  <c:v>-0.036</c:v>
                </c:pt>
                <c:pt idx="203" c:formatCode="General">
                  <c:v>-0.037</c:v>
                </c:pt>
                <c:pt idx="204" c:formatCode="General">
                  <c:v>-0.029</c:v>
                </c:pt>
                <c:pt idx="205" c:formatCode="General">
                  <c:v>-0.029</c:v>
                </c:pt>
                <c:pt idx="206" c:formatCode="General">
                  <c:v>-0.035</c:v>
                </c:pt>
                <c:pt idx="207" c:formatCode="General">
                  <c:v>-0.035</c:v>
                </c:pt>
                <c:pt idx="208" c:formatCode="General">
                  <c:v>-0.034</c:v>
                </c:pt>
                <c:pt idx="209" c:formatCode="General">
                  <c:v>-0.028</c:v>
                </c:pt>
                <c:pt idx="210" c:formatCode="General">
                  <c:v>-0.034</c:v>
                </c:pt>
                <c:pt idx="211" c:formatCode="General">
                  <c:v>-0.027</c:v>
                </c:pt>
                <c:pt idx="212" c:formatCode="General">
                  <c:v>-0.026</c:v>
                </c:pt>
                <c:pt idx="213" c:formatCode="General">
                  <c:v>-0.032</c:v>
                </c:pt>
                <c:pt idx="214" c:formatCode="General">
                  <c:v>-0.023</c:v>
                </c:pt>
                <c:pt idx="215" c:formatCode="General">
                  <c:v>-0.029</c:v>
                </c:pt>
                <c:pt idx="216" c:formatCode="General">
                  <c:v>-0.031</c:v>
                </c:pt>
                <c:pt idx="217" c:formatCode="General">
                  <c:v>-0.021</c:v>
                </c:pt>
                <c:pt idx="218" c:formatCode="General">
                  <c:v>-0.029</c:v>
                </c:pt>
                <c:pt idx="219" c:formatCode="General">
                  <c:v>-0.029</c:v>
                </c:pt>
                <c:pt idx="220" c:formatCode="General">
                  <c:v>-0.019</c:v>
                </c:pt>
                <c:pt idx="221" c:formatCode="General">
                  <c:v>-0.019</c:v>
                </c:pt>
                <c:pt idx="222" c:formatCode="General">
                  <c:v>-0.029</c:v>
                </c:pt>
                <c:pt idx="223" c:formatCode="General">
                  <c:v>-0.028</c:v>
                </c:pt>
                <c:pt idx="224" c:formatCode="General">
                  <c:v>-0.029</c:v>
                </c:pt>
                <c:pt idx="225" c:formatCode="General">
                  <c:v>-0.021</c:v>
                </c:pt>
                <c:pt idx="226" c:formatCode="General">
                  <c:v>-0.023</c:v>
                </c:pt>
                <c:pt idx="227" c:formatCode="General">
                  <c:v>-0.023</c:v>
                </c:pt>
                <c:pt idx="228" c:formatCode="General">
                  <c:v>-0.023</c:v>
                </c:pt>
                <c:pt idx="229" c:formatCode="General">
                  <c:v>-0.031</c:v>
                </c:pt>
                <c:pt idx="230" c:formatCode="General">
                  <c:v>-0.027</c:v>
                </c:pt>
                <c:pt idx="231" c:formatCode="General">
                  <c:v>-0.026</c:v>
                </c:pt>
                <c:pt idx="232" c:formatCode="General">
                  <c:v>-0.016</c:v>
                </c:pt>
                <c:pt idx="233" c:formatCode="General">
                  <c:v>-0.015</c:v>
                </c:pt>
                <c:pt idx="234" c:formatCode="General">
                  <c:v>-0.016</c:v>
                </c:pt>
                <c:pt idx="235" c:formatCode="General">
                  <c:v>-0.016</c:v>
                </c:pt>
                <c:pt idx="236" c:formatCode="General">
                  <c:v>-0.015</c:v>
                </c:pt>
                <c:pt idx="237" c:formatCode="General">
                  <c:v>-0.015</c:v>
                </c:pt>
                <c:pt idx="238" c:formatCode="General">
                  <c:v>-0.014</c:v>
                </c:pt>
                <c:pt idx="239" c:formatCode="General">
                  <c:v>-0.022</c:v>
                </c:pt>
                <c:pt idx="240" c:formatCode="General">
                  <c:v>-0.013</c:v>
                </c:pt>
                <c:pt idx="241" c:formatCode="General">
                  <c:v>-0.011</c:v>
                </c:pt>
                <c:pt idx="242" c:formatCode="General">
                  <c:v>-0.016</c:v>
                </c:pt>
                <c:pt idx="243" c:formatCode="General">
                  <c:v>-0.023</c:v>
                </c:pt>
                <c:pt idx="244" c:formatCode="General">
                  <c:v>-0.014</c:v>
                </c:pt>
                <c:pt idx="245" c:formatCode="General">
                  <c:v>-0.022</c:v>
                </c:pt>
                <c:pt idx="246" c:formatCode="General">
                  <c:v>-0.02</c:v>
                </c:pt>
                <c:pt idx="247" c:formatCode="General">
                  <c:v>-0.02</c:v>
                </c:pt>
                <c:pt idx="248" c:formatCode="General">
                  <c:v>-0.02</c:v>
                </c:pt>
                <c:pt idx="249" c:formatCode="General">
                  <c:v>-0.013</c:v>
                </c:pt>
                <c:pt idx="250" c:formatCode="General">
                  <c:v>-0.02</c:v>
                </c:pt>
                <c:pt idx="251" c:formatCode="General">
                  <c:v>-0.01</c:v>
                </c:pt>
                <c:pt idx="252" c:formatCode="General">
                  <c:v>-0.008</c:v>
                </c:pt>
                <c:pt idx="253" c:formatCode="General">
                  <c:v>-0.009</c:v>
                </c:pt>
                <c:pt idx="254" c:formatCode="General">
                  <c:v>-0.015</c:v>
                </c:pt>
                <c:pt idx="255" c:formatCode="General">
                  <c:v>-0.024</c:v>
                </c:pt>
                <c:pt idx="256" c:formatCode="General">
                  <c:v>-0.022</c:v>
                </c:pt>
                <c:pt idx="257" c:formatCode="General">
                  <c:v>-0.023</c:v>
                </c:pt>
                <c:pt idx="258" c:formatCode="General">
                  <c:v>-0.025</c:v>
                </c:pt>
                <c:pt idx="259" c:formatCode="General">
                  <c:v>-0.02</c:v>
                </c:pt>
                <c:pt idx="260" c:formatCode="General">
                  <c:v>-0.032</c:v>
                </c:pt>
                <c:pt idx="261" c:formatCode="General">
                  <c:v>-0.032</c:v>
                </c:pt>
                <c:pt idx="262" c:formatCode="General">
                  <c:v>-0.03</c:v>
                </c:pt>
                <c:pt idx="263" c:formatCode="General">
                  <c:v>-0.024</c:v>
                </c:pt>
                <c:pt idx="264" c:formatCode="General">
                  <c:v>-0.017</c:v>
                </c:pt>
                <c:pt idx="265" c:formatCode="General">
                  <c:v>-0.017</c:v>
                </c:pt>
                <c:pt idx="266" c:formatCode="General">
                  <c:v>-0.017</c:v>
                </c:pt>
                <c:pt idx="267" c:formatCode="General">
                  <c:v>-0.015</c:v>
                </c:pt>
                <c:pt idx="268" c:formatCode="General">
                  <c:v>-0.011</c:v>
                </c:pt>
                <c:pt idx="269" c:formatCode="General">
                  <c:v>-0.019</c:v>
                </c:pt>
                <c:pt idx="270" c:formatCode="General">
                  <c:v>-0.017</c:v>
                </c:pt>
                <c:pt idx="271" c:formatCode="General">
                  <c:v>-0.019</c:v>
                </c:pt>
                <c:pt idx="272" c:formatCode="General">
                  <c:v>-0.012</c:v>
                </c:pt>
                <c:pt idx="273" c:formatCode="General">
                  <c:v>-0.012</c:v>
                </c:pt>
                <c:pt idx="274" c:formatCode="General">
                  <c:v>-0.022</c:v>
                </c:pt>
                <c:pt idx="275" c:formatCode="General">
                  <c:v>-0.012</c:v>
                </c:pt>
                <c:pt idx="276" c:formatCode="General">
                  <c:v>-0.022</c:v>
                </c:pt>
                <c:pt idx="277" c:formatCode="General">
                  <c:v>-0.012</c:v>
                </c:pt>
                <c:pt idx="278" c:formatCode="General">
                  <c:v>-0.019</c:v>
                </c:pt>
                <c:pt idx="279" c:formatCode="General">
                  <c:v>-0.011</c:v>
                </c:pt>
                <c:pt idx="280" c:formatCode="General">
                  <c:v>-0.011</c:v>
                </c:pt>
                <c:pt idx="281" c:formatCode="General">
                  <c:v>-0.009</c:v>
                </c:pt>
                <c:pt idx="282" c:formatCode="General">
                  <c:v>-0.008</c:v>
                </c:pt>
                <c:pt idx="283" c:formatCode="General">
                  <c:v>-0.019</c:v>
                </c:pt>
                <c:pt idx="284" c:formatCode="General">
                  <c:v>-0.018</c:v>
                </c:pt>
                <c:pt idx="285" c:formatCode="General">
                  <c:v>-0.01</c:v>
                </c:pt>
                <c:pt idx="286" c:formatCode="General">
                  <c:v>-0.014</c:v>
                </c:pt>
                <c:pt idx="287" c:formatCode="General">
                  <c:v>-0.007</c:v>
                </c:pt>
                <c:pt idx="288" c:formatCode="General">
                  <c:v>-0.008</c:v>
                </c:pt>
                <c:pt idx="289" c:formatCode="General">
                  <c:v>-0.007</c:v>
                </c:pt>
                <c:pt idx="290" c:formatCode="General">
                  <c:v>-0.006</c:v>
                </c:pt>
                <c:pt idx="291" c:formatCode="General">
                  <c:v>-0.014</c:v>
                </c:pt>
                <c:pt idx="292" c:formatCode="General">
                  <c:v>-0.012</c:v>
                </c:pt>
                <c:pt idx="293" c:formatCode="General">
                  <c:v>-0.001</c:v>
                </c:pt>
                <c:pt idx="294" c:formatCode="General">
                  <c:v>-0.012</c:v>
                </c:pt>
                <c:pt idx="295" c:formatCode="General">
                  <c:v>-0.01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035350512"/>
        <c:axId val="-1035347792"/>
      </c:lineChart>
      <c:dateAx>
        <c:axId val="-10353505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035347792"/>
        <c:crosses val="autoZero"/>
        <c:auto val="1"/>
        <c:lblOffset val="100"/>
        <c:baseTimeUnit val="days"/>
        <c:majorUnit val="3"/>
        <c:majorTimeUnit val="months"/>
      </c:dateAx>
      <c:valAx>
        <c:axId val="-1035347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03535051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TW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'[CCS.xlsx]大額存款_Swap Ask'!$G$3</c:f>
              <c:strCache>
                <c:ptCount val="1"/>
                <c:pt idx="0">
                  <c:v>1Y Swap Point(R)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'[CCS.xlsx]大額存款_Swap Ask'!$C$4:$C$382</c:f>
              <c:numCache>
                <c:formatCode>yyyy/m/d</c:formatCode>
                <c:ptCount val="296"/>
                <c:pt idx="0" c:formatCode="yyyy/m/d">
                  <c:v>43952</c:v>
                </c:pt>
                <c:pt idx="1" c:formatCode="yyyy/m/d">
                  <c:v>43955</c:v>
                </c:pt>
                <c:pt idx="2" c:formatCode="yyyy/m/d">
                  <c:v>43956</c:v>
                </c:pt>
                <c:pt idx="3" c:formatCode="yyyy/m/d">
                  <c:v>43957</c:v>
                </c:pt>
                <c:pt idx="4" c:formatCode="yyyy/m/d">
                  <c:v>43958</c:v>
                </c:pt>
                <c:pt idx="5" c:formatCode="yyyy/m/d">
                  <c:v>43959</c:v>
                </c:pt>
                <c:pt idx="6" c:formatCode="yyyy/m/d">
                  <c:v>43962</c:v>
                </c:pt>
                <c:pt idx="7" c:formatCode="yyyy/m/d">
                  <c:v>43963</c:v>
                </c:pt>
                <c:pt idx="8" c:formatCode="yyyy/m/d">
                  <c:v>43964</c:v>
                </c:pt>
                <c:pt idx="9" c:formatCode="yyyy/m/d">
                  <c:v>43965</c:v>
                </c:pt>
                <c:pt idx="10" c:formatCode="yyyy/m/d">
                  <c:v>43966</c:v>
                </c:pt>
                <c:pt idx="11" c:formatCode="yyyy/m/d">
                  <c:v>43969</c:v>
                </c:pt>
                <c:pt idx="12" c:formatCode="yyyy/m/d">
                  <c:v>43970</c:v>
                </c:pt>
                <c:pt idx="13" c:formatCode="yyyy/m/d">
                  <c:v>43971</c:v>
                </c:pt>
                <c:pt idx="14" c:formatCode="yyyy/m/d">
                  <c:v>43972</c:v>
                </c:pt>
                <c:pt idx="15" c:formatCode="yyyy/m/d">
                  <c:v>43973</c:v>
                </c:pt>
                <c:pt idx="16" c:formatCode="yyyy/m/d">
                  <c:v>43977</c:v>
                </c:pt>
                <c:pt idx="17" c:formatCode="yyyy/m/d">
                  <c:v>43978</c:v>
                </c:pt>
                <c:pt idx="18" c:formatCode="yyyy/m/d">
                  <c:v>43979</c:v>
                </c:pt>
                <c:pt idx="19" c:formatCode="yyyy/m/d">
                  <c:v>43980</c:v>
                </c:pt>
                <c:pt idx="20" c:formatCode="yyyy/m/d">
                  <c:v>43983</c:v>
                </c:pt>
                <c:pt idx="21" c:formatCode="yyyy/m/d">
                  <c:v>43984</c:v>
                </c:pt>
                <c:pt idx="22" c:formatCode="yyyy/m/d">
                  <c:v>43985</c:v>
                </c:pt>
                <c:pt idx="23" c:formatCode="yyyy/m/d">
                  <c:v>43986</c:v>
                </c:pt>
                <c:pt idx="24" c:formatCode="yyyy/m/d">
                  <c:v>43987</c:v>
                </c:pt>
                <c:pt idx="25" c:formatCode="yyyy/m/d">
                  <c:v>43990</c:v>
                </c:pt>
                <c:pt idx="26" c:formatCode="yyyy/m/d">
                  <c:v>43991</c:v>
                </c:pt>
                <c:pt idx="27" c:formatCode="yyyy/m/d">
                  <c:v>43992</c:v>
                </c:pt>
                <c:pt idx="28" c:formatCode="yyyy/m/d">
                  <c:v>43993</c:v>
                </c:pt>
                <c:pt idx="29" c:formatCode="yyyy/m/d">
                  <c:v>43994</c:v>
                </c:pt>
                <c:pt idx="30" c:formatCode="yyyy/m/d">
                  <c:v>43997</c:v>
                </c:pt>
                <c:pt idx="31" c:formatCode="yyyy/m/d">
                  <c:v>43998</c:v>
                </c:pt>
                <c:pt idx="32" c:formatCode="yyyy/m/d">
                  <c:v>43999</c:v>
                </c:pt>
                <c:pt idx="33" c:formatCode="yyyy/m/d">
                  <c:v>44000</c:v>
                </c:pt>
                <c:pt idx="34" c:formatCode="yyyy/m/d">
                  <c:v>44001</c:v>
                </c:pt>
                <c:pt idx="35" c:formatCode="yyyy/m/d">
                  <c:v>44004</c:v>
                </c:pt>
                <c:pt idx="36" c:formatCode="yyyy/m/d">
                  <c:v>44005</c:v>
                </c:pt>
                <c:pt idx="37" c:formatCode="yyyy/m/d">
                  <c:v>44006</c:v>
                </c:pt>
                <c:pt idx="38" c:formatCode="yyyy/m/d">
                  <c:v>44007</c:v>
                </c:pt>
                <c:pt idx="39" c:formatCode="yyyy/m/d">
                  <c:v>44008</c:v>
                </c:pt>
                <c:pt idx="40" c:formatCode="yyyy/m/d">
                  <c:v>44011</c:v>
                </c:pt>
                <c:pt idx="41" c:formatCode="yyyy/m/d">
                  <c:v>44012</c:v>
                </c:pt>
                <c:pt idx="42" c:formatCode="yyyy/m/d">
                  <c:v>44013</c:v>
                </c:pt>
                <c:pt idx="43" c:formatCode="yyyy/m/d">
                  <c:v>44014</c:v>
                </c:pt>
                <c:pt idx="44" c:formatCode="yyyy/m/d">
                  <c:v>44018</c:v>
                </c:pt>
                <c:pt idx="45" c:formatCode="yyyy/m/d">
                  <c:v>44019</c:v>
                </c:pt>
                <c:pt idx="46" c:formatCode="yyyy/m/d">
                  <c:v>44020</c:v>
                </c:pt>
                <c:pt idx="47" c:formatCode="yyyy/m/d">
                  <c:v>44021</c:v>
                </c:pt>
                <c:pt idx="48" c:formatCode="yyyy/m/d">
                  <c:v>44022</c:v>
                </c:pt>
                <c:pt idx="49" c:formatCode="yyyy/m/d">
                  <c:v>44025</c:v>
                </c:pt>
                <c:pt idx="50" c:formatCode="yyyy/m/d">
                  <c:v>44026</c:v>
                </c:pt>
                <c:pt idx="51" c:formatCode="yyyy/m/d">
                  <c:v>44027</c:v>
                </c:pt>
                <c:pt idx="52" c:formatCode="yyyy/m/d">
                  <c:v>44028</c:v>
                </c:pt>
                <c:pt idx="53" c:formatCode="yyyy/m/d">
                  <c:v>44029</c:v>
                </c:pt>
                <c:pt idx="54" c:formatCode="yyyy/m/d">
                  <c:v>44032</c:v>
                </c:pt>
                <c:pt idx="55" c:formatCode="yyyy/m/d">
                  <c:v>44033</c:v>
                </c:pt>
                <c:pt idx="56" c:formatCode="yyyy/m/d">
                  <c:v>44034</c:v>
                </c:pt>
                <c:pt idx="57" c:formatCode="yyyy/m/d">
                  <c:v>44035</c:v>
                </c:pt>
                <c:pt idx="58" c:formatCode="yyyy/m/d">
                  <c:v>44036</c:v>
                </c:pt>
                <c:pt idx="59" c:formatCode="yyyy/m/d">
                  <c:v>44039</c:v>
                </c:pt>
                <c:pt idx="60" c:formatCode="yyyy/m/d">
                  <c:v>44040</c:v>
                </c:pt>
                <c:pt idx="61" c:formatCode="yyyy/m/d">
                  <c:v>44041</c:v>
                </c:pt>
                <c:pt idx="62" c:formatCode="yyyy/m/d">
                  <c:v>44042</c:v>
                </c:pt>
                <c:pt idx="63" c:formatCode="yyyy/m/d">
                  <c:v>44043</c:v>
                </c:pt>
                <c:pt idx="64" c:formatCode="yyyy/m/d">
                  <c:v>44046</c:v>
                </c:pt>
                <c:pt idx="65" c:formatCode="yyyy/m/d">
                  <c:v>44047</c:v>
                </c:pt>
                <c:pt idx="66" c:formatCode="yyyy/m/d">
                  <c:v>44048</c:v>
                </c:pt>
                <c:pt idx="67" c:formatCode="yyyy/m/d">
                  <c:v>44049</c:v>
                </c:pt>
                <c:pt idx="68" c:formatCode="yyyy/m/d">
                  <c:v>44050</c:v>
                </c:pt>
                <c:pt idx="69" c:formatCode="yyyy/m/d">
                  <c:v>44053</c:v>
                </c:pt>
                <c:pt idx="70" c:formatCode="yyyy/m/d">
                  <c:v>44054</c:v>
                </c:pt>
                <c:pt idx="71" c:formatCode="yyyy/m/d">
                  <c:v>44055</c:v>
                </c:pt>
                <c:pt idx="72" c:formatCode="yyyy/m/d">
                  <c:v>44056</c:v>
                </c:pt>
                <c:pt idx="73" c:formatCode="yyyy/m/d">
                  <c:v>44057</c:v>
                </c:pt>
                <c:pt idx="74" c:formatCode="yyyy/m/d">
                  <c:v>44060</c:v>
                </c:pt>
                <c:pt idx="75" c:formatCode="yyyy/m/d">
                  <c:v>44061</c:v>
                </c:pt>
                <c:pt idx="76" c:formatCode="yyyy/m/d">
                  <c:v>44062</c:v>
                </c:pt>
                <c:pt idx="77" c:formatCode="yyyy/m/d">
                  <c:v>44063</c:v>
                </c:pt>
                <c:pt idx="78" c:formatCode="yyyy/m/d">
                  <c:v>44064</c:v>
                </c:pt>
                <c:pt idx="79" c:formatCode="yyyy/m/d">
                  <c:v>44067</c:v>
                </c:pt>
                <c:pt idx="80" c:formatCode="yyyy/m/d">
                  <c:v>44068</c:v>
                </c:pt>
                <c:pt idx="81" c:formatCode="yyyy/m/d">
                  <c:v>44069</c:v>
                </c:pt>
                <c:pt idx="82" c:formatCode="yyyy/m/d">
                  <c:v>44070</c:v>
                </c:pt>
                <c:pt idx="83" c:formatCode="yyyy/m/d">
                  <c:v>44071</c:v>
                </c:pt>
                <c:pt idx="84" c:formatCode="yyyy/m/d">
                  <c:v>44074</c:v>
                </c:pt>
                <c:pt idx="85" c:formatCode="yyyy/m/d">
                  <c:v>44075</c:v>
                </c:pt>
                <c:pt idx="86" c:formatCode="yyyy/m/d">
                  <c:v>44076</c:v>
                </c:pt>
                <c:pt idx="87" c:formatCode="yyyy/m/d">
                  <c:v>44077</c:v>
                </c:pt>
                <c:pt idx="88" c:formatCode="yyyy/m/d">
                  <c:v>44078</c:v>
                </c:pt>
                <c:pt idx="89" c:formatCode="yyyy/m/d">
                  <c:v>44082</c:v>
                </c:pt>
                <c:pt idx="90" c:formatCode="yyyy/m/d">
                  <c:v>44083</c:v>
                </c:pt>
                <c:pt idx="91" c:formatCode="yyyy/m/d">
                  <c:v>44084</c:v>
                </c:pt>
                <c:pt idx="92" c:formatCode="yyyy/m/d">
                  <c:v>44085</c:v>
                </c:pt>
                <c:pt idx="93" c:formatCode="yyyy/m/d">
                  <c:v>44088</c:v>
                </c:pt>
                <c:pt idx="94" c:formatCode="yyyy/m/d">
                  <c:v>44089</c:v>
                </c:pt>
                <c:pt idx="95" c:formatCode="yyyy/m/d">
                  <c:v>44090</c:v>
                </c:pt>
                <c:pt idx="96" c:formatCode="yyyy/m/d">
                  <c:v>44091</c:v>
                </c:pt>
                <c:pt idx="97" c:formatCode="yyyy/m/d">
                  <c:v>44092</c:v>
                </c:pt>
                <c:pt idx="98" c:formatCode="yyyy/m/d">
                  <c:v>44095</c:v>
                </c:pt>
                <c:pt idx="99" c:formatCode="yyyy/m/d">
                  <c:v>44096</c:v>
                </c:pt>
                <c:pt idx="100" c:formatCode="yyyy/m/d">
                  <c:v>44097</c:v>
                </c:pt>
                <c:pt idx="101" c:formatCode="yyyy/m/d">
                  <c:v>44098</c:v>
                </c:pt>
                <c:pt idx="102" c:formatCode="yyyy/m/d">
                  <c:v>44099</c:v>
                </c:pt>
                <c:pt idx="103" c:formatCode="yyyy/m/d">
                  <c:v>44102</c:v>
                </c:pt>
                <c:pt idx="104" c:formatCode="yyyy/m/d">
                  <c:v>44103</c:v>
                </c:pt>
                <c:pt idx="105" c:formatCode="yyyy/m/d">
                  <c:v>44104</c:v>
                </c:pt>
                <c:pt idx="106" c:formatCode="yyyy/m/d">
                  <c:v>44105</c:v>
                </c:pt>
                <c:pt idx="107" c:formatCode="yyyy/m/d">
                  <c:v>44106</c:v>
                </c:pt>
                <c:pt idx="108" c:formatCode="yyyy/m/d">
                  <c:v>44109</c:v>
                </c:pt>
                <c:pt idx="109" c:formatCode="yyyy/m/d">
                  <c:v>44110</c:v>
                </c:pt>
                <c:pt idx="110" c:formatCode="yyyy/m/d">
                  <c:v>44111</c:v>
                </c:pt>
                <c:pt idx="111" c:formatCode="yyyy/m/d">
                  <c:v>44112</c:v>
                </c:pt>
                <c:pt idx="112" c:formatCode="yyyy/m/d">
                  <c:v>44113</c:v>
                </c:pt>
                <c:pt idx="113" c:formatCode="yyyy/m/d">
                  <c:v>44117</c:v>
                </c:pt>
                <c:pt idx="114" c:formatCode="yyyy/m/d">
                  <c:v>44118</c:v>
                </c:pt>
                <c:pt idx="115" c:formatCode="yyyy/m/d">
                  <c:v>44119</c:v>
                </c:pt>
                <c:pt idx="116" c:formatCode="yyyy/m/d">
                  <c:v>44120</c:v>
                </c:pt>
                <c:pt idx="117" c:formatCode="yyyy/m/d">
                  <c:v>44123</c:v>
                </c:pt>
                <c:pt idx="118" c:formatCode="yyyy/m/d">
                  <c:v>44124</c:v>
                </c:pt>
                <c:pt idx="119" c:formatCode="yyyy/m/d">
                  <c:v>44125</c:v>
                </c:pt>
                <c:pt idx="120" c:formatCode="yyyy/m/d">
                  <c:v>44126</c:v>
                </c:pt>
                <c:pt idx="121" c:formatCode="yyyy/m/d">
                  <c:v>44127</c:v>
                </c:pt>
                <c:pt idx="122" c:formatCode="yyyy/m/d">
                  <c:v>44130</c:v>
                </c:pt>
                <c:pt idx="123" c:formatCode="yyyy/m/d">
                  <c:v>44131</c:v>
                </c:pt>
                <c:pt idx="124" c:formatCode="yyyy/m/d">
                  <c:v>44132</c:v>
                </c:pt>
                <c:pt idx="125" c:formatCode="yyyy/m/d">
                  <c:v>44133</c:v>
                </c:pt>
                <c:pt idx="126" c:formatCode="yyyy/m/d">
                  <c:v>44134</c:v>
                </c:pt>
                <c:pt idx="127" c:formatCode="yyyy/m/d">
                  <c:v>44137</c:v>
                </c:pt>
                <c:pt idx="128" c:formatCode="yyyy/m/d">
                  <c:v>44138</c:v>
                </c:pt>
                <c:pt idx="129" c:formatCode="yyyy/m/d">
                  <c:v>44139</c:v>
                </c:pt>
                <c:pt idx="130" c:formatCode="yyyy/m/d">
                  <c:v>44140</c:v>
                </c:pt>
                <c:pt idx="131" c:formatCode="yyyy/m/d">
                  <c:v>44141</c:v>
                </c:pt>
                <c:pt idx="132" c:formatCode="yyyy/m/d">
                  <c:v>44144</c:v>
                </c:pt>
                <c:pt idx="133" c:formatCode="yyyy/m/d">
                  <c:v>44145</c:v>
                </c:pt>
                <c:pt idx="134" c:formatCode="yyyy/m/d">
                  <c:v>44147</c:v>
                </c:pt>
                <c:pt idx="135" c:formatCode="yyyy/m/d">
                  <c:v>44148</c:v>
                </c:pt>
                <c:pt idx="136" c:formatCode="yyyy/m/d">
                  <c:v>44151</c:v>
                </c:pt>
                <c:pt idx="137" c:formatCode="yyyy/m/d">
                  <c:v>44152</c:v>
                </c:pt>
                <c:pt idx="138" c:formatCode="yyyy/m/d">
                  <c:v>44153</c:v>
                </c:pt>
                <c:pt idx="139" c:formatCode="yyyy/m/d">
                  <c:v>44154</c:v>
                </c:pt>
                <c:pt idx="140" c:formatCode="yyyy/m/d">
                  <c:v>44155</c:v>
                </c:pt>
                <c:pt idx="141" c:formatCode="yyyy/m/d">
                  <c:v>44158</c:v>
                </c:pt>
                <c:pt idx="142" c:formatCode="yyyy/m/d">
                  <c:v>44159</c:v>
                </c:pt>
                <c:pt idx="143" c:formatCode="yyyy/m/d">
                  <c:v>44160</c:v>
                </c:pt>
                <c:pt idx="144" c:formatCode="yyyy/m/d">
                  <c:v>44162</c:v>
                </c:pt>
                <c:pt idx="145" c:formatCode="yyyy/m/d">
                  <c:v>44165</c:v>
                </c:pt>
                <c:pt idx="146" c:formatCode="yyyy/m/d">
                  <c:v>44166</c:v>
                </c:pt>
                <c:pt idx="147" c:formatCode="yyyy/m/d">
                  <c:v>44167</c:v>
                </c:pt>
                <c:pt idx="148" c:formatCode="yyyy/m/d">
                  <c:v>44168</c:v>
                </c:pt>
                <c:pt idx="149" c:formatCode="yyyy/m/d">
                  <c:v>44169</c:v>
                </c:pt>
                <c:pt idx="150" c:formatCode="yyyy/m/d">
                  <c:v>44172</c:v>
                </c:pt>
                <c:pt idx="151" c:formatCode="yyyy/m/d">
                  <c:v>44173</c:v>
                </c:pt>
                <c:pt idx="152" c:formatCode="yyyy/m/d">
                  <c:v>44174</c:v>
                </c:pt>
                <c:pt idx="153" c:formatCode="yyyy/m/d">
                  <c:v>44175</c:v>
                </c:pt>
                <c:pt idx="154" c:formatCode="yyyy/m/d">
                  <c:v>44176</c:v>
                </c:pt>
                <c:pt idx="155" c:formatCode="yyyy/m/d">
                  <c:v>44179</c:v>
                </c:pt>
                <c:pt idx="156" c:formatCode="yyyy/m/d">
                  <c:v>44180</c:v>
                </c:pt>
                <c:pt idx="157" c:formatCode="yyyy/m/d">
                  <c:v>44181</c:v>
                </c:pt>
                <c:pt idx="158" c:formatCode="yyyy/m/d">
                  <c:v>44182</c:v>
                </c:pt>
                <c:pt idx="159" c:formatCode="yyyy/m/d">
                  <c:v>44183</c:v>
                </c:pt>
                <c:pt idx="160" c:formatCode="yyyy/m/d">
                  <c:v>44186</c:v>
                </c:pt>
                <c:pt idx="161" c:formatCode="yyyy/m/d">
                  <c:v>44187</c:v>
                </c:pt>
                <c:pt idx="162" c:formatCode="yyyy/m/d">
                  <c:v>44188</c:v>
                </c:pt>
                <c:pt idx="163" c:formatCode="yyyy/m/d">
                  <c:v>44189</c:v>
                </c:pt>
                <c:pt idx="164" c:formatCode="yyyy/m/d">
                  <c:v>44194</c:v>
                </c:pt>
                <c:pt idx="165" c:formatCode="yyyy/m/d">
                  <c:v>44195</c:v>
                </c:pt>
                <c:pt idx="166" c:formatCode="yyyy/m/d">
                  <c:v>44196</c:v>
                </c:pt>
                <c:pt idx="167" c:formatCode="yyyy/m/d">
                  <c:v>44201</c:v>
                </c:pt>
                <c:pt idx="168" c:formatCode="yyyy/m/d">
                  <c:v>44202</c:v>
                </c:pt>
                <c:pt idx="169" c:formatCode="yyyy/m/d">
                  <c:v>44203</c:v>
                </c:pt>
                <c:pt idx="170" c:formatCode="yyyy/m/d">
                  <c:v>44204</c:v>
                </c:pt>
                <c:pt idx="171" c:formatCode="yyyy/m/d">
                  <c:v>44207</c:v>
                </c:pt>
                <c:pt idx="172" c:formatCode="yyyy/m/d">
                  <c:v>44208</c:v>
                </c:pt>
                <c:pt idx="173" c:formatCode="yyyy/m/d">
                  <c:v>44209</c:v>
                </c:pt>
                <c:pt idx="174" c:formatCode="yyyy/m/d">
                  <c:v>44210</c:v>
                </c:pt>
                <c:pt idx="175" c:formatCode="yyyy/m/d">
                  <c:v>44211</c:v>
                </c:pt>
                <c:pt idx="176" c:formatCode="yyyy/m/d">
                  <c:v>44215</c:v>
                </c:pt>
                <c:pt idx="177" c:formatCode="yyyy/m/d">
                  <c:v>44216</c:v>
                </c:pt>
                <c:pt idx="178" c:formatCode="yyyy/m/d">
                  <c:v>44217</c:v>
                </c:pt>
                <c:pt idx="179" c:formatCode="yyyy/m/d">
                  <c:v>44218</c:v>
                </c:pt>
                <c:pt idx="180" c:formatCode="yyyy/m/d">
                  <c:v>44221</c:v>
                </c:pt>
                <c:pt idx="181" c:formatCode="yyyy/m/d">
                  <c:v>44222</c:v>
                </c:pt>
                <c:pt idx="182" c:formatCode="yyyy/m/d">
                  <c:v>44223</c:v>
                </c:pt>
                <c:pt idx="183" c:formatCode="yyyy/m/d">
                  <c:v>44224</c:v>
                </c:pt>
                <c:pt idx="184" c:formatCode="yyyy/m/d">
                  <c:v>44225</c:v>
                </c:pt>
                <c:pt idx="185" c:formatCode="yyyy/m/d">
                  <c:v>44228</c:v>
                </c:pt>
                <c:pt idx="186" c:formatCode="yyyy/m/d">
                  <c:v>44229</c:v>
                </c:pt>
                <c:pt idx="187" c:formatCode="yyyy/m/d">
                  <c:v>44230</c:v>
                </c:pt>
                <c:pt idx="188" c:formatCode="yyyy/m/d">
                  <c:v>44231</c:v>
                </c:pt>
                <c:pt idx="189" c:formatCode="yyyy/m/d">
                  <c:v>44232</c:v>
                </c:pt>
                <c:pt idx="190" c:formatCode="yyyy/m/d">
                  <c:v>44235</c:v>
                </c:pt>
                <c:pt idx="191" c:formatCode="yyyy/m/d">
                  <c:v>44236</c:v>
                </c:pt>
                <c:pt idx="192" c:formatCode="yyyy/m/d">
                  <c:v>44237</c:v>
                </c:pt>
                <c:pt idx="193" c:formatCode="yyyy/m/d">
                  <c:v>44238</c:v>
                </c:pt>
                <c:pt idx="194" c:formatCode="yyyy/m/d">
                  <c:v>44239</c:v>
                </c:pt>
                <c:pt idx="195" c:formatCode="yyyy/m/d">
                  <c:v>44243</c:v>
                </c:pt>
                <c:pt idx="196" c:formatCode="yyyy/m/d">
                  <c:v>44244</c:v>
                </c:pt>
                <c:pt idx="197" c:formatCode="yyyy/m/d">
                  <c:v>44245</c:v>
                </c:pt>
                <c:pt idx="198" c:formatCode="yyyy/m/d">
                  <c:v>44246</c:v>
                </c:pt>
                <c:pt idx="199" c:formatCode="yyyy/m/d">
                  <c:v>44249</c:v>
                </c:pt>
                <c:pt idx="200" c:formatCode="yyyy/m/d">
                  <c:v>44250</c:v>
                </c:pt>
                <c:pt idx="201" c:formatCode="yyyy/m/d">
                  <c:v>44251</c:v>
                </c:pt>
                <c:pt idx="202" c:formatCode="yyyy/m/d">
                  <c:v>44252</c:v>
                </c:pt>
                <c:pt idx="203" c:formatCode="yyyy/m/d">
                  <c:v>44253</c:v>
                </c:pt>
                <c:pt idx="204" c:formatCode="yyyy/m/d">
                  <c:v>44256</c:v>
                </c:pt>
                <c:pt idx="205" c:formatCode="yyyy/m/d">
                  <c:v>44257</c:v>
                </c:pt>
                <c:pt idx="206" c:formatCode="yyyy/m/d">
                  <c:v>44258</c:v>
                </c:pt>
                <c:pt idx="207" c:formatCode="yyyy/m/d">
                  <c:v>44259</c:v>
                </c:pt>
                <c:pt idx="208" c:formatCode="yyyy/m/d">
                  <c:v>44260</c:v>
                </c:pt>
                <c:pt idx="209" c:formatCode="yyyy/m/d">
                  <c:v>44263</c:v>
                </c:pt>
                <c:pt idx="210" c:formatCode="yyyy/m/d">
                  <c:v>44264</c:v>
                </c:pt>
                <c:pt idx="211" c:formatCode="yyyy/m/d">
                  <c:v>44265</c:v>
                </c:pt>
                <c:pt idx="212" c:formatCode="yyyy/m/d">
                  <c:v>44266</c:v>
                </c:pt>
                <c:pt idx="213" c:formatCode="yyyy/m/d">
                  <c:v>44267</c:v>
                </c:pt>
                <c:pt idx="214" c:formatCode="yyyy/m/d">
                  <c:v>44270</c:v>
                </c:pt>
                <c:pt idx="215" c:formatCode="yyyy/m/d">
                  <c:v>44271</c:v>
                </c:pt>
                <c:pt idx="216" c:formatCode="yyyy/m/d">
                  <c:v>44272</c:v>
                </c:pt>
                <c:pt idx="217" c:formatCode="yyyy/m/d">
                  <c:v>44273</c:v>
                </c:pt>
                <c:pt idx="218" c:formatCode="yyyy/m/d">
                  <c:v>44274</c:v>
                </c:pt>
                <c:pt idx="219" c:formatCode="yyyy/m/d">
                  <c:v>44277</c:v>
                </c:pt>
                <c:pt idx="220" c:formatCode="yyyy/m/d">
                  <c:v>44278</c:v>
                </c:pt>
                <c:pt idx="221" c:formatCode="yyyy/m/d">
                  <c:v>44279</c:v>
                </c:pt>
                <c:pt idx="222" c:formatCode="yyyy/m/d">
                  <c:v>44280</c:v>
                </c:pt>
                <c:pt idx="223" c:formatCode="yyyy/m/d">
                  <c:v>44281</c:v>
                </c:pt>
                <c:pt idx="224" c:formatCode="yyyy/m/d">
                  <c:v>44284</c:v>
                </c:pt>
                <c:pt idx="225" c:formatCode="yyyy/m/d">
                  <c:v>44285</c:v>
                </c:pt>
                <c:pt idx="226" c:formatCode="yyyy/m/d">
                  <c:v>44286</c:v>
                </c:pt>
                <c:pt idx="227" c:formatCode="yyyy/m/d">
                  <c:v>44287</c:v>
                </c:pt>
                <c:pt idx="228" c:formatCode="yyyy/m/d">
                  <c:v>44291</c:v>
                </c:pt>
                <c:pt idx="229" c:formatCode="yyyy/m/d">
                  <c:v>44292</c:v>
                </c:pt>
                <c:pt idx="230" c:formatCode="yyyy/m/d">
                  <c:v>44293</c:v>
                </c:pt>
                <c:pt idx="231" c:formatCode="yyyy/m/d">
                  <c:v>44294</c:v>
                </c:pt>
                <c:pt idx="232" c:formatCode="yyyy/m/d">
                  <c:v>44295</c:v>
                </c:pt>
                <c:pt idx="233" c:formatCode="yyyy/m/d">
                  <c:v>44298</c:v>
                </c:pt>
                <c:pt idx="234" c:formatCode="yyyy/m/d">
                  <c:v>44299</c:v>
                </c:pt>
                <c:pt idx="235" c:formatCode="yyyy/m/d">
                  <c:v>44300</c:v>
                </c:pt>
                <c:pt idx="236" c:formatCode="yyyy/m/d">
                  <c:v>44301</c:v>
                </c:pt>
                <c:pt idx="237" c:formatCode="yyyy/m/d">
                  <c:v>44302</c:v>
                </c:pt>
                <c:pt idx="238" c:formatCode="yyyy/m/d">
                  <c:v>44305</c:v>
                </c:pt>
                <c:pt idx="239" c:formatCode="yyyy/m/d">
                  <c:v>44306</c:v>
                </c:pt>
                <c:pt idx="240" c:formatCode="yyyy/m/d">
                  <c:v>44307</c:v>
                </c:pt>
                <c:pt idx="241" c:formatCode="yyyy/m/d">
                  <c:v>44308</c:v>
                </c:pt>
                <c:pt idx="242" c:formatCode="yyyy/m/d">
                  <c:v>44309</c:v>
                </c:pt>
                <c:pt idx="243" c:formatCode="yyyy/m/d">
                  <c:v>44312</c:v>
                </c:pt>
                <c:pt idx="244" c:formatCode="yyyy/m/d">
                  <c:v>44313</c:v>
                </c:pt>
                <c:pt idx="245" c:formatCode="yyyy/m/d">
                  <c:v>44314</c:v>
                </c:pt>
                <c:pt idx="246" c:formatCode="yyyy/m/d">
                  <c:v>44315</c:v>
                </c:pt>
                <c:pt idx="247" c:formatCode="yyyy/m/d">
                  <c:v>44316</c:v>
                </c:pt>
                <c:pt idx="248" c:formatCode="yyyy/m/d">
                  <c:v>44319</c:v>
                </c:pt>
                <c:pt idx="249" c:formatCode="yyyy/m/d">
                  <c:v>44320</c:v>
                </c:pt>
                <c:pt idx="250" c:formatCode="yyyy/m/d">
                  <c:v>44321</c:v>
                </c:pt>
                <c:pt idx="251" c:formatCode="yyyy/m/d">
                  <c:v>44322</c:v>
                </c:pt>
                <c:pt idx="252" c:formatCode="yyyy/m/d">
                  <c:v>44323</c:v>
                </c:pt>
                <c:pt idx="253" c:formatCode="yyyy/m/d">
                  <c:v>44326</c:v>
                </c:pt>
                <c:pt idx="254" c:formatCode="yyyy/m/d">
                  <c:v>44327</c:v>
                </c:pt>
                <c:pt idx="255" c:formatCode="yyyy/m/d">
                  <c:v>44328</c:v>
                </c:pt>
                <c:pt idx="256" c:formatCode="yyyy/m/d">
                  <c:v>44329</c:v>
                </c:pt>
                <c:pt idx="257" c:formatCode="yyyy/m/d">
                  <c:v>44330</c:v>
                </c:pt>
                <c:pt idx="258" c:formatCode="yyyy/m/d">
                  <c:v>44333</c:v>
                </c:pt>
                <c:pt idx="259" c:formatCode="yyyy/m/d">
                  <c:v>44334</c:v>
                </c:pt>
                <c:pt idx="260" c:formatCode="yyyy/m/d">
                  <c:v>44335</c:v>
                </c:pt>
                <c:pt idx="261" c:formatCode="yyyy/m/d">
                  <c:v>44337</c:v>
                </c:pt>
                <c:pt idx="262" c:formatCode="yyyy/m/d">
                  <c:v>44340</c:v>
                </c:pt>
                <c:pt idx="263" c:formatCode="yyyy/m/d">
                  <c:v>44341</c:v>
                </c:pt>
                <c:pt idx="264" c:formatCode="yyyy/m/d">
                  <c:v>44342</c:v>
                </c:pt>
                <c:pt idx="265" c:formatCode="yyyy/m/d">
                  <c:v>44343</c:v>
                </c:pt>
                <c:pt idx="266" c:formatCode="yyyy/m/d">
                  <c:v>44344</c:v>
                </c:pt>
                <c:pt idx="267" c:formatCode="yyyy/m/d">
                  <c:v>44348</c:v>
                </c:pt>
                <c:pt idx="268" c:formatCode="yyyy/m/d">
                  <c:v>44351</c:v>
                </c:pt>
                <c:pt idx="269" c:formatCode="yyyy/m/d">
                  <c:v>44354</c:v>
                </c:pt>
                <c:pt idx="270" c:formatCode="yyyy/m/d">
                  <c:v>44355</c:v>
                </c:pt>
                <c:pt idx="271" c:formatCode="yyyy/m/d">
                  <c:v>44357</c:v>
                </c:pt>
                <c:pt idx="272" c:formatCode="yyyy/m/d">
                  <c:v>44358</c:v>
                </c:pt>
                <c:pt idx="273" c:formatCode="yyyy/m/d">
                  <c:v>44361</c:v>
                </c:pt>
                <c:pt idx="274" c:formatCode="yyyy/m/d">
                  <c:v>44362</c:v>
                </c:pt>
                <c:pt idx="275" c:formatCode="yyyy/m/d">
                  <c:v>44363</c:v>
                </c:pt>
                <c:pt idx="276" c:formatCode="yyyy/m/d">
                  <c:v>44364</c:v>
                </c:pt>
                <c:pt idx="277" c:formatCode="yyyy/m/d">
                  <c:v>44365</c:v>
                </c:pt>
                <c:pt idx="278" c:formatCode="yyyy/m/d">
                  <c:v>44368</c:v>
                </c:pt>
                <c:pt idx="279" c:formatCode="yyyy/m/d">
                  <c:v>44370</c:v>
                </c:pt>
                <c:pt idx="280" c:formatCode="yyyy/m/d">
                  <c:v>44371</c:v>
                </c:pt>
                <c:pt idx="281" c:formatCode="yyyy/m/d">
                  <c:v>44372</c:v>
                </c:pt>
                <c:pt idx="282" c:formatCode="yyyy/m/d">
                  <c:v>44375</c:v>
                </c:pt>
                <c:pt idx="283" c:formatCode="yyyy/m/d">
                  <c:v>44377</c:v>
                </c:pt>
                <c:pt idx="284" c:formatCode="yyyy/m/d">
                  <c:v>44378</c:v>
                </c:pt>
                <c:pt idx="285" c:formatCode="yyyy/m/d">
                  <c:v>44379</c:v>
                </c:pt>
                <c:pt idx="286" c:formatCode="yyyy/m/d">
                  <c:v>44383</c:v>
                </c:pt>
                <c:pt idx="287" c:formatCode="yyyy/m/d">
                  <c:v>44384</c:v>
                </c:pt>
                <c:pt idx="288" c:formatCode="yyyy/m/d">
                  <c:v>44385</c:v>
                </c:pt>
                <c:pt idx="289" c:formatCode="yyyy/m/d">
                  <c:v>44386</c:v>
                </c:pt>
                <c:pt idx="290" c:formatCode="yyyy/m/d">
                  <c:v>44389</c:v>
                </c:pt>
                <c:pt idx="291" c:formatCode="yyyy/m/d">
                  <c:v>44390</c:v>
                </c:pt>
                <c:pt idx="292" c:formatCode="yyyy/m/d">
                  <c:v>44391</c:v>
                </c:pt>
                <c:pt idx="293" c:formatCode="yyyy/m/d">
                  <c:v>44392</c:v>
                </c:pt>
                <c:pt idx="294" c:formatCode="yyyy/m/d">
                  <c:v>44393</c:v>
                </c:pt>
                <c:pt idx="295" c:formatCode="yyyy/m/d">
                  <c:v>44396</c:v>
                </c:pt>
              </c:numCache>
            </c:numRef>
          </c:cat>
          <c:val>
            <c:numRef>
              <c:f>'[CCS.xlsx]大額存款_Swap Ask'!$G$4:$G$382</c:f>
              <c:numCache>
                <c:formatCode>General</c:formatCode>
                <c:ptCount val="296"/>
                <c:pt idx="0" c:formatCode="General">
                  <c:v>-0.257</c:v>
                </c:pt>
                <c:pt idx="1" c:formatCode="General">
                  <c:v>-0.232</c:v>
                </c:pt>
                <c:pt idx="2" c:formatCode="General">
                  <c:v>-0.235</c:v>
                </c:pt>
                <c:pt idx="3" c:formatCode="General">
                  <c:v>-0.245</c:v>
                </c:pt>
                <c:pt idx="4" c:formatCode="General">
                  <c:v>-0.229</c:v>
                </c:pt>
                <c:pt idx="5" c:formatCode="General">
                  <c:v>-0.21</c:v>
                </c:pt>
                <c:pt idx="6" c:formatCode="General">
                  <c:v>-0.188</c:v>
                </c:pt>
                <c:pt idx="7" c:formatCode="General">
                  <c:v>-0.192</c:v>
                </c:pt>
                <c:pt idx="8" c:formatCode="General">
                  <c:v>-0.189</c:v>
                </c:pt>
                <c:pt idx="9" c:formatCode="General">
                  <c:v>-0.188</c:v>
                </c:pt>
                <c:pt idx="10" c:formatCode="General">
                  <c:v>-0.193</c:v>
                </c:pt>
                <c:pt idx="11" c:formatCode="General">
                  <c:v>-0.195</c:v>
                </c:pt>
                <c:pt idx="12" c:formatCode="General">
                  <c:v>-0.192</c:v>
                </c:pt>
                <c:pt idx="13" c:formatCode="General">
                  <c:v>-0.192</c:v>
                </c:pt>
                <c:pt idx="14" c:formatCode="General">
                  <c:v>-0.175</c:v>
                </c:pt>
                <c:pt idx="15" c:formatCode="General">
                  <c:v>-0.185</c:v>
                </c:pt>
                <c:pt idx="16" c:formatCode="General">
                  <c:v>-0.191</c:v>
                </c:pt>
                <c:pt idx="17" c:formatCode="General">
                  <c:v>-0.183</c:v>
                </c:pt>
                <c:pt idx="18" c:formatCode="General">
                  <c:v>-0.175</c:v>
                </c:pt>
                <c:pt idx="19" c:formatCode="General">
                  <c:v>-0.162</c:v>
                </c:pt>
                <c:pt idx="20" c:formatCode="General">
                  <c:v>-0.17</c:v>
                </c:pt>
                <c:pt idx="21" c:formatCode="General">
                  <c:v>-0.175</c:v>
                </c:pt>
                <c:pt idx="22" c:formatCode="General">
                  <c:v>-0.175</c:v>
                </c:pt>
                <c:pt idx="23" c:formatCode="General">
                  <c:v>-0.174</c:v>
                </c:pt>
                <c:pt idx="24" c:formatCode="General">
                  <c:v>-0.177</c:v>
                </c:pt>
                <c:pt idx="25" c:formatCode="General">
                  <c:v>-0.184</c:v>
                </c:pt>
                <c:pt idx="26" c:formatCode="General">
                  <c:v>-0.194</c:v>
                </c:pt>
                <c:pt idx="27" c:formatCode="General">
                  <c:v>-0.191</c:v>
                </c:pt>
                <c:pt idx="28" c:formatCode="General">
                  <c:v>-0.182</c:v>
                </c:pt>
                <c:pt idx="29" c:formatCode="General">
                  <c:v>-0.184</c:v>
                </c:pt>
                <c:pt idx="30" c:formatCode="General">
                  <c:v>-0.184</c:v>
                </c:pt>
                <c:pt idx="31" c:formatCode="General">
                  <c:v>-0.175</c:v>
                </c:pt>
                <c:pt idx="32" c:formatCode="General">
                  <c:v>-0.179</c:v>
                </c:pt>
                <c:pt idx="33" c:formatCode="General">
                  <c:v>-0.174</c:v>
                </c:pt>
                <c:pt idx="34" c:formatCode="General">
                  <c:v>-0.165</c:v>
                </c:pt>
                <c:pt idx="35" c:formatCode="General">
                  <c:v>-0.157</c:v>
                </c:pt>
                <c:pt idx="36" c:formatCode="General">
                  <c:v>-0.161</c:v>
                </c:pt>
                <c:pt idx="37" c:formatCode="General">
                  <c:v>-0.153</c:v>
                </c:pt>
                <c:pt idx="38" c:formatCode="General">
                  <c:v>-0.153</c:v>
                </c:pt>
                <c:pt idx="39" c:formatCode="General">
                  <c:v>-0.152</c:v>
                </c:pt>
                <c:pt idx="40" c:formatCode="General">
                  <c:v>-0.135</c:v>
                </c:pt>
                <c:pt idx="41" c:formatCode="General">
                  <c:v>-0.135</c:v>
                </c:pt>
                <c:pt idx="42" c:formatCode="General">
                  <c:v>-0.135</c:v>
                </c:pt>
                <c:pt idx="43" c:formatCode="General">
                  <c:v>-0.14</c:v>
                </c:pt>
                <c:pt idx="44" c:formatCode="General">
                  <c:v>-0.128</c:v>
                </c:pt>
                <c:pt idx="45" c:formatCode="General">
                  <c:v>-0.127</c:v>
                </c:pt>
                <c:pt idx="46" c:formatCode="General">
                  <c:v>-0.13</c:v>
                </c:pt>
                <c:pt idx="47" c:formatCode="General">
                  <c:v>-0.13</c:v>
                </c:pt>
                <c:pt idx="48" c:formatCode="General">
                  <c:v>-0.131</c:v>
                </c:pt>
                <c:pt idx="49" c:formatCode="General">
                  <c:v>-0.131</c:v>
                </c:pt>
                <c:pt idx="50" c:formatCode="General">
                  <c:v>-0.125</c:v>
                </c:pt>
                <c:pt idx="51" c:formatCode="General">
                  <c:v>-0.128</c:v>
                </c:pt>
                <c:pt idx="52" c:formatCode="General">
                  <c:v>-0.133</c:v>
                </c:pt>
                <c:pt idx="53" c:formatCode="General">
                  <c:v>-0.129</c:v>
                </c:pt>
                <c:pt idx="54" c:formatCode="General">
                  <c:v>-0.131</c:v>
                </c:pt>
                <c:pt idx="55" c:formatCode="General">
                  <c:v>-0.128</c:v>
                </c:pt>
                <c:pt idx="56" c:formatCode="General">
                  <c:v>-0.135</c:v>
                </c:pt>
                <c:pt idx="57" c:formatCode="General">
                  <c:v>-0.127</c:v>
                </c:pt>
                <c:pt idx="58" c:formatCode="General">
                  <c:v>-0.123</c:v>
                </c:pt>
                <c:pt idx="59" c:formatCode="General">
                  <c:v>-0.124</c:v>
                </c:pt>
                <c:pt idx="60" c:formatCode="General">
                  <c:v>-0.124</c:v>
                </c:pt>
                <c:pt idx="61" c:formatCode="General">
                  <c:v>-0.122</c:v>
                </c:pt>
                <c:pt idx="62" c:formatCode="General">
                  <c:v>-0.122</c:v>
                </c:pt>
                <c:pt idx="63" c:formatCode="General">
                  <c:v>-0.119</c:v>
                </c:pt>
                <c:pt idx="64" c:formatCode="General">
                  <c:v>-0.118</c:v>
                </c:pt>
                <c:pt idx="65" c:formatCode="General">
                  <c:v>-0.102</c:v>
                </c:pt>
                <c:pt idx="66" c:formatCode="General">
                  <c:v>-0.096</c:v>
                </c:pt>
                <c:pt idx="67" c:formatCode="General">
                  <c:v>-0.096</c:v>
                </c:pt>
                <c:pt idx="68" c:formatCode="General">
                  <c:v>-0.102</c:v>
                </c:pt>
                <c:pt idx="69" c:formatCode="General">
                  <c:v>-0.099</c:v>
                </c:pt>
                <c:pt idx="70" c:formatCode="General">
                  <c:v>-0.101</c:v>
                </c:pt>
                <c:pt idx="71" c:formatCode="General">
                  <c:v>-0.106</c:v>
                </c:pt>
                <c:pt idx="72" c:formatCode="General">
                  <c:v>-0.108</c:v>
                </c:pt>
                <c:pt idx="73" c:formatCode="General">
                  <c:v>-0.102</c:v>
                </c:pt>
                <c:pt idx="74" c:formatCode="General">
                  <c:v>-0.103</c:v>
                </c:pt>
                <c:pt idx="75" c:formatCode="General">
                  <c:v>-0.109</c:v>
                </c:pt>
                <c:pt idx="76" c:formatCode="General">
                  <c:v>-0.107</c:v>
                </c:pt>
                <c:pt idx="77" c:formatCode="General">
                  <c:v>-0.1</c:v>
                </c:pt>
                <c:pt idx="78" c:formatCode="General">
                  <c:v>-0.096</c:v>
                </c:pt>
                <c:pt idx="79" c:formatCode="General">
                  <c:v>-0.094</c:v>
                </c:pt>
                <c:pt idx="80" c:formatCode="General">
                  <c:v>-0.094</c:v>
                </c:pt>
                <c:pt idx="81" c:formatCode="General">
                  <c:v>-0.095</c:v>
                </c:pt>
                <c:pt idx="82" c:formatCode="General">
                  <c:v>-0.103</c:v>
                </c:pt>
                <c:pt idx="83" c:formatCode="General">
                  <c:v>-0.098</c:v>
                </c:pt>
                <c:pt idx="84" c:formatCode="General">
                  <c:v>-0.105</c:v>
                </c:pt>
                <c:pt idx="85" c:formatCode="General">
                  <c:v>-0.108</c:v>
                </c:pt>
                <c:pt idx="86" c:formatCode="General">
                  <c:v>-0.1</c:v>
                </c:pt>
                <c:pt idx="87" c:formatCode="General">
                  <c:v>-0.106</c:v>
                </c:pt>
                <c:pt idx="88" c:formatCode="General">
                  <c:v>-0.099</c:v>
                </c:pt>
                <c:pt idx="89" c:formatCode="General">
                  <c:v>-0.1</c:v>
                </c:pt>
                <c:pt idx="90" c:formatCode="General">
                  <c:v>-0.102</c:v>
                </c:pt>
                <c:pt idx="91" c:formatCode="General">
                  <c:v>-0.104</c:v>
                </c:pt>
                <c:pt idx="92" c:formatCode="General">
                  <c:v>-0.107</c:v>
                </c:pt>
                <c:pt idx="93" c:formatCode="General">
                  <c:v>-0.113</c:v>
                </c:pt>
                <c:pt idx="94" c:formatCode="General">
                  <c:v>-0.111</c:v>
                </c:pt>
                <c:pt idx="95" c:formatCode="General">
                  <c:v>-0.105</c:v>
                </c:pt>
                <c:pt idx="96" c:formatCode="General">
                  <c:v>-0.099</c:v>
                </c:pt>
                <c:pt idx="97" c:formatCode="General">
                  <c:v>-0.096</c:v>
                </c:pt>
                <c:pt idx="98" c:formatCode="General">
                  <c:v>-0.093</c:v>
                </c:pt>
                <c:pt idx="99" c:formatCode="General">
                  <c:v>-0.089</c:v>
                </c:pt>
                <c:pt idx="100" c:formatCode="General">
                  <c:v>-0.087</c:v>
                </c:pt>
                <c:pt idx="101" c:formatCode="General">
                  <c:v>-0.095</c:v>
                </c:pt>
                <c:pt idx="102" c:formatCode="General">
                  <c:v>-0.094</c:v>
                </c:pt>
                <c:pt idx="103" c:formatCode="General">
                  <c:v>-0.085</c:v>
                </c:pt>
                <c:pt idx="104" c:formatCode="General">
                  <c:v>-0.083</c:v>
                </c:pt>
                <c:pt idx="105" c:formatCode="General">
                  <c:v>-0.083</c:v>
                </c:pt>
                <c:pt idx="106" c:formatCode="General">
                  <c:v>-0.075</c:v>
                </c:pt>
                <c:pt idx="107" c:formatCode="General">
                  <c:v>-0.074</c:v>
                </c:pt>
                <c:pt idx="108" c:formatCode="General">
                  <c:v>-0.072</c:v>
                </c:pt>
                <c:pt idx="109" c:formatCode="General">
                  <c:v>-0.075</c:v>
                </c:pt>
                <c:pt idx="110" c:formatCode="General">
                  <c:v>-0.067</c:v>
                </c:pt>
                <c:pt idx="111" c:formatCode="General">
                  <c:v>-0.073</c:v>
                </c:pt>
                <c:pt idx="112" c:formatCode="General">
                  <c:v>-0.067</c:v>
                </c:pt>
                <c:pt idx="113" c:formatCode="General">
                  <c:v>-0.066</c:v>
                </c:pt>
                <c:pt idx="114" c:formatCode="General">
                  <c:v>-0.064</c:v>
                </c:pt>
                <c:pt idx="115" c:formatCode="General">
                  <c:v>-0.058</c:v>
                </c:pt>
                <c:pt idx="116" c:formatCode="General">
                  <c:v>-0.058</c:v>
                </c:pt>
                <c:pt idx="117" c:formatCode="General">
                  <c:v>-0.06</c:v>
                </c:pt>
                <c:pt idx="118" c:formatCode="General">
                  <c:v>-0.06</c:v>
                </c:pt>
                <c:pt idx="119" c:formatCode="General">
                  <c:v>-0.059</c:v>
                </c:pt>
                <c:pt idx="120" c:formatCode="General">
                  <c:v>-0.06</c:v>
                </c:pt>
                <c:pt idx="121" c:formatCode="General">
                  <c:v>-0.063</c:v>
                </c:pt>
                <c:pt idx="122" c:formatCode="General">
                  <c:v>-0.072</c:v>
                </c:pt>
                <c:pt idx="123" c:formatCode="General">
                  <c:v>-0.063</c:v>
                </c:pt>
                <c:pt idx="124" c:formatCode="General">
                  <c:v>-0.068</c:v>
                </c:pt>
                <c:pt idx="125" c:formatCode="General">
                  <c:v>-0.064</c:v>
                </c:pt>
                <c:pt idx="126" c:formatCode="General">
                  <c:v>-0.063</c:v>
                </c:pt>
                <c:pt idx="127" c:formatCode="General">
                  <c:v>-0.071</c:v>
                </c:pt>
                <c:pt idx="128" c:formatCode="General">
                  <c:v>-0.072</c:v>
                </c:pt>
                <c:pt idx="129" c:formatCode="General">
                  <c:v>-0.064</c:v>
                </c:pt>
                <c:pt idx="130" c:formatCode="General">
                  <c:v>-0.063</c:v>
                </c:pt>
                <c:pt idx="131" c:formatCode="General">
                  <c:v>-0.062</c:v>
                </c:pt>
                <c:pt idx="132" c:formatCode="General">
                  <c:v>-0.057</c:v>
                </c:pt>
                <c:pt idx="133" c:formatCode="General">
                  <c:v>-0.054</c:v>
                </c:pt>
                <c:pt idx="134" c:formatCode="General">
                  <c:v>-0.056</c:v>
                </c:pt>
                <c:pt idx="135" c:formatCode="General">
                  <c:v>-0.057</c:v>
                </c:pt>
                <c:pt idx="136" c:formatCode="General">
                  <c:v>-0.061</c:v>
                </c:pt>
                <c:pt idx="137" c:formatCode="General">
                  <c:v>-0.07</c:v>
                </c:pt>
                <c:pt idx="138" c:formatCode="General">
                  <c:v>-0.063</c:v>
                </c:pt>
                <c:pt idx="139" c:formatCode="General">
                  <c:v>-0.064</c:v>
                </c:pt>
                <c:pt idx="140" c:formatCode="General">
                  <c:v>-0.073</c:v>
                </c:pt>
                <c:pt idx="141" c:formatCode="General">
                  <c:v>-0.078</c:v>
                </c:pt>
                <c:pt idx="142" c:formatCode="General">
                  <c:v>-0.073</c:v>
                </c:pt>
                <c:pt idx="143" c:formatCode="General">
                  <c:v>-0.069</c:v>
                </c:pt>
                <c:pt idx="144" c:formatCode="General">
                  <c:v>-0.075</c:v>
                </c:pt>
                <c:pt idx="145" c:formatCode="General">
                  <c:v>-0.076</c:v>
                </c:pt>
                <c:pt idx="146" c:formatCode="General">
                  <c:v>-0.072</c:v>
                </c:pt>
                <c:pt idx="147" c:formatCode="General">
                  <c:v>-0.086</c:v>
                </c:pt>
                <c:pt idx="148" c:formatCode="General">
                  <c:v>-0.08</c:v>
                </c:pt>
                <c:pt idx="149" c:formatCode="General">
                  <c:v>-0.077</c:v>
                </c:pt>
                <c:pt idx="150" c:formatCode="General">
                  <c:v>-0.077</c:v>
                </c:pt>
                <c:pt idx="151" c:formatCode="General">
                  <c:v>-0.078</c:v>
                </c:pt>
                <c:pt idx="152" c:formatCode="General">
                  <c:v>-0.078</c:v>
                </c:pt>
                <c:pt idx="153" c:formatCode="General">
                  <c:v>-0.077</c:v>
                </c:pt>
                <c:pt idx="154" c:formatCode="General">
                  <c:v>-0.078</c:v>
                </c:pt>
                <c:pt idx="155" c:formatCode="General">
                  <c:v>-0.085</c:v>
                </c:pt>
                <c:pt idx="156" c:formatCode="General">
                  <c:v>-0.082</c:v>
                </c:pt>
                <c:pt idx="157" c:formatCode="General">
                  <c:v>-0.08</c:v>
                </c:pt>
                <c:pt idx="158" c:formatCode="General">
                  <c:v>-0.086</c:v>
                </c:pt>
                <c:pt idx="159" c:formatCode="General">
                  <c:v>-0.075</c:v>
                </c:pt>
                <c:pt idx="160" c:formatCode="General">
                  <c:v>-0.08</c:v>
                </c:pt>
                <c:pt idx="161" c:formatCode="General">
                  <c:v>-0.069</c:v>
                </c:pt>
                <c:pt idx="162" c:formatCode="General">
                  <c:v>-0.071</c:v>
                </c:pt>
                <c:pt idx="163" c:formatCode="General">
                  <c:v>-0.07</c:v>
                </c:pt>
                <c:pt idx="164" c:formatCode="General">
                  <c:v>-0.047</c:v>
                </c:pt>
                <c:pt idx="165" c:formatCode="General">
                  <c:v>-0.048</c:v>
                </c:pt>
                <c:pt idx="166" c:formatCode="General">
                  <c:v>-0.049</c:v>
                </c:pt>
                <c:pt idx="167" c:formatCode="General">
                  <c:v>-0.057</c:v>
                </c:pt>
                <c:pt idx="168" c:formatCode="General">
                  <c:v>-0.054</c:v>
                </c:pt>
                <c:pt idx="169" c:formatCode="General">
                  <c:v>-0.059</c:v>
                </c:pt>
                <c:pt idx="170" c:formatCode="General">
                  <c:v>-0.068</c:v>
                </c:pt>
                <c:pt idx="171" c:formatCode="General">
                  <c:v>-0.067</c:v>
                </c:pt>
                <c:pt idx="172" c:formatCode="General">
                  <c:v>-0.072</c:v>
                </c:pt>
                <c:pt idx="173" c:formatCode="General">
                  <c:v>-0.068</c:v>
                </c:pt>
                <c:pt idx="174" c:formatCode="General">
                  <c:v>-0.065</c:v>
                </c:pt>
                <c:pt idx="175" c:formatCode="General">
                  <c:v>-0.078</c:v>
                </c:pt>
                <c:pt idx="176" c:formatCode="General">
                  <c:v>-0.083</c:v>
                </c:pt>
                <c:pt idx="177" c:formatCode="General">
                  <c:v>-0.083</c:v>
                </c:pt>
                <c:pt idx="178" c:formatCode="General">
                  <c:v>-0.078</c:v>
                </c:pt>
                <c:pt idx="179" c:formatCode="General">
                  <c:v>-0.076</c:v>
                </c:pt>
                <c:pt idx="180" c:formatCode="General">
                  <c:v>-0.078</c:v>
                </c:pt>
                <c:pt idx="181" c:formatCode="General">
                  <c:v>-0.087</c:v>
                </c:pt>
                <c:pt idx="182" c:formatCode="General">
                  <c:v>-0.095</c:v>
                </c:pt>
                <c:pt idx="183" c:formatCode="General">
                  <c:v>-0.088</c:v>
                </c:pt>
                <c:pt idx="184" c:formatCode="General">
                  <c:v>-0.091</c:v>
                </c:pt>
                <c:pt idx="185" c:formatCode="General">
                  <c:v>-0.08</c:v>
                </c:pt>
                <c:pt idx="186" c:formatCode="General">
                  <c:v>-0.088</c:v>
                </c:pt>
                <c:pt idx="187" c:formatCode="General">
                  <c:v>-0.087</c:v>
                </c:pt>
                <c:pt idx="188" c:formatCode="General">
                  <c:v>-0.091</c:v>
                </c:pt>
                <c:pt idx="189" c:formatCode="General">
                  <c:v>-0.083</c:v>
                </c:pt>
                <c:pt idx="190" c:formatCode="General">
                  <c:v>-0.087</c:v>
                </c:pt>
                <c:pt idx="191" c:formatCode="General">
                  <c:v>-0.085</c:v>
                </c:pt>
                <c:pt idx="192" c:formatCode="General">
                  <c:v>-0.085</c:v>
                </c:pt>
                <c:pt idx="193" c:formatCode="General">
                  <c:v>-0.085</c:v>
                </c:pt>
                <c:pt idx="194" c:formatCode="General">
                  <c:v>-0.084</c:v>
                </c:pt>
                <c:pt idx="195" c:formatCode="General">
                  <c:v>-0.083</c:v>
                </c:pt>
                <c:pt idx="196" c:formatCode="General">
                  <c:v>-0.089</c:v>
                </c:pt>
                <c:pt idx="197" c:formatCode="General">
                  <c:v>-0.083</c:v>
                </c:pt>
                <c:pt idx="198" c:formatCode="General">
                  <c:v>-0.081</c:v>
                </c:pt>
                <c:pt idx="199" c:formatCode="General">
                  <c:v>-0.088</c:v>
                </c:pt>
                <c:pt idx="200" c:formatCode="General">
                  <c:v>-0.088</c:v>
                </c:pt>
                <c:pt idx="201" c:formatCode="General">
                  <c:v>-0.093</c:v>
                </c:pt>
                <c:pt idx="202" c:formatCode="General">
                  <c:v>-0.091</c:v>
                </c:pt>
                <c:pt idx="203" c:formatCode="General">
                  <c:v>-0.096</c:v>
                </c:pt>
                <c:pt idx="204" c:formatCode="General">
                  <c:v>-0.09</c:v>
                </c:pt>
                <c:pt idx="205" c:formatCode="General">
                  <c:v>-0.096</c:v>
                </c:pt>
                <c:pt idx="206" c:formatCode="General">
                  <c:v>-0.094</c:v>
                </c:pt>
                <c:pt idx="207" c:formatCode="General">
                  <c:v>-0.094</c:v>
                </c:pt>
                <c:pt idx="208" c:formatCode="General">
                  <c:v>-0.093</c:v>
                </c:pt>
                <c:pt idx="209" c:formatCode="General">
                  <c:v>-0.091</c:v>
                </c:pt>
                <c:pt idx="210" c:formatCode="General">
                  <c:v>-0.094</c:v>
                </c:pt>
                <c:pt idx="211" c:formatCode="General">
                  <c:v>-0.096</c:v>
                </c:pt>
                <c:pt idx="212" c:formatCode="General">
                  <c:v>-0.088</c:v>
                </c:pt>
                <c:pt idx="213" c:formatCode="General">
                  <c:v>-0.087</c:v>
                </c:pt>
                <c:pt idx="214" c:formatCode="General">
                  <c:v>-0.084</c:v>
                </c:pt>
                <c:pt idx="215" c:formatCode="General">
                  <c:v>-0.088</c:v>
                </c:pt>
                <c:pt idx="216" c:formatCode="General">
                  <c:v>-0.083</c:v>
                </c:pt>
                <c:pt idx="217" c:formatCode="General">
                  <c:v>-0.079</c:v>
                </c:pt>
                <c:pt idx="218" c:formatCode="General">
                  <c:v>-0.081</c:v>
                </c:pt>
                <c:pt idx="219" c:formatCode="General">
                  <c:v>-0.09</c:v>
                </c:pt>
                <c:pt idx="220" c:formatCode="General">
                  <c:v>-0.077</c:v>
                </c:pt>
                <c:pt idx="221" c:formatCode="General">
                  <c:v>-0.078</c:v>
                </c:pt>
                <c:pt idx="222" c:formatCode="General">
                  <c:v>-0.084</c:v>
                </c:pt>
                <c:pt idx="223" c:formatCode="General">
                  <c:v>-0.088</c:v>
                </c:pt>
                <c:pt idx="224" c:formatCode="General">
                  <c:v>-0.091</c:v>
                </c:pt>
                <c:pt idx="225" c:formatCode="General">
                  <c:v>-0.085</c:v>
                </c:pt>
                <c:pt idx="226" c:formatCode="General">
                  <c:v>-0.085</c:v>
                </c:pt>
                <c:pt idx="227" c:formatCode="General">
                  <c:v>-0.086</c:v>
                </c:pt>
                <c:pt idx="228" c:formatCode="General">
                  <c:v>-0.085</c:v>
                </c:pt>
                <c:pt idx="229" c:formatCode="General">
                  <c:v>-0.093</c:v>
                </c:pt>
                <c:pt idx="230" c:formatCode="General">
                  <c:v>-0.081</c:v>
                </c:pt>
                <c:pt idx="231" c:formatCode="General">
                  <c:v>-0.086</c:v>
                </c:pt>
                <c:pt idx="232" c:formatCode="General">
                  <c:v>-0.076</c:v>
                </c:pt>
                <c:pt idx="233" c:formatCode="General">
                  <c:v>-0.083</c:v>
                </c:pt>
                <c:pt idx="234" c:formatCode="General">
                  <c:v>-0.077</c:v>
                </c:pt>
                <c:pt idx="235" c:formatCode="General">
                  <c:v>-0.076</c:v>
                </c:pt>
                <c:pt idx="236" c:formatCode="General">
                  <c:v>-0.075</c:v>
                </c:pt>
                <c:pt idx="237" c:formatCode="General">
                  <c:v>-0.076</c:v>
                </c:pt>
                <c:pt idx="238" c:formatCode="General">
                  <c:v>-0.076</c:v>
                </c:pt>
                <c:pt idx="239" c:formatCode="General">
                  <c:v>-0.084</c:v>
                </c:pt>
                <c:pt idx="240" c:formatCode="General">
                  <c:v>-0.075</c:v>
                </c:pt>
                <c:pt idx="241" c:formatCode="General">
                  <c:v>-0.073</c:v>
                </c:pt>
                <c:pt idx="242" c:formatCode="General">
                  <c:v>-0.075</c:v>
                </c:pt>
                <c:pt idx="243" c:formatCode="General">
                  <c:v>-0.083</c:v>
                </c:pt>
                <c:pt idx="244" c:formatCode="General">
                  <c:v>-0.075</c:v>
                </c:pt>
                <c:pt idx="245" c:formatCode="General">
                  <c:v>-0.082</c:v>
                </c:pt>
                <c:pt idx="246" c:formatCode="General">
                  <c:v>-0.081</c:v>
                </c:pt>
                <c:pt idx="247" c:formatCode="General">
                  <c:v>-0.073</c:v>
                </c:pt>
                <c:pt idx="248" c:formatCode="General">
                  <c:v>-0.08</c:v>
                </c:pt>
                <c:pt idx="249" c:formatCode="General">
                  <c:v>-0.072</c:v>
                </c:pt>
                <c:pt idx="250" c:formatCode="General">
                  <c:v>-0.08</c:v>
                </c:pt>
                <c:pt idx="251" c:formatCode="General">
                  <c:v>-0.076</c:v>
                </c:pt>
                <c:pt idx="252" c:formatCode="General">
                  <c:v>-0.073</c:v>
                </c:pt>
                <c:pt idx="253" c:formatCode="General">
                  <c:v>-0.073</c:v>
                </c:pt>
                <c:pt idx="254" c:formatCode="General">
                  <c:v>-0.077</c:v>
                </c:pt>
                <c:pt idx="255" c:formatCode="General">
                  <c:v>-0.084</c:v>
                </c:pt>
                <c:pt idx="256" c:formatCode="General">
                  <c:v>-0.081</c:v>
                </c:pt>
                <c:pt idx="257" c:formatCode="General">
                  <c:v>-0.084</c:v>
                </c:pt>
                <c:pt idx="258" c:formatCode="General">
                  <c:v>-0.086</c:v>
                </c:pt>
                <c:pt idx="259" c:formatCode="General">
                  <c:v>-0.083</c:v>
                </c:pt>
                <c:pt idx="260" c:formatCode="General">
                  <c:v>-0.092</c:v>
                </c:pt>
                <c:pt idx="261" c:formatCode="General">
                  <c:v>-0.092</c:v>
                </c:pt>
                <c:pt idx="262" c:formatCode="General">
                  <c:v>-0.09</c:v>
                </c:pt>
                <c:pt idx="263" c:formatCode="General">
                  <c:v>-0.089</c:v>
                </c:pt>
                <c:pt idx="264" c:formatCode="General">
                  <c:v>-0.079</c:v>
                </c:pt>
                <c:pt idx="265" c:formatCode="General">
                  <c:v>-0.078</c:v>
                </c:pt>
                <c:pt idx="266" c:formatCode="General">
                  <c:v>-0.077</c:v>
                </c:pt>
                <c:pt idx="267" c:formatCode="General">
                  <c:v>-0.075</c:v>
                </c:pt>
                <c:pt idx="268" c:formatCode="General">
                  <c:v>-0.072</c:v>
                </c:pt>
                <c:pt idx="269" c:formatCode="General">
                  <c:v>-0.08</c:v>
                </c:pt>
                <c:pt idx="270" c:formatCode="General">
                  <c:v>-0.071</c:v>
                </c:pt>
                <c:pt idx="271" c:formatCode="General">
                  <c:v>-0.082</c:v>
                </c:pt>
                <c:pt idx="272" c:formatCode="General">
                  <c:v>-0.075</c:v>
                </c:pt>
                <c:pt idx="273" c:formatCode="General">
                  <c:v>-0.074</c:v>
                </c:pt>
                <c:pt idx="274" c:formatCode="General">
                  <c:v>-0.083</c:v>
                </c:pt>
                <c:pt idx="275" c:formatCode="General">
                  <c:v>-0.073</c:v>
                </c:pt>
                <c:pt idx="276" c:formatCode="General">
                  <c:v>-0.084</c:v>
                </c:pt>
                <c:pt idx="277" c:formatCode="General">
                  <c:v>-0.072</c:v>
                </c:pt>
                <c:pt idx="278" c:formatCode="General">
                  <c:v>-0.073</c:v>
                </c:pt>
                <c:pt idx="279" c:formatCode="General">
                  <c:v>-0.073</c:v>
                </c:pt>
                <c:pt idx="280" c:formatCode="General">
                  <c:v>-0.072</c:v>
                </c:pt>
                <c:pt idx="281" c:formatCode="General">
                  <c:v>-0.072</c:v>
                </c:pt>
                <c:pt idx="282" c:formatCode="General">
                  <c:v>-0.071</c:v>
                </c:pt>
                <c:pt idx="283" c:formatCode="General">
                  <c:v>-0.075</c:v>
                </c:pt>
                <c:pt idx="284" c:formatCode="General">
                  <c:v>-0.074</c:v>
                </c:pt>
                <c:pt idx="285" c:formatCode="General">
                  <c:v>-0.068</c:v>
                </c:pt>
                <c:pt idx="286" c:formatCode="General">
                  <c:v>-0.068</c:v>
                </c:pt>
                <c:pt idx="287" c:formatCode="General">
                  <c:v>-0.061</c:v>
                </c:pt>
                <c:pt idx="288" c:formatCode="General">
                  <c:v>-0.06</c:v>
                </c:pt>
                <c:pt idx="289" c:formatCode="General">
                  <c:v>-0.059</c:v>
                </c:pt>
                <c:pt idx="290" c:formatCode="General">
                  <c:v>-0.057</c:v>
                </c:pt>
                <c:pt idx="291" c:formatCode="General">
                  <c:v>-0.062</c:v>
                </c:pt>
                <c:pt idx="292" c:formatCode="General">
                  <c:v>-0.06</c:v>
                </c:pt>
                <c:pt idx="293" c:formatCode="General">
                  <c:v>-0.045</c:v>
                </c:pt>
                <c:pt idx="294" c:formatCode="General">
                  <c:v>-0.049</c:v>
                </c:pt>
                <c:pt idx="295" c:formatCode="General">
                  <c:v>-0.049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845003328"/>
        <c:axId val="-845005504"/>
      </c:lineChart>
      <c:dateAx>
        <c:axId val="-8450033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45005504"/>
        <c:crosses val="autoZero"/>
        <c:auto val="1"/>
        <c:lblOffset val="100"/>
        <c:baseTimeUnit val="days"/>
        <c:majorUnit val="3"/>
        <c:majorTimeUnit val="months"/>
      </c:dateAx>
      <c:valAx>
        <c:axId val="-845005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45003328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TW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65000"/>
          <a:lumOff val="35000"/>
        </a:sysClr>
      </a:solidFill>
      <a:ln w="9525">
        <a:solidFill>
          <a:sysClr val="windowText" lastClr="000000">
            <a:lumMod val="65000"/>
            <a:lumOff val="35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>
        <a:solidFill>
          <a:sysClr val="windowText" lastClr="000000">
            <a:lumMod val="15000"/>
            <a:lumOff val="8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>
            <a:lvl1pPr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>
            <a:lvl1pPr algn="r"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b" anchorCtr="0" compatLnSpc="1"/>
          <a:lstStyle>
            <a:lvl1pPr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b" anchorCtr="0" compatLnSpc="1"/>
          <a:lstStyle>
            <a:lvl1pPr algn="r" defTabSz="933450" eaLnBrk="1" hangingPunct="1">
              <a:defRPr sz="12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64FAC63-AAD9-4B4D-AE79-4960E631B513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>
            <a:lvl1pPr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>
            <a:lvl1pPr algn="r"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  <a:endParaRPr lang="zh-TW" altLang="en-US" noProof="0"/>
          </a:p>
          <a:p>
            <a:pPr lvl="1"/>
            <a:r>
              <a:rPr lang="zh-TW" altLang="en-US" noProof="0"/>
              <a:t>第二層</a:t>
            </a:r>
            <a:endParaRPr lang="zh-TW" altLang="en-US" noProof="0"/>
          </a:p>
          <a:p>
            <a:pPr lvl="2"/>
            <a:r>
              <a:rPr lang="zh-TW" altLang="en-US" noProof="0"/>
              <a:t>第三層</a:t>
            </a:r>
            <a:endParaRPr lang="zh-TW" altLang="en-US" noProof="0"/>
          </a:p>
          <a:p>
            <a:pPr lvl="3"/>
            <a:r>
              <a:rPr lang="zh-TW" altLang="en-US" noProof="0"/>
              <a:t>第四層</a:t>
            </a:r>
            <a:endParaRPr lang="zh-TW" altLang="en-US" noProof="0"/>
          </a:p>
          <a:p>
            <a:pPr lvl="4"/>
            <a:r>
              <a:rPr lang="zh-TW" altLang="en-US" noProof="0"/>
              <a:t>第五層</a:t>
            </a:r>
            <a:endParaRPr lang="zh-TW" altLang="en-US" noProof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b" anchorCtr="0" compatLnSpc="1"/>
          <a:lstStyle>
            <a:lvl1pPr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b" anchorCtr="0" compatLnSpc="1"/>
          <a:lstStyle>
            <a:lvl1pPr algn="r" defTabSz="933450" eaLnBrk="1" hangingPunct="1">
              <a:defRPr sz="12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BE67F71-664A-4CFD-9380-8AD6C00B094B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320D4-C70B-4D05-83E6-53087BB8AAB8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F2255-6F41-49AB-A503-419DB8089AF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35D92-E996-408A-8B39-D4836EB8932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B5D9-5AB0-4B3E-99B8-7B4CDA093378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D5549-B079-4AA5-9037-2AA19D5D45E9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F66F9-66F2-48F5-BD3E-3F8362DAF43B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995AA-9B9C-48EE-BF5D-7ABEBBB53F3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B958C-6AD5-44E3-B590-79C3D05226E1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10331-087A-488D-8C0F-3555539AC146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4D82-7513-4672-AA01-5F8FFF8DFB3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C6DC7-89DB-4739-A4C2-C5A91C83DA0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524625"/>
            <a:ext cx="1260475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D21CB08-0177-42D2-AC76-9F2A48821937}" type="slidenum">
              <a:rPr lang="en-US" altLang="zh-TW"/>
            </a:fld>
            <a:endParaRPr lang="en-US" altLang="zh-TW"/>
          </a:p>
        </p:txBody>
      </p:sp>
      <p:sp>
        <p:nvSpPr>
          <p:cNvPr id="1027" name="Text Box 21"/>
          <p:cNvSpPr txBox="1">
            <a:spLocks noChangeArrowheads="1"/>
          </p:cNvSpPr>
          <p:nvPr userDrawn="1"/>
        </p:nvSpPr>
        <p:spPr bwMode="auto">
          <a:xfrm>
            <a:off x="468313" y="6381750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000" b="0">
                <a:solidFill>
                  <a:schemeClr val="bg2"/>
                </a:solidFill>
                <a:latin typeface="標楷體" panose="03000509000000000000" pitchFamily="65" charset="-120"/>
              </a:rPr>
              <a:t>誠信  承諾  創新  合作</a:t>
            </a:r>
            <a:endParaRPr lang="zh-TW" altLang="en-US" sz="1000" b="0">
              <a:solidFill>
                <a:schemeClr val="bg2"/>
              </a:solidFill>
              <a:latin typeface="標楷體" panose="03000509000000000000" pitchFamily="65" charset="-120"/>
            </a:endParaRPr>
          </a:p>
        </p:txBody>
      </p:sp>
      <p:sp>
        <p:nvSpPr>
          <p:cNvPr id="1028" name="Line 22"/>
          <p:cNvSpPr>
            <a:spLocks noChangeShapeType="1"/>
          </p:cNvSpPr>
          <p:nvPr userDrawn="1"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2051050" y="6524625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0" name="Picture 17" descr="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237288"/>
            <a:ext cx="914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</p:txBody>
      </p:sp>
      <p:sp>
        <p:nvSpPr>
          <p:cNvPr id="1033" name="Text Box 26"/>
          <p:cNvSpPr txBox="1">
            <a:spLocks noChangeArrowheads="1"/>
          </p:cNvSpPr>
          <p:nvPr userDrawn="1"/>
        </p:nvSpPr>
        <p:spPr bwMode="auto">
          <a:xfrm>
            <a:off x="7667625" y="692150"/>
            <a:ext cx="1150938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 b="0" dirty="0">
                <a:latin typeface="標楷體" panose="03000509000000000000" pitchFamily="65" charset="-120"/>
              </a:rPr>
              <a:t>   </a:t>
            </a:r>
            <a:endParaRPr lang="en-US" altLang="zh-TW" sz="1200" b="0" dirty="0">
              <a:latin typeface="標楷體" panose="03000509000000000000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25621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人民幣債券交易策略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經濟弱復甦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── 偏多操作為主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美債交易策略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逐步降低 ── 利率區間震盪走低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554DA-6FB8-4A98-AF7A-6C262494CD61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pic>
        <p:nvPicPr>
          <p:cNvPr id="5125" name="圖片 3" descr="一張含有 畫畫, 時鐘 的圖片&#10;&#10;自動產生的描述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1332134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圖片 5" descr="一張含有 畫畫 的圖片&#10;&#10;自動產生的描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3861048"/>
            <a:ext cx="10795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431800" y="267184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逆勢做空 ─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債券超買，預期利率短期反轉向上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9" y="1042504"/>
            <a:ext cx="8263773" cy="4914900"/>
          </a:xfrm>
          <a:prstGeom prst="rect">
            <a:avLst/>
          </a:prstGeom>
        </p:spPr>
      </p:pic>
      <p:cxnSp>
        <p:nvCxnSpPr>
          <p:cNvPr id="11" name="直線接點 23"/>
          <p:cNvCxnSpPr>
            <a:cxnSpLocks noChangeShapeType="1"/>
          </p:cNvCxnSpPr>
          <p:nvPr/>
        </p:nvCxnSpPr>
        <p:spPr bwMode="auto">
          <a:xfrm>
            <a:off x="592889" y="4653136"/>
            <a:ext cx="8083567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圖形 14" descr="箭號: 順時針曲線 以實心填滿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2436">
            <a:off x="774561" y="1691607"/>
            <a:ext cx="914400" cy="16565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回測規則</a:t>
            </a:r>
            <a:r>
              <a:rPr kumimoji="1" lang="en-US" altLang="zh-TW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endParaRPr kumimoji="1" lang="zh-TW" altLang="en-US" sz="3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標的為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年期美債殖利率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以布林通道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+RSI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判斷超買超賣狀況，以逆勢操作為主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進場條件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布林通道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,2,2)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RSI(6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,30,70)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做多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向下穿越布林通道上限，前一天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RSI&gt;70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做空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向上穿越布林通道下限，前一天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RSI&lt;30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出場條件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停利停損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12BP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，若皆無碰到則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天後出場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 ─ 逆勢操作回測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逆勢操作回測 ─ 多單出場舉例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2" y="1193165"/>
            <a:ext cx="8043564" cy="490013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 bwMode="auto">
          <a:xfrm>
            <a:off x="2843808" y="1193165"/>
            <a:ext cx="648072" cy="1329348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843808" y="4797152"/>
            <a:ext cx="360040" cy="504056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12" name="直線接點 23"/>
          <p:cNvCxnSpPr>
            <a:cxnSpLocks noChangeShapeType="1"/>
          </p:cNvCxnSpPr>
          <p:nvPr/>
        </p:nvCxnSpPr>
        <p:spPr bwMode="auto">
          <a:xfrm>
            <a:off x="1979712" y="2204864"/>
            <a:ext cx="2232248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-8333" y="1988964"/>
            <a:ext cx="1988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solidFill>
                  <a:srgbClr val="0000CC"/>
                </a:solidFill>
              </a:rPr>
              <a:t>做多在</a:t>
            </a:r>
            <a:r>
              <a:rPr lang="en-US" altLang="zh-TW" sz="2200" dirty="0">
                <a:solidFill>
                  <a:srgbClr val="0000CC"/>
                </a:solidFill>
              </a:rPr>
              <a:t>0.827%</a:t>
            </a:r>
            <a:endParaRPr lang="zh-TW" altLang="en-US" sz="2200" dirty="0">
              <a:solidFill>
                <a:srgbClr val="0000CC"/>
              </a:solidFill>
            </a:endParaRPr>
          </a:p>
        </p:txBody>
      </p:sp>
      <p:pic>
        <p:nvPicPr>
          <p:cNvPr id="19" name="圖形 18" descr="向右箭頭 以實心填滿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11217" y="1269797"/>
            <a:ext cx="739831" cy="914400"/>
          </a:xfrm>
          <a:prstGeom prst="rect">
            <a:avLst/>
          </a:prstGeom>
        </p:spPr>
      </p:pic>
      <p:pic>
        <p:nvPicPr>
          <p:cNvPr id="22" name="圖形 21" descr="向右箭頭 以實心填滿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11216" y="2190318"/>
            <a:ext cx="739831" cy="914400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4368537" y="1504558"/>
            <a:ext cx="1454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/>
              <a:t>12BP</a:t>
            </a:r>
            <a:r>
              <a:rPr lang="zh-TW" altLang="en-US" sz="2200" dirty="0"/>
              <a:t>停損</a:t>
            </a:r>
            <a:endParaRPr lang="zh-TW" altLang="en-US" sz="2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325874" y="2280941"/>
            <a:ext cx="56655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/>
              <a:t>12BP</a:t>
            </a:r>
            <a:r>
              <a:rPr lang="zh-TW" altLang="en-US" sz="2200" dirty="0"/>
              <a:t>停利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逆勢操作回測 ─ 多單出場舉例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停利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2" y="1193165"/>
            <a:ext cx="8043564" cy="490013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 bwMode="auto">
          <a:xfrm>
            <a:off x="2843808" y="1193165"/>
            <a:ext cx="648072" cy="1329348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843808" y="4797152"/>
            <a:ext cx="360040" cy="504056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12" name="直線接點 23"/>
          <p:cNvCxnSpPr>
            <a:cxnSpLocks noChangeShapeType="1"/>
          </p:cNvCxnSpPr>
          <p:nvPr/>
        </p:nvCxnSpPr>
        <p:spPr bwMode="auto">
          <a:xfrm>
            <a:off x="1979712" y="2204864"/>
            <a:ext cx="2232248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-8333" y="1988964"/>
            <a:ext cx="1988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solidFill>
                  <a:srgbClr val="0000CC"/>
                </a:solidFill>
              </a:rPr>
              <a:t>做多在</a:t>
            </a:r>
            <a:r>
              <a:rPr lang="en-US" altLang="zh-TW" sz="2200" dirty="0">
                <a:solidFill>
                  <a:srgbClr val="0000CC"/>
                </a:solidFill>
              </a:rPr>
              <a:t>0.827%</a:t>
            </a:r>
            <a:endParaRPr lang="zh-TW" altLang="en-US" sz="2200" dirty="0">
              <a:solidFill>
                <a:srgbClr val="0000CC"/>
              </a:solidFill>
            </a:endParaRPr>
          </a:p>
        </p:txBody>
      </p:sp>
      <p:cxnSp>
        <p:nvCxnSpPr>
          <p:cNvPr id="18" name="直線接點 23"/>
          <p:cNvCxnSpPr>
            <a:cxnSpLocks noChangeShapeType="1"/>
          </p:cNvCxnSpPr>
          <p:nvPr/>
        </p:nvCxnSpPr>
        <p:spPr bwMode="auto">
          <a:xfrm>
            <a:off x="2627784" y="3194685"/>
            <a:ext cx="2232248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3947537" y="2336694"/>
            <a:ext cx="56655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rgbClr val="0000CC"/>
                </a:solidFill>
              </a:rPr>
              <a:t>0.707%, 12BP</a:t>
            </a:r>
            <a:r>
              <a:rPr lang="zh-TW" altLang="en-US" sz="2200" dirty="0">
                <a:solidFill>
                  <a:srgbClr val="0000CC"/>
                </a:solidFill>
              </a:rPr>
              <a:t>停利出場</a:t>
            </a:r>
            <a:endParaRPr lang="zh-TW" altLang="en-US" sz="2200" dirty="0">
              <a:solidFill>
                <a:srgbClr val="0000CC"/>
              </a:solidFill>
            </a:endParaRPr>
          </a:p>
        </p:txBody>
      </p:sp>
      <p:pic>
        <p:nvPicPr>
          <p:cNvPr id="21" name="圖形 20" descr="向右箭頭 以實心填滿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11342" y="2201010"/>
            <a:ext cx="739831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逆勢操作回測 ─ 多單出場舉例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十天後出場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2" y="1193165"/>
            <a:ext cx="8043564" cy="490013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 bwMode="auto">
          <a:xfrm>
            <a:off x="2843808" y="1193165"/>
            <a:ext cx="648072" cy="1329348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843808" y="4797152"/>
            <a:ext cx="360040" cy="504056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12" name="直線接點 23"/>
          <p:cNvCxnSpPr>
            <a:cxnSpLocks noChangeShapeType="1"/>
          </p:cNvCxnSpPr>
          <p:nvPr/>
        </p:nvCxnSpPr>
        <p:spPr bwMode="auto">
          <a:xfrm>
            <a:off x="1979712" y="2204864"/>
            <a:ext cx="2232248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-8333" y="1988964"/>
            <a:ext cx="1988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solidFill>
                  <a:srgbClr val="0000CC"/>
                </a:solidFill>
              </a:rPr>
              <a:t>做多在</a:t>
            </a:r>
            <a:r>
              <a:rPr lang="en-US" altLang="zh-TW" sz="2200" dirty="0">
                <a:solidFill>
                  <a:srgbClr val="0000CC"/>
                </a:solidFill>
              </a:rPr>
              <a:t>0.827%</a:t>
            </a:r>
            <a:endParaRPr lang="zh-TW" altLang="en-US" sz="2200" dirty="0">
              <a:solidFill>
                <a:srgbClr val="0000CC"/>
              </a:solidFill>
            </a:endParaRPr>
          </a:p>
        </p:txBody>
      </p:sp>
      <p:cxnSp>
        <p:nvCxnSpPr>
          <p:cNvPr id="18" name="直線接點 23"/>
          <p:cNvCxnSpPr>
            <a:cxnSpLocks noChangeShapeType="1"/>
          </p:cNvCxnSpPr>
          <p:nvPr/>
        </p:nvCxnSpPr>
        <p:spPr bwMode="auto">
          <a:xfrm>
            <a:off x="5220072" y="2996952"/>
            <a:ext cx="504056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群組 12"/>
          <p:cNvGrpSpPr/>
          <p:nvPr/>
        </p:nvGrpSpPr>
        <p:grpSpPr>
          <a:xfrm>
            <a:off x="5147815" y="1325562"/>
            <a:ext cx="1944465" cy="1152252"/>
            <a:chOff x="5147815" y="1325562"/>
            <a:chExt cx="1944465" cy="1152252"/>
          </a:xfrm>
        </p:grpSpPr>
        <p:sp>
          <p:nvSpPr>
            <p:cNvPr id="11" name="語音泡泡: 矩形 10"/>
            <p:cNvSpPr/>
            <p:nvPr/>
          </p:nvSpPr>
          <p:spPr bwMode="auto">
            <a:xfrm>
              <a:off x="5220072" y="1325562"/>
              <a:ext cx="1872208" cy="1152252"/>
            </a:xfrm>
            <a:prstGeom prst="wedgeRectCallout">
              <a:avLst>
                <a:gd name="adj1" fmla="val -37449"/>
                <a:gd name="adj2" fmla="val 77226"/>
              </a:avLst>
            </a:prstGeom>
            <a:solidFill>
              <a:schemeClr val="bg2">
                <a:lumMod val="50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147815" y="1347690"/>
              <a:ext cx="18722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00" dirty="0">
                  <a:solidFill>
                    <a:schemeClr val="bg1"/>
                  </a:solidFill>
                </a:rPr>
                <a:t>10</a:t>
              </a:r>
              <a:r>
                <a:rPr lang="zh-TW" altLang="en-US" sz="2200" dirty="0">
                  <a:solidFill>
                    <a:schemeClr val="bg1"/>
                  </a:solidFill>
                </a:rPr>
                <a:t>天後</a:t>
              </a:r>
              <a:r>
                <a:rPr lang="en-US" altLang="zh-TW" sz="2200" dirty="0">
                  <a:solidFill>
                    <a:schemeClr val="bg1"/>
                  </a:solidFill>
                </a:rPr>
                <a:t>0.757%</a:t>
              </a:r>
              <a:r>
                <a:rPr lang="zh-TW" altLang="en-US" sz="2200" dirty="0">
                  <a:solidFill>
                    <a:schemeClr val="bg1"/>
                  </a:solidFill>
                </a:rPr>
                <a:t>出場獲利</a:t>
              </a:r>
              <a:r>
                <a:rPr lang="en-US" altLang="zh-TW" sz="2200" dirty="0">
                  <a:solidFill>
                    <a:schemeClr val="bg1"/>
                  </a:solidFill>
                </a:rPr>
                <a:t>7BP</a:t>
              </a:r>
              <a:endParaRPr lang="zh-TW" altLang="en-US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2775554" y="3820398"/>
            <a:ext cx="31165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solidFill>
                  <a:srgbClr val="0000CC"/>
                </a:solidFill>
              </a:rPr>
              <a:t>十天內皆無碰到</a:t>
            </a:r>
            <a:r>
              <a:rPr lang="en-US" altLang="zh-TW" sz="2200" dirty="0">
                <a:solidFill>
                  <a:srgbClr val="0000CC"/>
                </a:solidFill>
              </a:rPr>
              <a:t>0.707%</a:t>
            </a:r>
            <a:endParaRPr lang="zh-TW" altLang="en-US" sz="2200" dirty="0">
              <a:solidFill>
                <a:srgbClr val="0000CC"/>
              </a:solidFill>
            </a:endParaRPr>
          </a:p>
        </p:txBody>
      </p:sp>
      <p:sp>
        <p:nvSpPr>
          <p:cNvPr id="23" name="右大括弧 22"/>
          <p:cNvSpPr/>
          <p:nvPr/>
        </p:nvSpPr>
        <p:spPr>
          <a:xfrm rot="5400000">
            <a:off x="4205415" y="2575270"/>
            <a:ext cx="256839" cy="2252049"/>
          </a:xfrm>
          <a:prstGeom prst="rightBrace">
            <a:avLst>
              <a:gd name="adj1" fmla="val 8333"/>
              <a:gd name="adj2" fmla="val 50457"/>
            </a:avLst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TW" altLang="en-US" sz="3000" u="sng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以放空訊號條件為例</a:t>
            </a:r>
            <a:r>
              <a:rPr kumimoji="1" lang="en-US" altLang="zh-TW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endParaRPr kumimoji="1" lang="zh-TW" altLang="en-US" sz="3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近期區間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最近三天內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前期參考區間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近期區間前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天內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近期區間內利率破前低，但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未破前低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一旦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較前日回升，即觸發背離訊號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若逆勢操作策略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布林通道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五天內同時觸發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背離訊號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則口數放大為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若無，則維持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決定口數 ─ 近期是否觸發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RSI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背離訊號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RSI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背離條件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5"/>
            <a:ext cx="9144000" cy="5717195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 bwMode="auto">
          <a:xfrm rot="713366" flipV="1">
            <a:off x="2107453" y="3812433"/>
            <a:ext cx="2546717" cy="11144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20264" y="1091079"/>
            <a:ext cx="3312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十年期美債殖利率</a:t>
            </a:r>
            <a:r>
              <a:rPr lang="en-US" altLang="zh-TW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日線</a:t>
            </a:r>
            <a:endParaRPr lang="zh-TW" altLang="en-US" sz="15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-17746" y="4292246"/>
            <a:ext cx="3312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RSI,6</a:t>
            </a:r>
            <a:endParaRPr lang="zh-TW" altLang="en-US" sz="15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向右箭號 16"/>
          <p:cNvSpPr/>
          <p:nvPr/>
        </p:nvSpPr>
        <p:spPr bwMode="auto">
          <a:xfrm rot="21075423" flipV="1">
            <a:off x="2380591" y="6050621"/>
            <a:ext cx="2546717" cy="11144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139952" y="1052735"/>
            <a:ext cx="579278" cy="302433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139952" y="4237730"/>
            <a:ext cx="585602" cy="228689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539302" y="1052735"/>
            <a:ext cx="2600650" cy="302433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529170" y="4236588"/>
            <a:ext cx="2610782" cy="228803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2494756" y="3494435"/>
            <a:ext cx="344871" cy="485917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2542352" y="5962514"/>
            <a:ext cx="344871" cy="485917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4255071" y="3944685"/>
            <a:ext cx="282474" cy="264773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4277332" y="5756447"/>
            <a:ext cx="228552" cy="285789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4480440" y="5621358"/>
            <a:ext cx="228552" cy="285789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5" name="向上箭號 14"/>
          <p:cNvSpPr/>
          <p:nvPr/>
        </p:nvSpPr>
        <p:spPr bwMode="auto">
          <a:xfrm>
            <a:off x="4459077" y="4178340"/>
            <a:ext cx="284223" cy="416897"/>
          </a:xfrm>
          <a:prstGeom prst="upArrow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9" name="向上箭號 28"/>
          <p:cNvSpPr/>
          <p:nvPr/>
        </p:nvSpPr>
        <p:spPr bwMode="auto">
          <a:xfrm>
            <a:off x="4463897" y="6021932"/>
            <a:ext cx="284223" cy="416897"/>
          </a:xfrm>
          <a:prstGeom prst="upArrow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675474" y="4313429"/>
            <a:ext cx="3312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觸發背離訊號</a:t>
            </a:r>
            <a:endParaRPr lang="zh-TW" altLang="en-US" sz="15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17808" y="1470386"/>
            <a:ext cx="625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近期</a:t>
            </a:r>
            <a:endParaRPr lang="en-US" altLang="zh-TW" sz="15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</a:t>
            </a:r>
            <a:r>
              <a:rPr lang="zh-TW" altLang="en-US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en-US" altLang="zh-TW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5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4110" y="147363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前期參考區間</a:t>
            </a:r>
            <a:endParaRPr lang="en-US" altLang="zh-TW" sz="15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(15</a:t>
            </a:r>
            <a:r>
              <a:rPr lang="zh-TW" altLang="en-US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en-US" altLang="zh-TW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5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前述逆勢操作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+RSI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背離舉例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-17746" y="4292246"/>
            <a:ext cx="3312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RSI,6</a:t>
            </a:r>
            <a:endParaRPr lang="zh-TW" altLang="en-US" sz="15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124744"/>
            <a:ext cx="8928546" cy="5615781"/>
          </a:xfrm>
          <a:prstGeom prst="rect">
            <a:avLst/>
          </a:prstGeom>
        </p:spPr>
      </p:pic>
      <p:sp>
        <p:nvSpPr>
          <p:cNvPr id="35" name="向右箭號 34"/>
          <p:cNvSpPr/>
          <p:nvPr/>
        </p:nvSpPr>
        <p:spPr bwMode="auto">
          <a:xfrm rot="1133102" flipV="1">
            <a:off x="1929201" y="3683445"/>
            <a:ext cx="2546717" cy="11144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36" name="向右箭號 35"/>
          <p:cNvSpPr/>
          <p:nvPr/>
        </p:nvSpPr>
        <p:spPr bwMode="auto">
          <a:xfrm rot="21298954" flipV="1">
            <a:off x="1929200" y="6185407"/>
            <a:ext cx="2546717" cy="11144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4080538" y="3356541"/>
            <a:ext cx="563470" cy="847495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4080538" y="5721946"/>
            <a:ext cx="491462" cy="563998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39" name="向上箭號 38"/>
          <p:cNvSpPr/>
          <p:nvPr/>
        </p:nvSpPr>
        <p:spPr bwMode="auto">
          <a:xfrm>
            <a:off x="4354109" y="4198387"/>
            <a:ext cx="284223" cy="416897"/>
          </a:xfrm>
          <a:prstGeom prst="upArrow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4119024" y="1391021"/>
            <a:ext cx="3189279" cy="1813363"/>
            <a:chOff x="5220072" y="1325562"/>
            <a:chExt cx="1872208" cy="1419440"/>
          </a:xfrm>
        </p:grpSpPr>
        <p:sp>
          <p:nvSpPr>
            <p:cNvPr id="41" name="語音泡泡: 矩形 10"/>
            <p:cNvSpPr/>
            <p:nvPr/>
          </p:nvSpPr>
          <p:spPr bwMode="auto">
            <a:xfrm>
              <a:off x="5220072" y="1325562"/>
              <a:ext cx="1872208" cy="1152252"/>
            </a:xfrm>
            <a:prstGeom prst="wedgeRectCallout">
              <a:avLst>
                <a:gd name="adj1" fmla="val -37449"/>
                <a:gd name="adj2" fmla="val 77226"/>
              </a:avLst>
            </a:prstGeom>
            <a:solidFill>
              <a:schemeClr val="bg2">
                <a:lumMod val="50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5220072" y="1347682"/>
              <a:ext cx="1872208" cy="139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zh-TW" altLang="en-US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向上穿越布林通道</a:t>
              </a:r>
              <a:endParaRPr lang="en-US" altLang="zh-TW" sz="22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AutoNum type="arabicPeriod"/>
              </a:pPr>
              <a:r>
                <a:rPr lang="zh-TW" altLang="en-US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前一晚</a:t>
              </a:r>
              <a:r>
                <a:rPr lang="en-US" altLang="zh-TW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RSI&lt;30</a:t>
              </a:r>
              <a:endParaRPr lang="en-US" altLang="zh-TW" sz="22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AutoNum type="arabicPeriod"/>
              </a:pPr>
              <a:r>
                <a:rPr lang="zh-TW" altLang="en-US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五天內</a:t>
              </a:r>
              <a:r>
                <a:rPr lang="en-US" altLang="zh-TW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RSI</a:t>
              </a:r>
              <a:r>
                <a:rPr lang="zh-TW" altLang="en-US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背離訊號</a:t>
              </a:r>
              <a:endParaRPr lang="en-US" altLang="zh-TW" sz="22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【</a:t>
              </a:r>
              <a:r>
                <a:rPr lang="zh-TW" altLang="en-US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放空</a:t>
              </a:r>
              <a:r>
                <a:rPr lang="en-US" altLang="zh-TW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40</a:t>
              </a:r>
              <a:r>
                <a:rPr lang="zh-TW" altLang="en-US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口</a:t>
              </a:r>
              <a:r>
                <a:rPr lang="en-US" altLang="zh-TW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】</a:t>
              </a:r>
              <a:endParaRPr lang="en-US" altLang="zh-TW" sz="22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 algn="ctr">
                <a:buAutoNum type="arabicPeriod"/>
              </a:pPr>
              <a:endParaRPr lang="zh-TW" altLang="en-US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文字方塊 42"/>
          <p:cNvSpPr txBox="1"/>
          <p:nvPr/>
        </p:nvSpPr>
        <p:spPr>
          <a:xfrm>
            <a:off x="4572223" y="4311046"/>
            <a:ext cx="3312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觸發背離訊號</a:t>
            </a:r>
            <a:endParaRPr lang="zh-TW" altLang="en-US" sz="15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1929206" y="6029438"/>
            <a:ext cx="318167" cy="42338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回測</a:t>
            </a:r>
            <a:r>
              <a:rPr lang="zh-TW" altLang="en-US" sz="3000" u="sng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kumimoji="1" lang="en-US" altLang="zh-TW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endParaRPr kumimoji="1" lang="zh-TW" altLang="en-US" sz="3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 ─ 逆勢操作回測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611188" y="1325562"/>
          <a:ext cx="8065266" cy="476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211"/>
                <a:gridCol w="1344211"/>
                <a:gridCol w="1344211"/>
                <a:gridCol w="1344211"/>
                <a:gridCol w="1344211"/>
                <a:gridCol w="1344211"/>
              </a:tblGrid>
              <a:tr h="59596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59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年損益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(BP)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59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交易口數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59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平均獲利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8.65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59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平均損失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-8.4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-9.16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59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最大獲利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59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最大損失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-9.87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59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勝率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50%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75%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55.6%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逆勢操作回測 ─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036642"/>
            <a:ext cx="8928546" cy="5703883"/>
          </a:xfrm>
          <a:prstGeom prst="rect">
            <a:avLst/>
          </a:prstGeom>
        </p:spPr>
      </p:pic>
      <p:sp>
        <p:nvSpPr>
          <p:cNvPr id="12" name="向上箭號 11"/>
          <p:cNvSpPr/>
          <p:nvPr/>
        </p:nvSpPr>
        <p:spPr bwMode="auto">
          <a:xfrm>
            <a:off x="1064855" y="3458617"/>
            <a:ext cx="216024" cy="432048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4" name="向上箭號 13"/>
          <p:cNvSpPr/>
          <p:nvPr/>
        </p:nvSpPr>
        <p:spPr bwMode="auto">
          <a:xfrm>
            <a:off x="2359992" y="4537629"/>
            <a:ext cx="216024" cy="432048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5" name="向上箭號 14"/>
          <p:cNvSpPr/>
          <p:nvPr/>
        </p:nvSpPr>
        <p:spPr bwMode="auto">
          <a:xfrm>
            <a:off x="3779912" y="4969677"/>
            <a:ext cx="216024" cy="432048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6" name="向上箭號 15"/>
          <p:cNvSpPr/>
          <p:nvPr/>
        </p:nvSpPr>
        <p:spPr bwMode="auto">
          <a:xfrm>
            <a:off x="5868144" y="5517232"/>
            <a:ext cx="216024" cy="432048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8" name="向上箭號 17"/>
          <p:cNvSpPr/>
          <p:nvPr/>
        </p:nvSpPr>
        <p:spPr bwMode="auto">
          <a:xfrm rot="10800000">
            <a:off x="1331640" y="821385"/>
            <a:ext cx="216024" cy="432048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7" name="向上箭號 17"/>
          <p:cNvSpPr/>
          <p:nvPr/>
        </p:nvSpPr>
        <p:spPr bwMode="auto">
          <a:xfrm rot="10800000">
            <a:off x="7092280" y="1859632"/>
            <a:ext cx="216024" cy="432048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中國經濟三駕馬車復甦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動能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不如預期 ──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pic>
        <p:nvPicPr>
          <p:cNvPr id="2" name="圖片 1" descr="中國零售銷售數據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05" y="1125220"/>
            <a:ext cx="7437755" cy="381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文字方塊 2"/>
          <p:cNvSpPr txBox="1"/>
          <p:nvPr/>
        </p:nvSpPr>
        <p:spPr>
          <a:xfrm>
            <a:off x="852805" y="5153660"/>
            <a:ext cx="3388995" cy="452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年以前年增率約</a:t>
            </a:r>
            <a:r>
              <a: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en-US" altLang="zh-TW" sz="22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物件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圖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2805" y="5767705"/>
            <a:ext cx="4526280" cy="452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2021-2023</a:t>
            </a:r>
            <a:r>
              <a:rPr lang="zh-TW" altLang="en-US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兩年折合</a:t>
            </a:r>
            <a:r>
              <a:rPr lang="zh-TW" altLang="en-US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年增率約</a:t>
            </a:r>
            <a:r>
              <a: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2.5%</a:t>
            </a:r>
            <a:endParaRPr lang="en-US" altLang="zh-TW" sz="22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逆勢操作回測 ─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052736"/>
            <a:ext cx="9000554" cy="5687789"/>
          </a:xfrm>
          <a:prstGeom prst="rect">
            <a:avLst/>
          </a:prstGeom>
        </p:spPr>
      </p:pic>
      <p:sp>
        <p:nvSpPr>
          <p:cNvPr id="15" name="向上箭號 14"/>
          <p:cNvSpPr/>
          <p:nvPr/>
        </p:nvSpPr>
        <p:spPr bwMode="auto">
          <a:xfrm rot="10800000">
            <a:off x="4701167" y="2182944"/>
            <a:ext cx="216024" cy="432048"/>
          </a:xfrm>
          <a:prstGeom prst="up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6" name="向上箭號 15"/>
          <p:cNvSpPr/>
          <p:nvPr/>
        </p:nvSpPr>
        <p:spPr bwMode="auto">
          <a:xfrm>
            <a:off x="7884368" y="3345823"/>
            <a:ext cx="216024" cy="432048"/>
          </a:xfrm>
          <a:prstGeom prst="up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25621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450"/>
              </a:spcBef>
              <a:buNone/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交易策略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6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逆勢交易 ── 布林通道</a:t>
            </a:r>
            <a:r>
              <a:rPr lang="en-US" altLang="zh-TW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+RSI</a:t>
            </a:r>
            <a:endParaRPr lang="en-US" altLang="zh-TW" sz="24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標債前後價格動能分析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450"/>
              </a:spcBef>
              <a:buNone/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zh-TW" altLang="en-US" sz="28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增進客戶端</a:t>
            </a:r>
            <a:r>
              <a:rPr lang="en-US" altLang="zh-TW" sz="28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Flow</a:t>
            </a:r>
            <a:r>
              <a:rPr lang="zh-TW" altLang="en-US" sz="28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之策略</a:t>
            </a:r>
            <a:endParaRPr lang="en-US" altLang="zh-TW" sz="28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16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USD SI + USDTWD CCS</a:t>
            </a:r>
            <a:endParaRPr lang="en-US" altLang="zh-TW" sz="24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24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554DA-6FB8-4A98-AF7A-6C262494CD61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pic>
        <p:nvPicPr>
          <p:cNvPr id="5125" name="圖片 3" descr="一張含有 畫畫, 時鐘 的圖片&#10;&#10;自動產生的描述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1332134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圖片 5" descr="一張含有 畫畫 的圖片&#10;&#10;自動產生的描述"/>
          <p:cNvPicPr>
            <a:picLocks noChangeAspect="1" noChangeArrowheads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3861048"/>
            <a:ext cx="10795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大量發債的供給面對價格產生壓力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12" name="文字方塊 21"/>
          <p:cNvSpPr txBox="1">
            <a:spLocks noChangeArrowheads="1"/>
          </p:cNvSpPr>
          <p:nvPr/>
        </p:nvSpPr>
        <p:spPr bwMode="auto">
          <a:xfrm>
            <a:off x="608894" y="4674511"/>
            <a:ext cx="80652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大量發債的供給面對價格產生壓力</a:t>
            </a:r>
            <a:endParaRPr lang="zh-TW" altLang="en-US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7" y="4769387"/>
            <a:ext cx="8621786" cy="646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6" y="5521409"/>
            <a:ext cx="8621786" cy="668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橢圓 19"/>
          <p:cNvSpPr/>
          <p:nvPr/>
        </p:nvSpPr>
        <p:spPr bwMode="auto">
          <a:xfrm>
            <a:off x="4932040" y="4736342"/>
            <a:ext cx="1536039" cy="5001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843807" y="5488088"/>
            <a:ext cx="1296145" cy="66154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616263" y="1104919"/>
            <a:ext cx="8065268" cy="666457"/>
            <a:chOff x="683568" y="2132856"/>
            <a:chExt cx="8065268" cy="1363764"/>
          </a:xfrm>
        </p:grpSpPr>
        <p:sp>
          <p:nvSpPr>
            <p:cNvPr id="23" name="矩形 22"/>
            <p:cNvSpPr/>
            <p:nvPr/>
          </p:nvSpPr>
          <p:spPr bwMode="auto">
            <a:xfrm>
              <a:off x="683568" y="2132856"/>
              <a:ext cx="8065268" cy="1296144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1"/>
            <p:cNvSpPr txBox="1">
              <a:spLocks noChangeArrowheads="1"/>
            </p:cNvSpPr>
            <p:nvPr/>
          </p:nvSpPr>
          <p:spPr bwMode="auto">
            <a:xfrm>
              <a:off x="683568" y="2174040"/>
              <a:ext cx="8065268" cy="1322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/>
              <a:r>
                <a:rPr lang="zh-TW" altLang="en-US" sz="3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美國財政部於每月第二周大量發長債</a:t>
              </a:r>
              <a:endPara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24222"/>
            <a:ext cx="7416824" cy="2816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橢圓 26"/>
          <p:cNvSpPr/>
          <p:nvPr/>
        </p:nvSpPr>
        <p:spPr bwMode="auto">
          <a:xfrm>
            <a:off x="3419872" y="1824223"/>
            <a:ext cx="1224136" cy="29045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48631" y="4410358"/>
            <a:ext cx="180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</a:t>
            </a:r>
            <a:r>
              <a:rPr lang="zh-TW" altLang="en-US" sz="9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億美元</a:t>
            </a:r>
            <a:r>
              <a:rPr lang="en-US" altLang="zh-TW" sz="9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457655" y="1904152"/>
            <a:ext cx="14761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今年</a:t>
            </a:r>
            <a:r>
              <a:rPr lang="en-US" altLang="zh-TW" sz="15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5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月發債量</a:t>
            </a:r>
            <a:endParaRPr lang="zh-TW" altLang="en-US" sz="15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回測規則</a:t>
            </a:r>
            <a:r>
              <a:rPr kumimoji="1" lang="en-US" altLang="zh-TW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endParaRPr kumimoji="1" lang="zh-TW" altLang="en-US" sz="3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標的為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年期美債殖利率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標售前四天的收盤價放空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(5/12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標售 →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5/6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尾盤放空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交易策略二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標債前放空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1331640" y="3400266"/>
          <a:ext cx="6408710" cy="2621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742"/>
                <a:gridCol w="1281742"/>
                <a:gridCol w="1281742"/>
                <a:gridCol w="1281742"/>
                <a:gridCol w="1281742"/>
              </a:tblGrid>
              <a:tr h="8736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一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二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三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四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五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8736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5/7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8736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5/14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3348811" y="5157192"/>
            <a:ext cx="2374368" cy="1325761"/>
            <a:chOff x="3348811" y="5157192"/>
            <a:chExt cx="2374368" cy="1325761"/>
          </a:xfrm>
        </p:grpSpPr>
        <p:sp>
          <p:nvSpPr>
            <p:cNvPr id="11" name="橢圓 10"/>
            <p:cNvSpPr/>
            <p:nvPr/>
          </p:nvSpPr>
          <p:spPr bwMode="auto">
            <a:xfrm>
              <a:off x="4104034" y="5157192"/>
              <a:ext cx="900014" cy="79208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3348811" y="6021288"/>
              <a:ext cx="2374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0000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標售</a:t>
              </a:r>
              <a:r>
                <a:rPr lang="en-US" altLang="zh-TW" dirty="0">
                  <a:solidFill>
                    <a:srgbClr val="0000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dirty="0">
                  <a:solidFill>
                    <a:srgbClr val="0000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年期公債</a:t>
              </a:r>
              <a:endParaRPr lang="zh-TW" altLang="en-US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668853" y="4314733"/>
            <a:ext cx="2954655" cy="1207698"/>
            <a:chOff x="5668853" y="4314733"/>
            <a:chExt cx="2954655" cy="1207698"/>
          </a:xfrm>
        </p:grpSpPr>
        <p:sp>
          <p:nvSpPr>
            <p:cNvPr id="12" name="橢圓 11"/>
            <p:cNvSpPr/>
            <p:nvPr/>
          </p:nvSpPr>
          <p:spPr bwMode="auto">
            <a:xfrm>
              <a:off x="6696174" y="4314733"/>
              <a:ext cx="900014" cy="79208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668853" y="5060766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0000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交易商準備下周標債</a:t>
              </a:r>
              <a:endParaRPr lang="zh-TW" altLang="en-US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436749" y="4185608"/>
            <a:ext cx="3517502" cy="903338"/>
            <a:chOff x="3436749" y="4185608"/>
            <a:chExt cx="3517502" cy="903338"/>
          </a:xfrm>
        </p:grpSpPr>
        <p:pic>
          <p:nvPicPr>
            <p:cNvPr id="14" name="圖形 13" descr="箭號: 順時針曲線 以實心填滿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6215961" y="3972488"/>
              <a:ext cx="525169" cy="951410"/>
            </a:xfrm>
            <a:prstGeom prst="rect">
              <a:avLst/>
            </a:prstGeom>
          </p:spPr>
        </p:pic>
        <p:sp>
          <p:nvSpPr>
            <p:cNvPr id="15" name="橢圓 14"/>
            <p:cNvSpPr/>
            <p:nvPr/>
          </p:nvSpPr>
          <p:spPr bwMode="auto">
            <a:xfrm>
              <a:off x="5360902" y="4296858"/>
              <a:ext cx="900014" cy="79208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436749" y="4192190"/>
              <a:ext cx="2049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0000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尾盤進場放空</a:t>
              </a:r>
              <a:endParaRPr lang="zh-TW" altLang="en-US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回測規則</a:t>
            </a:r>
            <a:r>
              <a:rPr kumimoji="1" lang="en-US" altLang="zh-TW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endParaRPr kumimoji="1" lang="zh-TW" altLang="en-US" sz="3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標的為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年期美債殖利率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以標售前四天的收盤價進場放空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(5/12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標售 →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5/6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尾盤放空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出場條件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停損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12BP</a:t>
            </a: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停利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無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標債當天公布標債結果時出場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交易策略二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標債前放空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標債前空單出場舉例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1" y="1565658"/>
            <a:ext cx="8633460" cy="460092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665195" y="3863679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CC"/>
                </a:solidFill>
              </a:rPr>
              <a:t>標售</a:t>
            </a:r>
            <a:r>
              <a:rPr lang="en-US" altLang="zh-TW" dirty="0">
                <a:solidFill>
                  <a:srgbClr val="0000CC"/>
                </a:solidFill>
              </a:rPr>
              <a:t>10</a:t>
            </a:r>
            <a:r>
              <a:rPr lang="zh-TW" altLang="en-US" dirty="0">
                <a:solidFill>
                  <a:srgbClr val="0000CC"/>
                </a:solidFill>
              </a:rPr>
              <a:t>年期公債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13" name="向上箭號 12"/>
          <p:cNvSpPr/>
          <p:nvPr/>
        </p:nvSpPr>
        <p:spPr bwMode="auto">
          <a:xfrm>
            <a:off x="3636355" y="3094841"/>
            <a:ext cx="216024" cy="768838"/>
          </a:xfrm>
          <a:prstGeom prst="upArrow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標債前空單出場舉例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" y="1628800"/>
            <a:ext cx="8633460" cy="4600922"/>
          </a:xfrm>
          <a:prstGeom prst="rect">
            <a:avLst/>
          </a:prstGeom>
        </p:spPr>
      </p:pic>
      <p:cxnSp>
        <p:nvCxnSpPr>
          <p:cNvPr id="13" name="直線接點 23"/>
          <p:cNvCxnSpPr>
            <a:cxnSpLocks noChangeShapeType="1"/>
          </p:cNvCxnSpPr>
          <p:nvPr/>
        </p:nvCxnSpPr>
        <p:spPr bwMode="auto">
          <a:xfrm>
            <a:off x="2843808" y="3349402"/>
            <a:ext cx="288032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群組 5"/>
          <p:cNvGrpSpPr/>
          <p:nvPr/>
        </p:nvGrpSpPr>
        <p:grpSpPr>
          <a:xfrm>
            <a:off x="2627784" y="1628800"/>
            <a:ext cx="1944465" cy="938762"/>
            <a:chOff x="2627784" y="1276350"/>
            <a:chExt cx="1944465" cy="938762"/>
          </a:xfrm>
        </p:grpSpPr>
        <p:sp>
          <p:nvSpPr>
            <p:cNvPr id="15" name="語音泡泡: 矩形 14"/>
            <p:cNvSpPr/>
            <p:nvPr/>
          </p:nvSpPr>
          <p:spPr bwMode="auto">
            <a:xfrm>
              <a:off x="2700041" y="1276350"/>
              <a:ext cx="1872208" cy="803621"/>
            </a:xfrm>
            <a:prstGeom prst="wedgeRectCallout">
              <a:avLst>
                <a:gd name="adj1" fmla="val -37449"/>
                <a:gd name="adj2" fmla="val 126073"/>
              </a:avLst>
            </a:prstGeom>
            <a:solidFill>
              <a:schemeClr val="bg2">
                <a:lumMod val="50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627784" y="1291782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sz="1000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200" dirty="0">
                  <a:solidFill>
                    <a:schemeClr val="bg1"/>
                  </a:solidFill>
                </a:rPr>
                <a:t>做空在</a:t>
              </a:r>
              <a:r>
                <a:rPr lang="en-US" altLang="zh-TW" sz="2200" dirty="0">
                  <a:solidFill>
                    <a:schemeClr val="bg1"/>
                  </a:solidFill>
                </a:rPr>
                <a:t>1.57%</a:t>
              </a:r>
              <a:endParaRPr lang="en-US" altLang="zh-TW" sz="2200" dirty="0">
                <a:solidFill>
                  <a:schemeClr val="bg1"/>
                </a:solidFill>
              </a:endParaRPr>
            </a:p>
            <a:p>
              <a:pPr algn="ctr"/>
              <a:endParaRPr lang="zh-TW" altLang="en-US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向上箭號 21"/>
          <p:cNvSpPr/>
          <p:nvPr/>
        </p:nvSpPr>
        <p:spPr bwMode="auto">
          <a:xfrm>
            <a:off x="3584185" y="3071617"/>
            <a:ext cx="216024" cy="432048"/>
          </a:xfrm>
          <a:prstGeom prst="upArrow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標債前空單出場舉例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6" y="2138625"/>
            <a:ext cx="8633460" cy="409559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225914" y="43710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CC"/>
                </a:solidFill>
              </a:rPr>
              <a:t>標售日</a:t>
            </a:r>
            <a:endParaRPr lang="zh-TW" altLang="en-US" dirty="0">
              <a:solidFill>
                <a:srgbClr val="0000CC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3215024" y="1452502"/>
            <a:ext cx="4021125" cy="803621"/>
            <a:chOff x="2700040" y="1276350"/>
            <a:chExt cx="1872209" cy="803621"/>
          </a:xfrm>
        </p:grpSpPr>
        <p:sp>
          <p:nvSpPr>
            <p:cNvPr id="14" name="語音泡泡: 矩形 13"/>
            <p:cNvSpPr/>
            <p:nvPr/>
          </p:nvSpPr>
          <p:spPr bwMode="auto">
            <a:xfrm>
              <a:off x="2700041" y="1276350"/>
              <a:ext cx="1872208" cy="803621"/>
            </a:xfrm>
            <a:prstGeom prst="wedgeRectCallout">
              <a:avLst>
                <a:gd name="adj1" fmla="val -37449"/>
                <a:gd name="adj2" fmla="val 126073"/>
              </a:avLst>
            </a:prstGeom>
            <a:solidFill>
              <a:schemeClr val="bg2">
                <a:lumMod val="50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700040" y="1291782"/>
              <a:ext cx="1872208" cy="7694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TW" altLang="en-US" sz="2200" dirty="0">
                  <a:solidFill>
                    <a:schemeClr val="bg1"/>
                  </a:solidFill>
                </a:rPr>
                <a:t>得標利率在</a:t>
              </a:r>
              <a:r>
                <a:rPr lang="en-US" altLang="zh-TW" sz="2200" dirty="0">
                  <a:solidFill>
                    <a:schemeClr val="bg1"/>
                  </a:solidFill>
                </a:rPr>
                <a:t>1.68%</a:t>
              </a:r>
              <a:r>
                <a:rPr lang="zh-TW" altLang="en-US" sz="2200" dirty="0">
                  <a:solidFill>
                    <a:schemeClr val="bg1"/>
                  </a:solidFill>
                </a:rPr>
                <a:t>，出場</a:t>
              </a:r>
              <a:endParaRPr lang="zh-TW" altLang="en-US" sz="2200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200" dirty="0">
                  <a:solidFill>
                    <a:schemeClr val="bg1"/>
                  </a:solidFill>
                </a:rPr>
                <a:t>獲利約</a:t>
              </a:r>
              <a:r>
                <a:rPr lang="en-US" altLang="zh-TW" sz="2200" dirty="0">
                  <a:solidFill>
                    <a:schemeClr val="bg1"/>
                  </a:solidFill>
                </a:rPr>
                <a:t>11BP</a:t>
              </a:r>
              <a:endParaRPr lang="zh-TW" altLang="en-US" sz="2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直線接點 23"/>
          <p:cNvCxnSpPr>
            <a:cxnSpLocks noChangeShapeType="1"/>
          </p:cNvCxnSpPr>
          <p:nvPr/>
        </p:nvCxnSpPr>
        <p:spPr bwMode="auto">
          <a:xfrm>
            <a:off x="3635896" y="3068960"/>
            <a:ext cx="288032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向上箭號 16"/>
          <p:cNvSpPr/>
          <p:nvPr/>
        </p:nvSpPr>
        <p:spPr bwMode="auto">
          <a:xfrm>
            <a:off x="3671900" y="3557591"/>
            <a:ext cx="216024" cy="813454"/>
          </a:xfrm>
          <a:prstGeom prst="upArrow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標債後 ─ 觀察到利率傾向下行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596188" y="5940911"/>
            <a:ext cx="1260475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281054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6" y="2485246"/>
            <a:ext cx="8633460" cy="40955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字方塊 11"/>
          <p:cNvSpPr txBox="1"/>
          <p:nvPr/>
        </p:nvSpPr>
        <p:spPr>
          <a:xfrm>
            <a:off x="3225914" y="4717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CC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標售日</a:t>
            </a:r>
            <a:endParaRPr lang="zh-TW" altLang="en-US" dirty="0">
              <a:solidFill>
                <a:srgbClr val="0000CC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6" name="直線接點 23"/>
          <p:cNvCxnSpPr>
            <a:cxnSpLocks noChangeShapeType="1"/>
          </p:cNvCxnSpPr>
          <p:nvPr/>
        </p:nvCxnSpPr>
        <p:spPr bwMode="auto">
          <a:xfrm>
            <a:off x="3635896" y="3415581"/>
            <a:ext cx="288032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向上箭號 16"/>
          <p:cNvSpPr/>
          <p:nvPr/>
        </p:nvSpPr>
        <p:spPr bwMode="auto">
          <a:xfrm>
            <a:off x="3671900" y="3904212"/>
            <a:ext cx="216024" cy="813454"/>
          </a:xfrm>
          <a:prstGeom prst="upArrow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608894" y="1328234"/>
            <a:ext cx="8065268" cy="936104"/>
            <a:chOff x="683568" y="2132856"/>
            <a:chExt cx="8065268" cy="1296144"/>
          </a:xfrm>
        </p:grpSpPr>
        <p:sp>
          <p:nvSpPr>
            <p:cNvPr id="19" name="矩形 18"/>
            <p:cNvSpPr/>
            <p:nvPr/>
          </p:nvSpPr>
          <p:spPr bwMode="auto">
            <a:xfrm>
              <a:off x="683568" y="2132856"/>
              <a:ext cx="8065268" cy="1296144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0" name="文字方塊 21"/>
            <p:cNvSpPr txBox="1">
              <a:spLocks noChangeArrowheads="1"/>
            </p:cNvSpPr>
            <p:nvPr/>
          </p:nvSpPr>
          <p:spPr bwMode="auto">
            <a:xfrm>
              <a:off x="683568" y="2293190"/>
              <a:ext cx="8065268" cy="98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/>
              <a:r>
                <a:rPr lang="zh-TW" altLang="en-US" sz="4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空頭回補 </a:t>
              </a:r>
              <a:r>
                <a:rPr lang="en-US" altLang="zh-TW" sz="4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&amp;</a:t>
              </a:r>
              <a:r>
                <a:rPr lang="zh-TW" altLang="en-US" sz="4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原旁觀等待的買盤進場</a:t>
              </a:r>
              <a:endPara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1" name="圖形 20" descr="箭號: 順時針曲線 以實心填滿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82259">
            <a:off x="3907557" y="3434108"/>
            <a:ext cx="914400" cy="121263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2326861" y="3158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得標利率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回測規則</a:t>
            </a:r>
            <a:r>
              <a:rPr kumimoji="1" lang="en-US" altLang="zh-TW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endParaRPr kumimoji="1" lang="zh-TW" altLang="en-US" sz="3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標的為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年期美債殖利率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以標售日當天之得標利率進場做多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(6/9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空單平倉後做多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交易策略二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標債後反手做多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1331640" y="3400266"/>
          <a:ext cx="6408710" cy="2621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742"/>
                <a:gridCol w="1281742"/>
                <a:gridCol w="1281742"/>
                <a:gridCol w="1281742"/>
                <a:gridCol w="1281742"/>
              </a:tblGrid>
              <a:tr h="8736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一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二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三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四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五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8736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6/4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8736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6/8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6/11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3348811" y="5157192"/>
            <a:ext cx="2374368" cy="1325761"/>
            <a:chOff x="3348811" y="5157192"/>
            <a:chExt cx="2374368" cy="1325761"/>
          </a:xfrm>
        </p:grpSpPr>
        <p:sp>
          <p:nvSpPr>
            <p:cNvPr id="11" name="橢圓 10"/>
            <p:cNvSpPr/>
            <p:nvPr/>
          </p:nvSpPr>
          <p:spPr bwMode="auto">
            <a:xfrm>
              <a:off x="4104034" y="5157192"/>
              <a:ext cx="900014" cy="79208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3348811" y="6021288"/>
              <a:ext cx="2374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0000CC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標售</a:t>
              </a:r>
              <a:r>
                <a:rPr lang="en-US" altLang="zh-TW" dirty="0">
                  <a:solidFill>
                    <a:srgbClr val="0000CC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10</a:t>
              </a:r>
              <a:r>
                <a:rPr lang="zh-TW" altLang="en-US" dirty="0">
                  <a:solidFill>
                    <a:srgbClr val="0000CC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年期公債</a:t>
              </a:r>
              <a:endParaRPr lang="zh-TW" altLang="en-US" dirty="0">
                <a:solidFill>
                  <a:srgbClr val="0000CC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中國經濟三駕馬車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復甦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動能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不如預期 ──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graphicFrame>
        <p:nvGraphicFramePr>
          <p:cNvPr id="4" name="物件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圖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圖表 6"/>
          <p:cNvGraphicFramePr/>
          <p:nvPr/>
        </p:nvGraphicFramePr>
        <p:xfrm>
          <a:off x="782320" y="1112520"/>
          <a:ext cx="7579360" cy="4410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82320" y="5739130"/>
            <a:ext cx="3564255" cy="4845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TW" altLang="en-US" kern="0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居民約</a:t>
            </a:r>
            <a:r>
              <a:rPr lang="en-US" altLang="zh-TW" kern="0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70%</a:t>
            </a:r>
            <a:r>
              <a:rPr lang="zh-TW" altLang="en-US" kern="0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資產為房地產</a:t>
            </a:r>
            <a:endParaRPr lang="zh-TW" altLang="en-US" kern="0" dirty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回測規則</a:t>
            </a:r>
            <a:r>
              <a:rPr kumimoji="1" lang="en-US" altLang="zh-TW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endParaRPr kumimoji="1" lang="zh-TW" altLang="en-US" sz="3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標的為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年期美債殖利率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以標售日當天之得標利率進場做多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空單平倉後做多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出場條件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停損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6BP</a:t>
            </a: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停利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6BP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若皆無碰到則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天後出場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交易策略二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標債後反手做多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標債後多單出場舉例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6" y="2138625"/>
            <a:ext cx="8633460" cy="409559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225914" y="43710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CC"/>
                </a:solidFill>
              </a:rPr>
              <a:t>標售日</a:t>
            </a:r>
            <a:endParaRPr lang="zh-TW" altLang="en-US" dirty="0">
              <a:solidFill>
                <a:srgbClr val="0000CC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3225914" y="1736814"/>
            <a:ext cx="2575572" cy="803621"/>
            <a:chOff x="2500921" y="1270252"/>
            <a:chExt cx="2277016" cy="803621"/>
          </a:xfrm>
        </p:grpSpPr>
        <p:sp>
          <p:nvSpPr>
            <p:cNvPr id="14" name="語音泡泡: 矩形 13"/>
            <p:cNvSpPr/>
            <p:nvPr/>
          </p:nvSpPr>
          <p:spPr bwMode="auto">
            <a:xfrm>
              <a:off x="2705110" y="1270252"/>
              <a:ext cx="1872208" cy="803621"/>
            </a:xfrm>
            <a:prstGeom prst="wedgeRectCallout">
              <a:avLst>
                <a:gd name="adj1" fmla="val -36559"/>
                <a:gd name="adj2" fmla="val 82671"/>
              </a:avLst>
            </a:prstGeom>
            <a:solidFill>
              <a:schemeClr val="bg2">
                <a:lumMod val="50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500921" y="1476411"/>
              <a:ext cx="2277016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TW" altLang="en-US" sz="2200" dirty="0">
                  <a:solidFill>
                    <a:schemeClr val="bg1"/>
                  </a:solidFill>
                </a:rPr>
                <a:t>做多在</a:t>
              </a:r>
              <a:r>
                <a:rPr lang="en-US" altLang="zh-TW" sz="2200" dirty="0">
                  <a:solidFill>
                    <a:schemeClr val="bg1"/>
                  </a:solidFill>
                </a:rPr>
                <a:t>1.684%</a:t>
              </a:r>
              <a:endParaRPr lang="en-US" altLang="zh-TW" sz="2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直線接點 23"/>
          <p:cNvCxnSpPr>
            <a:cxnSpLocks noChangeShapeType="1"/>
          </p:cNvCxnSpPr>
          <p:nvPr/>
        </p:nvCxnSpPr>
        <p:spPr bwMode="auto">
          <a:xfrm>
            <a:off x="3635896" y="3068960"/>
            <a:ext cx="288032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23"/>
          <p:cNvCxnSpPr>
            <a:cxnSpLocks noChangeShapeType="1"/>
          </p:cNvCxnSpPr>
          <p:nvPr/>
        </p:nvCxnSpPr>
        <p:spPr bwMode="auto">
          <a:xfrm>
            <a:off x="4189894" y="3356992"/>
            <a:ext cx="288032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群組 1"/>
          <p:cNvGrpSpPr/>
          <p:nvPr/>
        </p:nvGrpSpPr>
        <p:grpSpPr>
          <a:xfrm>
            <a:off x="4194681" y="3924834"/>
            <a:ext cx="2753955" cy="1115107"/>
            <a:chOff x="4194682" y="3924832"/>
            <a:chExt cx="2575572" cy="887328"/>
          </a:xfrm>
        </p:grpSpPr>
        <p:sp>
          <p:nvSpPr>
            <p:cNvPr id="19" name="語音泡泡: 矩形 18"/>
            <p:cNvSpPr/>
            <p:nvPr/>
          </p:nvSpPr>
          <p:spPr bwMode="auto">
            <a:xfrm rot="10800000" flipH="1">
              <a:off x="4423624" y="3924832"/>
              <a:ext cx="2117687" cy="803621"/>
            </a:xfrm>
            <a:prstGeom prst="wedgeRectCallout">
              <a:avLst>
                <a:gd name="adj1" fmla="val -50803"/>
                <a:gd name="adj2" fmla="val 89709"/>
              </a:avLst>
            </a:prstGeom>
            <a:solidFill>
              <a:schemeClr val="bg2">
                <a:lumMod val="50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194682" y="4042719"/>
              <a:ext cx="2575572" cy="7694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TW" sz="2200" dirty="0">
                  <a:solidFill>
                    <a:schemeClr val="bg1"/>
                  </a:solidFill>
                </a:rPr>
                <a:t>1.624%</a:t>
              </a:r>
              <a:r>
                <a:rPr lang="zh-TW" altLang="en-US" sz="2200" dirty="0">
                  <a:solidFill>
                    <a:schemeClr val="bg1"/>
                  </a:solidFill>
                </a:rPr>
                <a:t>停利出場</a:t>
              </a:r>
              <a:endParaRPr lang="en-US" altLang="zh-TW" sz="2200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200" dirty="0">
                  <a:solidFill>
                    <a:schemeClr val="bg1"/>
                  </a:solidFill>
                </a:rPr>
                <a:t>獲利</a:t>
              </a:r>
              <a:r>
                <a:rPr lang="en-US" altLang="zh-TW" sz="2200" dirty="0">
                  <a:solidFill>
                    <a:schemeClr val="bg1"/>
                  </a:solidFill>
                </a:rPr>
                <a:t>6BP</a:t>
              </a:r>
              <a:endParaRPr lang="en-US" altLang="zh-TW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向上箭號 16"/>
          <p:cNvSpPr/>
          <p:nvPr/>
        </p:nvSpPr>
        <p:spPr bwMode="auto">
          <a:xfrm>
            <a:off x="3671900" y="3557591"/>
            <a:ext cx="216024" cy="813454"/>
          </a:xfrm>
          <a:prstGeom prst="upArrow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交易策略二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標前空單、標後多單回測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99954" y="1124744"/>
          <a:ext cx="8936100" cy="5041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702"/>
                <a:gridCol w="792088"/>
                <a:gridCol w="720080"/>
                <a:gridCol w="720080"/>
                <a:gridCol w="792088"/>
                <a:gridCol w="720080"/>
                <a:gridCol w="720080"/>
                <a:gridCol w="720080"/>
                <a:gridCol w="792088"/>
                <a:gridCol w="720080"/>
                <a:gridCol w="863654"/>
              </a:tblGrid>
              <a:tr h="63013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總計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0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年損益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(BP)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30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交易次數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206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0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平均獲利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6.6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0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平均損失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-5.9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-4.7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-5.6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0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最大獲利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18.9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0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最大損失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-8.8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-8.1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-12.0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-12.0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-12.0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-12.0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-12.0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-12.0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-12.0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0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勝率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67%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67%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71%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65%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兩項交易策略之損益總計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分年度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圖表 10"/>
          <p:cNvGraphicFramePr>
            <a:graphicFrameLocks noGrp="1"/>
          </p:cNvGraphicFramePr>
          <p:nvPr/>
        </p:nvGraphicFramePr>
        <p:xfrm>
          <a:off x="-69348" y="1052735"/>
          <a:ext cx="9105397" cy="5425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0" y="6364574"/>
            <a:ext cx="1800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(BP)</a:t>
            </a:r>
            <a:endParaRPr lang="zh-TW" altLang="en-US" sz="15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25621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450"/>
              </a:spcBef>
              <a:buNone/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zh-TW" altLang="en-US" sz="28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</a:t>
            </a:r>
            <a:endParaRPr lang="en-US" altLang="zh-TW" sz="28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6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逆勢交易 ── 布林通道</a:t>
            </a:r>
            <a:r>
              <a:rPr lang="en-US" altLang="zh-TW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+RSI</a:t>
            </a:r>
            <a:endParaRPr lang="en-US" altLang="zh-TW" sz="24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8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標債前後價格動能分析</a:t>
            </a:r>
            <a:endParaRPr lang="en-US" altLang="zh-TW" sz="24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增進客戶端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Flow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之策略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USD SI + USDTWD FX SWAP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554DA-6FB8-4A98-AF7A-6C262494CD61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pic>
        <p:nvPicPr>
          <p:cNvPr id="5125" name="圖片 3" descr="一張含有 畫畫, 時鐘 的圖片&#10;&#10;自動產生的描述"/>
          <p:cNvPicPr>
            <a:picLocks noChangeAspect="1" noChangeArrowheads="1"/>
          </p:cNvPicPr>
          <p:nvPr/>
        </p:nvPicPr>
        <p:blipFill>
          <a:blip r:embed="rId1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1332134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圖片 5" descr="一張含有 畫畫 的圖片&#10;&#10;自動產生的描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3861048"/>
            <a:ext cx="10795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048413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一般美金定存利率越來越低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754960" y="1106904"/>
            <a:ext cx="1678728" cy="1266527"/>
            <a:chOff x="1160394" y="1843602"/>
            <a:chExt cx="2178293" cy="1585398"/>
          </a:xfrm>
        </p:grpSpPr>
        <p:sp>
          <p:nvSpPr>
            <p:cNvPr id="2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60394" y="1843602"/>
              <a:ext cx="2160239" cy="12713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sz="3600" dirty="0"/>
                <a:t>Client</a:t>
              </a:r>
              <a:endParaRPr lang="en-US" altLang="zh-TW" dirty="0"/>
            </a:p>
          </p:txBody>
        </p:sp>
      </p:grpSp>
      <p:sp>
        <p:nvSpPr>
          <p:cNvPr id="33" name="文字方塊 32"/>
          <p:cNvSpPr txBox="1"/>
          <p:nvPr/>
        </p:nvSpPr>
        <p:spPr>
          <a:xfrm flipH="1">
            <a:off x="3861483" y="1106904"/>
            <a:ext cx="139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Deposit</a:t>
            </a:r>
            <a:endParaRPr lang="zh-TW" altLang="en-US" b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4" name="圖形 17" descr="向右箭頭 以實心填滿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43491" y="1731676"/>
            <a:ext cx="1533895" cy="485362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 flipH="1">
            <a:off x="3406781" y="2089010"/>
            <a:ext cx="323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美元定存利率 </a:t>
            </a:r>
            <a:r>
              <a:rPr lang="en-US" altLang="zh-TW" sz="18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加點</a:t>
            </a:r>
            <a:r>
              <a:rPr lang="en-US" altLang="zh-TW" sz="18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800" b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6" name="圖形 17" descr="向右箭頭 以實心填滿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38" y="1356828"/>
            <a:ext cx="1533895" cy="485362"/>
          </a:xfrm>
          <a:prstGeom prst="rect">
            <a:avLst/>
          </a:prstGeom>
        </p:spPr>
      </p:pic>
      <p:grpSp>
        <p:nvGrpSpPr>
          <p:cNvPr id="32" name="群組 31"/>
          <p:cNvGrpSpPr/>
          <p:nvPr/>
        </p:nvGrpSpPr>
        <p:grpSpPr>
          <a:xfrm>
            <a:off x="5580112" y="1106904"/>
            <a:ext cx="1678728" cy="1266527"/>
            <a:chOff x="1160394" y="1843601"/>
            <a:chExt cx="2178293" cy="1585399"/>
          </a:xfrm>
        </p:grpSpPr>
        <p:sp>
          <p:nvSpPr>
            <p:cNvPr id="48" name="矩形: 圓角 47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1160394" y="1843601"/>
              <a:ext cx="2160238" cy="12713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sz="3600" dirty="0"/>
                <a:t>TSIB</a:t>
              </a:r>
              <a:endParaRPr lang="en-US" altLang="zh-TW" dirty="0"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2688311"/>
            <a:ext cx="8712968" cy="3917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048414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USD SI + USDTWD FX SWAP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期初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980873" y="3620440"/>
            <a:ext cx="1678728" cy="1266527"/>
            <a:chOff x="1160394" y="1843602"/>
            <a:chExt cx="2178293" cy="1585398"/>
          </a:xfrm>
        </p:grpSpPr>
        <p:sp>
          <p:nvSpPr>
            <p:cNvPr id="2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60394" y="1843602"/>
              <a:ext cx="2160239" cy="12713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sz="3600" dirty="0"/>
                <a:t>IRD</a:t>
              </a:r>
              <a:endParaRPr lang="en-US" altLang="zh-TW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517642" y="3764566"/>
            <a:ext cx="1681237" cy="1446584"/>
            <a:chOff x="1178447" y="1988840"/>
            <a:chExt cx="2181549" cy="1810787"/>
          </a:xfrm>
        </p:grpSpPr>
        <p:sp>
          <p:nvSpPr>
            <p:cNvPr id="23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199759" y="2065935"/>
              <a:ext cx="2160237" cy="17336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000" dirty="0"/>
                <a:t>TSIB</a:t>
              </a:r>
              <a:endParaRPr lang="en-US" altLang="zh-TW" sz="3000" dirty="0"/>
            </a:p>
            <a:p>
              <a:pPr algn="ctr"/>
              <a:r>
                <a:rPr lang="en-US" altLang="zh-TW" sz="3000" dirty="0"/>
                <a:t>PM</a:t>
              </a:r>
              <a:endParaRPr lang="en-US" altLang="zh-TW" sz="3000" dirty="0"/>
            </a:p>
            <a:p>
              <a:pPr algn="ctr"/>
              <a:endParaRPr lang="en-US" altLang="zh-TW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383306" y="1136109"/>
            <a:ext cx="1664815" cy="1261884"/>
            <a:chOff x="1178447" y="1933567"/>
            <a:chExt cx="2160240" cy="1579587"/>
          </a:xfrm>
        </p:grpSpPr>
        <p:sp>
          <p:nvSpPr>
            <p:cNvPr id="29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178447" y="1933567"/>
              <a:ext cx="2160237" cy="15795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sz="2800" dirty="0"/>
                <a:t>Funding</a:t>
              </a:r>
              <a:endParaRPr lang="en-US" altLang="zh-TW" sz="2800" dirty="0"/>
            </a:p>
            <a:p>
              <a:pPr algn="ctr"/>
              <a:endParaRPr lang="en-US" altLang="zh-TW" dirty="0"/>
            </a:p>
          </p:txBody>
        </p:sp>
      </p:grpSp>
      <p:sp>
        <p:nvSpPr>
          <p:cNvPr id="33" name="文字方塊 32"/>
          <p:cNvSpPr txBox="1"/>
          <p:nvPr/>
        </p:nvSpPr>
        <p:spPr>
          <a:xfrm flipH="1">
            <a:off x="5265798" y="3653559"/>
            <a:ext cx="177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FF0000"/>
                </a:solidFill>
              </a:rPr>
              <a:t>USD 1Mio</a:t>
            </a:r>
            <a:endParaRPr lang="zh-TW" altLang="en-US" b="0" dirty="0">
              <a:solidFill>
                <a:srgbClr val="FF0000"/>
              </a:solidFill>
            </a:endParaRPr>
          </a:p>
        </p:txBody>
      </p:sp>
      <p:pic>
        <p:nvPicPr>
          <p:cNvPr id="34" name="圖形 17" descr="向右箭頭 以實心填滿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11" y="3870477"/>
            <a:ext cx="1533895" cy="485362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 flipH="1">
            <a:off x="5244672" y="4616094"/>
            <a:ext cx="181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</a:rPr>
              <a:t>TWD 28Mio</a:t>
            </a:r>
            <a:endParaRPr lang="zh-TW" altLang="en-US" b="0" dirty="0">
              <a:solidFill>
                <a:srgbClr val="008000"/>
              </a:solidFill>
            </a:endParaRPr>
          </a:p>
        </p:txBody>
      </p:sp>
      <p:pic>
        <p:nvPicPr>
          <p:cNvPr id="36" name="圖形 17" descr="向右箭頭 以實心填滿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94681" y="4287989"/>
            <a:ext cx="1533895" cy="485362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 flipH="1">
            <a:off x="4248173" y="2813464"/>
            <a:ext cx="126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dirty="0">
                <a:solidFill>
                  <a:srgbClr val="008000"/>
                </a:solidFill>
              </a:rPr>
              <a:t>TWD</a:t>
            </a:r>
            <a:endParaRPr lang="en-US" altLang="zh-TW" b="0" dirty="0">
              <a:solidFill>
                <a:srgbClr val="008000"/>
              </a:solidFill>
            </a:endParaRPr>
          </a:p>
          <a:p>
            <a:pPr algn="ctr"/>
            <a:r>
              <a:rPr lang="en-US" altLang="zh-TW" b="0" dirty="0">
                <a:solidFill>
                  <a:srgbClr val="008000"/>
                </a:solidFill>
              </a:rPr>
              <a:t>28Mio</a:t>
            </a:r>
            <a:endParaRPr lang="zh-TW" altLang="en-US" b="0" dirty="0">
              <a:solidFill>
                <a:srgbClr val="008000"/>
              </a:solidFill>
            </a:endParaRPr>
          </a:p>
        </p:txBody>
      </p:sp>
      <p:pic>
        <p:nvPicPr>
          <p:cNvPr id="38" name="圖形 17" descr="向右箭頭 以實心填滿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87835" y="2792151"/>
            <a:ext cx="1150500" cy="485362"/>
          </a:xfrm>
          <a:prstGeom prst="rect">
            <a:avLst/>
          </a:prstGeom>
        </p:spPr>
      </p:pic>
      <p:grpSp>
        <p:nvGrpSpPr>
          <p:cNvPr id="41" name="群組 40"/>
          <p:cNvGrpSpPr/>
          <p:nvPr/>
        </p:nvGrpSpPr>
        <p:grpSpPr>
          <a:xfrm>
            <a:off x="292681" y="3627286"/>
            <a:ext cx="1678728" cy="1266527"/>
            <a:chOff x="1160394" y="1843602"/>
            <a:chExt cx="2178293" cy="1585398"/>
          </a:xfrm>
        </p:grpSpPr>
        <p:sp>
          <p:nvSpPr>
            <p:cNvPr id="42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160394" y="1843602"/>
              <a:ext cx="2160239" cy="12713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sz="3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Client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4" name="文字方塊 43"/>
          <p:cNvSpPr txBox="1"/>
          <p:nvPr/>
        </p:nvSpPr>
        <p:spPr>
          <a:xfrm flipH="1">
            <a:off x="2115508" y="3555748"/>
            <a:ext cx="121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dirty="0">
                <a:solidFill>
                  <a:srgbClr val="FF0000"/>
                </a:solidFill>
              </a:rPr>
              <a:t>USD SI</a:t>
            </a:r>
            <a:endParaRPr lang="en-US" altLang="zh-TW" b="0" dirty="0">
              <a:solidFill>
                <a:srgbClr val="FF0000"/>
              </a:solidFill>
            </a:endParaRPr>
          </a:p>
          <a:p>
            <a:pPr algn="ctr"/>
            <a:r>
              <a:rPr lang="en-US" altLang="zh-TW" b="0" dirty="0">
                <a:solidFill>
                  <a:srgbClr val="FF0000"/>
                </a:solidFill>
              </a:rPr>
              <a:t>1Mio</a:t>
            </a:r>
            <a:endParaRPr lang="zh-TW" altLang="en-US" b="0" dirty="0">
              <a:solidFill>
                <a:srgbClr val="FF0000"/>
              </a:solidFill>
            </a:endParaRPr>
          </a:p>
        </p:txBody>
      </p:sp>
      <p:pic>
        <p:nvPicPr>
          <p:cNvPr id="45" name="圖形 17" descr="向右箭頭 以實心填滿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618" y="4128271"/>
            <a:ext cx="1375986" cy="485362"/>
          </a:xfrm>
          <a:prstGeom prst="rect">
            <a:avLst/>
          </a:prstGeom>
        </p:spPr>
      </p:pic>
      <p:pic>
        <p:nvPicPr>
          <p:cNvPr id="54" name="圖片 3" descr="一張含有 畫畫, 時鐘 的圖片&#10;&#10;自動產生的描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14" y="3050549"/>
            <a:ext cx="515618" cy="51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圖片 5" descr="一張含有 畫畫 的圖片&#10;&#10;自動產生的描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647" y="3068865"/>
            <a:ext cx="514861" cy="51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圖片 7" descr="一張含有 時鐘 的圖片&#10;&#10;自動產生的描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57" y="2378131"/>
            <a:ext cx="485362" cy="4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群組 56"/>
          <p:cNvGrpSpPr/>
          <p:nvPr/>
        </p:nvGrpSpPr>
        <p:grpSpPr>
          <a:xfrm>
            <a:off x="6427108" y="2418471"/>
            <a:ext cx="2509228" cy="877508"/>
            <a:chOff x="5220072" y="1325562"/>
            <a:chExt cx="1872208" cy="1152252"/>
          </a:xfrm>
        </p:grpSpPr>
        <p:sp>
          <p:nvSpPr>
            <p:cNvPr id="58" name="語音泡泡: 矩形 57"/>
            <p:cNvSpPr/>
            <p:nvPr/>
          </p:nvSpPr>
          <p:spPr bwMode="auto">
            <a:xfrm>
              <a:off x="5220072" y="1325562"/>
              <a:ext cx="1872208" cy="1152252"/>
            </a:xfrm>
            <a:prstGeom prst="wedgeRectCallout">
              <a:avLst>
                <a:gd name="adj1" fmla="val -37449"/>
                <a:gd name="adj2" fmla="val 77226"/>
              </a:avLst>
            </a:prstGeom>
            <a:solidFill>
              <a:srgbClr val="0070C0">
                <a:alpha val="9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5256200" y="1477571"/>
              <a:ext cx="1799952" cy="461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S/B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USDTWD</a:t>
              </a:r>
              <a:endPara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FX SWAP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55726" y="1325563"/>
            <a:ext cx="2386988" cy="1196950"/>
            <a:chOff x="545279" y="1967007"/>
            <a:chExt cx="8431196" cy="1296144"/>
          </a:xfrm>
        </p:grpSpPr>
        <p:sp>
          <p:nvSpPr>
            <p:cNvPr id="40" name="矩形 39"/>
            <p:cNvSpPr/>
            <p:nvPr/>
          </p:nvSpPr>
          <p:spPr bwMode="auto">
            <a:xfrm>
              <a:off x="683568" y="1967007"/>
              <a:ext cx="8065268" cy="1296144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6" name="文字方塊 21"/>
            <p:cNvSpPr txBox="1">
              <a:spLocks noChangeArrowheads="1"/>
            </p:cNvSpPr>
            <p:nvPr/>
          </p:nvSpPr>
          <p:spPr bwMode="auto">
            <a:xfrm>
              <a:off x="545279" y="2057803"/>
              <a:ext cx="8431196" cy="966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/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Ref: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Spot: 28.000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3M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Swap point: -0.010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048414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USD SI + USDTWD FX SWAP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980873" y="3620440"/>
            <a:ext cx="1678728" cy="1266527"/>
            <a:chOff x="1160394" y="1843602"/>
            <a:chExt cx="2178293" cy="1585398"/>
          </a:xfrm>
        </p:grpSpPr>
        <p:sp>
          <p:nvSpPr>
            <p:cNvPr id="2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60394" y="1843602"/>
              <a:ext cx="2160239" cy="12713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sz="3600" dirty="0"/>
                <a:t>IRD</a:t>
              </a:r>
              <a:endParaRPr lang="en-US" altLang="zh-TW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517642" y="3764566"/>
            <a:ext cx="1681237" cy="1446584"/>
            <a:chOff x="1178447" y="1988840"/>
            <a:chExt cx="2181549" cy="1810787"/>
          </a:xfrm>
        </p:grpSpPr>
        <p:sp>
          <p:nvSpPr>
            <p:cNvPr id="23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199759" y="2065935"/>
              <a:ext cx="2160237" cy="17336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000" dirty="0"/>
                <a:t>TSIB</a:t>
              </a:r>
              <a:endParaRPr lang="en-US" altLang="zh-TW" sz="3000" dirty="0"/>
            </a:p>
            <a:p>
              <a:pPr algn="ctr"/>
              <a:r>
                <a:rPr lang="en-US" altLang="zh-TW" sz="3000" dirty="0"/>
                <a:t>PM</a:t>
              </a:r>
              <a:endParaRPr lang="en-US" altLang="zh-TW" sz="3000" dirty="0"/>
            </a:p>
            <a:p>
              <a:pPr algn="ctr"/>
              <a:endParaRPr lang="en-US" altLang="zh-TW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383306" y="1136109"/>
            <a:ext cx="1664815" cy="1261884"/>
            <a:chOff x="1178447" y="1933567"/>
            <a:chExt cx="2160240" cy="1579587"/>
          </a:xfrm>
        </p:grpSpPr>
        <p:sp>
          <p:nvSpPr>
            <p:cNvPr id="29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178447" y="1933567"/>
              <a:ext cx="2160237" cy="15795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sz="2800" dirty="0"/>
                <a:t>Funding</a:t>
              </a:r>
              <a:endParaRPr lang="en-US" altLang="zh-TW" sz="2800" dirty="0"/>
            </a:p>
            <a:p>
              <a:pPr algn="ctr"/>
              <a:endParaRPr lang="en-US" altLang="zh-TW" dirty="0"/>
            </a:p>
          </p:txBody>
        </p:sp>
      </p:grpSp>
      <p:sp>
        <p:nvSpPr>
          <p:cNvPr id="33" name="文字方塊 32"/>
          <p:cNvSpPr txBox="1"/>
          <p:nvPr/>
        </p:nvSpPr>
        <p:spPr>
          <a:xfrm flipH="1">
            <a:off x="5518290" y="4213523"/>
            <a:ext cx="139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rgbClr val="FF0000"/>
                </a:solidFill>
              </a:rPr>
              <a:t>USD</a:t>
            </a:r>
            <a:r>
              <a:rPr lang="zh-TW" altLang="en-US" sz="2000" b="0" dirty="0">
                <a:solidFill>
                  <a:srgbClr val="FF0000"/>
                </a:solidFill>
              </a:rPr>
              <a:t> </a:t>
            </a:r>
            <a:r>
              <a:rPr lang="en-US" altLang="zh-TW" sz="2000" b="0" dirty="0">
                <a:solidFill>
                  <a:srgbClr val="FF0000"/>
                </a:solidFill>
              </a:rPr>
              <a:t>1Mio</a:t>
            </a:r>
            <a:endParaRPr lang="zh-TW" altLang="en-US" sz="2000" b="0" dirty="0">
              <a:solidFill>
                <a:srgbClr val="FF0000"/>
              </a:solidFill>
            </a:endParaRPr>
          </a:p>
        </p:txBody>
      </p:sp>
      <p:pic>
        <p:nvPicPr>
          <p:cNvPr id="34" name="圖形 17" descr="向右箭頭 以實心填滿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11" y="3856313"/>
            <a:ext cx="1533895" cy="485362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 flipH="1">
            <a:off x="5142001" y="3737941"/>
            <a:ext cx="224108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00" b="0" dirty="0">
                <a:solidFill>
                  <a:srgbClr val="008000"/>
                </a:solidFill>
              </a:rPr>
              <a:t>TWD28Mio</a:t>
            </a:r>
            <a:r>
              <a:rPr lang="zh-TW" altLang="en-US" sz="1700" b="0" dirty="0">
                <a:solidFill>
                  <a:srgbClr val="008000"/>
                </a:solidFill>
              </a:rPr>
              <a:t> </a:t>
            </a:r>
            <a:r>
              <a:rPr lang="en-US" altLang="zh-TW" sz="1700" b="0" dirty="0">
                <a:solidFill>
                  <a:srgbClr val="008000"/>
                </a:solidFill>
              </a:rPr>
              <a:t>+</a:t>
            </a:r>
            <a:r>
              <a:rPr lang="zh-TW" altLang="en-US" sz="1700" b="0" dirty="0">
                <a:solidFill>
                  <a:srgbClr val="008000"/>
                </a:solidFill>
              </a:rPr>
              <a:t> </a:t>
            </a:r>
            <a:r>
              <a:rPr lang="en-US" altLang="zh-TW" sz="1700" b="0" dirty="0">
                <a:solidFill>
                  <a:srgbClr val="008000"/>
                </a:solidFill>
              </a:rPr>
              <a:t>FTP</a:t>
            </a:r>
            <a:endParaRPr lang="zh-TW" altLang="en-US" sz="1700" b="0" dirty="0">
              <a:solidFill>
                <a:srgbClr val="008000"/>
              </a:solidFill>
            </a:endParaRPr>
          </a:p>
        </p:txBody>
      </p:sp>
      <p:pic>
        <p:nvPicPr>
          <p:cNvPr id="36" name="圖形 17" descr="向右箭頭 以實心填滿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94681" y="4379653"/>
            <a:ext cx="1533895" cy="485362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 flipH="1">
            <a:off x="2882686" y="2569534"/>
            <a:ext cx="126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dirty="0">
                <a:solidFill>
                  <a:srgbClr val="008000"/>
                </a:solidFill>
              </a:rPr>
              <a:t>TWD</a:t>
            </a:r>
            <a:endParaRPr lang="en-US" altLang="zh-TW" b="0" dirty="0">
              <a:solidFill>
                <a:srgbClr val="008000"/>
              </a:solidFill>
            </a:endParaRPr>
          </a:p>
          <a:p>
            <a:pPr algn="ctr"/>
            <a:r>
              <a:rPr lang="en-US" altLang="zh-TW" b="0" dirty="0">
                <a:solidFill>
                  <a:srgbClr val="008000"/>
                </a:solidFill>
              </a:rPr>
              <a:t>28Mio</a:t>
            </a:r>
            <a:endParaRPr lang="zh-TW" altLang="en-US" b="0" dirty="0">
              <a:solidFill>
                <a:srgbClr val="008000"/>
              </a:solidFill>
            </a:endParaRPr>
          </a:p>
        </p:txBody>
      </p:sp>
      <p:pic>
        <p:nvPicPr>
          <p:cNvPr id="38" name="圖形 17" descr="向右箭頭 以實心填滿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7835" y="2792151"/>
            <a:ext cx="1150500" cy="485362"/>
          </a:xfrm>
          <a:prstGeom prst="rect">
            <a:avLst/>
          </a:prstGeom>
        </p:spPr>
      </p:pic>
      <p:grpSp>
        <p:nvGrpSpPr>
          <p:cNvPr id="41" name="群組 40"/>
          <p:cNvGrpSpPr/>
          <p:nvPr/>
        </p:nvGrpSpPr>
        <p:grpSpPr>
          <a:xfrm>
            <a:off x="292681" y="3627286"/>
            <a:ext cx="1678728" cy="1266527"/>
            <a:chOff x="1160394" y="1843602"/>
            <a:chExt cx="2178293" cy="1585398"/>
          </a:xfrm>
        </p:grpSpPr>
        <p:sp>
          <p:nvSpPr>
            <p:cNvPr id="42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160394" y="1843602"/>
              <a:ext cx="2160239" cy="12713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sz="3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Client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4" name="文字方塊 43"/>
          <p:cNvSpPr txBox="1"/>
          <p:nvPr/>
        </p:nvSpPr>
        <p:spPr>
          <a:xfrm flipH="1">
            <a:off x="1847322" y="3659754"/>
            <a:ext cx="187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0" dirty="0">
                <a:solidFill>
                  <a:srgbClr val="FF0000"/>
                </a:solidFill>
              </a:rPr>
              <a:t>USD </a:t>
            </a:r>
            <a:r>
              <a:rPr lang="en-US" altLang="zh-TW" sz="20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1Mio</a:t>
            </a:r>
            <a:endParaRPr lang="en-US" altLang="zh-TW" sz="2000" b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+USD</a:t>
            </a:r>
            <a:r>
              <a:rPr lang="zh-TW" altLang="en-US" sz="20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利息</a:t>
            </a:r>
            <a:endParaRPr lang="en-US" altLang="zh-TW" sz="2000" b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5" name="圖形 17" descr="向右箭頭 以實心填滿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42618" y="4128271"/>
            <a:ext cx="1375986" cy="485362"/>
          </a:xfrm>
          <a:prstGeom prst="rect">
            <a:avLst/>
          </a:prstGeom>
        </p:spPr>
      </p:pic>
      <p:pic>
        <p:nvPicPr>
          <p:cNvPr id="54" name="圖片 3" descr="一張含有 畫畫, 時鐘 的圖片&#10;&#10;自動產生的描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187" y="2392354"/>
            <a:ext cx="515618" cy="51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圖片 5" descr="一張含有 畫畫 的圖片&#10;&#10;自動產生的描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96" y="3248948"/>
            <a:ext cx="514861" cy="51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圖片 7" descr="一張含有 時鐘 的圖片&#10;&#10;自動產生的描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96" y="3230975"/>
            <a:ext cx="485362" cy="4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圖形 17" descr="向右箭頭 以實心填滿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70983" y="2783660"/>
            <a:ext cx="1150500" cy="485362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 flipH="1">
            <a:off x="4350048" y="2823776"/>
            <a:ext cx="166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</a:rPr>
              <a:t>TWD FTP</a:t>
            </a:r>
            <a:endParaRPr lang="zh-TW" altLang="en-US" b="0" dirty="0">
              <a:solidFill>
                <a:srgbClr val="008000"/>
              </a:solidFill>
            </a:endParaRPr>
          </a:p>
        </p:txBody>
      </p:sp>
      <p:sp>
        <p:nvSpPr>
          <p:cNvPr id="4" name="迴轉箭號 3"/>
          <p:cNvSpPr/>
          <p:nvPr/>
        </p:nvSpPr>
        <p:spPr bwMode="auto">
          <a:xfrm rot="10800000">
            <a:off x="4788024" y="4973318"/>
            <a:ext cx="2766687" cy="234489"/>
          </a:xfrm>
          <a:prstGeom prst="uturnArrow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 flipH="1">
            <a:off x="5504147" y="5223109"/>
            <a:ext cx="1334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USD </a:t>
            </a:r>
            <a:r>
              <a:rPr lang="zh-TW" altLang="en-US" sz="20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利息</a:t>
            </a:r>
            <a:endParaRPr lang="zh-TW" altLang="en-US" sz="2000" b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15232" y="5101398"/>
            <a:ext cx="3324954" cy="123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USD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利息大於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客戶原先定存利率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客戶收益↑</a:t>
            </a:r>
            <a:endParaRPr lang="zh-TW" altLang="en-US" sz="2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1" name="群組 60"/>
          <p:cNvGrpSpPr/>
          <p:nvPr/>
        </p:nvGrpSpPr>
        <p:grpSpPr>
          <a:xfrm>
            <a:off x="55726" y="1325563"/>
            <a:ext cx="2386988" cy="1196950"/>
            <a:chOff x="545279" y="1967007"/>
            <a:chExt cx="8431196" cy="1296144"/>
          </a:xfrm>
        </p:grpSpPr>
        <p:sp>
          <p:nvSpPr>
            <p:cNvPr id="62" name="矩形 61"/>
            <p:cNvSpPr/>
            <p:nvPr/>
          </p:nvSpPr>
          <p:spPr bwMode="auto">
            <a:xfrm>
              <a:off x="683568" y="1967007"/>
              <a:ext cx="8065268" cy="1296144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63" name="文字方塊 21"/>
            <p:cNvSpPr txBox="1">
              <a:spLocks noChangeArrowheads="1"/>
            </p:cNvSpPr>
            <p:nvPr/>
          </p:nvSpPr>
          <p:spPr bwMode="auto">
            <a:xfrm>
              <a:off x="545279" y="2057803"/>
              <a:ext cx="8431196" cy="966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/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Ref: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Spot: 28.000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3M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Swap point: -0.010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圖表 46"/>
          <p:cNvGraphicFramePr>
            <a:graphicFrameLocks noGrp="1"/>
          </p:cNvGraphicFramePr>
          <p:nvPr/>
        </p:nvGraphicFramePr>
        <p:xfrm>
          <a:off x="179512" y="980727"/>
          <a:ext cx="8784976" cy="5877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467545" y="274638"/>
            <a:ext cx="838911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Swap Point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越低，報出收益較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FTP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越高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3M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8" name="橢圓 47"/>
          <p:cNvSpPr/>
          <p:nvPr/>
        </p:nvSpPr>
        <p:spPr bwMode="auto">
          <a:xfrm>
            <a:off x="4716016" y="3356992"/>
            <a:ext cx="278342" cy="25139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1259632" y="4077072"/>
            <a:ext cx="396106" cy="4536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51" name="橢圓 50"/>
          <p:cNvSpPr/>
          <p:nvPr/>
        </p:nvSpPr>
        <p:spPr bwMode="auto">
          <a:xfrm>
            <a:off x="7596188" y="2522513"/>
            <a:ext cx="330703" cy="41041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52" name="橢圓 51"/>
          <p:cNvSpPr/>
          <p:nvPr/>
        </p:nvSpPr>
        <p:spPr bwMode="auto">
          <a:xfrm>
            <a:off x="8637337" y="1650436"/>
            <a:ext cx="330703" cy="41041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3079" y="1299783"/>
            <a:ext cx="15392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rgbClr val="0070C0"/>
                </a:solidFill>
              </a:rPr>
              <a:t>3M</a:t>
            </a:r>
            <a:r>
              <a:rPr lang="zh-TW" altLang="en-US" sz="1500" dirty="0">
                <a:solidFill>
                  <a:srgbClr val="0070C0"/>
                </a:solidFill>
              </a:rPr>
              <a:t> </a:t>
            </a:r>
            <a:r>
              <a:rPr lang="en-US" altLang="zh-TW" sz="1500" dirty="0">
                <a:solidFill>
                  <a:srgbClr val="0070C0"/>
                </a:solidFill>
              </a:rPr>
              <a:t>Swap Point</a:t>
            </a:r>
            <a:endParaRPr lang="zh-TW" alt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849461" y="3703404"/>
          <a:ext cx="6787876" cy="2461901"/>
        </p:xfrm>
        <a:graphic>
          <a:graphicData uri="http://schemas.openxmlformats.org/drawingml/2006/table">
            <a:tbl>
              <a:tblPr/>
              <a:tblGrid>
                <a:gridCol w="1445883"/>
                <a:gridCol w="1417898"/>
                <a:gridCol w="1293521"/>
                <a:gridCol w="1557822"/>
                <a:gridCol w="1072752"/>
              </a:tblGrid>
              <a:tr h="773137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Swap Point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</a:t>
                      </a:r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年化收益</a:t>
                      </a:r>
                      <a:endParaRPr lang="zh-TW" alt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USD</a:t>
                      </a:r>
                      <a:b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3M FTP 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相差</a:t>
                      </a:r>
                      <a:endParaRPr lang="zh-TW" alt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</a:tr>
              <a:tr h="422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2020/6/17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-0.038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0.91%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0.44%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0.47%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422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2020/12/15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-0.025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0.76%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0.31%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0.45%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422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2021/5/21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-0.015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0.61%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0.19%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0.42%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422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2021/7/19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0.41%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0.15%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0.26%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圖表 16"/>
          <p:cNvGraphicFramePr>
            <a:graphicFrameLocks noGrp="1"/>
          </p:cNvGraphicFramePr>
          <p:nvPr/>
        </p:nvGraphicFramePr>
        <p:xfrm>
          <a:off x="118294" y="980728"/>
          <a:ext cx="8918202" cy="5877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3079" y="1299783"/>
            <a:ext cx="15392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rgbClr val="0070C0"/>
                </a:solidFill>
              </a:rPr>
              <a:t>6M</a:t>
            </a:r>
            <a:r>
              <a:rPr lang="zh-TW" altLang="en-US" sz="1500" dirty="0">
                <a:solidFill>
                  <a:srgbClr val="0070C0"/>
                </a:solidFill>
              </a:rPr>
              <a:t> </a:t>
            </a:r>
            <a:r>
              <a:rPr lang="en-US" altLang="zh-TW" sz="1500" dirty="0">
                <a:solidFill>
                  <a:srgbClr val="0070C0"/>
                </a:solidFill>
              </a:rPr>
              <a:t>Swap Point</a:t>
            </a:r>
            <a:endParaRPr lang="zh-TW" altLang="en-US" sz="1500" dirty="0">
              <a:solidFill>
                <a:srgbClr val="0070C0"/>
              </a:solidFill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1194628" y="4149080"/>
            <a:ext cx="396106" cy="4536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4679950" y="2580171"/>
            <a:ext cx="396106" cy="4536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7573275" y="2109541"/>
            <a:ext cx="396106" cy="4536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8658610" y="1348476"/>
            <a:ext cx="396106" cy="4536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35163" y="3356992"/>
          <a:ext cx="6813551" cy="2808312"/>
        </p:xfrm>
        <a:graphic>
          <a:graphicData uri="http://schemas.openxmlformats.org/drawingml/2006/table">
            <a:tbl>
              <a:tblPr/>
              <a:tblGrid>
                <a:gridCol w="1451352"/>
                <a:gridCol w="1423261"/>
                <a:gridCol w="1298414"/>
                <a:gridCol w="1563714"/>
                <a:gridCol w="1076810"/>
              </a:tblGrid>
              <a:tr h="881924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Swap Point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</a:t>
                      </a:r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收益</a:t>
                      </a:r>
                      <a:endParaRPr lang="zh-TW" alt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USD </a:t>
                      </a:r>
                      <a:b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6M FTP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相差</a:t>
                      </a:r>
                      <a:endParaRPr lang="zh-TW" alt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</a:tr>
              <a:tr h="481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2020/6/15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-0.085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1.05%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0.49%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0.56%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481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2020/12/16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-0.044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0.79%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0.32%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0.47%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481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2021/5/19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-0.032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0.70%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0.20%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0.50%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481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2021/7/19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0.55%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0.19%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0.36%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</a:tbl>
          </a:graphicData>
        </a:graphic>
      </p:graphicFrame>
      <p:sp>
        <p:nvSpPr>
          <p:cNvPr id="18" name="標題 1"/>
          <p:cNvSpPr>
            <a:spLocks noGrp="1" noChangeArrowheads="1"/>
          </p:cNvSpPr>
          <p:nvPr>
            <p:ph type="title"/>
          </p:nvPr>
        </p:nvSpPr>
        <p:spPr>
          <a:xfrm>
            <a:off x="467545" y="274638"/>
            <a:ext cx="838911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Swap Point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越低，報出收益較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FTP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越高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6M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423545" y="274955"/>
            <a:ext cx="8612505" cy="633095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中國經濟三駕馬車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復甦動能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不如預期──進出口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graphicFrame>
        <p:nvGraphicFramePr>
          <p:cNvPr id="4" name="物件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圖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 descr="進出口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5" y="1116330"/>
            <a:ext cx="8410575" cy="430593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590" y="5576570"/>
            <a:ext cx="3512820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06526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此產品對三方受益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24"/>
          <p:cNvSpPr txBox="1">
            <a:spLocks noChangeArrowheads="1"/>
          </p:cNvSpPr>
          <p:nvPr/>
        </p:nvSpPr>
        <p:spPr bwMode="auto">
          <a:xfrm>
            <a:off x="389953" y="3320211"/>
            <a:ext cx="2665141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提升收益</a:t>
            </a:r>
            <a:endParaRPr lang="en-US" altLang="zh-TW" sz="30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收益高於同天期</a:t>
            </a:r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FTP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buFont typeface="Wingdings" panose="05000000000000000000" pitchFamily="2" charset="2"/>
              <a:buChar char="l"/>
            </a:pP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auto">
          <a:xfrm>
            <a:off x="3179343" y="3443808"/>
            <a:ext cx="1" cy="27928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 bwMode="auto">
          <a:xfrm>
            <a:off x="6300192" y="3356992"/>
            <a:ext cx="1" cy="28796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625348" y="1758994"/>
            <a:ext cx="2158708" cy="1501664"/>
            <a:chOff x="548159" y="1967007"/>
            <a:chExt cx="8200677" cy="1296144"/>
          </a:xfrm>
        </p:grpSpPr>
        <p:sp>
          <p:nvSpPr>
            <p:cNvPr id="28" name="矩形 27"/>
            <p:cNvSpPr/>
            <p:nvPr/>
          </p:nvSpPr>
          <p:spPr bwMode="auto">
            <a:xfrm>
              <a:off x="683568" y="1967007"/>
              <a:ext cx="8065268" cy="1296144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9" name="文字方塊 21"/>
            <p:cNvSpPr txBox="1">
              <a:spLocks noChangeArrowheads="1"/>
            </p:cNvSpPr>
            <p:nvPr/>
          </p:nvSpPr>
          <p:spPr bwMode="auto">
            <a:xfrm>
              <a:off x="548159" y="2426789"/>
              <a:ext cx="8065270" cy="47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/>
              <a:r>
                <a:rPr lang="zh-TW" altLang="en-US" sz="3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客戶</a:t>
              </a:r>
              <a:endParaRPr lang="en-US" altLang="zh-TW" sz="3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600596" y="1758994"/>
            <a:ext cx="2158708" cy="1501664"/>
            <a:chOff x="548159" y="1967007"/>
            <a:chExt cx="8200677" cy="1296144"/>
          </a:xfrm>
        </p:grpSpPr>
        <p:sp>
          <p:nvSpPr>
            <p:cNvPr id="31" name="矩形 30"/>
            <p:cNvSpPr/>
            <p:nvPr/>
          </p:nvSpPr>
          <p:spPr bwMode="auto">
            <a:xfrm>
              <a:off x="683568" y="1967007"/>
              <a:ext cx="8065268" cy="1296144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32" name="文字方塊 21"/>
            <p:cNvSpPr txBox="1">
              <a:spLocks noChangeArrowheads="1"/>
            </p:cNvSpPr>
            <p:nvPr/>
          </p:nvSpPr>
          <p:spPr bwMode="auto">
            <a:xfrm>
              <a:off x="548159" y="2426789"/>
              <a:ext cx="8065270" cy="47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/>
              <a:r>
                <a:rPr lang="en-US" altLang="zh-TW" sz="3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TMU</a:t>
              </a:r>
              <a:endParaRPr lang="en-US" altLang="zh-TW" sz="3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6588209" y="1795775"/>
            <a:ext cx="2158708" cy="1501664"/>
            <a:chOff x="548159" y="1967007"/>
            <a:chExt cx="8200677" cy="1296144"/>
          </a:xfrm>
        </p:grpSpPr>
        <p:sp>
          <p:nvSpPr>
            <p:cNvPr id="35" name="矩形 34"/>
            <p:cNvSpPr/>
            <p:nvPr/>
          </p:nvSpPr>
          <p:spPr bwMode="auto">
            <a:xfrm>
              <a:off x="683568" y="1967007"/>
              <a:ext cx="8065268" cy="1296144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36" name="文字方塊 21"/>
            <p:cNvSpPr txBox="1">
              <a:spLocks noChangeArrowheads="1"/>
            </p:cNvSpPr>
            <p:nvPr/>
          </p:nvSpPr>
          <p:spPr bwMode="auto">
            <a:xfrm>
              <a:off x="548159" y="2426789"/>
              <a:ext cx="8065270" cy="47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/>
              <a:r>
                <a:rPr lang="en-US" altLang="zh-TW" sz="3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Trader</a:t>
              </a:r>
              <a:endParaRPr lang="en-US" altLang="zh-TW" sz="3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7" name="文字方塊 24"/>
          <p:cNvSpPr txBox="1">
            <a:spLocks noChangeArrowheads="1"/>
          </p:cNvSpPr>
          <p:nvPr/>
        </p:nvSpPr>
        <p:spPr bwMode="auto">
          <a:xfrm>
            <a:off x="3311251" y="3320211"/>
            <a:ext cx="2770525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</a:t>
            </a:r>
            <a:r>
              <a:rPr lang="en-US" altLang="zh-TW" sz="3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UF</a:t>
            </a:r>
            <a:endParaRPr lang="en-US" altLang="zh-TW" sz="30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客戶承做</a:t>
            </a:r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時賺取手收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buFont typeface="Wingdings" panose="05000000000000000000" pitchFamily="2" charset="2"/>
              <a:buChar char="l"/>
            </a:pP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24"/>
          <p:cNvSpPr txBox="1">
            <a:spLocks noChangeArrowheads="1"/>
          </p:cNvSpPr>
          <p:nvPr/>
        </p:nvSpPr>
        <p:spPr bwMode="auto">
          <a:xfrm>
            <a:off x="6352814" y="3356992"/>
            <a:ext cx="267464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en-US" altLang="zh-TW" sz="3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Flow</a:t>
            </a:r>
            <a:endParaRPr lang="en-US" altLang="zh-TW" sz="30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B/S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USDTWD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FX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SWAP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endParaRPr lang="zh-TW" altLang="en-US" sz="3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25621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sz="8000" dirty="0">
                <a:solidFill>
                  <a:srgbClr val="FF0000"/>
                </a:solidFill>
              </a:rPr>
              <a:t>Thank you </a:t>
            </a:r>
            <a:endParaRPr lang="en-US" altLang="zh-TW" sz="8000" dirty="0">
              <a:solidFill>
                <a:srgbClr val="FF0000"/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sz="8000" dirty="0">
                <a:solidFill>
                  <a:srgbClr val="FF0000"/>
                </a:solidFill>
              </a:rPr>
              <a:t>for listening</a:t>
            </a:r>
            <a:endParaRPr lang="en-US" altLang="zh-TW" sz="8000" dirty="0">
              <a:solidFill>
                <a:srgbClr val="FF0000"/>
              </a:solidFill>
            </a:endParaRPr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C77573-1240-42A9-8E4D-E8AE22CE7D5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4:artisticCrisscrossEtching id="{A8CC5482-EBB4-48A5-A379-277032E4F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692150"/>
                <a:ext cx="8137525" cy="5832475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Font typeface="Wingdings" panose="05000000000000000000" pitchFamily="2" charset="2"/>
                  <a:buNone/>
                  <a:defRPr/>
                </a:pPr>
                <a:endParaRPr lang="zh-TW" altLang="zh-TW" sz="200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>
                  <a:lnSpc>
                    <a:spcPct val="150000"/>
                  </a:lnSpc>
                  <a:defRPr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defRPr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buFont typeface="Wingdings" panose="05000000000000000000" pitchFamily="2" charset="2"/>
                  <a:buChar char="l"/>
                  <a:defRPr/>
                </a:pPr>
                <a:r>
                  <a:rPr lang="en-US" altLang="zh-TW" dirty="0"/>
                  <a:t>TWD</a:t>
                </a:r>
                <a:r>
                  <a:rPr lang="zh-TW" altLang="en-US" dirty="0"/>
                  <a:t>利息折現後換成美金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𝟐𝟖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𝑴𝒊𝒐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𝟒𝟎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d>
                          <m:d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𝟎𝟖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</m:e>
                        </m:d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^(</m:t>
                        </m:r>
                        <m:f>
                          <m:f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 28</a:t>
                </a:r>
              </a:p>
              <a:p>
                <a:pPr>
                  <a:buFont typeface="Wingdings" panose="05000000000000000000" pitchFamily="2" charset="2"/>
                  <a:buChar char="l"/>
                  <a:defRPr/>
                </a:pPr>
                <a:endParaRPr lang="en-US" altLang="zh-TW" sz="1200" dirty="0"/>
              </a:p>
              <a:p>
                <a:pPr>
                  <a:buFont typeface="Wingdings" panose="05000000000000000000" pitchFamily="2" charset="2"/>
                  <a:buChar char="l"/>
                  <a:defRPr/>
                </a:pPr>
                <a:r>
                  <a:rPr lang="en-US" altLang="zh-TW" dirty="0"/>
                  <a:t>Swap </a:t>
                </a:r>
                <a:r>
                  <a:rPr lang="zh-TW" altLang="en-US" dirty="0"/>
                  <a:t>點算出多出的台幣換成美金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10,000 / 28</a:t>
                </a:r>
              </a:p>
              <a:p>
                <a:pPr>
                  <a:buFont typeface="Wingdings" panose="05000000000000000000" pitchFamily="2" charset="2"/>
                  <a:buChar char="l"/>
                  <a:defRPr/>
                </a:pPr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l"/>
                  <a:defRPr/>
                </a:pPr>
                <a:r>
                  <a:rPr lang="zh-TW" altLang="en-US" dirty="0"/>
                  <a:t> 年化收益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USD1,178 * 4 / 1Mio = 0.4712%</a:t>
                </a:r>
                <a:endParaRPr lang="zh-TW" altLang="zh-TW" dirty="0"/>
              </a:p>
              <a:p>
                <a:pPr>
                  <a:defRPr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692150"/>
                <a:ext cx="8137525" cy="5832475"/>
              </a:xfrm>
              <a:blipFill rotWithShape="0">
                <a:blip r:embed="rId1"/>
                <a:stretch>
                  <a:fillRect l="-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048414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附件一 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Trader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報價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USD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Swap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利息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916683" y="1159198"/>
            <a:ext cx="7742919" cy="2061528"/>
            <a:chOff x="563347" y="1967007"/>
            <a:chExt cx="8185489" cy="1301035"/>
          </a:xfrm>
        </p:grpSpPr>
        <p:sp>
          <p:nvSpPr>
            <p:cNvPr id="40" name="矩形 39"/>
            <p:cNvSpPr/>
            <p:nvPr/>
          </p:nvSpPr>
          <p:spPr bwMode="auto">
            <a:xfrm>
              <a:off x="683568" y="1967007"/>
              <a:ext cx="8065268" cy="1296144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6" name="文字方塊 21"/>
            <p:cNvSpPr txBox="1">
              <a:spLocks noChangeArrowheads="1"/>
            </p:cNvSpPr>
            <p:nvPr/>
          </p:nvSpPr>
          <p:spPr bwMode="auto">
            <a:xfrm>
              <a:off x="563347" y="1986068"/>
              <a:ext cx="8065268" cy="128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/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Ref: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Spot: 28.000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Swap point: -0.010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客戶承做</a:t>
              </a:r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1Mio USD SI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三個月台幣</a:t>
              </a:r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</a:t>
              </a:r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0.40%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台幣</a:t>
              </a:r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ON</a:t>
              </a:r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Discount:</a:t>
              </a:r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0.08%</a:t>
              </a:r>
              <a:endPara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2" name="右大括弧 61"/>
          <p:cNvSpPr/>
          <p:nvPr/>
        </p:nvSpPr>
        <p:spPr>
          <a:xfrm>
            <a:off x="7812360" y="3502076"/>
            <a:ext cx="288032" cy="1079051"/>
          </a:xfrm>
          <a:prstGeom prst="rightBrace">
            <a:avLst>
              <a:gd name="adj1" fmla="val 8333"/>
              <a:gd name="adj2" fmla="val 50457"/>
            </a:avLst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38002" y="3903101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USD 1,178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048414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附件二 法人客戶美金定存利率參考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3" name="內容版面配置區 4"/>
          <p:cNvGraphicFramePr>
            <a:graphicFrameLocks noGrp="1"/>
          </p:cNvGraphicFramePr>
          <p:nvPr>
            <p:ph idx="1"/>
          </p:nvPr>
        </p:nvGraphicFramePr>
        <p:xfrm>
          <a:off x="215707" y="1268760"/>
          <a:ext cx="8640956" cy="4680520"/>
        </p:xfrm>
        <a:graphic>
          <a:graphicData uri="http://schemas.openxmlformats.org/drawingml/2006/table">
            <a:tbl>
              <a:tblPr/>
              <a:tblGrid>
                <a:gridCol w="1524152"/>
                <a:gridCol w="1524152"/>
                <a:gridCol w="983323"/>
                <a:gridCol w="983323"/>
                <a:gridCol w="823534"/>
                <a:gridCol w="835826"/>
                <a:gridCol w="983323"/>
                <a:gridCol w="983323"/>
              </a:tblGrid>
              <a:tr h="4680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美金定期存款</a:t>
                      </a:r>
                      <a:endParaRPr lang="en-US" altLang="zh-TW" sz="1400" b="1" i="0" u="none" strike="noStrike" dirty="0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單位</a:t>
                      </a:r>
                      <a:r>
                        <a:rPr lang="en-US" altLang="zh-TW" sz="1400" b="1" i="0" u="none" strike="noStrike" dirty="0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:TWD</a:t>
                      </a:r>
                      <a:r>
                        <a:rPr lang="zh-TW" altLang="en-US" sz="1400" b="1" i="0" u="none" strike="noStrike" dirty="0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 億</a:t>
                      </a:r>
                      <a:endParaRPr lang="zh-TW" altLang="en-US" sz="1400" b="1" i="0" u="none" strike="noStrike" dirty="0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天期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202104</a:t>
                      </a:r>
                      <a:endParaRPr lang="en-US" altLang="zh-TW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202105</a:t>
                      </a:r>
                      <a:endParaRPr lang="en-US" altLang="zh-TW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202106</a:t>
                      </a:r>
                      <a:endParaRPr lang="en-US" altLang="zh-TW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46805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平均餘額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會計利率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平均餘額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會計利率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平均餘額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會計利率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產業金融處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3M&lt;  T&lt;=6M</a:t>
                      </a:r>
                      <a:endParaRPr 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139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0.31%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265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0.30%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299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0.29%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68052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6M&lt;  T&lt;=12M</a:t>
                      </a:r>
                      <a:endParaRPr 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370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0.54%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315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0.52%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299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0.50%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環貿金融處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3M&lt;  T&lt;=6M</a:t>
                      </a:r>
                      <a:endParaRPr 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47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0.23%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53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0.24%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59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0.22%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68052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6M&lt;  T&lt;=12M</a:t>
                      </a:r>
                      <a:endParaRPr 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147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0.50%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142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0.46%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135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0.42%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服務業金融處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3M&lt;  T&lt;=6M</a:t>
                      </a:r>
                      <a:endParaRPr 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27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0.27%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0.27%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0.26%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68052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6M&lt;  T&lt;=12M</a:t>
                      </a:r>
                      <a:endParaRPr 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0.41%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0.38%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0.37%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小計</a:t>
                      </a:r>
                      <a:endParaRPr lang="zh-TW" altLang="en-US" sz="1400" b="1" i="0" u="none" strike="noStrike" dirty="0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3M&lt;  T&lt;=6M</a:t>
                      </a:r>
                      <a:endParaRPr 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0.27%</a:t>
                      </a:r>
                      <a:endParaRPr lang="en-US" altLang="zh-TW" sz="20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68052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6M&lt;  T&lt;=12M</a:t>
                      </a:r>
                      <a:endParaRPr 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0.47%</a:t>
                      </a:r>
                      <a:endParaRPr lang="en-US" altLang="zh-TW" sz="20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048414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附件三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Swap Point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收益率完整比較圖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181052"/>
            <a:ext cx="8488001" cy="5571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圖表 11"/>
          <p:cNvGraphicFramePr>
            <a:graphicFrameLocks noGrp="1"/>
          </p:cNvGraphicFramePr>
          <p:nvPr/>
        </p:nvGraphicFramePr>
        <p:xfrm>
          <a:off x="-1" y="1052736"/>
          <a:ext cx="9036497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292680" y="274638"/>
            <a:ext cx="8743815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附件四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Swap Point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報出的收益和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FTP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相比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1Y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3079" y="1299783"/>
            <a:ext cx="1503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rgbClr val="0070C0"/>
                </a:solidFill>
              </a:rPr>
              <a:t>1Y</a:t>
            </a:r>
            <a:r>
              <a:rPr lang="zh-TW" altLang="en-US" sz="1500" dirty="0">
                <a:solidFill>
                  <a:srgbClr val="0070C0"/>
                </a:solidFill>
              </a:rPr>
              <a:t> </a:t>
            </a:r>
            <a:r>
              <a:rPr lang="en-US" altLang="zh-TW" sz="1500" dirty="0">
                <a:solidFill>
                  <a:srgbClr val="0070C0"/>
                </a:solidFill>
              </a:rPr>
              <a:t>Swap Point</a:t>
            </a:r>
            <a:endParaRPr lang="zh-TW" alt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27213" y="3686056"/>
          <a:ext cx="6921500" cy="2762108"/>
        </p:xfrm>
        <a:graphic>
          <a:graphicData uri="http://schemas.openxmlformats.org/drawingml/2006/table">
            <a:tbl>
              <a:tblPr/>
              <a:tblGrid>
                <a:gridCol w="1474346"/>
                <a:gridCol w="1445810"/>
                <a:gridCol w="1318985"/>
                <a:gridCol w="1588489"/>
                <a:gridCol w="1093870"/>
              </a:tblGrid>
              <a:tr h="751056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Swap Point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年化收益</a:t>
                      </a:r>
                      <a:endParaRPr lang="zh-TW" alt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USD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1Y</a:t>
                      </a:r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FTP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相差 </a:t>
                      </a:r>
                      <a:endParaRPr lang="zh-TW" alt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</a:tr>
              <a:tr h="5027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2020/7/22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-0.135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1.14%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0.59%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0.55%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5027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2020/12/17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-0.086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0.98%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0.36%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0.62%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5027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2021/5/21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-0.092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1.01%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0.26%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0.75%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5027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2021/7/19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-0.049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0.85%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0.24%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0.61%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658B5D9-5AB0-4B3E-99B8-7B4CDA093378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579438" y="333375"/>
            <a:ext cx="8075612" cy="6477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zh-TW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9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2A4E45-9544-4ED6-9EF5-011AF2BD7F38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63563" y="1196975"/>
            <a:ext cx="8064500" cy="1079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1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30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480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480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金融市場</a:t>
            </a:r>
            <a:r>
              <a:rPr lang="en-US" altLang="zh-TW" sz="480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</a:t>
            </a:r>
            <a:r>
              <a:rPr lang="zh-TW" altLang="en-US" sz="480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結訓簡報</a:t>
            </a:r>
            <a:endParaRPr lang="en-US" altLang="zh-TW" sz="1600" b="0" kern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altLang="zh-TW" sz="2600" b="0" kern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zh-TW" altLang="en-US" sz="2600" b="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王信閎</a:t>
            </a:r>
            <a:endParaRPr lang="en-US" altLang="zh-TW" sz="2600" b="0" kern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zh-TW" altLang="en-US" sz="2600" b="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銀行金融交易處   固定收益部</a:t>
            </a:r>
            <a:r>
              <a:rPr lang="en-US" altLang="zh-TW" sz="2600" b="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IRD</a:t>
            </a:r>
            <a:endParaRPr lang="zh-TW" altLang="en-US" sz="2600" b="0" kern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zh-TW" altLang="en-US" kern="0" dirty="0">
              <a:solidFill>
                <a:srgbClr val="00000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rgbClr val="B8996C"/>
              </a:buClr>
              <a:buFont typeface="Wingdings" panose="05000000000000000000" pitchFamily="2" charset="2"/>
              <a:buNone/>
              <a:defRPr/>
            </a:pPr>
            <a:endParaRPr lang="zh-TW" altLang="en-US" b="0" kern="0" dirty="0">
              <a:solidFill>
                <a:srgbClr val="00000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rgbClr val="B8996C"/>
              </a:buClr>
              <a:buFont typeface="Wingdings" panose="05000000000000000000" pitchFamily="2" charset="2"/>
              <a:buNone/>
              <a:defRPr/>
            </a:pPr>
            <a:endParaRPr lang="en-US" altLang="zh-TW" b="0" kern="0" dirty="0">
              <a:solidFill>
                <a:srgbClr val="000000"/>
              </a:solidFill>
            </a:endParaRPr>
          </a:p>
        </p:txBody>
      </p:sp>
      <p:pic>
        <p:nvPicPr>
          <p:cNvPr id="4101" name="Picture 4" descr="銀行弧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5600700"/>
            <a:ext cx="90852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25621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450"/>
              </a:spcBef>
              <a:buNone/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交易策略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6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逆勢交易 ── 布林通道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+RSI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標債前後價格動能分析</a:t>
            </a:r>
            <a:endParaRPr lang="en-US" altLang="zh-TW" sz="24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450"/>
              </a:spcBef>
              <a:buNone/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zh-TW" altLang="en-US" sz="28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增進客戶端</a:t>
            </a:r>
            <a:r>
              <a:rPr lang="en-US" altLang="zh-TW" sz="28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Flow</a:t>
            </a:r>
            <a:r>
              <a:rPr lang="zh-TW" altLang="en-US" sz="28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之策略</a:t>
            </a:r>
            <a:endParaRPr lang="en-US" altLang="zh-TW" sz="28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16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USD SI + USDTWD FX</a:t>
            </a:r>
            <a:r>
              <a:rPr lang="zh-TW" altLang="en-US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SWAP</a:t>
            </a:r>
            <a:endParaRPr lang="en-US" altLang="zh-TW" sz="24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554DA-6FB8-4A98-AF7A-6C262494CD61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pic>
        <p:nvPicPr>
          <p:cNvPr id="5125" name="圖片 3" descr="一張含有 畫畫, 時鐘 的圖片&#10;&#10;自動產生的描述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1332134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圖片 5" descr="一張含有 畫畫 的圖片&#10;&#10;自動產生的描述"/>
          <p:cNvPicPr>
            <a:picLocks noChangeAspect="1" noChangeArrowheads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3861048"/>
            <a:ext cx="10795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1" descr="一張含有 畫畫 的圖片&#10;&#10;自動產生的描述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250" y="1082176"/>
            <a:ext cx="1800224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中國經濟三駕馬車動能復甦不如預期 ──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175" name="文字方塊 21"/>
          <p:cNvSpPr txBox="1">
            <a:spLocks noChangeArrowheads="1"/>
          </p:cNvSpPr>
          <p:nvPr/>
        </p:nvSpPr>
        <p:spPr bwMode="auto">
          <a:xfrm>
            <a:off x="2762446" y="1235753"/>
            <a:ext cx="360045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/>
            <a:r>
              <a:rPr lang="zh-TW" altLang="en-US" sz="5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逆勢操作</a:t>
            </a:r>
            <a:endParaRPr lang="zh-TW" altLang="en-US" sz="5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77" name="直線接點 23"/>
          <p:cNvCxnSpPr>
            <a:cxnSpLocks noChangeShapeType="1"/>
          </p:cNvCxnSpPr>
          <p:nvPr/>
        </p:nvCxnSpPr>
        <p:spPr bwMode="auto">
          <a:xfrm>
            <a:off x="3131344" y="2097527"/>
            <a:ext cx="28813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9" name="文字方塊 24"/>
          <p:cNvSpPr txBox="1">
            <a:spLocks noChangeArrowheads="1"/>
          </p:cNvSpPr>
          <p:nvPr/>
        </p:nvSpPr>
        <p:spPr bwMode="auto">
          <a:xfrm>
            <a:off x="610715" y="2397106"/>
            <a:ext cx="396128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做多訊號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利率向下穿越布林通道上限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前一天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RSI&gt;70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，顯示超賣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/>
          <p:nvPr/>
        </p:nvCxnSpPr>
        <p:spPr bwMode="auto">
          <a:xfrm flipH="1">
            <a:off x="4562671" y="2397106"/>
            <a:ext cx="9329" cy="38157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24"/>
          <p:cNvSpPr txBox="1">
            <a:spLocks noChangeArrowheads="1"/>
          </p:cNvSpPr>
          <p:nvPr/>
        </p:nvSpPr>
        <p:spPr bwMode="auto">
          <a:xfrm>
            <a:off x="4716016" y="2388667"/>
            <a:ext cx="396128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做空訊號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利率向上穿越布林通道下限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前一天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RSI&lt;30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，顯示超買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431801" y="285753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逆勢做多 ─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債券超賣，預期利率短期反轉向下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010998"/>
          </a:xfrm>
          <a:prstGeom prst="rect">
            <a:avLst/>
          </a:prstGeom>
        </p:spPr>
      </p:pic>
      <p:cxnSp>
        <p:nvCxnSpPr>
          <p:cNvPr id="11" name="直線接點 23"/>
          <p:cNvCxnSpPr>
            <a:cxnSpLocks noChangeShapeType="1"/>
          </p:cNvCxnSpPr>
          <p:nvPr/>
        </p:nvCxnSpPr>
        <p:spPr bwMode="auto">
          <a:xfrm>
            <a:off x="-36512" y="4437112"/>
            <a:ext cx="9180512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" name="圖形 18" descr="箭號: 順時針曲線 以實心填滿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1461">
            <a:off x="1850549" y="1785943"/>
            <a:ext cx="914400" cy="16565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自訂設計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Tx/>
          <a:buFont typeface="Wingdings" panose="05000000000000000000" pitchFamily="2" charset="2"/>
          <a:buNone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Tx/>
          <a:buFont typeface="Wingdings" panose="05000000000000000000" pitchFamily="2" charset="2"/>
          <a:buNone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4072</Words>
  <Application>WPS Presentation</Application>
  <PresentationFormat>如螢幕大小 (4:3)</PresentationFormat>
  <Paragraphs>1397</Paragraphs>
  <Slides>45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1" baseType="lpstr">
      <vt:lpstr>Arial</vt:lpstr>
      <vt:lpstr>新細明體</vt:lpstr>
      <vt:lpstr>Wingdings</vt:lpstr>
      <vt:lpstr>標楷體</vt:lpstr>
      <vt:lpstr>新細明體</vt:lpstr>
      <vt:lpstr>微軟正黑體</vt:lpstr>
      <vt:lpstr>微軟正黑體 Light</vt:lpstr>
      <vt:lpstr>Arial Unicode MS</vt:lpstr>
      <vt:lpstr>Microsoft YaHei</vt:lpstr>
      <vt:lpstr>SimSun</vt:lpstr>
      <vt:lpstr>Arial Unicode MS</vt:lpstr>
      <vt:lpstr>Calibri</vt:lpstr>
      <vt:lpstr>3_自訂設計</vt:lpstr>
      <vt:lpstr>Equation.KSEE3</vt:lpstr>
      <vt:lpstr>Equation.KSEE3</vt:lpstr>
      <vt:lpstr>Equation.KSEE3</vt:lpstr>
      <vt:lpstr>Agenda</vt:lpstr>
      <vt:lpstr>中國經濟三駕馬車動能復甦不如預期 ── 消費</vt:lpstr>
      <vt:lpstr>中國經濟三駕馬車動能復甦不如預期 ── 消費</vt:lpstr>
      <vt:lpstr>中國經濟三駕馬車復甦動能不如預期 ── 消費</vt:lpstr>
      <vt:lpstr>PowerPoint 演示文稿</vt:lpstr>
      <vt:lpstr>PowerPoint 演示文稿</vt:lpstr>
      <vt:lpstr>Agenda</vt:lpstr>
      <vt:lpstr>中國經濟三駕馬車動能復甦不如預期 ── 消費</vt:lpstr>
      <vt:lpstr>逆勢做多 ─ 債券超賣，預期利率短期反轉向下</vt:lpstr>
      <vt:lpstr>逆勢做空 ─ 債券超買，預期利率短期反轉向上</vt:lpstr>
      <vt:lpstr>交易策略 ─ 逆勢操作回測</vt:lpstr>
      <vt:lpstr>逆勢操作回測 ─ 多單出場舉例</vt:lpstr>
      <vt:lpstr>逆勢操作回測 ─ 多單出場舉例(停利)</vt:lpstr>
      <vt:lpstr>逆勢操作回測 ─ 多單出場舉例(十天後出場)</vt:lpstr>
      <vt:lpstr>決定口數 ─ 近期是否觸發RSI背離訊號</vt:lpstr>
      <vt:lpstr>RSI背離條件</vt:lpstr>
      <vt:lpstr>前述逆勢操作+RSI背離舉例</vt:lpstr>
      <vt:lpstr>交易策略 ─ 逆勢操作回測</vt:lpstr>
      <vt:lpstr>逆勢操作回測 ─ 2017年</vt:lpstr>
      <vt:lpstr>逆勢操作回測 ─ 2018年</vt:lpstr>
      <vt:lpstr>Agenda</vt:lpstr>
      <vt:lpstr>大量發債的供給面對價格產生壓力</vt:lpstr>
      <vt:lpstr>交易策略二 --- 標債前放空</vt:lpstr>
      <vt:lpstr>交易策略二 --- 標債前放空</vt:lpstr>
      <vt:lpstr>標債前空單出場舉例</vt:lpstr>
      <vt:lpstr>標債前空單出場舉例</vt:lpstr>
      <vt:lpstr>標債前空單出場舉例</vt:lpstr>
      <vt:lpstr>標債後 ─ 觀察到利率傾向下行</vt:lpstr>
      <vt:lpstr>交易策略二 --- 標債後反手做多</vt:lpstr>
      <vt:lpstr>交易策略二 --- 標債後反手做多</vt:lpstr>
      <vt:lpstr>標債後多單出場舉例</vt:lpstr>
      <vt:lpstr>交易策略二 --- 標前空單、標後多單回測</vt:lpstr>
      <vt:lpstr>兩項交易策略之損益總計(分年度)</vt:lpstr>
      <vt:lpstr>Agenda</vt:lpstr>
      <vt:lpstr>一般美金定存利率越來越低</vt:lpstr>
      <vt:lpstr> USD SI + USDTWD FX SWAP (期初)</vt:lpstr>
      <vt:lpstr> USD SI + USDTWD FX SWAP (期末)</vt:lpstr>
      <vt:lpstr> Swap Point越低，報出收益較FTP越高 – 3M</vt:lpstr>
      <vt:lpstr> Swap Point越低，報出收益較FTP越高 – 6M</vt:lpstr>
      <vt:lpstr>此產品對三方受益</vt:lpstr>
      <vt:lpstr>PowerPoint 演示文稿</vt:lpstr>
      <vt:lpstr> 附件一  Trader 報價USD Swap利息</vt:lpstr>
      <vt:lpstr> 附件二 法人客戶美金定存利率參考</vt:lpstr>
      <vt:lpstr> 附件三 Swap Point 與 SI收益率完整比較圖</vt:lpstr>
      <vt:lpstr> 附件四 Swap Point報出的收益和FTP相比 – 1Y</vt:lpstr>
    </vt:vector>
  </TitlesOfParts>
  <Company>tsb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870705</dc:creator>
  <cp:lastModifiedBy>user</cp:lastModifiedBy>
  <cp:revision>1811</cp:revision>
  <cp:lastPrinted>2018-09-17T03:53:00Z</cp:lastPrinted>
  <dcterms:created xsi:type="dcterms:W3CDTF">2004-04-09T03:27:00Z</dcterms:created>
  <dcterms:modified xsi:type="dcterms:W3CDTF">2023-06-28T05:02:44Z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