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1" r:id="rId4"/>
    <p:sldId id="258" r:id="rId5"/>
    <p:sldId id="273" r:id="rId6"/>
    <p:sldId id="268" r:id="rId7"/>
    <p:sldId id="269" r:id="rId8"/>
    <p:sldId id="270" r:id="rId9"/>
    <p:sldId id="275" r:id="rId10"/>
    <p:sldId id="278" r:id="rId11"/>
    <p:sldId id="276" r:id="rId12"/>
    <p:sldId id="277" r:id="rId13"/>
    <p:sldId id="279" r:id="rId14"/>
    <p:sldId id="280" r:id="rId15"/>
    <p:sldId id="281" r:id="rId16"/>
    <p:sldId id="283" r:id="rId17"/>
    <p:sldId id="284" r:id="rId18"/>
    <p:sldId id="282" r:id="rId19"/>
    <p:sldId id="265" r:id="rId20"/>
    <p:sldId id="260" r:id="rId21"/>
    <p:sldId id="266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39838-15F9-494B-BE16-08C8D43620DC}" type="datetimeFigureOut">
              <a:rPr kumimoji="1" lang="zh-TW" altLang="en-US" smtClean="0"/>
              <a:t>2023/4/24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9E67F-66B7-0046-B233-1EF7A7ED335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11085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9E67F-66B7-0046-B233-1EF7A7ED3354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72110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ea typeface="Calibri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9E67F-66B7-0046-B233-1EF7A7ED3354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39223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9E67F-66B7-0046-B233-1EF7A7ED3354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7886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9E67F-66B7-0046-B233-1EF7A7ED3354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0224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9E67F-66B7-0046-B233-1EF7A7ED3354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6544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9E67F-66B7-0046-B233-1EF7A7ED3354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20455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18FD0A-D6C8-A82A-96AC-73D7B8E06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604B30-884E-7142-3BA0-0E3F0F4B7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E38197-30FB-C623-7E02-5FE3121E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76C4-57E0-9642-8E54-CD690B1000F7}" type="datetimeFigureOut">
              <a:rPr kumimoji="1" lang="zh-TW" altLang="en-US" smtClean="0"/>
              <a:t>2023/4/24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9CBAEC-D348-C883-52E9-84ECF04E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F5E134-B6FB-518C-E2D4-EC51DAA0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56CA-2C26-4842-A88F-481C0EFF936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40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4BE637-ADBF-4294-17E1-D1753704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C8FFDE4-26D2-294C-1667-D2FB7FF43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60AE89-E149-BE46-6BC4-54DFA3657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76C4-57E0-9642-8E54-CD690B1000F7}" type="datetimeFigureOut">
              <a:rPr kumimoji="1" lang="zh-TW" altLang="en-US" smtClean="0"/>
              <a:t>2023/4/24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0B50C6-2AF6-CAD9-54E3-5213E6500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2B9D51-4A4E-F8D8-6FD7-FAADEF4E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56CA-2C26-4842-A88F-481C0EFF936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726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3BAF98B-424D-1831-C922-72F9817B0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A8E8909-8B15-AEDE-90FD-481E4CCC6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553307-FAC4-3E96-AC5A-4A8B6C101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76C4-57E0-9642-8E54-CD690B1000F7}" type="datetimeFigureOut">
              <a:rPr kumimoji="1" lang="zh-TW" altLang="en-US" smtClean="0"/>
              <a:t>2023/4/24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40B9D2-B4EF-01E9-32A4-3820046C3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A60BA0-6810-8005-C03B-BBD975106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56CA-2C26-4842-A88F-481C0EFF936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886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0D9115-3CA0-FC26-49E8-89F04E90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F70E00-888B-CD32-2815-307DAD721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E2A4C3-C868-773A-54C4-15006D70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76C4-57E0-9642-8E54-CD690B1000F7}" type="datetimeFigureOut">
              <a:rPr kumimoji="1" lang="zh-TW" altLang="en-US" smtClean="0"/>
              <a:t>2023/4/24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CA8604-90B3-975A-F7FB-20CA3DB9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A911AD-B91C-C0C7-6543-52D980D5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56CA-2C26-4842-A88F-481C0EFF936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6201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91F152-CA29-2164-3515-20F26DAB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A04871-0225-FDD8-DAC2-7F3590AAF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8CB132-1EF3-026D-C9A0-16782B84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76C4-57E0-9642-8E54-CD690B1000F7}" type="datetimeFigureOut">
              <a:rPr kumimoji="1" lang="zh-TW" altLang="en-US" smtClean="0"/>
              <a:t>2023/4/24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5F04B5-E240-9EFA-9A1C-93EAD9D7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C4E09C-F2E0-F26A-D91E-87E78A99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56CA-2C26-4842-A88F-481C0EFF936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338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E33F46-1470-4164-F992-35E902AD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BC5CC7-73A7-9D79-1333-CF0DB98B2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8E7CB7-424D-20F9-1D56-FE0DA4C17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683334-0FC3-8C3B-A780-E66AC1199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76C4-57E0-9642-8E54-CD690B1000F7}" type="datetimeFigureOut">
              <a:rPr kumimoji="1" lang="zh-TW" altLang="en-US" smtClean="0"/>
              <a:t>2023/4/24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16EF02-CA4C-EF58-D036-40C5F9F0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CE31A0-B58C-D9D8-74DD-2AB645B32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56CA-2C26-4842-A88F-481C0EFF936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283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BD95C8-9421-BAAF-C6AE-E617C2610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E3AFBA-6F7B-18B2-A647-4051B7A37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1647C5-98B5-EB52-B4E4-16917AC94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84C86EE-F417-F0B6-A0C7-58DFF2F3A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7EF2E1C-AD0B-28A8-7180-6AF7A1ED2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88D03BC-1929-9DFE-4030-D27BCE76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76C4-57E0-9642-8E54-CD690B1000F7}" type="datetimeFigureOut">
              <a:rPr kumimoji="1" lang="zh-TW" altLang="en-US" smtClean="0"/>
              <a:t>2023/4/24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3B5EED3-51CB-9EB3-8747-6F1D3EA9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EC49A63-50B9-38BC-3D41-8B1E2383E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56CA-2C26-4842-A88F-481C0EFF936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373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2467F9-A4E9-36AB-15AC-3D9CF8C6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194491C-2F9D-9E8E-FE19-A1CD55A0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76C4-57E0-9642-8E54-CD690B1000F7}" type="datetimeFigureOut">
              <a:rPr kumimoji="1" lang="zh-TW" altLang="en-US" smtClean="0"/>
              <a:t>2023/4/24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D15C265-8518-BD8C-795C-D5295ED6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8F70D83-E207-80EA-0AD8-61987E6FD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56CA-2C26-4842-A88F-481C0EFF936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348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684F78B-51BD-D34C-341A-E73A5989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76C4-57E0-9642-8E54-CD690B1000F7}" type="datetimeFigureOut">
              <a:rPr kumimoji="1" lang="zh-TW" altLang="en-US" smtClean="0"/>
              <a:t>2023/4/24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91933B7-3EFC-F372-52A2-AF50342E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AC1DAC-27CD-245C-F840-7763D856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56CA-2C26-4842-A88F-481C0EFF936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04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11C5BA-2006-A2C9-1154-0E376D00D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6022D6-3DA1-9D1C-2043-910577CD6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B7983C-81B6-A5F2-6018-29AC7CD44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794D53-49F6-5D91-FAA6-DDBFE177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76C4-57E0-9642-8E54-CD690B1000F7}" type="datetimeFigureOut">
              <a:rPr kumimoji="1" lang="zh-TW" altLang="en-US" smtClean="0"/>
              <a:t>2023/4/24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13B119-06B3-5442-0DB6-2ADBAEF42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9E94E8-FC75-AE61-ED34-9A83ED41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56CA-2C26-4842-A88F-481C0EFF936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117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CC660-BE25-71EC-61D4-66BE0D8D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2A56ABD-80BD-2D6B-3EED-6729AFA917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BEBC02-63BF-DBE1-C9B8-81EFD1017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7CD499-3B89-533A-29AE-F75BA2FA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76C4-57E0-9642-8E54-CD690B1000F7}" type="datetimeFigureOut">
              <a:rPr kumimoji="1" lang="zh-TW" altLang="en-US" smtClean="0"/>
              <a:t>2023/4/24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AA85B1-E2DA-679E-014B-8569CB22F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9F762A-32FA-D23E-3C22-24068D3B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56CA-2C26-4842-A88F-481C0EFF936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989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75A7C03-5B92-CFDD-367D-095141382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5A27D2-0B81-6F42-2435-A4AC2FCB1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76848C-314D-2D2B-A58C-1EEAB1E4D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676C4-57E0-9642-8E54-CD690B1000F7}" type="datetimeFigureOut">
              <a:rPr kumimoji="1" lang="zh-TW" altLang="en-US" smtClean="0"/>
              <a:t>2023/4/24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D2FC58-5E04-A903-FC07-8F9FAB3E5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A904BB-201E-BA25-4763-84B105C04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E56CA-2C26-4842-A88F-481C0EFF936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429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10D17F3-B9FC-9A84-2E14-5FECDF825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1335290"/>
            <a:ext cx="5334930" cy="3004145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altLang="zh-TW" b="1">
                <a:ea typeface="新細明體"/>
                <a:cs typeface="Calibri Light"/>
              </a:rPr>
              <a:t>THREE METHODS OF PREDICTING DIABETES</a:t>
            </a:r>
            <a:endParaRPr lang="en-US" altLang="zh-TW" b="1" kern="1200">
              <a:latin typeface="+mj-lt"/>
              <a:ea typeface="新細明體"/>
              <a:cs typeface="Calibri Light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326889-4849-3383-4EBA-A1967D68E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4622009"/>
            <a:ext cx="5334931" cy="21892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TW" sz="2200" b="1" i="0" u="none" strike="noStrike">
                <a:effectLst/>
              </a:rPr>
              <a:t>YU </a:t>
            </a:r>
            <a:r>
              <a:rPr lang="en-US" altLang="zh-TW" sz="2200" b="1"/>
              <a:t>CHIEH CHENG</a:t>
            </a:r>
            <a:endParaRPr lang="en-US" altLang="zh-TW" sz="2200" b="1" i="0" u="none" strike="noStrike">
              <a:effectLst/>
            </a:endParaRPr>
          </a:p>
          <a:p>
            <a:pPr>
              <a:spcBef>
                <a:spcPts val="0"/>
              </a:spcBef>
            </a:pPr>
            <a:r>
              <a:rPr lang="en-US" altLang="zh-TW" sz="2200" b="1" i="0" u="none" strike="noStrike">
                <a:effectLst/>
              </a:rPr>
              <a:t>HE JIN CHU</a:t>
            </a:r>
          </a:p>
          <a:p>
            <a:pPr>
              <a:spcBef>
                <a:spcPts val="0"/>
              </a:spcBef>
            </a:pPr>
            <a:r>
              <a:rPr lang="en-US" altLang="zh-TW" sz="2200" b="1" i="0" u="none" strike="noStrike">
                <a:effectLst/>
              </a:rPr>
              <a:t>CHUEH HSIEN LUO</a:t>
            </a:r>
          </a:p>
          <a:p>
            <a:br>
              <a:rPr lang="en-US" altLang="zh-TW" sz="2200" b="1"/>
            </a:br>
            <a:br>
              <a:rPr lang="en-US" altLang="zh-TW" sz="2200" b="1"/>
            </a:br>
            <a:endParaRPr kumimoji="1" lang="en-US" altLang="zh-TW" sz="2200" b="1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4" name="Picture 27">
            <a:extLst>
              <a:ext uri="{FF2B5EF4-FFF2-40B4-BE49-F238E27FC236}">
                <a16:creationId xmlns:a16="http://schemas.microsoft.com/office/drawing/2014/main" id="{01EBD11A-5BD6-8B82-DEEC-4101AA3877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20" r="25380" b="-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BD7B31D-0232-92B7-9274-E17E7AC0B549}"/>
              </a:ext>
            </a:extLst>
          </p:cNvPr>
          <p:cNvSpPr txBox="1"/>
          <p:nvPr/>
        </p:nvSpPr>
        <p:spPr>
          <a:xfrm>
            <a:off x="6863953" y="161746"/>
            <a:ext cx="517921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kumimoji="1" lang="zh-TW" altLang="en-US" sz="2000" b="1">
                <a:latin typeface="+mj-lt"/>
                <a:ea typeface="新細明體"/>
                <a:cs typeface="+mj-cs"/>
              </a:rPr>
              <a:t>ITEC-620-001 FINAL PROJECT</a:t>
            </a:r>
            <a:endParaRPr lang="zh-TW" sz="200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4749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2F095F1-A9D2-F6B7-8C09-E58DDF37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815"/>
            <a:ext cx="10515600" cy="1348065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  <a:latin typeface="Segoe UI"/>
                <a:ea typeface="+mj-lt"/>
                <a:cs typeface="Segoe UI"/>
              </a:rPr>
              <a:t>ANALYSIS METHOD  1 – KNN(1/2)</a:t>
            </a:r>
            <a:endParaRPr lang="en-US" sz="3600">
              <a:solidFill>
                <a:srgbClr val="FFFFFF"/>
              </a:solidFill>
              <a:latin typeface="Segoe UI"/>
              <a:ea typeface="+mj-lt"/>
              <a:cs typeface="Segoe UI"/>
            </a:endParaRPr>
          </a:p>
        </p:txBody>
      </p:sp>
      <p:pic>
        <p:nvPicPr>
          <p:cNvPr id="3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EF477AE9-899D-669B-EA77-CC2A0B7AA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3" y="2638195"/>
            <a:ext cx="7734846" cy="289275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27D0415-D861-46C6-A66B-CDBD87E71F75}"/>
              </a:ext>
            </a:extLst>
          </p:cNvPr>
          <p:cNvSpPr txBox="1"/>
          <p:nvPr/>
        </p:nvSpPr>
        <p:spPr>
          <a:xfrm>
            <a:off x="4345002" y="5943198"/>
            <a:ext cx="350519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400">
                <a:solidFill>
                  <a:srgbClr val="FF0000"/>
                </a:solidFill>
                <a:ea typeface="+mn-lt"/>
                <a:cs typeface="+mn-lt"/>
              </a:rPr>
              <a:t>A</a:t>
            </a:r>
            <a:r>
              <a:rPr lang="zh-TW" sz="2400">
                <a:solidFill>
                  <a:srgbClr val="FF0000"/>
                </a:solidFill>
                <a:ea typeface="+mn-lt"/>
                <a:cs typeface="+mn-lt"/>
              </a:rPr>
              <a:t>ccuracy rate</a:t>
            </a:r>
            <a:r>
              <a:rPr lang="en-US" altLang="zh-TW" sz="2400">
                <a:solidFill>
                  <a:srgbClr val="FF0000"/>
                </a:solidFill>
                <a:ea typeface="+mn-lt"/>
                <a:cs typeface="+mn-lt"/>
              </a:rPr>
              <a:t>: </a:t>
            </a:r>
            <a:r>
              <a:rPr lang="en-US" sz="240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0.7045455</a:t>
            </a:r>
          </a:p>
          <a:p>
            <a:endParaRPr lang="en-US" sz="2400">
              <a:latin typeface="Calibri"/>
              <a:cs typeface="Calibri"/>
            </a:endParaRP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2EF582F0-389D-C384-B870-1373BD5FF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759958"/>
              </p:ext>
            </p:extLst>
          </p:nvPr>
        </p:nvGraphicFramePr>
        <p:xfrm>
          <a:off x="8091748" y="3177006"/>
          <a:ext cx="3997776" cy="1964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2592">
                  <a:extLst>
                    <a:ext uri="{9D8B030D-6E8A-4147-A177-3AD203B41FA5}">
                      <a16:colId xmlns:a16="http://schemas.microsoft.com/office/drawing/2014/main" val="2047802747"/>
                    </a:ext>
                  </a:extLst>
                </a:gridCol>
                <a:gridCol w="1332592">
                  <a:extLst>
                    <a:ext uri="{9D8B030D-6E8A-4147-A177-3AD203B41FA5}">
                      <a16:colId xmlns:a16="http://schemas.microsoft.com/office/drawing/2014/main" val="3791169162"/>
                    </a:ext>
                  </a:extLst>
                </a:gridCol>
                <a:gridCol w="1332592">
                  <a:extLst>
                    <a:ext uri="{9D8B030D-6E8A-4147-A177-3AD203B41FA5}">
                      <a16:colId xmlns:a16="http://schemas.microsoft.com/office/drawing/2014/main" val="3782124061"/>
                    </a:ext>
                  </a:extLst>
                </a:gridCol>
              </a:tblGrid>
              <a:tr h="491089">
                <a:tc gridSpan="3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TW" sz="2400">
                          <a:solidFill>
                            <a:srgbClr val="202124"/>
                          </a:solidFill>
                          <a:ea typeface="新細明體"/>
                          <a:cs typeface="Calibri"/>
                        </a:rPr>
                        <a:t>Diabetes </a:t>
                      </a:r>
                      <a:r>
                        <a:rPr lang="en-US" altLang="zh-TW" sz="2400" kern="1200" noProof="0">
                          <a:solidFill>
                            <a:schemeClr val="tx1"/>
                          </a:solidFill>
                          <a:latin typeface="+mn-lt"/>
                          <a:ea typeface="+mn-lt"/>
                          <a:cs typeface="+mn-lt"/>
                        </a:rPr>
                        <a:t>.</a:t>
                      </a:r>
                      <a:r>
                        <a:rPr lang="en-US" altLang="zh-TW" sz="2400" kern="1200" noProof="0" err="1">
                          <a:solidFill>
                            <a:schemeClr val="tx1"/>
                          </a:solidFill>
                          <a:latin typeface="+mn-lt"/>
                          <a:ea typeface="+mn-lt"/>
                          <a:cs typeface="+mn-lt"/>
                        </a:rPr>
                        <a:t>test.results</a:t>
                      </a:r>
                      <a:endParaRPr lang="zh-TW" altLang="en-US" sz="2400" kern="1200">
                        <a:solidFill>
                          <a:schemeClr val="tx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756407"/>
                  </a:ext>
                </a:extLst>
              </a:tr>
              <a:tr h="491089">
                <a:tc>
                  <a:txBody>
                    <a:bodyPr/>
                    <a:lstStyle/>
                    <a:p>
                      <a:r>
                        <a:rPr lang="zh-TW" altLang="en-US" sz="2400" kern="1200">
                          <a:solidFill>
                            <a:schemeClr val="tx1"/>
                          </a:solidFill>
                          <a:latin typeface="+mn-lt"/>
                          <a:ea typeface="+mn-lt"/>
                          <a:cs typeface="+mn-lt"/>
                        </a:rPr>
                        <a:t>da.knn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kern="1200">
                          <a:solidFill>
                            <a:schemeClr val="tx1"/>
                          </a:solidFill>
                          <a:latin typeface="+mn-lt"/>
                          <a:ea typeface="+mn-lt"/>
                          <a:cs typeface="+mn-lt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kern="1200">
                          <a:solidFill>
                            <a:schemeClr val="tx1"/>
                          </a:solidFill>
                          <a:latin typeface="+mn-lt"/>
                          <a:ea typeface="+mn-lt"/>
                          <a:cs typeface="+mn-lt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452209"/>
                  </a:ext>
                </a:extLst>
              </a:tr>
              <a:tr h="491089">
                <a:tc>
                  <a:txBody>
                    <a:bodyPr/>
                    <a:lstStyle/>
                    <a:p>
                      <a:r>
                        <a:rPr lang="zh-TW" altLang="en-US" sz="2400" kern="1200">
                          <a:solidFill>
                            <a:schemeClr val="tx1"/>
                          </a:solidFill>
                          <a:latin typeface="+mn-lt"/>
                          <a:ea typeface="+mn-lt"/>
                          <a:cs typeface="+mn-lt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kern="1200">
                          <a:solidFill>
                            <a:schemeClr val="tx1"/>
                          </a:solidFill>
                          <a:latin typeface="+mn-lt"/>
                          <a:ea typeface="+mn-lt"/>
                          <a:cs typeface="+mn-lt"/>
                        </a:rPr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kern="1200">
                          <a:solidFill>
                            <a:schemeClr val="tx1"/>
                          </a:solidFill>
                          <a:latin typeface="+mn-lt"/>
                          <a:ea typeface="+mn-lt"/>
                          <a:cs typeface="+mn-lt"/>
                        </a:rPr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23559"/>
                  </a:ext>
                </a:extLst>
              </a:tr>
              <a:tr h="491089">
                <a:tc>
                  <a:txBody>
                    <a:bodyPr/>
                    <a:lstStyle/>
                    <a:p>
                      <a:r>
                        <a:rPr lang="zh-TW" altLang="en-US" sz="2400" kern="1200">
                          <a:solidFill>
                            <a:schemeClr val="tx1"/>
                          </a:solidFill>
                          <a:latin typeface="+mn-lt"/>
                          <a:ea typeface="+mn-lt"/>
                          <a:cs typeface="+mn-lt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kern="1200">
                          <a:solidFill>
                            <a:schemeClr val="tx1"/>
                          </a:solidFill>
                          <a:latin typeface="+mn-lt"/>
                          <a:ea typeface="+mn-lt"/>
                          <a:cs typeface="+mn-lt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kern="1200">
                          <a:solidFill>
                            <a:schemeClr val="tx1"/>
                          </a:solidFill>
                          <a:latin typeface="+mn-lt"/>
                          <a:ea typeface="+mn-lt"/>
                          <a:cs typeface="+mn-lt"/>
                        </a:rP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554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259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2F095F1-A9D2-F6B7-8C09-E58DDF37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815"/>
            <a:ext cx="10515600" cy="1348065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  <a:latin typeface="Segoe UI"/>
                <a:ea typeface="+mj-lt"/>
                <a:cs typeface="Segoe UI"/>
              </a:rPr>
              <a:t>ANALYSIS METHOD  1 – KNN(2/2)</a:t>
            </a:r>
            <a:endParaRPr lang="zh-TW" altLang="en-US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761D074D-D3B2-6176-13FE-52D98B28F0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8970" y="3160952"/>
            <a:ext cx="11911011" cy="87633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6BB2668-CC2C-C019-681B-F9C653226E1D}"/>
              </a:ext>
            </a:extLst>
          </p:cNvPr>
          <p:cNvSpPr txBox="1"/>
          <p:nvPr/>
        </p:nvSpPr>
        <p:spPr>
          <a:xfrm>
            <a:off x="138970" y="4850825"/>
            <a:ext cx="63388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400">
                <a:solidFill>
                  <a:srgbClr val="FF0000"/>
                </a:solidFill>
                <a:latin typeface="Calibri"/>
                <a:ea typeface="新細明體"/>
                <a:cs typeface="Calibri"/>
              </a:rPr>
              <a:t>Predict numbers: </a:t>
            </a:r>
            <a:r>
              <a:rPr lang="en-US" altLang="zh-TW" sz="2400">
                <a:solidFill>
                  <a:srgbClr val="FF0000"/>
                </a:solidFill>
                <a:ea typeface="+mn-lt"/>
                <a:cs typeface="+mn-lt"/>
              </a:rPr>
              <a:t>0.23</a:t>
            </a:r>
            <a:r>
              <a:rPr lang="en-US" altLang="zh-TW" sz="2400">
                <a:solidFill>
                  <a:srgbClr val="FF0000"/>
                </a:solidFill>
                <a:latin typeface="Calibri"/>
                <a:ea typeface="新細明體"/>
                <a:cs typeface="Calibri"/>
              </a:rPr>
              <a:t>,</a:t>
            </a:r>
            <a:r>
              <a:rPr lang="zh-TW" sz="2400">
                <a:solidFill>
                  <a:srgbClr val="FF0000"/>
                </a:solidFill>
                <a:latin typeface="Calibri"/>
                <a:ea typeface="新細明體"/>
                <a:cs typeface="Calibri"/>
              </a:rPr>
              <a:t> 0.51</a:t>
            </a:r>
            <a:r>
              <a:rPr lang="en-US" altLang="zh-TW" sz="2400">
                <a:solidFill>
                  <a:srgbClr val="FF0000"/>
                </a:solidFill>
                <a:latin typeface="Calibri"/>
                <a:ea typeface="新細明體"/>
                <a:cs typeface="Calibri"/>
              </a:rPr>
              <a:t>,</a:t>
            </a:r>
            <a:r>
              <a:rPr lang="zh-TW" sz="2400">
                <a:solidFill>
                  <a:srgbClr val="FF0000"/>
                </a:solidFill>
                <a:latin typeface="Calibri"/>
                <a:ea typeface="新細明體"/>
                <a:cs typeface="Calibri"/>
              </a:rPr>
              <a:t> 0.20</a:t>
            </a:r>
            <a:r>
              <a:rPr lang="en-US" altLang="zh-TW" sz="2400">
                <a:solidFill>
                  <a:srgbClr val="FF0000"/>
                </a:solidFill>
                <a:latin typeface="Calibri"/>
                <a:ea typeface="新細明體"/>
                <a:cs typeface="Calibri"/>
              </a:rPr>
              <a:t>,</a:t>
            </a:r>
            <a:r>
              <a:rPr lang="zh-TW" sz="2400">
                <a:solidFill>
                  <a:srgbClr val="FF0000"/>
                </a:solidFill>
                <a:latin typeface="Calibri"/>
                <a:ea typeface="新細明體"/>
                <a:cs typeface="Calibri"/>
              </a:rPr>
              <a:t> 0.23</a:t>
            </a:r>
            <a:r>
              <a:rPr lang="en-US" altLang="zh-TW" sz="2400">
                <a:solidFill>
                  <a:srgbClr val="FF0000"/>
                </a:solidFill>
                <a:latin typeface="Calibri"/>
                <a:ea typeface="新細明體"/>
                <a:cs typeface="Calibri"/>
              </a:rPr>
              <a:t>,</a:t>
            </a:r>
            <a:r>
              <a:rPr lang="zh-TW" sz="2400">
                <a:solidFill>
                  <a:srgbClr val="FF0000"/>
                </a:solidFill>
                <a:latin typeface="Calibri"/>
                <a:ea typeface="新細明體"/>
                <a:cs typeface="Calibri"/>
              </a:rPr>
              <a:t> 0.34</a:t>
            </a:r>
            <a:r>
              <a:rPr lang="en-US" altLang="zh-TW" sz="2400">
                <a:solidFill>
                  <a:srgbClr val="FF0000"/>
                </a:solidFill>
                <a:latin typeface="Calibri"/>
                <a:ea typeface="新細明體"/>
                <a:cs typeface="Calibri"/>
              </a:rPr>
              <a:t>,</a:t>
            </a:r>
            <a:r>
              <a:rPr lang="zh-TW" sz="2400">
                <a:solidFill>
                  <a:srgbClr val="FF0000"/>
                </a:solidFill>
                <a:latin typeface="Calibri"/>
                <a:ea typeface="新細明體"/>
                <a:cs typeface="Calibri"/>
              </a:rPr>
              <a:t> 0.09</a:t>
            </a:r>
          </a:p>
        </p:txBody>
      </p:sp>
    </p:spTree>
    <p:extLst>
      <p:ext uri="{BB962C8B-B14F-4D97-AF65-F5344CB8AC3E}">
        <p14:creationId xmlns:p14="http://schemas.microsoft.com/office/powerpoint/2010/main" val="1371747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2F095F1-A9D2-F6B7-8C09-E58DDF37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294" y="436940"/>
            <a:ext cx="11539536" cy="1288535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  <a:latin typeface="Segoe UI"/>
                <a:ea typeface="+mj-lt"/>
                <a:cs typeface="Segoe UI"/>
              </a:rPr>
              <a:t>ANALYSIS METHOD  2 -- LOGISTIC REGRESSION(1/2)</a:t>
            </a:r>
            <a:endParaRPr lang="en-US" sz="3600">
              <a:solidFill>
                <a:srgbClr val="FFFFFF"/>
              </a:solidFill>
              <a:latin typeface="Segoe UI"/>
              <a:ea typeface="+mj-lt"/>
              <a:cs typeface="Segoe UI"/>
            </a:endParaRPr>
          </a:p>
          <a:p>
            <a:endParaRPr lang="en-US" sz="3600" b="1">
              <a:solidFill>
                <a:srgbClr val="FFFFFF"/>
              </a:solidFill>
              <a:latin typeface="Segoe UI"/>
              <a:ea typeface="+mj-lt"/>
              <a:cs typeface="Segoe UI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27D0415-D861-46C6-A66B-CDBD87E71F75}"/>
              </a:ext>
            </a:extLst>
          </p:cNvPr>
          <p:cNvSpPr txBox="1"/>
          <p:nvPr/>
        </p:nvSpPr>
        <p:spPr>
          <a:xfrm>
            <a:off x="4338643" y="5389465"/>
            <a:ext cx="350519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2400">
                <a:solidFill>
                  <a:srgbClr val="FF0000"/>
                </a:solidFill>
                <a:ea typeface="+mn-lt"/>
                <a:cs typeface="+mn-lt"/>
              </a:rPr>
              <a:t>A</a:t>
            </a:r>
            <a:r>
              <a:rPr lang="zh-TW" sz="2400">
                <a:solidFill>
                  <a:srgbClr val="FF0000"/>
                </a:solidFill>
                <a:ea typeface="+mn-lt"/>
                <a:cs typeface="+mn-lt"/>
              </a:rPr>
              <a:t>ccuracy rate</a:t>
            </a:r>
            <a:r>
              <a:rPr lang="en-US" altLang="zh-TW" sz="2400">
                <a:solidFill>
                  <a:srgbClr val="FF0000"/>
                </a:solidFill>
                <a:ea typeface="+mn-lt"/>
                <a:cs typeface="+mn-lt"/>
              </a:rPr>
              <a:t>: </a:t>
            </a:r>
            <a:r>
              <a:rPr lang="en-US" altLang="zh-TW" sz="240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0.7824675</a:t>
            </a:r>
            <a:endParaRPr lang="en-US" sz="2400">
              <a:solidFill>
                <a:srgbClr val="FF0000"/>
              </a:solidFill>
              <a:latin typeface="Calibri"/>
              <a:ea typeface="+mn-lt"/>
              <a:cs typeface="+mn-lt"/>
            </a:endParaRPr>
          </a:p>
          <a:p>
            <a:endParaRPr lang="en-US" sz="2400">
              <a:latin typeface="Calibri"/>
              <a:cs typeface="Calibri"/>
            </a:endParaRP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2EF582F0-389D-C384-B870-1373BD5FF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889795"/>
              </p:ext>
            </p:extLst>
          </p:nvPr>
        </p:nvGraphicFramePr>
        <p:xfrm>
          <a:off x="7922172" y="2732689"/>
          <a:ext cx="4217185" cy="18413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7364">
                  <a:extLst>
                    <a:ext uri="{9D8B030D-6E8A-4147-A177-3AD203B41FA5}">
                      <a16:colId xmlns:a16="http://schemas.microsoft.com/office/drawing/2014/main" val="2047802747"/>
                    </a:ext>
                  </a:extLst>
                </a:gridCol>
                <a:gridCol w="994851">
                  <a:extLst>
                    <a:ext uri="{9D8B030D-6E8A-4147-A177-3AD203B41FA5}">
                      <a16:colId xmlns:a16="http://schemas.microsoft.com/office/drawing/2014/main" val="3791169162"/>
                    </a:ext>
                  </a:extLst>
                </a:gridCol>
                <a:gridCol w="864970">
                  <a:extLst>
                    <a:ext uri="{9D8B030D-6E8A-4147-A177-3AD203B41FA5}">
                      <a16:colId xmlns:a16="http://schemas.microsoft.com/office/drawing/2014/main" val="3782124061"/>
                    </a:ext>
                  </a:extLst>
                </a:gridCol>
              </a:tblGrid>
              <a:tr h="460329">
                <a:tc gridSpan="3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TW" sz="2400">
                          <a:solidFill>
                            <a:srgbClr val="202124"/>
                          </a:solidFill>
                          <a:ea typeface="新細明體"/>
                          <a:cs typeface="Calibri"/>
                        </a:rPr>
                        <a:t>Diabetes </a:t>
                      </a:r>
                      <a:r>
                        <a:rPr lang="en-US" altLang="zh-TW" sz="2400" kern="1200" noProof="0">
                          <a:solidFill>
                            <a:schemeClr val="tx1"/>
                          </a:solidFill>
                          <a:latin typeface="+mn-lt"/>
                          <a:ea typeface="+mn-lt"/>
                          <a:cs typeface="+mn-lt"/>
                        </a:rPr>
                        <a:t>.test. results</a:t>
                      </a:r>
                      <a:endParaRPr lang="zh-TW" altLang="en-US" sz="2400" kern="1200">
                        <a:solidFill>
                          <a:schemeClr val="tx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756407"/>
                  </a:ext>
                </a:extLst>
              </a:tr>
              <a:tr h="46032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TW" sz="2400" kern="1200" noProof="0">
                          <a:solidFill>
                            <a:schemeClr val="tx1"/>
                          </a:solidFill>
                          <a:latin typeface="+mn-lt"/>
                          <a:ea typeface="+mn-lt"/>
                          <a:cs typeface="+mn-lt"/>
                        </a:rPr>
                        <a:t>Classifications</a:t>
                      </a:r>
                      <a:endParaRPr lang="zh-TW" altLang="en-US" sz="2400" kern="1200">
                        <a:solidFill>
                          <a:schemeClr val="tx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kern="1200">
                          <a:solidFill>
                            <a:schemeClr val="tx1"/>
                          </a:solidFill>
                          <a:latin typeface="+mn-lt"/>
                          <a:ea typeface="+mn-lt"/>
                          <a:cs typeface="+mn-lt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kern="1200">
                          <a:solidFill>
                            <a:schemeClr val="tx1"/>
                          </a:solidFill>
                          <a:latin typeface="+mn-lt"/>
                          <a:ea typeface="+mn-lt"/>
                          <a:cs typeface="+mn-lt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452209"/>
                  </a:ext>
                </a:extLst>
              </a:tr>
              <a:tr h="460329">
                <a:tc>
                  <a:txBody>
                    <a:bodyPr/>
                    <a:lstStyle/>
                    <a:p>
                      <a:r>
                        <a:rPr lang="zh-TW" altLang="en-US" sz="2400" kern="1200">
                          <a:solidFill>
                            <a:schemeClr val="tx1"/>
                          </a:solidFill>
                          <a:latin typeface="+mn-lt"/>
                          <a:ea typeface="+mn-lt"/>
                          <a:cs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kern="1200">
                          <a:solidFill>
                            <a:schemeClr val="tx1"/>
                          </a:solidFill>
                          <a:latin typeface="+mn-lt"/>
                          <a:ea typeface="+mn-lt"/>
                          <a:cs typeface="+mn-lt"/>
                        </a:rP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kern="1200">
                          <a:solidFill>
                            <a:schemeClr val="tx1"/>
                          </a:solidFill>
                          <a:latin typeface="+mn-lt"/>
                          <a:ea typeface="+mn-lt"/>
                          <a:cs typeface="+mn-lt"/>
                        </a:rPr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23559"/>
                  </a:ext>
                </a:extLst>
              </a:tr>
              <a:tr h="46032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 sz="2400" kern="1200">
                          <a:solidFill>
                            <a:schemeClr val="tx1"/>
                          </a:solidFill>
                          <a:latin typeface="+mn-lt"/>
                          <a:ea typeface="+mn-lt"/>
                          <a:cs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kern="1200">
                          <a:solidFill>
                            <a:schemeClr val="tx1"/>
                          </a:solidFill>
                          <a:latin typeface="+mn-lt"/>
                          <a:ea typeface="+mn-lt"/>
                          <a:cs typeface="+mn-lt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kern="1200">
                          <a:solidFill>
                            <a:schemeClr val="tx1"/>
                          </a:solidFill>
                          <a:latin typeface="+mn-lt"/>
                          <a:ea typeface="+mn-lt"/>
                          <a:cs typeface="+mn-lt"/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554416"/>
                  </a:ext>
                </a:extLst>
              </a:tr>
            </a:tbl>
          </a:graphicData>
        </a:graphic>
      </p:graphicFrame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FD484B8F-243B-7CDA-2C8D-863497DE4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5" y="2687266"/>
            <a:ext cx="7818018" cy="198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1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2F095F1-A9D2-F6B7-8C09-E58DDF37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294" y="436940"/>
            <a:ext cx="11539536" cy="1288535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  <a:latin typeface="Segoe UI"/>
                <a:ea typeface="+mj-lt"/>
                <a:cs typeface="Segoe UI"/>
              </a:rPr>
              <a:t>ANALYSIS METHOD  2 -- LOGISTIC REGRESSION(2/2)</a:t>
            </a:r>
            <a:endParaRPr lang="en-US" sz="3600">
              <a:solidFill>
                <a:srgbClr val="FFFFFF"/>
              </a:solidFill>
              <a:latin typeface="Segoe UI"/>
              <a:ea typeface="+mj-lt"/>
              <a:cs typeface="Segoe UI"/>
            </a:endParaRPr>
          </a:p>
          <a:p>
            <a:endParaRPr lang="en-US" sz="3600" b="1">
              <a:solidFill>
                <a:srgbClr val="FFFFFF"/>
              </a:solidFill>
              <a:latin typeface="Segoe UI"/>
              <a:ea typeface="+mj-lt"/>
              <a:cs typeface="Segoe UI"/>
            </a:endParaRPr>
          </a:p>
        </p:txBody>
      </p:sp>
      <p:pic>
        <p:nvPicPr>
          <p:cNvPr id="3" name="圖片 4">
            <a:extLst>
              <a:ext uri="{FF2B5EF4-FFF2-40B4-BE49-F238E27FC236}">
                <a16:creationId xmlns:a16="http://schemas.microsoft.com/office/drawing/2014/main" id="{1633A178-55C7-42D2-FBE9-8CB39928F3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5294" y="2940061"/>
            <a:ext cx="9453618" cy="129588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348AC73-0D17-CD3D-56C2-A098DF711D1B}"/>
              </a:ext>
            </a:extLst>
          </p:cNvPr>
          <p:cNvSpPr txBox="1"/>
          <p:nvPr/>
        </p:nvSpPr>
        <p:spPr>
          <a:xfrm>
            <a:off x="445294" y="5105043"/>
            <a:ext cx="73247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400">
                <a:solidFill>
                  <a:srgbClr val="FF0000"/>
                </a:solidFill>
                <a:latin typeface="Calibri"/>
                <a:ea typeface="新細明體"/>
                <a:cs typeface="Calibri"/>
              </a:rPr>
              <a:t>Predict numbers: 0.13, 0.54, 0.31, 0.20, 0.26, 0.08 </a:t>
            </a:r>
            <a:endParaRPr lang="zh-TW" sz="2400">
              <a:solidFill>
                <a:srgbClr val="FF0000"/>
              </a:solidFill>
              <a:latin typeface="Calibri"/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3949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2F095F1-A9D2-F6B7-8C09-E58DDF37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294" y="436940"/>
            <a:ext cx="11539536" cy="1288535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  <a:latin typeface="Segoe UI"/>
                <a:ea typeface="+mj-lt"/>
                <a:cs typeface="Segoe UI"/>
              </a:rPr>
              <a:t>ANALYSIS METHOD  3 -- CLASSIFICATION TREE(1/3)</a:t>
            </a:r>
            <a:endParaRPr lang="en-US" sz="3600">
              <a:solidFill>
                <a:srgbClr val="FFFFFF"/>
              </a:solidFill>
              <a:latin typeface="Segoe UI"/>
              <a:ea typeface="+mj-lt"/>
              <a:cs typeface="Segoe UI"/>
            </a:endParaRPr>
          </a:p>
          <a:p>
            <a:endParaRPr lang="en-US" sz="3600" b="1">
              <a:solidFill>
                <a:srgbClr val="FFFFFF"/>
              </a:solidFill>
              <a:latin typeface="Segoe UI"/>
              <a:ea typeface="+mj-lt"/>
              <a:cs typeface="Segoe UI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27D0415-D861-46C6-A66B-CDBD87E71F75}"/>
              </a:ext>
            </a:extLst>
          </p:cNvPr>
          <p:cNvSpPr txBox="1"/>
          <p:nvPr/>
        </p:nvSpPr>
        <p:spPr>
          <a:xfrm>
            <a:off x="2823125" y="5576925"/>
            <a:ext cx="655747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2400">
                <a:solidFill>
                  <a:srgbClr val="FF0000"/>
                </a:solidFill>
                <a:ea typeface="+mn-lt"/>
                <a:cs typeface="+mn-lt"/>
              </a:rPr>
              <a:t>A</a:t>
            </a:r>
            <a:r>
              <a:rPr lang="zh-TW" sz="2400">
                <a:solidFill>
                  <a:srgbClr val="FF0000"/>
                </a:solidFill>
                <a:ea typeface="+mn-lt"/>
                <a:cs typeface="+mn-lt"/>
              </a:rPr>
              <a:t>ccuracy rate</a:t>
            </a:r>
            <a:r>
              <a:rPr lang="en-US" altLang="zh-TW" sz="2400">
                <a:solidFill>
                  <a:srgbClr val="FF0000"/>
                </a:solidFill>
                <a:ea typeface="+mn-lt"/>
                <a:cs typeface="+mn-lt"/>
              </a:rPr>
              <a:t>: </a:t>
            </a:r>
            <a:r>
              <a:rPr lang="en-US" altLang="zh-TW" sz="240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0.6980519</a:t>
            </a:r>
            <a:endParaRPr lang="en-US" sz="2400">
              <a:solidFill>
                <a:srgbClr val="FF0000"/>
              </a:solidFill>
              <a:latin typeface="Calibri"/>
              <a:ea typeface="+mn-lt"/>
              <a:cs typeface="+mn-lt"/>
            </a:endParaRPr>
          </a:p>
          <a:p>
            <a:endParaRPr lang="en-US" sz="2400">
              <a:latin typeface="Calibri"/>
              <a:cs typeface="Calibri"/>
            </a:endParaRP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2EF582F0-389D-C384-B870-1373BD5FF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356822"/>
              </p:ext>
            </p:extLst>
          </p:nvPr>
        </p:nvGraphicFramePr>
        <p:xfrm>
          <a:off x="7008379" y="2942010"/>
          <a:ext cx="504140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2514">
                  <a:extLst>
                    <a:ext uri="{9D8B030D-6E8A-4147-A177-3AD203B41FA5}">
                      <a16:colId xmlns:a16="http://schemas.microsoft.com/office/drawing/2014/main" val="2047802747"/>
                    </a:ext>
                  </a:extLst>
                </a:gridCol>
                <a:gridCol w="1035843">
                  <a:extLst>
                    <a:ext uri="{9D8B030D-6E8A-4147-A177-3AD203B41FA5}">
                      <a16:colId xmlns:a16="http://schemas.microsoft.com/office/drawing/2014/main" val="3791169162"/>
                    </a:ext>
                  </a:extLst>
                </a:gridCol>
                <a:gridCol w="1023048">
                  <a:extLst>
                    <a:ext uri="{9D8B030D-6E8A-4147-A177-3AD203B41FA5}">
                      <a16:colId xmlns:a16="http://schemas.microsoft.com/office/drawing/2014/main" val="3782124061"/>
                    </a:ext>
                  </a:extLst>
                </a:gridCol>
              </a:tblGrid>
              <a:tr h="370839"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zh-TW" sz="2400">
                          <a:solidFill>
                            <a:srgbClr val="202124"/>
                          </a:solidFill>
                          <a:latin typeface="Calibri"/>
                          <a:ea typeface="新細明體"/>
                          <a:cs typeface="Calibri"/>
                        </a:rPr>
                        <a:t>Diabetes </a:t>
                      </a:r>
                      <a:r>
                        <a:rPr lang="en-US" altLang="zh-TW" sz="2400" kern="1200" noProof="0">
                          <a:solidFill>
                            <a:schemeClr val="tx1"/>
                          </a:solidFill>
                          <a:latin typeface="Calibri"/>
                          <a:ea typeface="+mn-lt"/>
                          <a:cs typeface="+mn-lt"/>
                        </a:rPr>
                        <a:t>.test.results</a:t>
                      </a:r>
                      <a:endParaRPr lang="zh-TW" altLang="en-US" sz="2400" kern="1200">
                        <a:solidFill>
                          <a:schemeClr val="tx1"/>
                        </a:solidFill>
                        <a:latin typeface="Calibri"/>
                        <a:ea typeface="+mn-lt"/>
                        <a:cs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756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TW" sz="2400" kern="1200" noProof="0">
                          <a:solidFill>
                            <a:schemeClr val="tx1"/>
                          </a:solidFill>
                          <a:latin typeface="Calibri"/>
                          <a:ea typeface="+mn-lt"/>
                          <a:cs typeface="+mn-lt"/>
                        </a:rPr>
                        <a:t>da.tree.classifications</a:t>
                      </a:r>
                      <a:endParaRPr lang="zh-TW" altLang="en-US" sz="2400" kern="1200">
                        <a:solidFill>
                          <a:schemeClr val="tx1"/>
                        </a:solidFill>
                        <a:latin typeface="Calibri"/>
                        <a:ea typeface="+mn-lt"/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kern="1200">
                          <a:solidFill>
                            <a:schemeClr val="tx1"/>
                          </a:solidFill>
                          <a:latin typeface="Calibri"/>
                          <a:ea typeface="+mn-lt"/>
                          <a:cs typeface="+mn-lt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kern="1200">
                          <a:solidFill>
                            <a:schemeClr val="tx1"/>
                          </a:solidFill>
                          <a:latin typeface="Calibri"/>
                          <a:ea typeface="+mn-lt"/>
                          <a:cs typeface="+mn-lt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452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kern="1200">
                          <a:solidFill>
                            <a:schemeClr val="tx1"/>
                          </a:solidFill>
                          <a:latin typeface="Calibri"/>
                          <a:ea typeface="+mn-lt"/>
                          <a:cs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kern="1200">
                          <a:solidFill>
                            <a:schemeClr val="tx1"/>
                          </a:solidFill>
                          <a:latin typeface="Calibri"/>
                          <a:ea typeface="+mn-lt"/>
                          <a:cs typeface="+mn-lt"/>
                        </a:rPr>
                        <a:t>160</a:t>
                      </a:r>
                      <a:endParaRPr lang="zh-TW" sz="24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kern="1200">
                          <a:solidFill>
                            <a:schemeClr val="tx1"/>
                          </a:solidFill>
                          <a:latin typeface="Calibri"/>
                          <a:ea typeface="+mn-lt"/>
                          <a:cs typeface="+mn-lt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2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 sz="2400" kern="1200">
                          <a:solidFill>
                            <a:schemeClr val="tx1"/>
                          </a:solidFill>
                          <a:latin typeface="Calibri"/>
                          <a:ea typeface="+mn-lt"/>
                          <a:cs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kern="1200">
                          <a:solidFill>
                            <a:schemeClr val="tx1"/>
                          </a:solidFill>
                          <a:latin typeface="Calibri"/>
                          <a:ea typeface="+mn-lt"/>
                          <a:cs typeface="+mn-lt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kern="1200">
                          <a:solidFill>
                            <a:schemeClr val="tx1"/>
                          </a:solidFill>
                          <a:latin typeface="Calibri"/>
                          <a:ea typeface="+mn-lt"/>
                          <a:cs typeface="+mn-lt"/>
                        </a:rPr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554416"/>
                  </a:ext>
                </a:extLst>
              </a:tr>
            </a:tbl>
          </a:graphicData>
        </a:graphic>
      </p:graphicFrame>
      <p:pic>
        <p:nvPicPr>
          <p:cNvPr id="3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A0F2B667-2FAE-D3EB-C6D0-02D03FCAA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03" y="2613256"/>
            <a:ext cx="6785618" cy="247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26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2F095F1-A9D2-F6B7-8C09-E58DDF37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294" y="436940"/>
            <a:ext cx="11539536" cy="1288535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  <a:latin typeface="Segoe UI"/>
                <a:ea typeface="+mj-lt"/>
                <a:cs typeface="Segoe UI"/>
              </a:rPr>
              <a:t>ANALYSIS METHOD  3 -- CLASSIFICATION TREE(2/3)</a:t>
            </a:r>
            <a:endParaRPr lang="en-US" sz="3600">
              <a:solidFill>
                <a:srgbClr val="FFFFFF"/>
              </a:solidFill>
              <a:latin typeface="Segoe UI"/>
              <a:ea typeface="+mj-lt"/>
              <a:cs typeface="Segoe UI"/>
            </a:endParaRPr>
          </a:p>
          <a:p>
            <a:endParaRPr lang="en-US" sz="3600" b="1">
              <a:solidFill>
                <a:srgbClr val="FFFFFF"/>
              </a:solidFill>
              <a:latin typeface="Segoe UI"/>
              <a:ea typeface="+mj-lt"/>
              <a:cs typeface="Segoe UI"/>
            </a:endParaRPr>
          </a:p>
        </p:txBody>
      </p:sp>
      <p:pic>
        <p:nvPicPr>
          <p:cNvPr id="3" name="圖片 4">
            <a:extLst>
              <a:ext uri="{FF2B5EF4-FFF2-40B4-BE49-F238E27FC236}">
                <a16:creationId xmlns:a16="http://schemas.microsoft.com/office/drawing/2014/main" id="{D926F5F5-33A4-0333-E3DD-95050AB511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2647" y="3179604"/>
            <a:ext cx="11984830" cy="146249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CB2901E-FB2B-DC09-6671-37986D064265}"/>
              </a:ext>
            </a:extLst>
          </p:cNvPr>
          <p:cNvSpPr txBox="1"/>
          <p:nvPr/>
        </p:nvSpPr>
        <p:spPr>
          <a:xfrm>
            <a:off x="222647" y="5257603"/>
            <a:ext cx="76460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400">
                <a:solidFill>
                  <a:srgbClr val="FF0000"/>
                </a:solidFill>
                <a:ea typeface="新細明體"/>
                <a:cs typeface="Calibri"/>
              </a:rPr>
              <a:t>Predict</a:t>
            </a:r>
            <a:r>
              <a:rPr lang="en-US" altLang="zh-TW" sz="2400">
                <a:solidFill>
                  <a:srgbClr val="FF0000"/>
                </a:solidFill>
                <a:latin typeface="Calibri"/>
                <a:ea typeface="新細明體"/>
                <a:cs typeface="Calibri"/>
              </a:rPr>
              <a:t> numbers: 0.00, 0.17, 0.00, 0.00, 1.00, 0.00 </a:t>
            </a:r>
            <a:endParaRPr lang="zh-TW" sz="2400">
              <a:solidFill>
                <a:srgbClr val="FF0000"/>
              </a:solidFill>
              <a:latin typeface="Calibri"/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4110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2F095F1-A9D2-F6B7-8C09-E58DDF37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294" y="436940"/>
            <a:ext cx="11539536" cy="1288535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  <a:latin typeface="Segoe UI"/>
                <a:ea typeface="+mj-lt"/>
                <a:cs typeface="Segoe UI"/>
              </a:rPr>
              <a:t>ANALYSIS METHOD  3 -- CLASSIFICATION TREE(3/3)</a:t>
            </a:r>
            <a:endParaRPr lang="en-US" sz="3600">
              <a:solidFill>
                <a:srgbClr val="FFFFFF"/>
              </a:solidFill>
              <a:latin typeface="Segoe UI"/>
              <a:ea typeface="+mj-lt"/>
              <a:cs typeface="Segoe UI"/>
            </a:endParaRPr>
          </a:p>
          <a:p>
            <a:endParaRPr lang="en-US" sz="3600" b="1">
              <a:solidFill>
                <a:srgbClr val="FFFFFF"/>
              </a:solidFill>
              <a:latin typeface="Segoe UI"/>
              <a:ea typeface="+mj-lt"/>
              <a:cs typeface="Segoe UI"/>
            </a:endParaRPr>
          </a:p>
        </p:txBody>
      </p:sp>
      <p:pic>
        <p:nvPicPr>
          <p:cNvPr id="4" name="圖片 4" descr="一張含有 文字, 水鳥, 螢幕擷取畫面 的圖片&#10;&#10;自動產生的描述">
            <a:extLst>
              <a:ext uri="{FF2B5EF4-FFF2-40B4-BE49-F238E27FC236}">
                <a16:creationId xmlns:a16="http://schemas.microsoft.com/office/drawing/2014/main" id="{0681737F-CD3A-4C52-7D7D-3CDA87DFA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01" y="2123087"/>
            <a:ext cx="11029949" cy="336392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DF0C9B9-E833-F291-37C4-6F8A19F5174A}"/>
              </a:ext>
            </a:extLst>
          </p:cNvPr>
          <p:cNvSpPr txBox="1"/>
          <p:nvPr/>
        </p:nvSpPr>
        <p:spPr>
          <a:xfrm>
            <a:off x="573371" y="5849560"/>
            <a:ext cx="11555523" cy="3810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TW" sz="2400">
                <a:solidFill>
                  <a:srgbClr val="FF0000"/>
                </a:solidFill>
                <a:ea typeface="新細明體"/>
                <a:cs typeface="Calibri"/>
              </a:rPr>
              <a:t>The optimal value of </a:t>
            </a:r>
            <a:r>
              <a:rPr lang="en-US" altLang="zh-TW" sz="2400" err="1">
                <a:solidFill>
                  <a:srgbClr val="FF0000"/>
                </a:solidFill>
                <a:ea typeface="新細明體"/>
                <a:cs typeface="Calibri"/>
              </a:rPr>
              <a:t>mindev</a:t>
            </a:r>
            <a:r>
              <a:rPr lang="en-US" altLang="zh-TW" sz="2400">
                <a:solidFill>
                  <a:srgbClr val="FF0000"/>
                </a:solidFill>
                <a:ea typeface="新細明體"/>
                <a:cs typeface="Calibri"/>
              </a:rPr>
              <a:t> is 0.0075 with an overall error rate of 0.282467532467532</a:t>
            </a:r>
            <a:endParaRPr lang="zh-TW" altLang="en-US">
              <a:cs typeface="Calibri" panose="020F0502020204030204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9582B2B-F39D-CFD6-60F7-2CFD42FADB3D}"/>
              </a:ext>
            </a:extLst>
          </p:cNvPr>
          <p:cNvSpPr txBox="1"/>
          <p:nvPr/>
        </p:nvSpPr>
        <p:spPr>
          <a:xfrm rot="-10800000" flipV="1">
            <a:off x="578303" y="6215939"/>
            <a:ext cx="88936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400">
                <a:ea typeface="+mn-lt"/>
                <a:cs typeface="Calibri"/>
              </a:rPr>
              <a:t>The tree correctly classified 71.75% of the observation in test data</a:t>
            </a:r>
            <a:endParaRPr lang="zh-TW" sz="240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4162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2F095F1-A9D2-F6B7-8C09-E58DDF37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294" y="436940"/>
            <a:ext cx="11539536" cy="1288535"/>
          </a:xfrm>
        </p:spPr>
        <p:txBody>
          <a:bodyPr>
            <a:normAutofit/>
          </a:bodyPr>
          <a:lstStyle/>
          <a:p>
            <a:r>
              <a:rPr lang="en-US" altLang="zh-TW" sz="3600" b="1">
                <a:solidFill>
                  <a:srgbClr val="FFFFFF"/>
                </a:solidFill>
                <a:latin typeface="Segoe UI"/>
                <a:ea typeface="新細明體"/>
                <a:cs typeface="Segoe UI"/>
              </a:rPr>
              <a:t>CLASSIFICATION TREE COMPARE</a:t>
            </a:r>
            <a:endParaRPr lang="en-US" altLang="zh-TW" sz="3600" b="1">
              <a:latin typeface="Segoe UI"/>
              <a:ea typeface="新細明體"/>
              <a:cs typeface="Segoe UI"/>
            </a:endParaRPr>
          </a:p>
        </p:txBody>
      </p:sp>
      <p:pic>
        <p:nvPicPr>
          <p:cNvPr id="6" name="圖片 6" descr="一張含有 圖表 的圖片&#10;&#10;自動產生的描述">
            <a:extLst>
              <a:ext uri="{FF2B5EF4-FFF2-40B4-BE49-F238E27FC236}">
                <a16:creationId xmlns:a16="http://schemas.microsoft.com/office/drawing/2014/main" id="{309B7E64-4BCB-337D-045D-CAE20AB9D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55" y="2570510"/>
            <a:ext cx="5922579" cy="3306670"/>
          </a:xfrm>
          <a:prstGeom prst="rect">
            <a:avLst/>
          </a:prstGeom>
        </p:spPr>
      </p:pic>
      <p:pic>
        <p:nvPicPr>
          <p:cNvPr id="7" name="圖片 7" descr="一張含有 圖表 的圖片&#10;&#10;自動產生的描述">
            <a:extLst>
              <a:ext uri="{FF2B5EF4-FFF2-40B4-BE49-F238E27FC236}">
                <a16:creationId xmlns:a16="http://schemas.microsoft.com/office/drawing/2014/main" id="{C429B8FE-0145-711F-2A01-AB833E9F9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159" y="2387400"/>
            <a:ext cx="6448096" cy="367288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8EA0B64-B0EE-6592-AB00-0AE540DB4A84}"/>
              </a:ext>
            </a:extLst>
          </p:cNvPr>
          <p:cNvSpPr txBox="1"/>
          <p:nvPr/>
        </p:nvSpPr>
        <p:spPr>
          <a:xfrm>
            <a:off x="1208690" y="605658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sz="2400">
                <a:ea typeface="新細明體"/>
                <a:cs typeface="Calibri"/>
              </a:rPr>
              <a:t>Original tree plot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8D252EC-EAEF-3A2F-BE4D-2E586950AD6E}"/>
              </a:ext>
            </a:extLst>
          </p:cNvPr>
          <p:cNvSpPr txBox="1"/>
          <p:nvPr/>
        </p:nvSpPr>
        <p:spPr>
          <a:xfrm>
            <a:off x="6626679" y="6124622"/>
            <a:ext cx="43460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sz="2400">
                <a:ea typeface="新細明體"/>
                <a:cs typeface="Calibri"/>
              </a:rPr>
              <a:t>The best mindev tree plot</a:t>
            </a:r>
          </a:p>
        </p:txBody>
      </p:sp>
    </p:spTree>
    <p:extLst>
      <p:ext uri="{BB962C8B-B14F-4D97-AF65-F5344CB8AC3E}">
        <p14:creationId xmlns:p14="http://schemas.microsoft.com/office/powerpoint/2010/main" val="2152953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2F095F1-A9D2-F6B7-8C09-E58DDF37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294" y="436940"/>
            <a:ext cx="11539536" cy="1288535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  <a:latin typeface="Segoe UI"/>
                <a:ea typeface="+mj-lt"/>
                <a:cs typeface="Segoe UI"/>
              </a:rPr>
              <a:t>PREDICTION RESULT</a:t>
            </a:r>
            <a:endParaRPr lang="zh-TW" altLang="en-US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C2C3D1B6-0E5D-7059-3EB7-1C309646E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340558"/>
              </p:ext>
            </p:extLst>
          </p:nvPr>
        </p:nvGraphicFramePr>
        <p:xfrm>
          <a:off x="1225868" y="3115532"/>
          <a:ext cx="9793882" cy="20547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1845">
                  <a:extLst>
                    <a:ext uri="{9D8B030D-6E8A-4147-A177-3AD203B41FA5}">
                      <a16:colId xmlns:a16="http://schemas.microsoft.com/office/drawing/2014/main" val="1581195254"/>
                    </a:ext>
                  </a:extLst>
                </a:gridCol>
                <a:gridCol w="2620679">
                  <a:extLst>
                    <a:ext uri="{9D8B030D-6E8A-4147-A177-3AD203B41FA5}">
                      <a16:colId xmlns:a16="http://schemas.microsoft.com/office/drawing/2014/main" val="40938051"/>
                    </a:ext>
                  </a:extLst>
                </a:gridCol>
                <a:gridCol w="2620679">
                  <a:extLst>
                    <a:ext uri="{9D8B030D-6E8A-4147-A177-3AD203B41FA5}">
                      <a16:colId xmlns:a16="http://schemas.microsoft.com/office/drawing/2014/main" val="2399954058"/>
                    </a:ext>
                  </a:extLst>
                </a:gridCol>
                <a:gridCol w="2620679">
                  <a:extLst>
                    <a:ext uri="{9D8B030D-6E8A-4147-A177-3AD203B41FA5}">
                      <a16:colId xmlns:a16="http://schemas.microsoft.com/office/drawing/2014/main" val="2280143704"/>
                    </a:ext>
                  </a:extLst>
                </a:gridCol>
              </a:tblGrid>
              <a:tr h="61591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af-ZA" altLang="zh-TW" sz="2400" b="0" i="0" u="none" strike="noStrike" noProof="0">
                        <a:solidFill>
                          <a:srgbClr val="000000"/>
                        </a:solidFill>
                        <a:latin typeface="Calibri"/>
                        <a:ea typeface="新細明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af-ZA" altLang="zh-TW" sz="2400" b="0" i="0" u="none" strike="noStrike" noProof="0">
                          <a:solidFill>
                            <a:srgbClr val="000000"/>
                          </a:solidFill>
                          <a:latin typeface="Calibri"/>
                          <a:ea typeface="新細明體"/>
                        </a:rPr>
                        <a:t>KNN </a:t>
                      </a:r>
                      <a:endParaRPr lang="zh-TW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af-ZA" altLang="zh-TW" sz="2400" b="0" i="0" u="none" strike="noStrike" noProof="0" err="1">
                          <a:solidFill>
                            <a:srgbClr val="000000"/>
                          </a:solidFill>
                          <a:latin typeface="Calibri"/>
                          <a:ea typeface="新細明體"/>
                        </a:rPr>
                        <a:t>Logistic</a:t>
                      </a:r>
                      <a:r>
                        <a:rPr lang="af-ZA" altLang="zh-TW" sz="2400" b="0" i="0" u="none" strike="noStrike" noProof="0">
                          <a:solidFill>
                            <a:srgbClr val="000000"/>
                          </a:solidFill>
                          <a:latin typeface="Calibri"/>
                          <a:ea typeface="新細明體"/>
                        </a:rPr>
                        <a:t> </a:t>
                      </a:r>
                      <a:r>
                        <a:rPr lang="af-ZA" altLang="zh-TW" sz="2400" b="0" i="0" u="none" strike="noStrike" noProof="0" err="1">
                          <a:solidFill>
                            <a:srgbClr val="000000"/>
                          </a:solidFill>
                          <a:latin typeface="Calibri"/>
                          <a:ea typeface="新細明體"/>
                        </a:rPr>
                        <a:t>Regression</a:t>
                      </a:r>
                      <a:r>
                        <a:rPr lang="af-ZA" altLang="zh-TW" sz="2400" b="0" i="0" u="none" strike="noStrike" noProof="0">
                          <a:solidFill>
                            <a:srgbClr val="000000"/>
                          </a:solidFill>
                          <a:latin typeface="Calibri"/>
                          <a:ea typeface="新細明體"/>
                        </a:rPr>
                        <a:t> </a:t>
                      </a:r>
                      <a:endParaRPr lang="zh-TW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-ZA" altLang="zh-TW" sz="2400" b="0" i="0" u="none" strike="noStrike" noProof="0" err="1">
                          <a:solidFill>
                            <a:srgbClr val="000000"/>
                          </a:solidFill>
                          <a:latin typeface="Calibri"/>
                          <a:ea typeface="新細明體"/>
                        </a:rPr>
                        <a:t>Classification</a:t>
                      </a:r>
                      <a:r>
                        <a:rPr lang="af-ZA" altLang="zh-TW" sz="2400" b="0" i="0" u="none" strike="noStrike" noProof="0">
                          <a:solidFill>
                            <a:srgbClr val="000000"/>
                          </a:solidFill>
                          <a:latin typeface="Calibri"/>
                          <a:ea typeface="新細明體"/>
                        </a:rPr>
                        <a:t> Tree </a:t>
                      </a:r>
                      <a:endParaRPr lang="zh-TW" sz="24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3392914"/>
                  </a:ext>
                </a:extLst>
              </a:tr>
              <a:tr h="615919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buNone/>
                      </a:pPr>
                      <a:r>
                        <a:rPr lang="zh-TW" altLang="en-US" sz="2400" b="0" i="0" u="none" strike="noStrike" kern="1200" baseline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Predict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buNone/>
                      </a:pPr>
                      <a:r>
                        <a:rPr lang="en-US" sz="2400" b="0" i="0" u="none" strike="noStrike" kern="1200" baseline="0" noProof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0.23, 0.51,</a:t>
                      </a:r>
                      <a:r>
                        <a:rPr lang="en-US" altLang="zh-TW" sz="2400" b="0" i="0" u="none" strike="noStrike" kern="1200" baseline="0" noProof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2400" b="0" i="0" u="none" strike="noStrike" kern="1200" baseline="0" noProof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0.20,</a:t>
                      </a:r>
                    </a:p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buNone/>
                      </a:pPr>
                      <a:r>
                        <a:rPr lang="en-US" sz="2400" b="0" i="0" u="none" strike="noStrike" kern="1200" baseline="0" noProof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0.23,</a:t>
                      </a:r>
                      <a:r>
                        <a:rPr lang="en-US" altLang="zh-TW" sz="2400" b="0" i="0" u="none" strike="noStrike" kern="1200" baseline="0" noProof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u="none" strike="noStrike" kern="1200" baseline="0" noProof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0.34, 0.09 </a:t>
                      </a:r>
                      <a:endParaRPr lang="zh-TW" altLang="en-US" sz="2400" b="0" i="0" u="none" strike="noStrike" kern="1200" baseline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buNone/>
                      </a:pPr>
                      <a:r>
                        <a:rPr lang="en-US" altLang="zh-TW" sz="2400" b="0" i="0" u="none" strike="noStrike" kern="1200" baseline="0" noProof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0.13, 0.54, 0.31, </a:t>
                      </a:r>
                    </a:p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buNone/>
                      </a:pPr>
                      <a:r>
                        <a:rPr lang="en-US" altLang="zh-TW" sz="2400" b="0" i="0" u="none" strike="noStrike" kern="1200" baseline="0" noProof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0.20, 0.26, 0.08 </a:t>
                      </a:r>
                      <a:r>
                        <a:rPr lang="zh-TW" altLang="en-US" sz="2400" b="0" i="0" u="none" strike="noStrike" kern="1200" baseline="0" noProof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zh-TW" altLang="en-US" sz="2400" b="0" i="0" u="none" strike="noStrike" kern="1200" baseline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buNone/>
                      </a:pPr>
                      <a:r>
                        <a:rPr lang="en-US" altLang="zh-TW" sz="2400" b="0" i="0" u="none" strike="noStrike" kern="1200" baseline="0" noProof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0.00, 0.17, 0.00,</a:t>
                      </a:r>
                    </a:p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buNone/>
                      </a:pPr>
                      <a:r>
                        <a:rPr lang="en-US" altLang="zh-TW" sz="2400" b="0" i="0" u="none" strike="noStrike" kern="1200" baseline="0" noProof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0.00, 1.00, 0.00 </a:t>
                      </a:r>
                      <a:r>
                        <a:rPr lang="zh-TW" altLang="en-US" sz="2400" b="0" i="0" u="none" strike="noStrike" kern="1200" baseline="0" noProof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650671"/>
                  </a:ext>
                </a:extLst>
              </a:tr>
              <a:tr h="615919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buNone/>
                      </a:pPr>
                      <a:r>
                        <a:rPr lang="en-US" altLang="zh-TW" sz="2400" b="0" i="0" u="none" strike="noStrike" kern="1200" baseline="0" noProof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Accuracy rate</a:t>
                      </a:r>
                      <a:endParaRPr lang="zh-TW" altLang="en-US" sz="2400" b="0" i="0" u="none" strike="noStrike" kern="1200" baseline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buNone/>
                      </a:pPr>
                      <a:r>
                        <a:rPr lang="en-US" altLang="zh-TW" sz="2400" b="0" i="0" u="none" strike="noStrike" kern="1200" baseline="0" noProof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0.7045455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buNone/>
                      </a:pPr>
                      <a:r>
                        <a:rPr lang="en-US" altLang="zh-TW" sz="2400" b="0" i="0" u="none" strike="noStrike" kern="1200" baseline="0" noProof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0.7824675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buNone/>
                      </a:pPr>
                      <a:r>
                        <a:rPr lang="en-US" altLang="zh-TW" sz="2400" b="0" i="0" u="none" strike="noStrike" kern="1200" baseline="0" noProof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0.6980519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00889"/>
                  </a:ext>
                </a:extLst>
              </a:tr>
            </a:tbl>
          </a:graphicData>
        </a:graphic>
      </p:graphicFrame>
      <p:pic>
        <p:nvPicPr>
          <p:cNvPr id="4" name="圖片 3" descr="一張含有 箭 的圖片&#10;&#10;自動產生的描述">
            <a:extLst>
              <a:ext uri="{FF2B5EF4-FFF2-40B4-BE49-F238E27FC236}">
                <a16:creationId xmlns:a16="http://schemas.microsoft.com/office/drawing/2014/main" id="{4719BC5A-8E9A-320B-45C9-835B56D8A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00000">
            <a:off x="6973113" y="4185464"/>
            <a:ext cx="1085716" cy="110009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3709188-5ACE-9642-36A4-287313A29667}"/>
              </a:ext>
            </a:extLst>
          </p:cNvPr>
          <p:cNvSpPr txBox="1"/>
          <p:nvPr/>
        </p:nvSpPr>
        <p:spPr>
          <a:xfrm>
            <a:off x="1145551" y="5526200"/>
            <a:ext cx="988524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400">
                <a:ea typeface="+mn-lt"/>
                <a:cs typeface="+mn-lt"/>
              </a:rPr>
              <a:t>This is a table that organizes the accuracy and prediction values of the above three methods</a:t>
            </a:r>
            <a:endParaRPr lang="zh-TW" sz="240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8615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D121237-329B-4FB1-137E-1B1C29E96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717" y="1014414"/>
            <a:ext cx="3488616" cy="4600322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Calibri Light (粗體)"/>
                <a:ea typeface="+mj-lt"/>
                <a:cs typeface="+mj-lt"/>
              </a:rPr>
              <a:t>IMPLICATION</a:t>
            </a:r>
            <a:br>
              <a:rPr lang="en-US" sz="3600" b="1">
                <a:latin typeface="Calibri Light (粗體)"/>
                <a:ea typeface="+mj-lt"/>
                <a:cs typeface="+mj-lt"/>
              </a:rPr>
            </a:br>
            <a:r>
              <a:rPr lang="en-US" sz="3600" b="1">
                <a:solidFill>
                  <a:schemeClr val="bg1"/>
                </a:solidFill>
                <a:latin typeface="Calibri Light (粗體)"/>
                <a:ea typeface="+mj-lt"/>
                <a:cs typeface="+mj-lt"/>
              </a:rPr>
              <a:t>FOR</a:t>
            </a:r>
            <a:br>
              <a:rPr lang="en-US" sz="3600" b="1">
                <a:latin typeface="Calibri Light (粗體)"/>
                <a:ea typeface="+mj-lt"/>
                <a:cs typeface="+mj-lt"/>
              </a:rPr>
            </a:br>
            <a:r>
              <a:rPr lang="en-US" sz="3600" b="1">
                <a:solidFill>
                  <a:schemeClr val="bg1"/>
                </a:solidFill>
                <a:latin typeface="Calibri Light (粗體)"/>
                <a:ea typeface="+mj-lt"/>
                <a:cs typeface="+mj-lt"/>
              </a:rPr>
              <a:t>DECISION MAKER</a:t>
            </a:r>
            <a:endParaRPr lang="zh-TW" sz="3600" b="1">
              <a:solidFill>
                <a:schemeClr val="bg1"/>
              </a:solidFill>
              <a:latin typeface="Calibri Light (粗體)"/>
              <a:ea typeface="新細明體"/>
              <a:cs typeface="Calibri Light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5E90375-4AD7-AF21-FBF7-1EDF10781D81}"/>
              </a:ext>
            </a:extLst>
          </p:cNvPr>
          <p:cNvSpPr txBox="1"/>
          <p:nvPr/>
        </p:nvSpPr>
        <p:spPr>
          <a:xfrm>
            <a:off x="4635500" y="1010708"/>
            <a:ext cx="635000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>
                <a:ea typeface="新細明體"/>
                <a:cs typeface="Calibri" panose="020F0502020204030204"/>
              </a:rPr>
              <a:t>According to the result of accuracy rate, we can know the highest accuracy rate is logistic regression.</a:t>
            </a:r>
          </a:p>
          <a:p>
            <a:endParaRPr lang="zh-TW" altLang="en-US" sz="2800">
              <a:ea typeface="新細明體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>
                <a:ea typeface="新細明體"/>
                <a:cs typeface="Calibri" panose="020F0502020204030204"/>
              </a:rPr>
              <a:t>We think if decision maker wants to know more about the dataset, they could try </a:t>
            </a:r>
            <a:r>
              <a:rPr lang="zh-TW" sz="2800">
                <a:ea typeface="新細明體"/>
                <a:cs typeface="Calibri" panose="020F0502020204030204"/>
              </a:rPr>
              <a:t>logistic regression t</a:t>
            </a:r>
            <a:r>
              <a:rPr lang="en-US" altLang="zh-TW" sz="2800">
                <a:ea typeface="新細明體"/>
                <a:cs typeface="Calibri" panose="020F0502020204030204"/>
              </a:rPr>
              <a:t>o</a:t>
            </a:r>
            <a:r>
              <a:rPr lang="zh-TW" sz="2800">
                <a:ea typeface="新細明體"/>
                <a:cs typeface="Calibri" panose="020F0502020204030204"/>
              </a:rPr>
              <a:t> </a:t>
            </a:r>
            <a:r>
              <a:rPr lang="en-US" altLang="zh-TW" sz="2800">
                <a:ea typeface="新細明體"/>
                <a:cs typeface="Calibri" panose="020F0502020204030204"/>
              </a:rPr>
              <a:t>predict numbers.</a:t>
            </a:r>
            <a:endParaRPr lang="zh-TW" sz="2800">
              <a:ea typeface="新細明體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8546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D121237-329B-4FB1-137E-1B1C29E96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97" y="1153572"/>
            <a:ext cx="3557586" cy="4461163"/>
          </a:xfrm>
        </p:spPr>
        <p:txBody>
          <a:bodyPr>
            <a:normAutofit/>
          </a:bodyPr>
          <a:lstStyle/>
          <a:p>
            <a:r>
              <a:rPr lang="zh-TW" altLang="en-US" sz="3600" b="1">
                <a:solidFill>
                  <a:srgbClr val="FFFFFF"/>
                </a:solidFill>
                <a:latin typeface="Calibri Light (粗體)"/>
                <a:ea typeface="新細明體"/>
                <a:cs typeface="Calibri Light"/>
              </a:rPr>
              <a:t>DATASET INTRODUCTION</a:t>
            </a:r>
            <a:endParaRPr lang="zh-TW" altLang="en-US" sz="3600" b="1">
              <a:solidFill>
                <a:srgbClr val="FFFFFF"/>
              </a:solidFill>
              <a:latin typeface="Calibri Light (粗體)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F6342F-B9F8-9FA4-98A3-B4CB14822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358928" cy="5585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700" dirty="0">
                <a:solidFill>
                  <a:srgbClr val="202124"/>
                </a:solidFill>
                <a:ea typeface="新細明體"/>
                <a:cs typeface="Calibri"/>
              </a:rPr>
              <a:t>Diabetes Dataset</a:t>
            </a:r>
            <a:r>
              <a:rPr lang="zh-TW" altLang="en-US" sz="2700" dirty="0">
                <a:solidFill>
                  <a:srgbClr val="202124"/>
                </a:solidFill>
                <a:ea typeface="新細明體"/>
                <a:cs typeface="Calibri"/>
              </a:rPr>
              <a:t> </a:t>
            </a:r>
            <a:endParaRPr lang="en-US" sz="2700" dirty="0">
              <a:solidFill>
                <a:srgbClr val="202124"/>
              </a:solidFill>
              <a:ea typeface="新細明體"/>
              <a:cs typeface="Calibri"/>
            </a:endParaRPr>
          </a:p>
          <a:p>
            <a:endParaRPr lang="zh-TW" altLang="en-US" sz="2700" dirty="0">
              <a:solidFill>
                <a:srgbClr val="202124"/>
              </a:solidFill>
              <a:ea typeface="新細明體"/>
              <a:cs typeface="Calibri"/>
            </a:endParaRPr>
          </a:p>
          <a:p>
            <a:r>
              <a:rPr lang="en-US" sz="2700" dirty="0">
                <a:solidFill>
                  <a:srgbClr val="202124"/>
                </a:solidFill>
                <a:ea typeface="新細明體"/>
                <a:cs typeface="Calibri"/>
              </a:rPr>
              <a:t>National Institute of Diabetes and Digestive and Kidney Diseases</a:t>
            </a:r>
            <a:r>
              <a:rPr lang="en-US" altLang="zh-TW" sz="2700" dirty="0">
                <a:solidFill>
                  <a:srgbClr val="202124"/>
                </a:solidFill>
                <a:ea typeface="新細明體"/>
                <a:cs typeface="Calibri"/>
              </a:rPr>
              <a:t> </a:t>
            </a:r>
          </a:p>
          <a:p>
            <a:endParaRPr lang="zh-TW" altLang="en-US" sz="2700" dirty="0">
              <a:solidFill>
                <a:srgbClr val="202124"/>
              </a:solidFill>
              <a:ea typeface="新細明體"/>
              <a:cs typeface="Calibri"/>
            </a:endParaRPr>
          </a:p>
          <a:p>
            <a:r>
              <a:rPr lang="en-US" sz="2700" dirty="0">
                <a:solidFill>
                  <a:srgbClr val="202124"/>
                </a:solidFill>
                <a:ea typeface="新細明體"/>
                <a:cs typeface="Calibri"/>
              </a:rPr>
              <a:t>Observer all females and at least 21 years old of Pima Indian heritage</a:t>
            </a:r>
          </a:p>
          <a:p>
            <a:endParaRPr lang="en-US" altLang="zh-TW" sz="2700" dirty="0">
              <a:solidFill>
                <a:srgbClr val="202124"/>
              </a:solidFill>
              <a:ea typeface="新細明體"/>
              <a:cs typeface="Calibri"/>
            </a:endParaRPr>
          </a:p>
          <a:p>
            <a:r>
              <a:rPr lang="en-US" altLang="zh-TW" sz="2700" dirty="0">
                <a:solidFill>
                  <a:srgbClr val="202124"/>
                </a:solidFill>
                <a:ea typeface="新細明體"/>
                <a:cs typeface="Calibri"/>
              </a:rPr>
              <a:t>Rows: 768</a:t>
            </a:r>
            <a:r>
              <a:rPr lang="zh-TW" altLang="en-US" sz="2700" dirty="0">
                <a:solidFill>
                  <a:srgbClr val="202124"/>
                </a:solidFill>
                <a:ea typeface="新細明體"/>
                <a:cs typeface="Calibri"/>
              </a:rPr>
              <a:t> ; </a:t>
            </a:r>
            <a:r>
              <a:rPr lang="en-US" altLang="zh-TW" sz="2700" dirty="0">
                <a:solidFill>
                  <a:srgbClr val="202124"/>
                </a:solidFill>
                <a:ea typeface="新細明體"/>
                <a:cs typeface="Calibri"/>
              </a:rPr>
              <a:t>Columns: 9</a:t>
            </a:r>
          </a:p>
          <a:p>
            <a:endParaRPr lang="en-US" altLang="zh-TW" sz="2700" dirty="0">
              <a:solidFill>
                <a:srgbClr val="202124"/>
              </a:solidFill>
              <a:ea typeface="新細明體"/>
              <a:cs typeface="Calibri"/>
            </a:endParaRPr>
          </a:p>
          <a:p>
            <a:r>
              <a:rPr lang="en-US" altLang="zh-TW" sz="2700" dirty="0">
                <a:solidFill>
                  <a:srgbClr val="202124"/>
                </a:solidFill>
                <a:ea typeface="新細明體"/>
                <a:cs typeface="Calibri"/>
              </a:rPr>
              <a:t>Total of 6,912 records</a:t>
            </a:r>
          </a:p>
          <a:p>
            <a:endParaRPr lang="en-US" sz="2700" dirty="0">
              <a:solidFill>
                <a:srgbClr val="202124"/>
              </a:solidFill>
              <a:ea typeface="新細明體"/>
              <a:cs typeface="+mn-lt"/>
            </a:endParaRPr>
          </a:p>
          <a:p>
            <a:endParaRPr lang="en-US" altLang="zh-TW" sz="2700" dirty="0">
              <a:solidFill>
                <a:srgbClr val="202124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2672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D121237-329B-4FB1-137E-1B1C29E96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48" y="1201197"/>
            <a:ext cx="3890959" cy="4461163"/>
          </a:xfrm>
        </p:spPr>
        <p:txBody>
          <a:bodyPr>
            <a:normAutofit/>
          </a:bodyPr>
          <a:lstStyle/>
          <a:p>
            <a:r>
              <a:rPr lang="en-US" altLang="zh-TW" sz="3600" b="1">
                <a:solidFill>
                  <a:srgbClr val="FFFFFF"/>
                </a:solidFill>
                <a:latin typeface="Calibri Light (粗體)"/>
                <a:ea typeface="新細明體"/>
                <a:cs typeface="Calibri Light"/>
              </a:rPr>
              <a:t>CHALLENGES </a:t>
            </a:r>
            <a:br>
              <a:rPr lang="en-US" altLang="zh-TW" sz="3600" b="1">
                <a:solidFill>
                  <a:srgbClr val="FFFFFF"/>
                </a:solidFill>
                <a:latin typeface="Calibri Light (粗體)"/>
                <a:ea typeface="新細明體"/>
                <a:cs typeface="Calibri Light"/>
              </a:rPr>
            </a:br>
            <a:r>
              <a:rPr lang="en-US" altLang="zh-TW" sz="3600" b="1">
                <a:solidFill>
                  <a:srgbClr val="FFFFFF"/>
                </a:solidFill>
                <a:latin typeface="Calibri Light (粗體)"/>
                <a:ea typeface="新細明體"/>
                <a:cs typeface="Calibri Light"/>
              </a:rPr>
              <a:t>WITH ANALYZING AND </a:t>
            </a:r>
            <a:r>
              <a:rPr lang="en-US" sz="3600" b="1">
                <a:solidFill>
                  <a:srgbClr val="FFFFFF"/>
                </a:solidFill>
                <a:latin typeface="Calibri Light (粗體)"/>
                <a:ea typeface="新細明體"/>
                <a:cs typeface="Calibri Light"/>
              </a:rPr>
              <a:t>MODELING</a:t>
            </a:r>
            <a:br>
              <a:rPr lang="en-US" altLang="zh-TW" sz="3600" b="1">
                <a:latin typeface="Calibri Light (粗體)"/>
                <a:ea typeface="新細明體"/>
                <a:cs typeface="Calibri Light"/>
              </a:rPr>
            </a:br>
            <a:endParaRPr lang="en-US" sz="3600" b="1">
              <a:solidFill>
                <a:srgbClr val="FFFFFF"/>
              </a:solidFill>
              <a:latin typeface="Calibri Light (粗體)"/>
              <a:ea typeface="新細明體"/>
              <a:cs typeface="Calibri Light"/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D3B4964-A1F3-A3A5-CAAD-BD3DF9486583}"/>
              </a:ext>
            </a:extLst>
          </p:cNvPr>
          <p:cNvSpPr txBox="1"/>
          <p:nvPr/>
        </p:nvSpPr>
        <p:spPr>
          <a:xfrm>
            <a:off x="4685109" y="887015"/>
            <a:ext cx="7053260" cy="54938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700" b="1">
                <a:ea typeface="新細明體"/>
                <a:cs typeface="Calibri"/>
              </a:rPr>
              <a:t>A limited data set</a:t>
            </a:r>
          </a:p>
          <a:p>
            <a:endParaRPr lang="zh-TW" altLang="en-US" sz="2700" b="1">
              <a:ea typeface="新細明體"/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zh-TW" altLang="en-US" sz="2700">
                <a:ea typeface="新細明體"/>
                <a:cs typeface="Calibri"/>
              </a:rPr>
              <a:t>The data only has 798 samples</a:t>
            </a:r>
          </a:p>
          <a:p>
            <a:endParaRPr lang="zh-TW" altLang="en-US" sz="2700">
              <a:ea typeface="新細明體"/>
              <a:cs typeface="Calibri"/>
            </a:endParaRPr>
          </a:p>
          <a:p>
            <a:r>
              <a:rPr lang="zh-TW" altLang="en-US" sz="2700" b="1">
                <a:ea typeface="新細明體"/>
                <a:cs typeface="Calibri"/>
              </a:rPr>
              <a:t>Do not accurately represent the population</a:t>
            </a:r>
          </a:p>
          <a:p>
            <a:endParaRPr lang="zh-TW" altLang="en-US" sz="2700" b="1">
              <a:ea typeface="新細明體"/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zh-TW" altLang="en-US" sz="2700">
                <a:ea typeface="新細明體"/>
                <a:cs typeface="Calibri"/>
              </a:rPr>
              <a:t>Only select females over 21 years old of Pima Indian heritage but cannot represent for all population</a:t>
            </a:r>
          </a:p>
          <a:p>
            <a:endParaRPr lang="zh-TW" altLang="en-US" sz="2700">
              <a:ea typeface="新細明體"/>
              <a:cs typeface="Calibri"/>
            </a:endParaRPr>
          </a:p>
          <a:p>
            <a:r>
              <a:rPr lang="zh-TW" altLang="en-US" sz="2700" b="1">
                <a:ea typeface="新細明體"/>
                <a:cs typeface="Calibri"/>
              </a:rPr>
              <a:t>Outliers that may influence outcome</a:t>
            </a:r>
          </a:p>
          <a:p>
            <a:endParaRPr lang="zh-TW" altLang="en-US" sz="2700" b="1">
              <a:ea typeface="新細明體"/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zh-TW" altLang="en-US" sz="2700">
                <a:ea typeface="新細明體"/>
                <a:cs typeface="Calibri"/>
              </a:rPr>
              <a:t>Wrong conclusions</a:t>
            </a:r>
          </a:p>
        </p:txBody>
      </p:sp>
    </p:spTree>
    <p:extLst>
      <p:ext uri="{BB962C8B-B14F-4D97-AF65-F5344CB8AC3E}">
        <p14:creationId xmlns:p14="http://schemas.microsoft.com/office/powerpoint/2010/main" val="3637113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D121237-329B-4FB1-137E-1B1C29E96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altLang="zh-TW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80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D121237-329B-4FB1-137E-1B1C29E96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10" y="1153572"/>
            <a:ext cx="3200399" cy="4461163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  <a:latin typeface="Calibri Light (粗體)"/>
                <a:ea typeface="+mj-lt"/>
                <a:cs typeface="+mj-lt"/>
              </a:rPr>
              <a:t>ISSUE BEING </a:t>
            </a:r>
            <a:br>
              <a:rPr lang="en-US" sz="3600" b="1">
                <a:solidFill>
                  <a:srgbClr val="FFFFFF"/>
                </a:solidFill>
                <a:latin typeface="Calibri Light (粗體)"/>
                <a:ea typeface="+mj-lt"/>
                <a:cs typeface="+mj-lt"/>
              </a:rPr>
            </a:br>
            <a:r>
              <a:rPr lang="en-US" sz="3600" b="1">
                <a:solidFill>
                  <a:srgbClr val="FFFFFF"/>
                </a:solidFill>
                <a:latin typeface="Calibri Light (粗體)"/>
                <a:ea typeface="+mj-lt"/>
                <a:cs typeface="+mj-lt"/>
              </a:rPr>
              <a:t>ANALYZED</a:t>
            </a:r>
            <a:endParaRPr lang="zh-TW" altLang="en-US" sz="3600" b="1">
              <a:solidFill>
                <a:srgbClr val="FFFFFF"/>
              </a:solidFill>
              <a:latin typeface="Calibri Light (粗體)"/>
              <a:ea typeface="新細明體"/>
              <a:cs typeface="Calibri Light"/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F6342F-B9F8-9FA4-98A3-B4CB14822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2700" dirty="0">
                <a:solidFill>
                  <a:srgbClr val="202124"/>
                </a:solidFill>
                <a:ea typeface="新細明體"/>
                <a:cs typeface="Calibri" panose="020F0502020204030204"/>
              </a:rPr>
              <a:t>Predict</a:t>
            </a:r>
            <a:r>
              <a:rPr lang="zh-TW" altLang="en-US" sz="2700" dirty="0">
                <a:solidFill>
                  <a:srgbClr val="202124"/>
                </a:solidFill>
                <a:ea typeface="新細明體"/>
                <a:cs typeface="Calibri" panose="020F0502020204030204"/>
              </a:rPr>
              <a:t> </a:t>
            </a:r>
            <a:r>
              <a:rPr lang="en-US" altLang="zh-TW" sz="2700" dirty="0">
                <a:solidFill>
                  <a:srgbClr val="202124"/>
                </a:solidFill>
                <a:ea typeface="新細明體"/>
                <a:cs typeface="Calibri" panose="020F0502020204030204"/>
              </a:rPr>
              <a:t>based</a:t>
            </a:r>
            <a:r>
              <a:rPr lang="zh-TW" altLang="en-US" sz="2700" dirty="0">
                <a:solidFill>
                  <a:srgbClr val="202124"/>
                </a:solidFill>
                <a:ea typeface="新細明體"/>
                <a:cs typeface="Calibri" panose="020F0502020204030204"/>
              </a:rPr>
              <a:t> </a:t>
            </a:r>
            <a:r>
              <a:rPr lang="en-US" altLang="zh-TW" sz="2700" dirty="0">
                <a:solidFill>
                  <a:srgbClr val="202124"/>
                </a:solidFill>
                <a:ea typeface="新細明體"/>
                <a:cs typeface="Calibri" panose="020F0502020204030204"/>
              </a:rPr>
              <a:t>on</a:t>
            </a:r>
            <a:r>
              <a:rPr lang="zh-TW" altLang="en-US" sz="2700" dirty="0">
                <a:solidFill>
                  <a:srgbClr val="202124"/>
                </a:solidFill>
                <a:ea typeface="新細明體"/>
                <a:cs typeface="Calibri" panose="020F0502020204030204"/>
              </a:rPr>
              <a:t> </a:t>
            </a:r>
            <a:r>
              <a:rPr lang="en-US" altLang="zh-TW" sz="2700" dirty="0">
                <a:solidFill>
                  <a:srgbClr val="202124"/>
                </a:solidFill>
                <a:ea typeface="新細明體"/>
                <a:cs typeface="Calibri" panose="020F0502020204030204"/>
              </a:rPr>
              <a:t>diagnostic</a:t>
            </a:r>
            <a:r>
              <a:rPr lang="zh-TW" altLang="en-US" sz="2700" dirty="0">
                <a:solidFill>
                  <a:srgbClr val="202124"/>
                </a:solidFill>
                <a:ea typeface="新細明體"/>
                <a:cs typeface="Calibri" panose="020F0502020204030204"/>
              </a:rPr>
              <a:t> </a:t>
            </a:r>
            <a:r>
              <a:rPr lang="en-US" altLang="zh-TW" sz="2700" dirty="0">
                <a:solidFill>
                  <a:srgbClr val="202124"/>
                </a:solidFill>
                <a:ea typeface="新細明體"/>
                <a:cs typeface="Calibri" panose="020F0502020204030204"/>
              </a:rPr>
              <a:t>measurements</a:t>
            </a:r>
            <a:r>
              <a:rPr lang="zh-TW" altLang="en-US" sz="2700" dirty="0">
                <a:solidFill>
                  <a:srgbClr val="202124"/>
                </a:solidFill>
                <a:ea typeface="新細明體"/>
                <a:cs typeface="Calibri" panose="020F0502020204030204"/>
              </a:rPr>
              <a:t> </a:t>
            </a:r>
            <a:r>
              <a:rPr lang="en-US" altLang="zh-TW" sz="2700" dirty="0">
                <a:solidFill>
                  <a:srgbClr val="202124"/>
                </a:solidFill>
                <a:ea typeface="新細明體"/>
                <a:cs typeface="Calibri" panose="020F0502020204030204"/>
              </a:rPr>
              <a:t>whether</a:t>
            </a:r>
            <a:r>
              <a:rPr lang="zh-TW" altLang="en-US" sz="2700" dirty="0">
                <a:solidFill>
                  <a:srgbClr val="202124"/>
                </a:solidFill>
                <a:ea typeface="新細明體"/>
                <a:cs typeface="Calibri" panose="020F0502020204030204"/>
              </a:rPr>
              <a:t> </a:t>
            </a:r>
            <a:r>
              <a:rPr lang="en-US" altLang="zh-TW" sz="2700" dirty="0">
                <a:solidFill>
                  <a:srgbClr val="202124"/>
                </a:solidFill>
                <a:ea typeface="新細明體"/>
                <a:cs typeface="Calibri" panose="020F0502020204030204"/>
              </a:rPr>
              <a:t>a</a:t>
            </a:r>
            <a:r>
              <a:rPr lang="zh-TW" altLang="en-US" sz="2700" dirty="0">
                <a:solidFill>
                  <a:srgbClr val="202124"/>
                </a:solidFill>
                <a:ea typeface="新細明體"/>
                <a:cs typeface="Calibri" panose="020F0502020204030204"/>
              </a:rPr>
              <a:t> </a:t>
            </a:r>
            <a:r>
              <a:rPr lang="en-US" altLang="zh-TW" sz="2700" dirty="0">
                <a:solidFill>
                  <a:srgbClr val="202124"/>
                </a:solidFill>
                <a:ea typeface="新細明體"/>
                <a:cs typeface="Calibri" panose="020F0502020204030204"/>
              </a:rPr>
              <a:t>patient</a:t>
            </a:r>
            <a:r>
              <a:rPr lang="zh-TW" altLang="en-US" sz="2700" dirty="0">
                <a:solidFill>
                  <a:srgbClr val="202124"/>
                </a:solidFill>
                <a:ea typeface="新細明體"/>
                <a:cs typeface="Calibri" panose="020F0502020204030204"/>
              </a:rPr>
              <a:t> </a:t>
            </a:r>
            <a:r>
              <a:rPr lang="en-US" altLang="zh-TW" sz="2700" dirty="0">
                <a:solidFill>
                  <a:srgbClr val="202124"/>
                </a:solidFill>
                <a:ea typeface="新細明體"/>
                <a:cs typeface="Calibri" panose="020F0502020204030204"/>
              </a:rPr>
              <a:t>has</a:t>
            </a:r>
            <a:r>
              <a:rPr lang="zh-TW" altLang="en-US" sz="2700" dirty="0">
                <a:solidFill>
                  <a:srgbClr val="202124"/>
                </a:solidFill>
                <a:ea typeface="新細明體"/>
                <a:cs typeface="Calibri" panose="020F0502020204030204"/>
              </a:rPr>
              <a:t> </a:t>
            </a:r>
            <a:r>
              <a:rPr lang="en-US" altLang="zh-TW" sz="2700" dirty="0">
                <a:solidFill>
                  <a:srgbClr val="202124"/>
                </a:solidFill>
                <a:ea typeface="新細明體"/>
                <a:cs typeface="Calibri" panose="020F0502020204030204"/>
              </a:rPr>
              <a:t>diabetes</a:t>
            </a:r>
          </a:p>
          <a:p>
            <a:endParaRPr lang="en-US" altLang="zh-TW" sz="2700" dirty="0">
              <a:solidFill>
                <a:srgbClr val="202124"/>
              </a:solidFill>
              <a:ea typeface="新細明體"/>
              <a:cs typeface="Calibri" panose="020F0502020204030204"/>
            </a:endParaRPr>
          </a:p>
          <a:p>
            <a:endParaRPr lang="en-US" altLang="zh-TW" sz="2700" dirty="0">
              <a:solidFill>
                <a:srgbClr val="202124"/>
              </a:solidFill>
              <a:ea typeface="新細明體"/>
              <a:cs typeface="Calibri" panose="020F0502020204030204"/>
            </a:endParaRPr>
          </a:p>
          <a:p>
            <a:r>
              <a:rPr lang="en-US" altLang="zh-TW" sz="2700" dirty="0">
                <a:solidFill>
                  <a:srgbClr val="202124"/>
                </a:solidFill>
                <a:ea typeface="新細明體"/>
                <a:cs typeface="Calibri" panose="020F0502020204030204"/>
              </a:rPr>
              <a:t>Dependent variable: Outcome(1</a:t>
            </a:r>
            <a:r>
              <a:rPr lang="en-US" altLang="zh-TW" sz="2700">
                <a:solidFill>
                  <a:srgbClr val="202124"/>
                </a:solidFill>
                <a:ea typeface="新細明體"/>
                <a:cs typeface="Calibri" panose="020F0502020204030204"/>
              </a:rPr>
              <a:t>:Yes </a:t>
            </a:r>
            <a:r>
              <a:rPr lang="en-US" altLang="zh-TW" sz="2700" dirty="0">
                <a:solidFill>
                  <a:srgbClr val="202124"/>
                </a:solidFill>
                <a:ea typeface="新細明體"/>
                <a:cs typeface="Calibri" panose="020F0502020204030204"/>
              </a:rPr>
              <a:t>0:No)</a:t>
            </a:r>
          </a:p>
          <a:p>
            <a:pPr marL="0" indent="0">
              <a:buNone/>
            </a:pPr>
            <a:endParaRPr lang="en-US" altLang="zh-TW" sz="2700" dirty="0">
              <a:solidFill>
                <a:srgbClr val="202124"/>
              </a:solidFill>
              <a:ea typeface="新細明體"/>
              <a:cs typeface="Calibri" panose="020F0502020204030204"/>
            </a:endParaRPr>
          </a:p>
          <a:p>
            <a:endParaRPr lang="en-US" dirty="0"/>
          </a:p>
          <a:p>
            <a:r>
              <a:rPr lang="en-US" altLang="zh-TW" sz="2700" dirty="0">
                <a:solidFill>
                  <a:srgbClr val="202124"/>
                </a:solidFill>
                <a:ea typeface="新細明體"/>
                <a:cs typeface="Calibri" panose="020F0502020204030204"/>
              </a:rPr>
              <a:t>Independent variables: </a:t>
            </a:r>
            <a:r>
              <a:rPr lang="en-US" altLang="zh-TW" sz="2700" dirty="0">
                <a:solidFill>
                  <a:srgbClr val="000000"/>
                </a:solidFill>
                <a:ea typeface="新細明體"/>
                <a:cs typeface="Calibri" panose="020F0502020204030204"/>
              </a:rPr>
              <a:t>Pregnancies, Glucose, Blood Pressure, Skin Thickness, Insulin, BMI, Diabetes Pedigree Function, Age</a:t>
            </a:r>
            <a:endParaRPr lang="zh-TW" dirty="0"/>
          </a:p>
          <a:p>
            <a:endParaRPr lang="zh-TW" altLang="en-US" dirty="0">
              <a:solidFill>
                <a:srgbClr val="FF0000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5493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D121237-329B-4FB1-137E-1B1C29E96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2" y="1014414"/>
            <a:ext cx="3929146" cy="4600322"/>
          </a:xfrm>
        </p:spPr>
        <p:txBody>
          <a:bodyPr>
            <a:normAutofit/>
          </a:bodyPr>
          <a:lstStyle/>
          <a:p>
            <a:r>
              <a:rPr lang="en-US" altLang="zh-TW" sz="3600" b="1">
                <a:solidFill>
                  <a:srgbClr val="FFFFFF"/>
                </a:solidFill>
                <a:latin typeface="Calibri Light (粗體)"/>
                <a:ea typeface="新細明體"/>
              </a:rPr>
              <a:t>SNAPSHOT </a:t>
            </a:r>
            <a:br>
              <a:rPr lang="en-US" altLang="zh-TW" sz="3600" b="1">
                <a:solidFill>
                  <a:srgbClr val="FFFFFF"/>
                </a:solidFill>
                <a:latin typeface="Calibri Light (粗體)"/>
                <a:ea typeface="新細明體"/>
              </a:rPr>
            </a:br>
            <a:r>
              <a:rPr lang="en-US" altLang="zh-TW" sz="3600" b="1">
                <a:solidFill>
                  <a:srgbClr val="FFFFFF"/>
                </a:solidFill>
                <a:latin typeface="Calibri Light (粗體)"/>
                <a:ea typeface="新細明體"/>
              </a:rPr>
              <a:t>OF THE </a:t>
            </a:r>
            <a:br>
              <a:rPr lang="en-US" altLang="zh-TW" sz="3600" b="1">
                <a:solidFill>
                  <a:srgbClr val="FFFFFF"/>
                </a:solidFill>
                <a:latin typeface="Calibri Light (粗體)"/>
                <a:ea typeface="新細明體"/>
              </a:rPr>
            </a:br>
            <a:r>
              <a:rPr lang="en-US" altLang="zh-TW" sz="3600" b="1">
                <a:solidFill>
                  <a:srgbClr val="FFFFFF"/>
                </a:solidFill>
                <a:latin typeface="Calibri Light (粗體)"/>
                <a:ea typeface="新細明體"/>
              </a:rPr>
              <a:t>DATA SET</a:t>
            </a:r>
            <a:endParaRPr lang="zh-TW" altLang="en-US" sz="3600" b="1">
              <a:solidFill>
                <a:srgbClr val="FFFFFF"/>
              </a:solidFill>
              <a:latin typeface="Calibri Light (粗體)"/>
              <a:ea typeface="新細明體"/>
              <a:cs typeface="Calibri Light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 descr="一張含有 資料表 的圖片&#10;&#10;自動產生的描述">
            <a:extLst>
              <a:ext uri="{FF2B5EF4-FFF2-40B4-BE49-F238E27FC236}">
                <a16:creationId xmlns:a16="http://schemas.microsoft.com/office/drawing/2014/main" id="{4E761E5B-D6D3-C30C-D14E-5F99E9970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57974" y="460202"/>
            <a:ext cx="7823821" cy="2658250"/>
          </a:xfrm>
        </p:spPr>
      </p:pic>
      <p:pic>
        <p:nvPicPr>
          <p:cNvPr id="7" name="圖片 6" descr="一張含有 資料表 的圖片&#10;&#10;自動產生的描述">
            <a:extLst>
              <a:ext uri="{FF2B5EF4-FFF2-40B4-BE49-F238E27FC236}">
                <a16:creationId xmlns:a16="http://schemas.microsoft.com/office/drawing/2014/main" id="{FC4B42FA-1AE7-F80A-FDE3-3569DC3F6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090" y="4042776"/>
            <a:ext cx="7811279" cy="2141906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79D6F804-33DE-5CC0-5492-7821960D8A8D}"/>
              </a:ext>
            </a:extLst>
          </p:cNvPr>
          <p:cNvSpPr txBox="1"/>
          <p:nvPr/>
        </p:nvSpPr>
        <p:spPr>
          <a:xfrm>
            <a:off x="7554515" y="6173390"/>
            <a:ext cx="442912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zh-TW" altLang="en-US" sz="2000">
                <a:ea typeface="新細明體"/>
                <a:cs typeface="Calibri"/>
              </a:rPr>
              <a:t>New data selected from original dataset</a:t>
            </a:r>
            <a:endParaRPr lang="zh-TW">
              <a:cs typeface="Calibri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6F76151-86F3-E8BD-2A6F-5D84BD9D2E38}"/>
              </a:ext>
            </a:extLst>
          </p:cNvPr>
          <p:cNvSpPr txBox="1"/>
          <p:nvPr/>
        </p:nvSpPr>
        <p:spPr>
          <a:xfrm>
            <a:off x="7554515" y="3208734"/>
            <a:ext cx="442912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zh-TW" altLang="en-US" sz="2000">
                <a:ea typeface="新細明體"/>
                <a:cs typeface="Calibri"/>
              </a:rPr>
              <a:t>Original dataset</a:t>
            </a:r>
            <a:endParaRPr lang="zh-TW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6048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2F095F1-A9D2-F6B7-8C09-E58DDF37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altLang="zh-TW" sz="3600" b="1">
                <a:solidFill>
                  <a:srgbClr val="FFFFFF"/>
                </a:solidFill>
                <a:latin typeface="Segoe UI"/>
                <a:ea typeface="+mj-lt"/>
                <a:cs typeface="Segoe UI"/>
              </a:rPr>
              <a:t>MISSING VALUES DETECTION </a:t>
            </a:r>
            <a:endParaRPr lang="zh-TW" sz="3600">
              <a:solidFill>
                <a:srgbClr val="FFFFFF"/>
              </a:solidFill>
              <a:latin typeface="Segoe UI"/>
              <a:ea typeface="新細明體"/>
              <a:cs typeface="Segoe UI"/>
            </a:endParaRPr>
          </a:p>
        </p:txBody>
      </p:sp>
      <p:pic>
        <p:nvPicPr>
          <p:cNvPr id="8" name="內容版面配置區 11" descr="一張含有 圖表 的圖片&#10;&#10;自動產生的描述">
            <a:extLst>
              <a:ext uri="{FF2B5EF4-FFF2-40B4-BE49-F238E27FC236}">
                <a16:creationId xmlns:a16="http://schemas.microsoft.com/office/drawing/2014/main" id="{6F8E5634-DB81-C5DA-2BE1-E969498A9A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17"/>
          <a:stretch/>
        </p:blipFill>
        <p:spPr>
          <a:xfrm>
            <a:off x="410813" y="3920638"/>
            <a:ext cx="11715664" cy="118007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3742DE66-FEEB-A289-1617-ED5FB35EA8F7}"/>
              </a:ext>
            </a:extLst>
          </p:cNvPr>
          <p:cNvSpPr txBox="1"/>
          <p:nvPr/>
        </p:nvSpPr>
        <p:spPr>
          <a:xfrm>
            <a:off x="625077" y="2964656"/>
            <a:ext cx="653653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400">
                <a:ea typeface="新細明體"/>
                <a:cs typeface="Calibri"/>
              </a:rPr>
              <a:t>Using is.na function </a:t>
            </a:r>
            <a:r>
              <a:rPr lang="en-US" altLang="zh-TW" sz="2400">
                <a:ea typeface="新細明體"/>
                <a:cs typeface="Calibri"/>
              </a:rPr>
              <a:t>and </a:t>
            </a:r>
            <a:r>
              <a:rPr lang="en-US" altLang="zh-TW" sz="2400" err="1">
                <a:ea typeface="新細明體"/>
                <a:cs typeface="Calibri"/>
              </a:rPr>
              <a:t>colSums</a:t>
            </a:r>
            <a:r>
              <a:rPr lang="en-US" altLang="zh-TW" sz="2400">
                <a:ea typeface="新細明體"/>
                <a:cs typeface="Calibri"/>
              </a:rPr>
              <a:t> function</a:t>
            </a:r>
            <a:endParaRPr lang="zh-TW" altLang="en-US" sz="240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125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2F095F1-A9D2-F6B7-8C09-E58DDF37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zh-TW" altLang="en-US" sz="3600" b="1">
                <a:solidFill>
                  <a:srgbClr val="FFFFFF"/>
                </a:solidFill>
                <a:latin typeface="Calibri Light (粗體)"/>
                <a:ea typeface="新細明體"/>
                <a:cs typeface="Calibri Light"/>
              </a:rPr>
              <a:t>HISTOGRAM</a:t>
            </a:r>
          </a:p>
        </p:txBody>
      </p:sp>
      <p:pic>
        <p:nvPicPr>
          <p:cNvPr id="4" name="圖片 4" descr="一張含有 圖表 的圖片&#10;&#10;自動產生的描述">
            <a:extLst>
              <a:ext uri="{FF2B5EF4-FFF2-40B4-BE49-F238E27FC236}">
                <a16:creationId xmlns:a16="http://schemas.microsoft.com/office/drawing/2014/main" id="{1F471E17-6E14-A459-2BC9-5A28E40C6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71" y="1717958"/>
            <a:ext cx="2743200" cy="2193053"/>
          </a:xfrm>
          <a:prstGeom prst="rect">
            <a:avLst/>
          </a:prstGeom>
        </p:spPr>
      </p:pic>
      <p:pic>
        <p:nvPicPr>
          <p:cNvPr id="5" name="圖片 5" descr="一張含有 圖表 的圖片&#10;&#10;自動產生的描述">
            <a:extLst>
              <a:ext uri="{FF2B5EF4-FFF2-40B4-BE49-F238E27FC236}">
                <a16:creationId xmlns:a16="http://schemas.microsoft.com/office/drawing/2014/main" id="{7D33C3A5-C702-C839-31A2-FAED12BE9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399" y="1717958"/>
            <a:ext cx="2743200" cy="2193053"/>
          </a:xfrm>
          <a:prstGeom prst="rect">
            <a:avLst/>
          </a:prstGeom>
        </p:spPr>
      </p:pic>
      <p:pic>
        <p:nvPicPr>
          <p:cNvPr id="6" name="圖片 6" descr="一張含有 圖表 的圖片&#10;&#10;自動產生的描述">
            <a:extLst>
              <a:ext uri="{FF2B5EF4-FFF2-40B4-BE49-F238E27FC236}">
                <a16:creationId xmlns:a16="http://schemas.microsoft.com/office/drawing/2014/main" id="{0651499D-8EB9-E9CE-CC86-A0B86DAC5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936" y="1701059"/>
            <a:ext cx="2743200" cy="2193053"/>
          </a:xfrm>
          <a:prstGeom prst="rect">
            <a:avLst/>
          </a:prstGeom>
        </p:spPr>
      </p:pic>
      <p:pic>
        <p:nvPicPr>
          <p:cNvPr id="7" name="圖片 8" descr="一張含有 圖表 的圖片&#10;&#10;自動產生的描述">
            <a:extLst>
              <a:ext uri="{FF2B5EF4-FFF2-40B4-BE49-F238E27FC236}">
                <a16:creationId xmlns:a16="http://schemas.microsoft.com/office/drawing/2014/main" id="{743081E2-A9E5-5197-F11D-2BCB881972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7239" y="1717958"/>
            <a:ext cx="2743200" cy="2193053"/>
          </a:xfrm>
          <a:prstGeom prst="rect">
            <a:avLst/>
          </a:prstGeom>
        </p:spPr>
      </p:pic>
      <p:pic>
        <p:nvPicPr>
          <p:cNvPr id="9" name="圖片 10" descr="一張含有 圖表 的圖片&#10;&#10;自動產生的描述">
            <a:extLst>
              <a:ext uri="{FF2B5EF4-FFF2-40B4-BE49-F238E27FC236}">
                <a16:creationId xmlns:a16="http://schemas.microsoft.com/office/drawing/2014/main" id="{E63CE428-251C-F264-8AA5-B74DEA51BD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271" y="4139152"/>
            <a:ext cx="2743200" cy="2193053"/>
          </a:xfrm>
          <a:prstGeom prst="rect">
            <a:avLst/>
          </a:prstGeom>
        </p:spPr>
      </p:pic>
      <p:pic>
        <p:nvPicPr>
          <p:cNvPr id="11" name="圖片 12" descr="一張含有 圖表 的圖片&#10;&#10;自動產生的描述">
            <a:extLst>
              <a:ext uri="{FF2B5EF4-FFF2-40B4-BE49-F238E27FC236}">
                <a16:creationId xmlns:a16="http://schemas.microsoft.com/office/drawing/2014/main" id="{06386605-9818-2669-331C-8FE30443C7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0400" y="4139151"/>
            <a:ext cx="2743200" cy="2193053"/>
          </a:xfrm>
          <a:prstGeom prst="rect">
            <a:avLst/>
          </a:prstGeom>
        </p:spPr>
      </p:pic>
      <p:pic>
        <p:nvPicPr>
          <p:cNvPr id="13" name="圖片 13" descr="一張含有 圖表 的圖片&#10;&#10;自動產生的描述">
            <a:extLst>
              <a:ext uri="{FF2B5EF4-FFF2-40B4-BE49-F238E27FC236}">
                <a16:creationId xmlns:a16="http://schemas.microsoft.com/office/drawing/2014/main" id="{719C7B1D-8F8E-DCAC-D2C9-30796A18B0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8400" y="4139151"/>
            <a:ext cx="2743200" cy="2193053"/>
          </a:xfrm>
          <a:prstGeom prst="rect">
            <a:avLst/>
          </a:prstGeom>
        </p:spPr>
      </p:pic>
      <p:pic>
        <p:nvPicPr>
          <p:cNvPr id="14" name="圖片 14" descr="一張含有 圖表 的圖片&#10;&#10;自動產生的描述">
            <a:extLst>
              <a:ext uri="{FF2B5EF4-FFF2-40B4-BE49-F238E27FC236}">
                <a16:creationId xmlns:a16="http://schemas.microsoft.com/office/drawing/2014/main" id="{3D7266C6-58E8-2332-E9F6-4602242B6A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7239" y="4139152"/>
            <a:ext cx="2743200" cy="219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4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2F095F1-A9D2-F6B7-8C09-E58DDF37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zh-TW" altLang="en-US" sz="3600" b="1">
                <a:solidFill>
                  <a:srgbClr val="FFFFFF"/>
                </a:solidFill>
                <a:latin typeface="Calibri Light (粗體)"/>
                <a:ea typeface="新細明體"/>
                <a:cs typeface="Calibri Light"/>
              </a:rPr>
              <a:t>BOXPLOT</a:t>
            </a:r>
          </a:p>
        </p:txBody>
      </p:sp>
      <p:pic>
        <p:nvPicPr>
          <p:cNvPr id="3" name="圖片 7" descr="一張含有 圖表 的圖片&#10;&#10;自動產生的描述">
            <a:extLst>
              <a:ext uri="{FF2B5EF4-FFF2-40B4-BE49-F238E27FC236}">
                <a16:creationId xmlns:a16="http://schemas.microsoft.com/office/drawing/2014/main" id="{8F960587-9974-8180-2511-8C82F4553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9" y="1701443"/>
            <a:ext cx="2743200" cy="2193053"/>
          </a:xfrm>
          <a:prstGeom prst="rect">
            <a:avLst/>
          </a:prstGeom>
        </p:spPr>
      </p:pic>
      <p:pic>
        <p:nvPicPr>
          <p:cNvPr id="8" name="圖片 9" descr="一張含有 圖表 的圖片&#10;&#10;自動產生的描述">
            <a:extLst>
              <a:ext uri="{FF2B5EF4-FFF2-40B4-BE49-F238E27FC236}">
                <a16:creationId xmlns:a16="http://schemas.microsoft.com/office/drawing/2014/main" id="{AD954F1D-D74F-70CA-319B-0F8D27A0B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705668"/>
            <a:ext cx="2743200" cy="2193053"/>
          </a:xfrm>
          <a:prstGeom prst="rect">
            <a:avLst/>
          </a:prstGeom>
        </p:spPr>
      </p:pic>
      <p:pic>
        <p:nvPicPr>
          <p:cNvPr id="10" name="圖片 11" descr="一張含有 圖表 的圖片&#10;&#10;自動產生的描述">
            <a:extLst>
              <a:ext uri="{FF2B5EF4-FFF2-40B4-BE49-F238E27FC236}">
                <a16:creationId xmlns:a16="http://schemas.microsoft.com/office/drawing/2014/main" id="{CD57F70A-F8E6-E518-0026-7D19E4F9D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1705668"/>
            <a:ext cx="2743200" cy="2193053"/>
          </a:xfrm>
          <a:prstGeom prst="rect">
            <a:avLst/>
          </a:prstGeom>
        </p:spPr>
      </p:pic>
      <p:pic>
        <p:nvPicPr>
          <p:cNvPr id="12" name="圖片 14" descr="一張含有 圖表 的圖片&#10;&#10;自動產生的描述">
            <a:extLst>
              <a:ext uri="{FF2B5EF4-FFF2-40B4-BE49-F238E27FC236}">
                <a16:creationId xmlns:a16="http://schemas.microsoft.com/office/drawing/2014/main" id="{4BF3800E-0384-A1B5-2CC4-5CC42BC94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7239" y="1705668"/>
            <a:ext cx="2743200" cy="2193053"/>
          </a:xfrm>
          <a:prstGeom prst="rect">
            <a:avLst/>
          </a:prstGeom>
        </p:spPr>
      </p:pic>
      <p:pic>
        <p:nvPicPr>
          <p:cNvPr id="15" name="圖片 15" descr="一張含有 圖表 的圖片&#10;&#10;自動產生的描述">
            <a:extLst>
              <a:ext uri="{FF2B5EF4-FFF2-40B4-BE49-F238E27FC236}">
                <a16:creationId xmlns:a16="http://schemas.microsoft.com/office/drawing/2014/main" id="{8BFDB83F-9B42-CD13-0D5D-B3FE4780D0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271" y="4139152"/>
            <a:ext cx="2743200" cy="2193053"/>
          </a:xfrm>
          <a:prstGeom prst="rect">
            <a:avLst/>
          </a:prstGeom>
        </p:spPr>
      </p:pic>
      <p:pic>
        <p:nvPicPr>
          <p:cNvPr id="16" name="圖片 17" descr="一張含有 圖表 的圖片&#10;&#10;自動產生的描述">
            <a:extLst>
              <a:ext uri="{FF2B5EF4-FFF2-40B4-BE49-F238E27FC236}">
                <a16:creationId xmlns:a16="http://schemas.microsoft.com/office/drawing/2014/main" id="{73DFC2F2-0F11-970C-E524-C148B72BF7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0400" y="4139151"/>
            <a:ext cx="2743200" cy="2193053"/>
          </a:xfrm>
          <a:prstGeom prst="rect">
            <a:avLst/>
          </a:prstGeom>
        </p:spPr>
      </p:pic>
      <p:pic>
        <p:nvPicPr>
          <p:cNvPr id="18" name="圖片 19" descr="一張含有 圖表 的圖片&#10;&#10;自動產生的描述">
            <a:extLst>
              <a:ext uri="{FF2B5EF4-FFF2-40B4-BE49-F238E27FC236}">
                <a16:creationId xmlns:a16="http://schemas.microsoft.com/office/drawing/2014/main" id="{3A52FB8C-E731-49A6-FC85-B57E64DCFF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8400" y="4139151"/>
            <a:ext cx="2743200" cy="2193053"/>
          </a:xfrm>
          <a:prstGeom prst="rect">
            <a:avLst/>
          </a:prstGeom>
        </p:spPr>
      </p:pic>
      <p:pic>
        <p:nvPicPr>
          <p:cNvPr id="20" name="圖片 20" descr="一張含有 圖表 的圖片&#10;&#10;自動產生的描述">
            <a:extLst>
              <a:ext uri="{FF2B5EF4-FFF2-40B4-BE49-F238E27FC236}">
                <a16:creationId xmlns:a16="http://schemas.microsoft.com/office/drawing/2014/main" id="{49961045-DF63-850C-052E-14544E6320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7239" y="4139151"/>
            <a:ext cx="2743200" cy="219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85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D121237-329B-4FB1-137E-1B1C29E96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41" y="1153572"/>
            <a:ext cx="3486149" cy="44611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FF"/>
                </a:solidFill>
                <a:latin typeface="Calibri Light (粗體)"/>
                <a:ea typeface="新細明體"/>
                <a:cs typeface="Calibri Light"/>
              </a:rPr>
              <a:t>CORRELATION BETWEEN INDEPENDENT</a:t>
            </a:r>
            <a:r>
              <a:rPr lang="zh-TW" altLang="en-US" sz="3600" b="1" dirty="0">
                <a:solidFill>
                  <a:srgbClr val="FFFFFF"/>
                </a:solidFill>
                <a:latin typeface="Calibri Light (粗體)"/>
                <a:ea typeface="新細明體"/>
                <a:cs typeface="Calibri Light"/>
              </a:rPr>
              <a:t> </a:t>
            </a:r>
            <a:r>
              <a:rPr lang="en-US" altLang="zh-TW" sz="3600" b="1" dirty="0">
                <a:solidFill>
                  <a:srgbClr val="FFFFFF"/>
                </a:solidFill>
                <a:latin typeface="Calibri Light (粗體)"/>
                <a:ea typeface="新細明體"/>
                <a:cs typeface="Calibri Light"/>
              </a:rPr>
              <a:t>and DEPENDENT</a:t>
            </a:r>
            <a:r>
              <a:rPr lang="zh-TW" altLang="en-US" sz="3600" b="1" dirty="0">
                <a:solidFill>
                  <a:srgbClr val="FFFFFF"/>
                </a:solidFill>
                <a:latin typeface="Calibri Light (粗體)"/>
                <a:ea typeface="新細明體"/>
                <a:cs typeface="Calibri Light"/>
              </a:rPr>
              <a:t> </a:t>
            </a:r>
            <a:r>
              <a:rPr lang="en-US" altLang="zh-TW" sz="3600" b="1" dirty="0">
                <a:solidFill>
                  <a:srgbClr val="FFFFFF"/>
                </a:solidFill>
                <a:latin typeface="Calibri Light (粗體)"/>
                <a:ea typeface="新細明體"/>
                <a:cs typeface="Calibri Light"/>
              </a:rPr>
              <a:t>VARIABLES</a:t>
            </a:r>
            <a:br>
              <a:rPr lang="en-US" altLang="zh-TW" sz="3600" b="1" dirty="0">
                <a:latin typeface="Calibri Light (粗體)"/>
                <a:ea typeface="新細明體"/>
                <a:cs typeface="Calibri Light"/>
              </a:rPr>
            </a:br>
            <a:endParaRPr lang="en-US" sz="3600" b="1" dirty="0">
              <a:solidFill>
                <a:srgbClr val="FFFFFF"/>
              </a:solidFill>
              <a:latin typeface="Calibri Light (粗體)"/>
              <a:ea typeface="新細明體"/>
              <a:cs typeface="Calibri Light"/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F6342F-B9F8-9FA4-98A3-B4CB14822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121455" cy="90598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zh-TW" altLang="en-US" dirty="0">
              <a:ea typeface="新細明體"/>
              <a:cs typeface="Calibri"/>
            </a:endParaRPr>
          </a:p>
          <a:p>
            <a:endParaRPr lang="zh-TW" altLang="en-US" dirty="0">
              <a:ea typeface="新細明體"/>
              <a:cs typeface="Calibri"/>
            </a:endParaRPr>
          </a:p>
          <a:p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4" name="圖片 4" descr="一張含有 圖表 的圖片&#10;&#10;自動產生的描述">
            <a:extLst>
              <a:ext uri="{FF2B5EF4-FFF2-40B4-BE49-F238E27FC236}">
                <a16:creationId xmlns:a16="http://schemas.microsoft.com/office/drawing/2014/main" id="{2AAC20EC-08B0-5014-AC0A-4DA206FF4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237" y="1611280"/>
            <a:ext cx="6495476" cy="515139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DD16428-ACB4-204F-58ED-85EB28B2BEE1}"/>
              </a:ext>
            </a:extLst>
          </p:cNvPr>
          <p:cNvSpPr txBox="1"/>
          <p:nvPr/>
        </p:nvSpPr>
        <p:spPr>
          <a:xfrm>
            <a:off x="4009789" y="517832"/>
            <a:ext cx="677162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400" dirty="0">
                <a:latin typeface="Calibri"/>
                <a:ea typeface="PMingLiU"/>
                <a:cs typeface="Calibri"/>
              </a:rPr>
              <a:t>There are low positive correlations between independent and dependent variables.</a:t>
            </a:r>
          </a:p>
        </p:txBody>
      </p:sp>
    </p:spTree>
    <p:extLst>
      <p:ext uri="{BB962C8B-B14F-4D97-AF65-F5344CB8AC3E}">
        <p14:creationId xmlns:p14="http://schemas.microsoft.com/office/powerpoint/2010/main" val="928180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2F095F1-A9D2-F6B7-8C09-E58DDF37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altLang="zh-TW" sz="3600" b="1">
                <a:solidFill>
                  <a:srgbClr val="FFFFFF"/>
                </a:solidFill>
                <a:latin typeface="Segoe UI"/>
                <a:ea typeface="+mj-lt"/>
                <a:cs typeface="Segoe UI"/>
              </a:rPr>
              <a:t>NORMALIZATION</a:t>
            </a:r>
            <a:endParaRPr lang="en-US" altLang="zh-TW" sz="3600" b="1">
              <a:latin typeface="Segoe UI"/>
              <a:ea typeface="+mj-lt"/>
              <a:cs typeface="Segoe UI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1393547-4BA3-7F8E-AF83-4389BA826A6D}"/>
              </a:ext>
            </a:extLst>
          </p:cNvPr>
          <p:cNvSpPr txBox="1"/>
          <p:nvPr/>
        </p:nvSpPr>
        <p:spPr>
          <a:xfrm>
            <a:off x="534346" y="4607109"/>
            <a:ext cx="1085400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400">
                <a:ea typeface="新細明體"/>
                <a:cs typeface="Calibri"/>
              </a:rPr>
              <a:t>Using scale function to normalize numeric data into z score and set.seed  to make sure every output from randomness will be the same.</a:t>
            </a:r>
          </a:p>
        </p:txBody>
      </p:sp>
      <p:pic>
        <p:nvPicPr>
          <p:cNvPr id="6" name="圖片 6">
            <a:extLst>
              <a:ext uri="{FF2B5EF4-FFF2-40B4-BE49-F238E27FC236}">
                <a16:creationId xmlns:a16="http://schemas.microsoft.com/office/drawing/2014/main" id="{F39D37B8-F5BB-D247-00E3-B285EE4DD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81" y="2739642"/>
            <a:ext cx="11155626" cy="122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22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543</Words>
  <Application>Microsoft Macintosh PowerPoint</Application>
  <PresentationFormat>寬螢幕</PresentationFormat>
  <Paragraphs>123</Paragraphs>
  <Slides>21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新細明體</vt:lpstr>
      <vt:lpstr>Calibri Light (粗體)</vt:lpstr>
      <vt:lpstr>Arial</vt:lpstr>
      <vt:lpstr>Calibri</vt:lpstr>
      <vt:lpstr>Calibri Light</vt:lpstr>
      <vt:lpstr>Segoe UI</vt:lpstr>
      <vt:lpstr>Office 佈景主題</vt:lpstr>
      <vt:lpstr>THREE METHODS OF PREDICTING DIABETES</vt:lpstr>
      <vt:lpstr>DATASET INTRODUCTION</vt:lpstr>
      <vt:lpstr>ISSUE BEING  ANALYZED</vt:lpstr>
      <vt:lpstr>SNAPSHOT  OF THE  DATA SET</vt:lpstr>
      <vt:lpstr>MISSING VALUES DETECTION </vt:lpstr>
      <vt:lpstr>HISTOGRAM</vt:lpstr>
      <vt:lpstr>BOXPLOT</vt:lpstr>
      <vt:lpstr>CORRELATION BETWEEN INDEPENDENT and DEPENDENT VARIABLES </vt:lpstr>
      <vt:lpstr>NORMALIZATION</vt:lpstr>
      <vt:lpstr>ANALYSIS METHOD  1 – KNN(1/2)</vt:lpstr>
      <vt:lpstr>ANALYSIS METHOD  1 – KNN(2/2)</vt:lpstr>
      <vt:lpstr>ANALYSIS METHOD  2 -- LOGISTIC REGRESSION(1/2) </vt:lpstr>
      <vt:lpstr>ANALYSIS METHOD  2 -- LOGISTIC REGRESSION(2/2) </vt:lpstr>
      <vt:lpstr>ANALYSIS METHOD  3 -- CLASSIFICATION TREE(1/3) </vt:lpstr>
      <vt:lpstr>ANALYSIS METHOD  3 -- CLASSIFICATION TREE(2/3) </vt:lpstr>
      <vt:lpstr>ANALYSIS METHOD  3 -- CLASSIFICATION TREE(3/3) </vt:lpstr>
      <vt:lpstr>CLASSIFICATION TREE COMPARE</vt:lpstr>
      <vt:lpstr>PREDICTION RESULT</vt:lpstr>
      <vt:lpstr>IMPLICATION FOR DECISION MAKER</vt:lpstr>
      <vt:lpstr>CHALLENGES  WITH ANALYZING AND MODELING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玨賢 羅</dc:creator>
  <cp:lastModifiedBy>玨賢 羅</cp:lastModifiedBy>
  <cp:revision>6</cp:revision>
  <dcterms:created xsi:type="dcterms:W3CDTF">2023-04-21T16:32:17Z</dcterms:created>
  <dcterms:modified xsi:type="dcterms:W3CDTF">2023-04-24T05:33:02Z</dcterms:modified>
</cp:coreProperties>
</file>