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555DE-13F0-82B3-F24F-287272788413}" v="11" dt="2023-12-05T21:39:14.417"/>
    <p1510:client id="{1A642521-89AA-851F-70EF-79681621D0DE}" v="6" dt="2023-12-05T20:57:21.682"/>
    <p1510:client id="{62EDDC9D-319B-F877-3DDE-F5D02FFC6BA6}" v="132" dt="2023-12-06T02:27:04.376"/>
    <p1510:client id="{8E3A68F8-6E9C-6C8D-4793-AE99200620DF}" v="10" dt="2023-12-06T01:27:31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6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N HSIAO" userId="b5032e0a6de83f90" providerId="LiveId" clId="{F160D3F0-4763-417D-975C-3D8AE8739742}"/>
    <pc:docChg chg="undo redo custSel modSld">
      <pc:chgData name="CHIEN HSIAO" userId="b5032e0a6de83f90" providerId="LiveId" clId="{F160D3F0-4763-417D-975C-3D8AE8739742}" dt="2023-12-06T03:24:42.018" v="22" actId="20577"/>
      <pc:docMkLst>
        <pc:docMk/>
      </pc:docMkLst>
      <pc:sldChg chg="modSp mod">
        <pc:chgData name="CHIEN HSIAO" userId="b5032e0a6de83f90" providerId="LiveId" clId="{F160D3F0-4763-417D-975C-3D8AE8739742}" dt="2023-12-06T03:24:42.018" v="22" actId="20577"/>
        <pc:sldMkLst>
          <pc:docMk/>
          <pc:sldMk cId="3137969865" sldId="256"/>
        </pc:sldMkLst>
        <pc:spChg chg="mod">
          <ac:chgData name="CHIEN HSIAO" userId="b5032e0a6de83f90" providerId="LiveId" clId="{F160D3F0-4763-417D-975C-3D8AE8739742}" dt="2023-12-06T02:31:13.702" v="11" actId="1076"/>
          <ac:spMkLst>
            <pc:docMk/>
            <pc:sldMk cId="3137969865" sldId="256"/>
            <ac:spMk id="5" creationId="{F73D431C-5224-F3AA-2A1C-1C9AED1D9509}"/>
          </ac:spMkLst>
        </pc:spChg>
        <pc:spChg chg="mod">
          <ac:chgData name="CHIEN HSIAO" userId="b5032e0a6de83f90" providerId="LiveId" clId="{F160D3F0-4763-417D-975C-3D8AE8739742}" dt="2023-12-06T02:31:26.713" v="14" actId="1076"/>
          <ac:spMkLst>
            <pc:docMk/>
            <pc:sldMk cId="3137969865" sldId="256"/>
            <ac:spMk id="10" creationId="{492857B0-3495-820D-D90F-51241FA7D31E}"/>
          </ac:spMkLst>
        </pc:spChg>
        <pc:spChg chg="mod">
          <ac:chgData name="CHIEN HSIAO" userId="b5032e0a6de83f90" providerId="LiveId" clId="{F160D3F0-4763-417D-975C-3D8AE8739742}" dt="2023-12-06T03:24:42.018" v="22" actId="20577"/>
          <ac:spMkLst>
            <pc:docMk/>
            <pc:sldMk cId="3137969865" sldId="256"/>
            <ac:spMk id="11" creationId="{11E823BF-42CC-165E-6CFD-EF04EC4DA7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52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9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4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9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25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99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6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35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6D86-9873-4D30-9BBB-0D774D8AE28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D7F3-CE18-4CDC-BFA8-F105F34A0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黃色 的圖片&#10;&#10;自動產生的描述">
            <a:extLst>
              <a:ext uri="{FF2B5EF4-FFF2-40B4-BE49-F238E27FC236}">
                <a16:creationId xmlns:a16="http://schemas.microsoft.com/office/drawing/2014/main" id="{9C2E1493-255B-5F6B-6D65-C477DA11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74" y="320144"/>
            <a:ext cx="32903852" cy="21931052"/>
          </a:xfrm>
          <a:prstGeom prst="rect">
            <a:avLst/>
          </a:prstGeom>
        </p:spPr>
      </p:pic>
      <p:sp>
        <p:nvSpPr>
          <p:cNvPr id="21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114" y="0"/>
            <a:ext cx="32910171" cy="2194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圖片 3" descr="一張含有 圖形, 標誌, 符號, 字型 的圖片&#10;&#10;自動產生的描述">
            <a:extLst>
              <a:ext uri="{FF2B5EF4-FFF2-40B4-BE49-F238E27FC236}">
                <a16:creationId xmlns:a16="http://schemas.microsoft.com/office/drawing/2014/main" id="{21AC6775-1E2F-7961-2303-7AB0751F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421" y="669866"/>
            <a:ext cx="1645573" cy="17027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32330B-D119-766E-5FE1-F5E152775A87}"/>
              </a:ext>
            </a:extLst>
          </p:cNvPr>
          <p:cNvSpPr txBox="1"/>
          <p:nvPr/>
        </p:nvSpPr>
        <p:spPr>
          <a:xfrm>
            <a:off x="5860472" y="805133"/>
            <a:ext cx="21197454" cy="156966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sz="4800" b="1">
                <a:latin typeface="Times New Roman"/>
                <a:ea typeface="+mn-lt"/>
                <a:cs typeface="+mn-lt"/>
              </a:rPr>
              <a:t>Machine Learning Methods to Identify Hepatitis </a:t>
            </a:r>
            <a:r>
              <a:rPr lang="en-US" altLang="zh-TW" sz="4800" b="1">
                <a:latin typeface="Times New Roman"/>
                <a:ea typeface="+mn-lt"/>
                <a:cs typeface="+mn-lt"/>
              </a:rPr>
              <a:t>C</a:t>
            </a:r>
            <a:r>
              <a:rPr lang="zh-TW" altLang="en-US" sz="4800" b="1">
                <a:latin typeface="Times New Roman"/>
                <a:ea typeface="+mn-lt"/>
                <a:cs typeface="+mn-lt"/>
              </a:rPr>
              <a:t> </a:t>
            </a:r>
            <a:r>
              <a:rPr lang="zh-TW" sz="4800" b="1">
                <a:latin typeface="Times New Roman"/>
                <a:ea typeface="+mn-lt"/>
                <a:cs typeface="+mn-lt"/>
              </a:rPr>
              <a:t>Risk Factors in</a:t>
            </a:r>
            <a:r>
              <a:rPr lang="zh-TW" altLang="en-US" sz="4800" b="1">
                <a:latin typeface="Times New Roman"/>
                <a:ea typeface="+mn-lt"/>
                <a:cs typeface="+mn-lt"/>
              </a:rPr>
              <a:t> </a:t>
            </a:r>
            <a:endParaRPr lang="zh-TW" altLang="en-US" sz="4800" b="1">
              <a:latin typeface="Times New Roman"/>
              <a:ea typeface="新細明體"/>
              <a:cs typeface="+mn-lt"/>
            </a:endParaRPr>
          </a:p>
          <a:p>
            <a:pPr algn="ctr"/>
            <a:r>
              <a:rPr lang="zh-TW" sz="4800" b="1">
                <a:latin typeface="Times New Roman"/>
                <a:ea typeface="+mn-lt"/>
                <a:cs typeface="+mn-lt"/>
              </a:rPr>
              <a:t>Blood Donors Based on Biochemical Indicators</a:t>
            </a:r>
            <a:endParaRPr lang="en-US" altLang="zh-TW" sz="4800" b="1">
              <a:latin typeface="Times New Roman"/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99D810-5DBA-D996-7E1F-19E6C5AF695D}"/>
              </a:ext>
            </a:extLst>
          </p:cNvPr>
          <p:cNvSpPr txBox="1"/>
          <p:nvPr/>
        </p:nvSpPr>
        <p:spPr>
          <a:xfrm>
            <a:off x="7232073" y="2768137"/>
            <a:ext cx="184542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3600" b="1">
                <a:latin typeface="Times New Roman"/>
                <a:ea typeface="新細明體"/>
                <a:cs typeface="Calibri"/>
              </a:rPr>
              <a:t>Yu Chieh Cheng, Chien Hsiao, He Jin Chu - American University STAT 627 Final Project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B1ED8E-B08D-6E06-A07F-7ED2A85DB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77606"/>
              </p:ext>
            </p:extLst>
          </p:nvPr>
        </p:nvGraphicFramePr>
        <p:xfrm>
          <a:off x="9989493" y="3888527"/>
          <a:ext cx="12295143" cy="924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647">
                  <a:extLst>
                    <a:ext uri="{9D8B030D-6E8A-4147-A177-3AD203B41FA5}">
                      <a16:colId xmlns:a16="http://schemas.microsoft.com/office/drawing/2014/main" val="94833420"/>
                    </a:ext>
                  </a:extLst>
                </a:gridCol>
                <a:gridCol w="3693716">
                  <a:extLst>
                    <a:ext uri="{9D8B030D-6E8A-4147-A177-3AD203B41FA5}">
                      <a16:colId xmlns:a16="http://schemas.microsoft.com/office/drawing/2014/main" val="2640838981"/>
                    </a:ext>
                  </a:extLst>
                </a:gridCol>
                <a:gridCol w="3034890">
                  <a:extLst>
                    <a:ext uri="{9D8B030D-6E8A-4147-A177-3AD203B41FA5}">
                      <a16:colId xmlns:a16="http://schemas.microsoft.com/office/drawing/2014/main" val="3291792360"/>
                    </a:ext>
                  </a:extLst>
                </a:gridCol>
                <a:gridCol w="3034890">
                  <a:extLst>
                    <a:ext uri="{9D8B030D-6E8A-4147-A177-3AD203B41FA5}">
                      <a16:colId xmlns:a16="http://schemas.microsoft.com/office/drawing/2014/main" val="3581938979"/>
                    </a:ext>
                  </a:extLst>
                </a:gridCol>
              </a:tblGrid>
              <a:tr h="14005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44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>
                          <a:latin typeface="Times New Roman"/>
                        </a:rPr>
                        <a:t>Methods</a:t>
                      </a:r>
                      <a:endParaRPr lang="zh-TW" b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>
                          <a:latin typeface="Times New Roman"/>
                        </a:rPr>
                        <a:t>Accuracy Rate</a:t>
                      </a:r>
                      <a:endParaRPr lang="zh-TW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0">
                          <a:latin typeface="Times New Roman"/>
                        </a:rPr>
                        <a:t>Parameters</a:t>
                      </a:r>
                      <a:endParaRPr lang="zh-TW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09743"/>
                  </a:ext>
                </a:extLst>
              </a:tr>
              <a:tr h="1758787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4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Status</a:t>
                      </a:r>
                      <a:endParaRPr lang="zh-TW" sz="4400">
                        <a:latin typeface="Times New Roman"/>
                      </a:endParaRP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400">
                          <a:latin typeface="Times New Roman"/>
                        </a:rPr>
                        <a:t>Logistic Regression</a:t>
                      </a:r>
                      <a:endParaRPr lang="zh-TW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>
                          <a:latin typeface="Times New Roman"/>
                        </a:rPr>
                        <a:t>93.22%</a:t>
                      </a:r>
                      <a:endParaRPr lang="zh-TW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>
                          <a:latin typeface="Times New Roman"/>
                        </a:rPr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39254"/>
                  </a:ext>
                </a:extLst>
              </a:tr>
              <a:tr h="1433086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400">
                          <a:latin typeface="Times New Roman"/>
                        </a:rPr>
                        <a:t>LDA</a:t>
                      </a:r>
                      <a:endParaRPr lang="zh-TW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4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95.42%</a:t>
                      </a:r>
                      <a:endParaRPr lang="zh-TW" sz="44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>
                          <a:latin typeface="Times New Roman"/>
                        </a:rPr>
                        <a:t>13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8454"/>
                  </a:ext>
                </a:extLst>
              </a:tr>
              <a:tr h="1433086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4400">
                          <a:latin typeface="Times New Roman"/>
                        </a:rPr>
                        <a:t>Classification Tree</a:t>
                      </a:r>
                      <a:endParaRPr lang="zh-TW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4400">
                          <a:latin typeface="Times New Roman"/>
                        </a:rPr>
                        <a:t>97.03%</a:t>
                      </a:r>
                      <a:endParaRPr lang="zh-TW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4400" dirty="0">
                          <a:latin typeface="Times New Roman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49212"/>
                  </a:ext>
                </a:extLst>
              </a:tr>
              <a:tr h="1433086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4400">
                          <a:latin typeface="Times New Roman"/>
                        </a:rPr>
                        <a:t>Random Forest</a:t>
                      </a:r>
                      <a:endParaRPr lang="zh-TW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4400">
                          <a:latin typeface="Times New Roman"/>
                        </a:rPr>
                        <a:t>97.88%</a:t>
                      </a:r>
                      <a:endParaRPr lang="zh-TW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4400" dirty="0">
                          <a:latin typeface="Times New Roman"/>
                        </a:rPr>
                        <a:t>3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7994"/>
                  </a:ext>
                </a:extLst>
              </a:tr>
              <a:tr h="1758787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4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Support Vector </a:t>
                      </a:r>
                      <a:endParaRPr lang="zh-TW" alt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4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Machine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4400">
                          <a:latin typeface="Times New Roman"/>
                        </a:rPr>
                        <a:t>98.98%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4400" dirty="0">
                          <a:latin typeface="Times New Roman"/>
                        </a:rPr>
                        <a:t>13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5005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E823BF-42CC-165E-6CFD-EF04EC4DA7B6}"/>
              </a:ext>
            </a:extLst>
          </p:cNvPr>
          <p:cNvSpPr txBox="1"/>
          <p:nvPr/>
        </p:nvSpPr>
        <p:spPr>
          <a:xfrm>
            <a:off x="12615520" y="18927114"/>
            <a:ext cx="9008272" cy="243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800" b="1" dirty="0">
                <a:latin typeface="Times New Roman"/>
                <a:ea typeface="新細明體"/>
                <a:cs typeface="Calibri"/>
              </a:rPr>
              <a:t>Data:</a:t>
            </a:r>
          </a:p>
          <a:p>
            <a:pPr marL="571500" indent="-571500">
              <a:buFont typeface="Wingdings"/>
              <a:buChar char="§"/>
            </a:pPr>
            <a:r>
              <a:rPr lang="zh-TW" altLang="en-US" sz="3800" dirty="0">
                <a:latin typeface="Times New Roman"/>
                <a:ea typeface="新細明體"/>
                <a:cs typeface="Calibri"/>
              </a:rPr>
              <a:t>Source: UC Irvine Machine Learning Repository</a:t>
            </a:r>
          </a:p>
          <a:p>
            <a:pPr marL="571500" indent="-571500">
              <a:buFont typeface="Wingdings"/>
              <a:buChar char="§"/>
            </a:pPr>
            <a:r>
              <a:rPr lang="zh-TW" altLang="en-US" sz="3800" dirty="0">
                <a:latin typeface="Times New Roman"/>
                <a:ea typeface="新細明體"/>
                <a:cs typeface="Calibri"/>
              </a:rPr>
              <a:t>Size/Scale: 615*1</a:t>
            </a:r>
            <a:r>
              <a:rPr lang="en-US" altLang="zh-TW" sz="3800">
                <a:latin typeface="Times New Roman"/>
                <a:ea typeface="新細明體"/>
                <a:cs typeface="Calibri"/>
              </a:rPr>
              <a:t>4</a:t>
            </a:r>
            <a:endParaRPr lang="zh-TW" altLang="en-US" sz="3800" dirty="0">
              <a:latin typeface="Times New Roman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3D431C-5224-F3AA-2A1C-1C9AED1D9509}"/>
              </a:ext>
            </a:extLst>
          </p:cNvPr>
          <p:cNvSpPr txBox="1"/>
          <p:nvPr/>
        </p:nvSpPr>
        <p:spPr>
          <a:xfrm>
            <a:off x="23968691" y="18701042"/>
            <a:ext cx="8634197" cy="2501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800" b="1" dirty="0">
                <a:latin typeface="Times New Roman"/>
                <a:ea typeface="新細明體"/>
                <a:cs typeface="Calibri"/>
              </a:rPr>
              <a:t>Stakeholders:</a:t>
            </a:r>
          </a:p>
          <a:p>
            <a:pPr marL="571500" indent="-571500">
              <a:buFont typeface="Wingdings"/>
              <a:buChar char="§"/>
            </a:pPr>
            <a:r>
              <a:rPr lang="zh-TW" altLang="en-US" sz="3800" dirty="0">
                <a:latin typeface="Times New Roman"/>
                <a:ea typeface="新細明體"/>
                <a:cs typeface="Calibri"/>
              </a:rPr>
              <a:t>Blood Donors</a:t>
            </a:r>
          </a:p>
          <a:p>
            <a:pPr marL="571500" indent="-571500">
              <a:buFont typeface="Wingdings"/>
              <a:buChar char="§"/>
            </a:pPr>
            <a:r>
              <a:rPr lang="zh-TW" altLang="en-US" sz="3800" dirty="0">
                <a:latin typeface="Times New Roman"/>
                <a:ea typeface="新細明體"/>
                <a:cs typeface="Calibri"/>
              </a:rPr>
              <a:t>Donation Centers</a:t>
            </a:r>
          </a:p>
          <a:p>
            <a:pPr marL="571500" indent="-571500">
              <a:buFont typeface="Wingdings"/>
              <a:buChar char="§"/>
            </a:pPr>
            <a:r>
              <a:rPr lang="zh-TW" altLang="en-US" sz="3800" dirty="0">
                <a:latin typeface="Times New Roman"/>
                <a:ea typeface="新細明體"/>
                <a:cs typeface="Calibri"/>
              </a:rPr>
              <a:t>Public Health Authorities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2857B0-3495-820D-D90F-51241FA7D31E}"/>
              </a:ext>
            </a:extLst>
          </p:cNvPr>
          <p:cNvSpPr txBox="1"/>
          <p:nvPr/>
        </p:nvSpPr>
        <p:spPr>
          <a:xfrm>
            <a:off x="299257" y="18927114"/>
            <a:ext cx="10723417" cy="2506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800" b="1" dirty="0">
                <a:latin typeface="Times New Roman"/>
                <a:ea typeface="新細明體"/>
                <a:cs typeface="Calibri"/>
              </a:rPr>
              <a:t>Reference:</a:t>
            </a:r>
          </a:p>
          <a:p>
            <a:r>
              <a:rPr lang="zh-TW" sz="3800" dirty="0">
                <a:latin typeface="Times New Roman"/>
                <a:ea typeface="新細明體"/>
                <a:cs typeface="Calibri"/>
              </a:rPr>
              <a:t>Lichtinghagen, R., Klawonn, F., &amp; Hoffmann, G. (2020). HCV data [Data set]. UCI Machine Learning Repository. https://doi.org/10.24432/C5D612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76D838-D67E-6FC3-D391-95F839E94E01}"/>
              </a:ext>
            </a:extLst>
          </p:cNvPr>
          <p:cNvSpPr txBox="1"/>
          <p:nvPr/>
        </p:nvSpPr>
        <p:spPr>
          <a:xfrm>
            <a:off x="23910534" y="15371214"/>
            <a:ext cx="8703426" cy="243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800" b="1">
                <a:latin typeface="Times New Roman"/>
                <a:ea typeface="新細明體"/>
                <a:cs typeface="Calibri"/>
              </a:rPr>
              <a:t>Ethical Implications:</a:t>
            </a:r>
          </a:p>
          <a:p>
            <a:pPr marL="571500" indent="-571500">
              <a:buFont typeface="Wingdings"/>
              <a:buChar char="§"/>
            </a:pPr>
            <a:r>
              <a:rPr lang="en-US" altLang="zh-TW" sz="3800">
                <a:latin typeface="Times New Roman"/>
                <a:ea typeface="+mn-lt"/>
                <a:cs typeface="+mn-lt"/>
              </a:rPr>
              <a:t>Case-wise deletion removes any record with missing data, which can introduce bias and affect result reliability.</a:t>
            </a:r>
            <a:endParaRPr lang="zh-TW" sz="3800">
              <a:latin typeface="Times New Roman"/>
              <a:ea typeface="+mn-lt"/>
              <a:cs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996FD7-C927-3645-F51C-801B96488865}"/>
              </a:ext>
            </a:extLst>
          </p:cNvPr>
          <p:cNvSpPr txBox="1"/>
          <p:nvPr/>
        </p:nvSpPr>
        <p:spPr>
          <a:xfrm>
            <a:off x="23960412" y="8993844"/>
            <a:ext cx="8653548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b="1">
                <a:latin typeface="Times New Roman"/>
                <a:ea typeface="新細明體"/>
                <a:cs typeface="Calibri"/>
              </a:rPr>
              <a:t>Assumptions/Limitations/Challenges:</a:t>
            </a:r>
          </a:p>
          <a:p>
            <a:pPr marL="571500" indent="-571500">
              <a:buFont typeface="Wingdings"/>
              <a:buChar char="§"/>
            </a:pPr>
            <a:r>
              <a:rPr lang="en-US" altLang="zh-TW" sz="4000">
                <a:latin typeface="Times New Roman"/>
                <a:ea typeface="+mn-lt"/>
                <a:cs typeface="+mn-lt"/>
              </a:rPr>
              <a:t>C</a:t>
            </a:r>
            <a:r>
              <a:rPr lang="zh-TW" sz="4000">
                <a:latin typeface="Times New Roman"/>
                <a:ea typeface="+mn-lt"/>
                <a:cs typeface="+mn-lt"/>
              </a:rPr>
              <a:t>ase-wise deletion for handling missing values may lead to the loss of important information and potentially introduce non-random bias.</a:t>
            </a:r>
          </a:p>
          <a:p>
            <a:pPr marL="571500" indent="-571500">
              <a:buFont typeface="Wingdings"/>
              <a:buChar char="§"/>
            </a:pPr>
            <a:r>
              <a:rPr lang="en-US" altLang="zh-TW" sz="4000">
                <a:latin typeface="Times New Roman"/>
                <a:ea typeface="新細明體"/>
                <a:cs typeface="Calibri"/>
              </a:rPr>
              <a:t>The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assumption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is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that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the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dataset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has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no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systematic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errors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or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biases,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ensuring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the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biochemical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data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reliably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represents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the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donors'</a:t>
            </a:r>
            <a:r>
              <a:rPr lang="zh-TW" altLang="en-US" sz="400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4000">
                <a:latin typeface="Times New Roman"/>
                <a:ea typeface="新細明體"/>
                <a:cs typeface="Calibri"/>
              </a:rPr>
              <a:t>health.</a:t>
            </a:r>
            <a:endParaRPr lang="zh-TW" sz="4000">
              <a:latin typeface="Times New Roman"/>
              <a:ea typeface="新細明體"/>
              <a:cs typeface="Calibri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ACC30A7-ED4A-59F7-20E2-41C40B59C613}"/>
              </a:ext>
            </a:extLst>
          </p:cNvPr>
          <p:cNvSpPr txBox="1"/>
          <p:nvPr/>
        </p:nvSpPr>
        <p:spPr>
          <a:xfrm>
            <a:off x="23915716" y="4039983"/>
            <a:ext cx="8653548" cy="421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b="1">
                <a:latin typeface="Times New Roman"/>
                <a:ea typeface="新細明體"/>
                <a:cs typeface="Calibri"/>
              </a:rPr>
              <a:t>Results:</a:t>
            </a:r>
          </a:p>
          <a:p>
            <a:pPr marL="571500" indent="-571500">
              <a:buFont typeface="Wingdings"/>
              <a:buChar char="§"/>
            </a:pPr>
            <a:r>
              <a:rPr lang="en-US" sz="3800">
                <a:latin typeface="Times New Roman"/>
                <a:ea typeface="+mn-lt"/>
                <a:cs typeface="+mn-lt"/>
              </a:rPr>
              <a:t>The SVM method is the best fit for HCV data.</a:t>
            </a:r>
          </a:p>
          <a:p>
            <a:pPr marL="571500" indent="-571500">
              <a:buFont typeface="Wingdings"/>
              <a:buChar char="§"/>
            </a:pPr>
            <a:r>
              <a:rPr lang="en-US" sz="3800">
                <a:latin typeface="Times New Roman"/>
                <a:ea typeface="+mn-lt"/>
                <a:cs typeface="+mn-lt"/>
              </a:rPr>
              <a:t>SVM accuracy rate is the highest among all of the methods.</a:t>
            </a:r>
          </a:p>
          <a:p>
            <a:pPr marL="571500" indent="-571500">
              <a:buFont typeface="Wingdings"/>
              <a:buChar char="§"/>
            </a:pPr>
            <a:r>
              <a:rPr lang="en-US" sz="3800">
                <a:latin typeface="Times New Roman"/>
                <a:ea typeface="+mn-lt"/>
                <a:cs typeface="+mn-lt"/>
              </a:rPr>
              <a:t>Finding more data to enhance the reliability of the results.</a:t>
            </a:r>
            <a:endParaRPr lang="en-US" sz="3800">
              <a:latin typeface="Times New Roman"/>
              <a:cs typeface="Calibri" panose="020F0502020204030204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C079AA-2375-4239-2BB8-EF616B52E0FE}"/>
              </a:ext>
            </a:extLst>
          </p:cNvPr>
          <p:cNvSpPr txBox="1"/>
          <p:nvPr/>
        </p:nvSpPr>
        <p:spPr>
          <a:xfrm>
            <a:off x="299257" y="10670645"/>
            <a:ext cx="8310254" cy="7109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800" b="1">
                <a:latin typeface="Times New Roman"/>
                <a:ea typeface="新細明體"/>
                <a:cs typeface="Calibri"/>
              </a:rPr>
              <a:t>Approach:</a:t>
            </a:r>
          </a:p>
          <a:p>
            <a:pPr marL="857250" indent="-857250">
              <a:buFont typeface="Wingdings"/>
              <a:buChar char="§"/>
            </a:pPr>
            <a:r>
              <a:rPr lang="zh-TW" altLang="en-US" sz="3800">
                <a:latin typeface="Times New Roman"/>
                <a:ea typeface="新細明體"/>
                <a:cs typeface="Calibri"/>
              </a:rPr>
              <a:t>Explored </a:t>
            </a:r>
            <a:r>
              <a:rPr lang="zh-TW" altLang="en-US" sz="3800">
                <a:solidFill>
                  <a:srgbClr val="000000"/>
                </a:solidFill>
                <a:latin typeface="Times New Roman"/>
                <a:ea typeface="新細明體"/>
                <a:cs typeface="Calibri"/>
              </a:rPr>
              <a:t>five</a:t>
            </a:r>
            <a:r>
              <a:rPr lang="zh-TW" altLang="en-US" sz="3800">
                <a:solidFill>
                  <a:srgbClr val="FF0000"/>
                </a:solidFill>
                <a:latin typeface="Times New Roman"/>
                <a:ea typeface="新細明體"/>
                <a:cs typeface="Calibri"/>
              </a:rPr>
              <a:t> </a:t>
            </a:r>
            <a:r>
              <a:rPr lang="zh-TW" altLang="en-US" sz="3800">
                <a:latin typeface="Times New Roman"/>
                <a:ea typeface="新細明體"/>
                <a:cs typeface="Calibri"/>
              </a:rPr>
              <a:t>different methods for classification</a:t>
            </a:r>
            <a:r>
              <a:rPr lang="zh-TW" sz="3800">
                <a:latin typeface="Times New Roman"/>
                <a:ea typeface="新細明體"/>
                <a:cs typeface="Calibri"/>
              </a:rPr>
              <a:t>, utilizing cross-validation techniques to identify the most</a:t>
            </a:r>
            <a:r>
              <a:rPr lang="zh-TW" altLang="en-US" sz="3800">
                <a:latin typeface="Times New Roman"/>
                <a:ea typeface="新細明體"/>
                <a:cs typeface="Calibri"/>
              </a:rPr>
              <a:t> </a:t>
            </a:r>
            <a:r>
              <a:rPr lang="zh-TW" sz="3800">
                <a:latin typeface="Times New Roman"/>
                <a:ea typeface="新細明體"/>
                <a:cs typeface="Calibri" panose="020F0502020204030204"/>
              </a:rPr>
              <a:t>suitable model.</a:t>
            </a:r>
          </a:p>
          <a:p>
            <a:pPr marL="857250" indent="-857250">
              <a:buFont typeface="Wingdings"/>
              <a:buChar char="§"/>
            </a:pPr>
            <a:r>
              <a:rPr lang="zh-TW" sz="3800">
                <a:latin typeface="Times New Roman"/>
                <a:ea typeface="+mn-lt"/>
                <a:cs typeface="+mn-lt"/>
              </a:rPr>
              <a:t>Feature selection was employed using statistical correlation to predict biochemical indicators, ensuring a targeted analytical approach.</a:t>
            </a:r>
            <a:endParaRPr lang="zh-TW" altLang="en-US" sz="3800">
              <a:latin typeface="Times New Roman"/>
              <a:ea typeface="新細明體"/>
              <a:cs typeface="Calibri"/>
            </a:endParaRPr>
          </a:p>
          <a:p>
            <a:pPr marL="857250" indent="-857250">
              <a:buFont typeface="Wingdings"/>
              <a:buChar char="§"/>
            </a:pPr>
            <a:r>
              <a:rPr lang="zh-TW" sz="3800">
                <a:latin typeface="Times New Roman"/>
                <a:ea typeface="+mn-lt"/>
                <a:cs typeface="+mn-lt"/>
              </a:rPr>
              <a:t>The predictive performance of the model was assessed using a series of metrics, including accuracy.</a:t>
            </a:r>
            <a:endParaRPr lang="zh-TW" sz="3800">
              <a:latin typeface="Times New Roman"/>
              <a:ea typeface="新細明體"/>
              <a:cs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9F8D2A-26DA-A18D-D843-9EA898A7195C}"/>
              </a:ext>
            </a:extLst>
          </p:cNvPr>
          <p:cNvSpPr txBox="1"/>
          <p:nvPr/>
        </p:nvSpPr>
        <p:spPr>
          <a:xfrm>
            <a:off x="290524" y="4033790"/>
            <a:ext cx="8358097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zh-TW" sz="3800" b="1" i="0" u="none" strike="noStrike" baseline="0">
                <a:solidFill>
                  <a:srgbClr val="000000"/>
                </a:solidFill>
                <a:latin typeface="Times New Roman"/>
                <a:ea typeface="Segoe UI"/>
                <a:cs typeface="Segoe UI"/>
              </a:rPr>
              <a:t>Introduction / Context:</a:t>
            </a:r>
            <a:r>
              <a:rPr lang="en-US" sz="3800" b="1" i="0">
                <a:solidFill>
                  <a:srgbClr val="000000"/>
                </a:solidFill>
                <a:latin typeface="Times New Roman"/>
                <a:ea typeface="Segoe UI"/>
                <a:cs typeface="Segoe UI"/>
              </a:rPr>
              <a:t>​</a:t>
            </a:r>
          </a:p>
          <a:p>
            <a:pPr marL="857250" lvl="0" indent="-857250" algn="l" rtl="0">
              <a:buFont typeface="Wingdings"/>
              <a:buChar char="§"/>
            </a:pPr>
            <a:r>
              <a:rPr lang="zh-TW" sz="3800" i="0" u="none" strike="noStrike" baseline="0">
                <a:solidFill>
                  <a:srgbClr val="000000"/>
                </a:solidFill>
                <a:latin typeface="Times New Roman"/>
                <a:ea typeface="新細明體"/>
                <a:cs typeface="Arial"/>
              </a:rPr>
              <a:t>Early detection of Hepatitis C in blood donors through data analysis is crucial for identifying health risks. </a:t>
            </a:r>
            <a:r>
              <a:rPr lang="zh-TW" sz="3800" b="0" i="0">
                <a:solidFill>
                  <a:srgbClr val="000000"/>
                </a:solidFill>
                <a:latin typeface="Times New Roman"/>
                <a:ea typeface="新細明體"/>
                <a:cs typeface="Arial"/>
              </a:rPr>
              <a:t>​</a:t>
            </a:r>
          </a:p>
          <a:p>
            <a:pPr marL="857250" lvl="0" indent="-857250" algn="l" rtl="0">
              <a:buFont typeface="Wingdings"/>
              <a:buChar char="§"/>
            </a:pPr>
            <a:r>
              <a:rPr lang="zh-TW" sz="3800" i="0" u="none" strike="noStrike" baseline="0">
                <a:solidFill>
                  <a:srgbClr val="000000"/>
                </a:solidFill>
                <a:latin typeface="Times New Roman"/>
                <a:ea typeface="新細明體"/>
                <a:cs typeface="Arial"/>
              </a:rPr>
              <a:t>Accurate predictions enhance blood donation safety and reduce infection risks. </a:t>
            </a:r>
            <a:r>
              <a:rPr lang="zh-TW" sz="3800" b="0" i="0">
                <a:solidFill>
                  <a:srgbClr val="000000"/>
                </a:solidFill>
                <a:latin typeface="Times New Roman"/>
                <a:ea typeface="新細明體"/>
                <a:cs typeface="Arial"/>
              </a:rPr>
              <a:t>​</a:t>
            </a:r>
          </a:p>
          <a:p>
            <a:pPr marL="857250" lvl="0" indent="-857250" algn="l" rtl="0">
              <a:buFont typeface="Wingdings"/>
              <a:buChar char="§"/>
            </a:pPr>
            <a:r>
              <a:rPr lang="zh-TW" sz="3800" i="0" u="none" strike="noStrike" baseline="0">
                <a:solidFill>
                  <a:srgbClr val="000000"/>
                </a:solidFill>
                <a:latin typeface="Times New Roman"/>
                <a:ea typeface="新細明體"/>
                <a:cs typeface="Arial"/>
              </a:rPr>
              <a:t>Guaranteeing risk-free blood tested in secure conditions is essential for public health.</a:t>
            </a:r>
            <a:endParaRPr lang="zh-TW" altLang="en-US">
              <a:latin typeface="Times New Roman"/>
              <a:cs typeface="Times New Roman"/>
            </a:endParaRPr>
          </a:p>
        </p:txBody>
      </p:sp>
      <p:pic>
        <p:nvPicPr>
          <p:cNvPr id="9" name="圖片 8" descr="一張含有 文字, 圖表, 行, 方案 的圖片&#10;&#10;自動產生的描述">
            <a:extLst>
              <a:ext uri="{FF2B5EF4-FFF2-40B4-BE49-F238E27FC236}">
                <a16:creationId xmlns:a16="http://schemas.microsoft.com/office/drawing/2014/main" id="{D3F9F16E-1D0A-0490-5D07-1A439D4D2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788" y="13294882"/>
            <a:ext cx="7431247" cy="4607851"/>
          </a:xfrm>
          <a:prstGeom prst="rect">
            <a:avLst/>
          </a:prstGeom>
        </p:spPr>
      </p:pic>
      <p:pic>
        <p:nvPicPr>
          <p:cNvPr id="12" name="圖片 11" descr="一張含有 圖表, 文字, 寫生, 圖畫 的圖片&#10;&#10;自動產生的描述">
            <a:extLst>
              <a:ext uri="{FF2B5EF4-FFF2-40B4-BE49-F238E27FC236}">
                <a16:creationId xmlns:a16="http://schemas.microsoft.com/office/drawing/2014/main" id="{F3C6F509-D500-848A-C61B-4874CD1C6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1016" y="13294883"/>
            <a:ext cx="7431247" cy="46078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6B0871-1EAD-47B1-D73B-CC3D151D577F}"/>
              </a:ext>
            </a:extLst>
          </p:cNvPr>
          <p:cNvSpPr txBox="1"/>
          <p:nvPr/>
        </p:nvSpPr>
        <p:spPr>
          <a:xfrm>
            <a:off x="8905623" y="17151983"/>
            <a:ext cx="61009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 b="1">
                <a:solidFill>
                  <a:schemeClr val="accent2">
                    <a:lumMod val="50000"/>
                  </a:schemeClr>
                </a:solidFill>
                <a:latin typeface="Times New Roman"/>
                <a:ea typeface="新細明體"/>
                <a:cs typeface="Calibri"/>
              </a:rPr>
              <a:t># Before Prune</a:t>
            </a:r>
            <a:endParaRPr lang="zh-TW" altLang="en-US" sz="3600" b="1">
              <a:solidFill>
                <a:schemeClr val="accent2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7B19C67-5A14-F571-7CF1-D78B30757F26}"/>
              </a:ext>
            </a:extLst>
          </p:cNvPr>
          <p:cNvSpPr txBox="1"/>
          <p:nvPr/>
        </p:nvSpPr>
        <p:spPr>
          <a:xfrm>
            <a:off x="16448025" y="17140810"/>
            <a:ext cx="59668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 b="1">
                <a:solidFill>
                  <a:schemeClr val="accent2">
                    <a:lumMod val="50000"/>
                  </a:schemeClr>
                </a:solidFill>
                <a:latin typeface="Times New Roman"/>
                <a:ea typeface="新細明體"/>
                <a:cs typeface="Calibri"/>
              </a:rPr>
              <a:t># After Prune</a:t>
            </a:r>
            <a:endParaRPr lang="zh-TW" altLang="en-US" sz="360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796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b143db-c460-47bb-80f5-a9686208bb1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E146D69CF4843BE8CB012B6837942" ma:contentTypeVersion="7" ma:contentTypeDescription="Create a new document." ma:contentTypeScope="" ma:versionID="f825f74d542b2c924d8f33af81d0cc38">
  <xsd:schema xmlns:xsd="http://www.w3.org/2001/XMLSchema" xmlns:xs="http://www.w3.org/2001/XMLSchema" xmlns:p="http://schemas.microsoft.com/office/2006/metadata/properties" xmlns:ns3="d8b143db-c460-47bb-80f5-a9686208bb15" xmlns:ns4="db86add1-486e-49f8-b155-aece53b477c9" targetNamespace="http://schemas.microsoft.com/office/2006/metadata/properties" ma:root="true" ma:fieldsID="547d40d727d5a0232cede5f60a355ff0" ns3:_="" ns4:_="">
    <xsd:import namespace="d8b143db-c460-47bb-80f5-a9686208bb15"/>
    <xsd:import namespace="db86add1-486e-49f8-b155-aece53b477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143db-c460-47bb-80f5-a9686208bb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6add1-486e-49f8-b155-aece53b47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DF5CBF-E91C-498C-88C7-A75CDA4D8B81}">
  <ds:schemaRefs>
    <ds:schemaRef ds:uri="d8b143db-c460-47bb-80f5-a9686208bb15"/>
    <ds:schemaRef ds:uri="db86add1-486e-49f8-b155-aece53b477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F14482-054A-4FBE-9849-2414F7957704}">
  <ds:schemaRefs>
    <ds:schemaRef ds:uri="d8b143db-c460-47bb-80f5-a9686208bb15"/>
    <ds:schemaRef ds:uri="db86add1-486e-49f8-b155-aece53b477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E83685-F4B6-46EB-B8A3-FF0A925145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419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CHIEH Cheng</dc:creator>
  <cp:lastModifiedBy>CHIEN HSIAO</cp:lastModifiedBy>
  <cp:revision>45</cp:revision>
  <dcterms:created xsi:type="dcterms:W3CDTF">2023-11-25T22:51:34Z</dcterms:created>
  <dcterms:modified xsi:type="dcterms:W3CDTF">2023-12-06T03:24:43Z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0x01010043FE146D69CF4843BE8CB012B6837942</vt:lpwstr>
  </property>
</Properties>
</file>