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91" r:id="rId2"/>
    <p:sldId id="326" r:id="rId3"/>
    <p:sldId id="306" r:id="rId4"/>
    <p:sldId id="310" r:id="rId5"/>
    <p:sldId id="312" r:id="rId6"/>
    <p:sldId id="311" r:id="rId7"/>
    <p:sldId id="317" r:id="rId8"/>
    <p:sldId id="315" r:id="rId9"/>
    <p:sldId id="316" r:id="rId10"/>
    <p:sldId id="333" r:id="rId11"/>
    <p:sldId id="323" r:id="rId12"/>
    <p:sldId id="356" r:id="rId13"/>
    <p:sldId id="354" r:id="rId14"/>
    <p:sldId id="353" r:id="rId15"/>
    <p:sldId id="351" r:id="rId16"/>
    <p:sldId id="357" r:id="rId17"/>
    <p:sldId id="331" r:id="rId18"/>
    <p:sldId id="344" r:id="rId19"/>
    <p:sldId id="328" r:id="rId20"/>
    <p:sldId id="349" r:id="rId21"/>
    <p:sldId id="332" r:id="rId22"/>
    <p:sldId id="350" r:id="rId23"/>
    <p:sldId id="330" r:id="rId24"/>
    <p:sldId id="336" r:id="rId25"/>
    <p:sldId id="340" r:id="rId26"/>
    <p:sldId id="309" r:id="rId27"/>
    <p:sldId id="335" r:id="rId28"/>
    <p:sldId id="355" r:id="rId29"/>
    <p:sldId id="359" r:id="rId30"/>
    <p:sldId id="341" r:id="rId31"/>
    <p:sldId id="358" r:id="rId32"/>
    <p:sldId id="345" r:id="rId33"/>
    <p:sldId id="303" r:id="rId34"/>
  </p:sldIdLst>
  <p:sldSz cx="12190413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413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677" userDrawn="1">
          <p15:clr>
            <a:srgbClr val="A4A3A4"/>
          </p15:clr>
        </p15:guide>
        <p15:guide id="5" orient="horz" pos="2381" userDrawn="1">
          <p15:clr>
            <a:srgbClr val="A4A3A4"/>
          </p15:clr>
        </p15:guide>
        <p15:guide id="6" orient="horz" pos="2536" userDrawn="1">
          <p15:clr>
            <a:srgbClr val="A4A3A4"/>
          </p15:clr>
        </p15:guide>
        <p15:guide id="7" orient="horz" pos="4216" userDrawn="1">
          <p15:clr>
            <a:srgbClr val="A4A3A4"/>
          </p15:clr>
        </p15:guide>
        <p15:guide id="8" pos="346">
          <p15:clr>
            <a:srgbClr val="A4A3A4"/>
          </p15:clr>
        </p15:guide>
        <p15:guide id="9" pos="6912" userDrawn="1">
          <p15:clr>
            <a:srgbClr val="A4A3A4"/>
          </p15:clr>
        </p15:guide>
        <p15:guide id="10" pos="3515" userDrawn="1">
          <p15:clr>
            <a:srgbClr val="A4A3A4"/>
          </p15:clr>
        </p15:guide>
        <p15:guide id="11" pos="3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562" autoAdjust="0"/>
    <p:restoredTop sz="93260" autoAdjust="0"/>
  </p:normalViewPr>
  <p:slideViewPr>
    <p:cSldViewPr snapToObjects="1">
      <p:cViewPr>
        <p:scale>
          <a:sx n="93" d="100"/>
          <a:sy n="93" d="100"/>
        </p:scale>
        <p:origin x="-228" y="-438"/>
      </p:cViewPr>
      <p:guideLst>
        <p:guide orient="horz" pos="4133"/>
        <p:guide orient="horz" pos="414"/>
        <p:guide orient="horz" pos="677"/>
        <p:guide orient="horz" pos="2381"/>
        <p:guide orient="horz" pos="2536"/>
        <p:guide orient="horz" pos="4216"/>
        <p:guide pos="346"/>
        <p:guide pos="6912"/>
        <p:guide pos="3515"/>
        <p:guide pos="37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2" d="100"/>
          <a:sy n="72" d="100"/>
        </p:scale>
        <p:origin x="-3000" y="-9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71973-71CE-41D5-A661-DEA8FDBC48A0}" type="datetimeFigureOut">
              <a:rPr lang="en-GB" smtClean="0"/>
              <a:t>05/02/2018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8DE08-0BD3-439B-9F20-9B3395805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8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E9C1B423-0E0F-4AC8-B276-E3976FA12E3B}" type="datetimeFigureOut">
              <a:rPr lang="en-GB" smtClean="0"/>
              <a:pPr/>
              <a:t>05/02/2018</a:t>
            </a:fld>
            <a:endParaRPr lang="en-GB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193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21" tIns="45661" rIns="91321" bIns="45661" rtlCol="0">
            <a:normAutofit/>
          </a:bodyPr>
          <a:lstStyle/>
          <a:p>
            <a:pPr lvl="0"/>
            <a:r>
              <a:rPr lang="en-GB"/>
              <a:t>Klik for at redigere typografi i masteren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Fjerde niveau</a:t>
            </a:r>
          </a:p>
          <a:p>
            <a:pPr lvl="4"/>
            <a:r>
              <a:rPr lang="en-GB"/>
              <a:t>Femte niveau</a:t>
            </a:r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BCD34E33-A8D0-4C8B-A606-135563B26F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0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29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Prima </a:t>
            </a:r>
            <a:r>
              <a:rPr lang="en-GB" dirty="0" err="1" smtClean="0"/>
              <a:t>idee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937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99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Nee, interface is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hetzelfde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ander</a:t>
            </a:r>
            <a:r>
              <a:rPr lang="en-GB" baseline="0" dirty="0" smtClean="0"/>
              <a:t> type)</a:t>
            </a:r>
          </a:p>
          <a:p>
            <a:r>
              <a:rPr lang="en-GB" baseline="0" dirty="0" err="1" smtClean="0"/>
              <a:t>Volgorde</a:t>
            </a:r>
            <a:r>
              <a:rPr lang="en-GB" baseline="0" dirty="0" smtClean="0"/>
              <a:t> vast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delegatie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zonder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dezelfde</a:t>
            </a:r>
            <a:r>
              <a:rPr lang="en-GB" baseline="0" dirty="0" smtClean="0"/>
              <a:t> interface</a:t>
            </a:r>
          </a:p>
          <a:p>
            <a:r>
              <a:rPr lang="en-GB" b="1" baseline="0" dirty="0" err="1" smtClean="0"/>
              <a:t>Benadruk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dat</a:t>
            </a:r>
            <a:r>
              <a:rPr lang="en-GB" b="1" baseline="0" dirty="0" smtClean="0"/>
              <a:t> de </a:t>
            </a:r>
            <a:r>
              <a:rPr lang="en-GB" b="1" baseline="0" dirty="0" err="1" smtClean="0"/>
              <a:t>niet-zuivere</a:t>
            </a:r>
            <a:r>
              <a:rPr lang="en-GB" b="1" baseline="0" dirty="0" smtClean="0"/>
              <a:t> decorator </a:t>
            </a:r>
            <a:r>
              <a:rPr lang="en-GB" b="1" baseline="0" dirty="0" err="1" smtClean="0"/>
              <a:t>ook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nuttig</a:t>
            </a:r>
            <a:r>
              <a:rPr lang="en-GB" b="1" baseline="0" dirty="0" smtClean="0"/>
              <a:t>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810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Wat 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alternatief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wilt?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55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Het </a:t>
            </a:r>
            <a:r>
              <a:rPr lang="en-GB" dirty="0" err="1" smtClean="0"/>
              <a:t>werkt</a:t>
            </a:r>
            <a:r>
              <a:rPr lang="en-GB" dirty="0" smtClean="0"/>
              <a:t> prima, maar</a:t>
            </a:r>
            <a:r>
              <a:rPr lang="en-GB" baseline="0" dirty="0" smtClean="0"/>
              <a:t> het is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langer</a:t>
            </a:r>
            <a:endParaRPr lang="en-GB" baseline="0" dirty="0" smtClean="0"/>
          </a:p>
          <a:p>
            <a:r>
              <a:rPr lang="en-GB" baseline="0" dirty="0" err="1" smtClean="0"/>
              <a:t>Hier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alleen</a:t>
            </a:r>
            <a:r>
              <a:rPr lang="en-GB" baseline="0" dirty="0" smtClean="0"/>
              <a:t> ‘filter’ </a:t>
            </a:r>
            <a:r>
              <a:rPr lang="en-GB" baseline="0" dirty="0" err="1" smtClean="0"/>
              <a:t>echt</a:t>
            </a:r>
            <a:r>
              <a:rPr lang="en-GB" baseline="0" dirty="0" smtClean="0"/>
              <a:t> decorator, maar rest is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handig</a:t>
            </a:r>
            <a:endParaRPr lang="en-GB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546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99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werkt</a:t>
            </a:r>
            <a:r>
              <a:rPr lang="en-GB" baseline="0" dirty="0" smtClean="0"/>
              <a:t>, maar het is geen decorator, want de interface is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hetzelfde</a:t>
            </a:r>
            <a:endParaRPr lang="en-GB" baseline="0" dirty="0" smtClean="0"/>
          </a:p>
          <a:p>
            <a:r>
              <a:rPr lang="en-GB" baseline="0" dirty="0" smtClean="0"/>
              <a:t>(omgekeerde </a:t>
            </a:r>
            <a:r>
              <a:rPr lang="en-GB" baseline="0" dirty="0" err="1" smtClean="0"/>
              <a:t>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eventueel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je de hele stream </a:t>
            </a:r>
            <a:r>
              <a:rPr lang="en-GB" baseline="0" dirty="0" err="1" smtClean="0"/>
              <a:t>laadt</a:t>
            </a:r>
            <a:r>
              <a:rPr lang="en-GB" baseline="0" dirty="0" smtClean="0"/>
              <a:t>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54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Wat 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alternatief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wilt?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559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kan.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Nadeel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ge</a:t>
            </a:r>
            <a:r>
              <a:rPr lang="en-GB" baseline="0" dirty="0" smtClean="0"/>
              <a:t>-decorate object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meer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meeste</a:t>
            </a:r>
            <a:r>
              <a:rPr lang="en-GB" baseline="0" dirty="0" smtClean="0"/>
              <a:t> claim </a:t>
            </a:r>
            <a:r>
              <a:rPr lang="en-GB" baseline="0" dirty="0" err="1" smtClean="0"/>
              <a:t>functionaliteit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heeft</a:t>
            </a:r>
            <a:r>
              <a:rPr lang="en-GB" baseline="0" dirty="0" smtClean="0"/>
              <a:t> (of 1000 regels </a:t>
            </a:r>
            <a:r>
              <a:rPr lang="en-GB" baseline="0" dirty="0" err="1" smtClean="0"/>
              <a:t>delegatie</a:t>
            </a:r>
            <a:r>
              <a:rPr lang="en-GB" baseline="0" dirty="0" smtClean="0"/>
              <a:t> code </a:t>
            </a:r>
            <a:r>
              <a:rPr lang="en-GB" baseline="0" dirty="0" err="1" smtClean="0"/>
              <a:t>nodig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heeft</a:t>
            </a:r>
            <a:r>
              <a:rPr lang="en-GB" baseline="0" dirty="0" smtClean="0"/>
              <a:t>)</a:t>
            </a:r>
          </a:p>
          <a:p>
            <a:r>
              <a:rPr lang="en-GB" baseline="0" dirty="0" err="1" smtClean="0"/>
              <a:t>Kotlin</a:t>
            </a:r>
            <a:r>
              <a:rPr lang="en-GB" baseline="0" dirty="0" smtClean="0"/>
              <a:t>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60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99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Eerste</a:t>
            </a:r>
            <a:r>
              <a:rPr lang="en-GB" dirty="0" smtClean="0"/>
              <a:t> twee </a:t>
            </a:r>
            <a:r>
              <a:rPr lang="en-GB" dirty="0" err="1" smtClean="0"/>
              <a:t>hebben</a:t>
            </a:r>
            <a:r>
              <a:rPr lang="en-GB" dirty="0" smtClean="0"/>
              <a:t> </a:t>
            </a:r>
            <a:r>
              <a:rPr lang="en-GB" dirty="0" err="1" smtClean="0"/>
              <a:t>interactie</a:t>
            </a:r>
            <a:r>
              <a:rPr lang="en-GB" dirty="0" smtClean="0"/>
              <a:t> met </a:t>
            </a:r>
            <a:r>
              <a:rPr lang="en-GB" dirty="0" err="1" smtClean="0"/>
              <a:t>elkaar</a:t>
            </a:r>
            <a:endParaRPr lang="en-GB" dirty="0" smtClean="0"/>
          </a:p>
          <a:p>
            <a:r>
              <a:rPr lang="en-GB" dirty="0" err="1" smtClean="0"/>
              <a:t>Laatste</a:t>
            </a:r>
            <a:r>
              <a:rPr lang="en-GB" dirty="0" smtClean="0"/>
              <a:t> twee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hebben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informatie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nodig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prijs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60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Wat 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alternatief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wilt?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559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42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also decorate functions. Basically you’re implementing classes just to decorate</a:t>
            </a:r>
            <a:r>
              <a:rPr lang="en-GB" baseline="0" dirty="0" smtClean="0"/>
              <a:t> one or several of their functions.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42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42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42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997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Wat 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alternatief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wilt?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559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5D2FC-FA58-4345-AC5C-47F2196513AB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26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QIS </a:t>
            </a:r>
            <a:r>
              <a:rPr lang="en-GB" dirty="0" err="1" smtClean="0"/>
              <a:t>gebruikt</a:t>
            </a:r>
            <a:r>
              <a:rPr lang="en-GB" dirty="0" smtClean="0"/>
              <a:t> met </a:t>
            </a:r>
            <a:r>
              <a:rPr lang="en-GB" dirty="0" err="1" smtClean="0"/>
              <a:t>filewriters</a:t>
            </a:r>
            <a:r>
              <a:rPr lang="en-GB" dirty="0" smtClean="0"/>
              <a:t> </a:t>
            </a:r>
            <a:r>
              <a:rPr lang="en-GB" dirty="0" err="1" smtClean="0"/>
              <a:t>enzo</a:t>
            </a:r>
            <a:r>
              <a:rPr lang="en-GB" dirty="0" smtClean="0"/>
              <a:t>, maar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geimplementeerd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01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</a:t>
            </a:r>
            <a:r>
              <a:rPr lang="en-GB" dirty="0" smtClean="0"/>
              <a:t>,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vaak</a:t>
            </a:r>
            <a:r>
              <a:rPr lang="en-GB" dirty="0" smtClean="0"/>
              <a:t> gebruikt</a:t>
            </a:r>
          </a:p>
          <a:p>
            <a:r>
              <a:rPr lang="en-GB" dirty="0" smtClean="0"/>
              <a:t>Al 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bijv</a:t>
            </a:r>
            <a:r>
              <a:rPr lang="en-GB" baseline="0" dirty="0" smtClean="0"/>
              <a:t>. Scanner geen </a:t>
            </a:r>
            <a:r>
              <a:rPr lang="en-GB" baseline="0" dirty="0" err="1" smtClean="0"/>
              <a:t>echte</a:t>
            </a:r>
            <a:r>
              <a:rPr lang="en-GB" baseline="0" dirty="0" smtClean="0"/>
              <a:t> decorator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18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99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44" y="0"/>
            <a:ext cx="12201258" cy="6858000"/>
          </a:xfrm>
          <a:prstGeom prst="rect">
            <a:avLst/>
          </a:prstGeom>
        </p:spPr>
      </p:pic>
      <p:pic>
        <p:nvPicPr>
          <p:cNvPr id="7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3645884"/>
            <a:ext cx="6080204" cy="2656745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8605" y="3861048"/>
            <a:ext cx="5669527" cy="14817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algn="l" defTabSz="609539" rtl="0" eaLnBrk="1" latinLnBrk="0" hangingPunct="1">
              <a:defRPr lang="nl-NL" sz="3200" b="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79" y="0"/>
            <a:ext cx="7187880" cy="1436789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728605" y="5830093"/>
            <a:ext cx="5669527" cy="33521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lang="nl-NL" sz="1600" b="0" kern="1200" baseline="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add place, date</a:t>
            </a:r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28605" y="5417647"/>
            <a:ext cx="5669813" cy="378539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GB" noProof="0"/>
              <a:t>Click to add name presenter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6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65F1827-5A7D-40AB-8DEA-8283FD879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936400" y="1080000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 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11" name="Picture 10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xmlns="" id="{AE32595D-A051-40C1-B12E-DCC7BF677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000" y="1080000"/>
            <a:ext cx="5051491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14" name="Tekstvak 5"/>
          <p:cNvSpPr txBox="1"/>
          <p:nvPr userDrawn="1"/>
        </p:nvSpPr>
        <p:spPr>
          <a:xfrm>
            <a:off x="1707834" y="6185997"/>
            <a:ext cx="3573315" cy="66659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866" kern="1200" noProof="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www.keylane.com</a:t>
            </a:r>
          </a:p>
          <a:p>
            <a:pPr>
              <a:spcAft>
                <a:spcPts val="0"/>
              </a:spcAft>
            </a:pPr>
            <a:r>
              <a:rPr lang="en-GB" sz="1866" kern="120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  </a:t>
            </a:r>
            <a:endParaRPr lang="en-GB" sz="1600" dirty="0">
              <a:effectLst/>
              <a:latin typeface="+mn-lt"/>
              <a:ea typeface="Times New Roman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A1B28321-1F69-4C32-BA18-983F742ED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1" y="105600"/>
            <a:ext cx="720394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53" y="0"/>
            <a:ext cx="12195266" cy="685800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29150"/>
            <a:ext cx="12190413" cy="524912"/>
          </a:xfrm>
        </p:spPr>
        <p:txBody>
          <a:bodyPr lIns="288000" rIns="288000" anchor="t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02E43D0-01AB-414E-AD5D-052C27F012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066" y="4611760"/>
            <a:ext cx="4152281" cy="1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4A39A98-F8B9-4F29-A90F-5A4DB6F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5" name="Afgeschuind enkele hoek rechthoek 8"/>
          <p:cNvSpPr/>
          <p:nvPr userDrawn="1"/>
        </p:nvSpPr>
        <p:spPr>
          <a:xfrm>
            <a:off x="639804" y="741000"/>
            <a:ext cx="10942574" cy="537600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14813" y="869344"/>
            <a:ext cx="9984502" cy="5738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 dirty="0"/>
              <a:t>Click to insert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D3C9185-EEE6-4CBA-877B-C246EBE88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4812" y="1700808"/>
            <a:ext cx="10272963" cy="4320116"/>
          </a:xfrm>
          <a:prstGeom prst="rect">
            <a:avLst/>
          </a:prstGeom>
        </p:spPr>
        <p:txBody>
          <a:bodyPr lIns="0" tIns="0" rIns="0" bIns="0"/>
          <a:lstStyle>
            <a:lvl1pPr marL="359797" indent="-359797">
              <a:buClr>
                <a:schemeClr val="tx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684000" indent="-324000">
              <a:buClrTx/>
              <a:buFont typeface="+mj-lt"/>
              <a:buAutoNum type="arabicPeriod"/>
              <a:defRPr/>
            </a:lvl2pPr>
            <a:lvl3pPr marL="1008000" indent="-324000">
              <a:buClrTx/>
              <a:buFont typeface="+mj-lt"/>
              <a:buAutoNum type="arabicPeriod"/>
              <a:defRPr sz="1600"/>
            </a:lvl3pPr>
            <a:lvl4pPr marL="1008000" indent="-324000">
              <a:buClrTx/>
              <a:buFont typeface="+mj-lt"/>
              <a:buAutoNum type="arabicPeriod"/>
              <a:defRPr/>
            </a:lvl4pPr>
            <a:lvl5pPr marL="1008000" indent="-324000">
              <a:buClrTx/>
              <a:buFont typeface="+mj-lt"/>
              <a:buAutoNum type="arabicPeriod"/>
              <a:defRPr/>
            </a:lvl5pPr>
            <a:lvl6pPr marL="1008000" indent="-324000">
              <a:buClrTx/>
              <a:buFont typeface="+mj-lt"/>
              <a:buAutoNum type="arabicPeriod"/>
              <a:defRPr/>
            </a:lvl6pPr>
            <a:lvl7pPr marL="1008000" indent="-324000">
              <a:buClrTx/>
              <a:buFont typeface="+mj-lt"/>
              <a:buAutoNum type="arabicPeriod"/>
              <a:defRPr/>
            </a:lvl7pPr>
            <a:lvl8pPr marL="1008000" indent="-324000">
              <a:buClrTx/>
              <a:buFont typeface="+mj-lt"/>
              <a:buAutoNum type="arabicPeriod"/>
              <a:defRPr/>
            </a:lvl8pPr>
            <a:lvl9pPr marL="684000" indent="0">
              <a:buClrTx/>
              <a:buFont typeface="+mj-lt"/>
              <a:buNone/>
              <a:defRPr/>
            </a:lvl9pPr>
          </a:lstStyle>
          <a:p>
            <a:pPr lvl="0"/>
            <a:r>
              <a:rPr lang="en-GB" dirty="0"/>
              <a:t>Click to insert text</a:t>
            </a:r>
          </a:p>
          <a:p>
            <a:pPr lvl="1"/>
            <a:endParaRPr lang="en-GB" dirty="0"/>
          </a:p>
        </p:txBody>
      </p: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9" name="Lige forbindelse 56"/>
          <p:cNvCxnSpPr/>
          <p:nvPr userDrawn="1"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rgbClr val="F692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3" hasCustomPrompt="1"/>
          </p:nvPr>
        </p:nvSpPr>
        <p:spPr>
          <a:xfrm>
            <a:off x="540000" y="1080000"/>
            <a:ext cx="10440000" cy="56160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04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3" name="Pladsholder til indhold 2"/>
          <p:cNvSpPr>
            <a:spLocks noGrp="1"/>
          </p:cNvSpPr>
          <p:nvPr>
            <p:ph sz="quarter" idx="12" hasCustomPrompt="1"/>
          </p:nvPr>
        </p:nvSpPr>
        <p:spPr>
          <a:xfrm>
            <a:off x="540000" y="1079999"/>
            <a:ext cx="5040000" cy="5616000"/>
          </a:xfrm>
        </p:spPr>
        <p:txBody>
          <a:bodyPr t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15" name="Pladsholder til indhold 3"/>
          <p:cNvSpPr>
            <a:spLocks noGrp="1"/>
          </p:cNvSpPr>
          <p:nvPr>
            <p:ph sz="quarter" idx="13" hasCustomPrompt="1"/>
          </p:nvPr>
        </p:nvSpPr>
        <p:spPr>
          <a:xfrm>
            <a:off x="5934714" y="1079999"/>
            <a:ext cx="5040000" cy="5616000"/>
          </a:xfrm>
        </p:spPr>
        <p:txBody>
          <a:bodyPr tIns="0" bIns="0"/>
          <a:lstStyle>
            <a:lvl1pPr marL="25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0" name="Pladsholder til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40000" y="4031999"/>
            <a:ext cx="5040000" cy="2700000"/>
          </a:xfrm>
        </p:spPr>
        <p:txBody>
          <a:bodyPr tIns="82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 </a:t>
            </a:r>
            <a:endParaRPr lang="en-GB" noProof="0" dirty="0"/>
          </a:p>
        </p:txBody>
      </p:sp>
      <p:sp>
        <p:nvSpPr>
          <p:cNvPr id="7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5934324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934324" y="4031999"/>
            <a:ext cx="5040000" cy="2700000"/>
          </a:xfrm>
        </p:spPr>
        <p:txBody>
          <a:bodyPr tIns="118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</a:t>
            </a:r>
          </a:p>
          <a:p>
            <a:endParaRPr lang="en-GB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59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 dirty="0"/>
              <a:t>Click to insert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5167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xmlns="" id="{0A7E79D6-B1C0-4696-A485-2603CEFF9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xmlns="" id="{46BC13EF-14E1-4771-8FD5-8C7FF09671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6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insert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27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4343" y="17169"/>
            <a:ext cx="12104564" cy="6831732"/>
            <a:chOff x="25760" y="12876"/>
            <a:chExt cx="9079605" cy="5123799"/>
          </a:xfrm>
        </p:grpSpPr>
        <p:sp>
          <p:nvSpPr>
            <p:cNvPr id="7" name="Rectangle 6"/>
            <p:cNvSpPr/>
            <p:nvPr userDrawn="1"/>
          </p:nvSpPr>
          <p:spPr>
            <a:xfrm>
              <a:off x="25761" y="12876"/>
              <a:ext cx="9079604" cy="4808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3" name="Rechthoek 3"/>
            <p:cNvSpPr/>
            <p:nvPr userDrawn="1"/>
          </p:nvSpPr>
          <p:spPr>
            <a:xfrm>
              <a:off x="25760" y="4727242"/>
              <a:ext cx="1366311" cy="409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0413" cy="6851904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4320988"/>
            <a:ext cx="11141968" cy="1945741"/>
          </a:xfrm>
          <a:prstGeom prst="rect">
            <a:avLst/>
          </a:prstGeom>
          <a:effectLst/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54501" y="4419600"/>
            <a:ext cx="10872610" cy="17212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34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AC193C-0A87-4DAA-ADA2-013FEBE04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999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40000" y="1079995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xmlns="" id="{8B1BB960-14F3-4898-B467-71AD99C0F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6400" y="1079995"/>
            <a:ext cx="504056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216000"/>
            <a:ext cx="10440000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10440000" cy="56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  <a:p>
            <a:pPr lvl="6"/>
            <a:endParaRPr lang="en-GB" dirty="0"/>
          </a:p>
        </p:txBody>
      </p:sp>
      <p:cxnSp>
        <p:nvCxnSpPr>
          <p:cNvPr id="10" name="Lige forbindelse 26"/>
          <p:cNvCxnSpPr/>
          <p:nvPr/>
        </p:nvCxnSpPr>
        <p:spPr>
          <a:xfrm>
            <a:off x="531290" y="836712"/>
            <a:ext cx="1166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56"/>
          <p:cNvCxnSpPr/>
          <p:nvPr/>
        </p:nvCxnSpPr>
        <p:spPr>
          <a:xfrm flipV="1">
            <a:off x="11198004" y="837223"/>
            <a:ext cx="1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7561" y="7305776"/>
            <a:ext cx="2242839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6" y="7317432"/>
            <a:ext cx="6758285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13" name="Lige forbindelse 56"/>
          <p:cNvCxnSpPr/>
          <p:nvPr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xmlns="" id="{49B96CE4-C55F-4123-BFCF-A5284FF5024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2800" y="910800"/>
            <a:ext cx="900000" cy="2596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8" r:id="rId2"/>
    <p:sldLayoutId id="2147483707" r:id="rId3"/>
    <p:sldLayoutId id="2147483703" r:id="rId4"/>
    <p:sldLayoutId id="2147483706" r:id="rId5"/>
    <p:sldLayoutId id="2147483756" r:id="rId6"/>
    <p:sldLayoutId id="2147483754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B2747CE-450E-4758-98CC-CDCAEBEAF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Decorator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89E99D0-B423-4CE0-AC4E-11702CB28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Utrecht, 6 </a:t>
            </a:r>
            <a:r>
              <a:rPr lang="en-GB" dirty="0" err="1" smtClean="0"/>
              <a:t>feb</a:t>
            </a:r>
            <a:r>
              <a:rPr lang="en-GB" dirty="0" smtClean="0"/>
              <a:t> 2018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9E45E0-E035-4E93-87CC-B1FF46BD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1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Herbruikbaar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klasses</a:t>
            </a:r>
            <a:endParaRPr lang="en-GB" dirty="0" smtClean="0"/>
          </a:p>
          <a:p>
            <a:r>
              <a:rPr lang="en-GB" dirty="0" err="1"/>
              <a:t>Bruikbaar</a:t>
            </a:r>
            <a:r>
              <a:rPr lang="en-GB" dirty="0"/>
              <a:t> in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situaties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de </a:t>
            </a:r>
            <a:r>
              <a:rPr lang="en-GB" dirty="0" err="1"/>
              <a:t>oorspronkelijke</a:t>
            </a:r>
            <a:r>
              <a:rPr lang="en-GB" dirty="0"/>
              <a:t> </a:t>
            </a:r>
            <a:r>
              <a:rPr lang="en-GB" dirty="0" err="1"/>
              <a:t>klasse</a:t>
            </a:r>
            <a:endParaRPr lang="en-GB" dirty="0"/>
          </a:p>
          <a:p>
            <a:r>
              <a:rPr lang="en-GB" dirty="0" err="1"/>
              <a:t>Scheiding</a:t>
            </a:r>
            <a:r>
              <a:rPr lang="en-GB" dirty="0"/>
              <a:t> van </a:t>
            </a:r>
            <a:r>
              <a:rPr lang="en-GB" dirty="0" err="1" smtClean="0"/>
              <a:t>functionaliteit</a:t>
            </a:r>
            <a:endParaRPr lang="nl-NL" dirty="0"/>
          </a:p>
        </p:txBody>
      </p:sp>
      <p:pic>
        <p:nvPicPr>
          <p:cNvPr id="1026" name="Picture 2" descr="C:\Users\mverleg\AppData\Local\Microsoft\Windows\INetCache\IE\S482ZCT1\Thumbs-Up-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58" y="3861048"/>
            <a:ext cx="2074168" cy="20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1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1700808"/>
            <a:ext cx="10272963" cy="5157192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Een</a:t>
            </a:r>
            <a:r>
              <a:rPr lang="en-GB" dirty="0" smtClean="0"/>
              <a:t> object </a:t>
            </a:r>
            <a:r>
              <a:rPr lang="en-GB" dirty="0" err="1" smtClean="0"/>
              <a:t>dat</a:t>
            </a:r>
            <a:r>
              <a:rPr lang="en-GB" dirty="0" smtClean="0"/>
              <a:t> </a:t>
            </a:r>
            <a:r>
              <a:rPr lang="en-GB" dirty="0" err="1" smtClean="0"/>
              <a:t>naar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 </a:t>
            </a:r>
            <a:r>
              <a:rPr lang="en-GB" dirty="0" err="1" smtClean="0"/>
              <a:t>omgezet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Alleen</a:t>
            </a:r>
            <a:r>
              <a:rPr lang="en-GB" dirty="0" smtClean="0"/>
              <a:t> </a:t>
            </a:r>
            <a:r>
              <a:rPr lang="en-GB" dirty="0" err="1" smtClean="0"/>
              <a:t>alphanumerieke</a:t>
            </a:r>
            <a:r>
              <a:rPr lang="en-GB" dirty="0" smtClean="0"/>
              <a:t> </a:t>
            </a:r>
            <a:r>
              <a:rPr lang="en-GB" dirty="0" err="1" smtClean="0"/>
              <a:t>tekens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Hoofdletters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elk </a:t>
            </a:r>
            <a:r>
              <a:rPr lang="en-GB" dirty="0" err="1" smtClean="0"/>
              <a:t>woord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Maximum </a:t>
            </a:r>
            <a:r>
              <a:rPr lang="en-GB" dirty="0" err="1" smtClean="0"/>
              <a:t>lengte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final </a:t>
            </a:r>
            <a:r>
              <a:rPr lang="en-US" dirty="0"/>
              <a:t>Text </a:t>
            </a:r>
            <a:r>
              <a:rPr lang="en-US" dirty="0" err="1"/>
              <a:t>text</a:t>
            </a:r>
            <a:r>
              <a:rPr lang="en-US" dirty="0"/>
              <a:t> = new </a:t>
            </a:r>
            <a:r>
              <a:rPr lang="en-US" dirty="0" err="1"/>
              <a:t>AllCapsText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new </a:t>
            </a:r>
            <a:r>
              <a:rPr lang="en-US" dirty="0" err="1"/>
              <a:t>TrimmedText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new </a:t>
            </a:r>
            <a:r>
              <a:rPr lang="en-US" dirty="0" err="1"/>
              <a:t>PrintableText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new </a:t>
            </a:r>
            <a:r>
              <a:rPr lang="en-US" dirty="0" err="1"/>
              <a:t>TextInFile</a:t>
            </a:r>
            <a:r>
              <a:rPr lang="en-US" dirty="0"/>
              <a:t>(new File("/</a:t>
            </a:r>
            <a:r>
              <a:rPr lang="en-US" dirty="0" err="1"/>
              <a:t>tmp</a:t>
            </a:r>
            <a:r>
              <a:rPr lang="en-US" dirty="0"/>
              <a:t>/a.txt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r>
              <a:rPr lang="en-US" dirty="0" smtClean="0"/>
              <a:t>) )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content = </a:t>
            </a:r>
            <a:r>
              <a:rPr lang="en-US" dirty="0" err="1"/>
              <a:t>text.read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nl-NL" dirty="0"/>
              <a:t>http://www.yegor256.com/2015/02/26/composable-decorators.html</a:t>
            </a:r>
          </a:p>
        </p:txBody>
      </p:sp>
    </p:spTree>
    <p:extLst>
      <p:ext uri="{BB962C8B-B14F-4D97-AF65-F5344CB8AC3E}">
        <p14:creationId xmlns:p14="http://schemas.microsoft.com/office/powerpoint/2010/main" val="31952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Scheiding</a:t>
            </a:r>
            <a:r>
              <a:rPr lang="en-GB" dirty="0"/>
              <a:t> van </a:t>
            </a:r>
            <a:r>
              <a:rPr lang="en-GB" dirty="0" err="1"/>
              <a:t>functionaliteit</a:t>
            </a:r>
            <a:endParaRPr lang="nl-NL" dirty="0"/>
          </a:p>
          <a:p>
            <a:r>
              <a:rPr lang="en-GB" dirty="0" err="1" smtClean="0"/>
              <a:t>Bruikbaar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situaties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de </a:t>
            </a:r>
            <a:r>
              <a:rPr lang="en-GB" dirty="0" err="1"/>
              <a:t>oorspronkelijke</a:t>
            </a:r>
            <a:r>
              <a:rPr lang="en-GB" dirty="0"/>
              <a:t> </a:t>
            </a:r>
            <a:r>
              <a:rPr lang="en-GB" dirty="0" err="1" smtClean="0"/>
              <a:t>klasse</a:t>
            </a:r>
            <a:endParaRPr lang="en-GB" dirty="0" smtClean="0"/>
          </a:p>
          <a:p>
            <a:r>
              <a:rPr lang="en-GB" dirty="0" err="1"/>
              <a:t>Combineren</a:t>
            </a:r>
            <a:r>
              <a:rPr lang="en-GB" dirty="0"/>
              <a:t> in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volgorde</a:t>
            </a:r>
            <a:endParaRPr lang="en-GB" dirty="0"/>
          </a:p>
          <a:p>
            <a:pPr marL="360000" lvl="1" indent="0">
              <a:buNone/>
            </a:pPr>
            <a:r>
              <a:rPr lang="en-GB" dirty="0"/>
              <a:t>Of </a:t>
            </a:r>
            <a:r>
              <a:rPr lang="en-GB" dirty="0" err="1"/>
              <a:t>zelfs</a:t>
            </a:r>
            <a:r>
              <a:rPr lang="en-GB" dirty="0"/>
              <a:t>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 smtClean="0"/>
              <a:t>keren</a:t>
            </a:r>
            <a:endParaRPr lang="en-GB" dirty="0"/>
          </a:p>
        </p:txBody>
      </p:sp>
      <p:pic>
        <p:nvPicPr>
          <p:cNvPr id="4" name="Picture 2" descr="C:\Users\mverleg\AppData\Local\Microsoft\Windows\INetCache\IE\S482ZCT1\Thumbs-Up-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58" y="3861048"/>
            <a:ext cx="2074168" cy="20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2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JSON </a:t>
            </a:r>
            <a:r>
              <a:rPr lang="en-GB" dirty="0" err="1" smtClean="0"/>
              <a:t>serialisatie</a:t>
            </a:r>
            <a:r>
              <a:rPr lang="en-GB" dirty="0"/>
              <a:t> </a:t>
            </a:r>
            <a:r>
              <a:rPr lang="en-GB" dirty="0" smtClean="0"/>
              <a:t>library</a:t>
            </a:r>
          </a:p>
          <a:p>
            <a:r>
              <a:rPr lang="en-GB" dirty="0" err="1" smtClean="0"/>
              <a:t>Zet</a:t>
            </a:r>
            <a:r>
              <a:rPr lang="en-GB" dirty="0" smtClean="0"/>
              <a:t> object om </a:t>
            </a:r>
            <a:r>
              <a:rPr lang="en-GB" dirty="0" err="1" smtClean="0"/>
              <a:t>naar</a:t>
            </a:r>
            <a:r>
              <a:rPr lang="en-GB" dirty="0" smtClean="0"/>
              <a:t> map, </a:t>
            </a:r>
            <a:r>
              <a:rPr lang="en-GB" dirty="0" err="1" smtClean="0"/>
              <a:t>lijst</a:t>
            </a:r>
            <a:r>
              <a:rPr lang="en-GB" dirty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primitieve</a:t>
            </a:r>
            <a:r>
              <a:rPr lang="en-GB" dirty="0" smtClean="0"/>
              <a:t> types</a:t>
            </a:r>
          </a:p>
          <a:p>
            <a:r>
              <a:rPr lang="en-GB" dirty="0" err="1" smtClean="0"/>
              <a:t>Zet</a:t>
            </a:r>
            <a:r>
              <a:rPr lang="en-GB" dirty="0" smtClean="0"/>
              <a:t> </a:t>
            </a:r>
            <a:r>
              <a:rPr lang="en-GB" dirty="0" err="1" smtClean="0"/>
              <a:t>primitieve</a:t>
            </a:r>
            <a:r>
              <a:rPr lang="en-GB" dirty="0" smtClean="0"/>
              <a:t> types om </a:t>
            </a:r>
            <a:r>
              <a:rPr lang="en-GB" dirty="0" err="1" smtClean="0"/>
              <a:t>naar</a:t>
            </a:r>
            <a:r>
              <a:rPr lang="en-GB" dirty="0" smtClean="0"/>
              <a:t> JSON types </a:t>
            </a:r>
            <a:r>
              <a:rPr lang="en-GB" b="1" dirty="0" smtClean="0"/>
              <a:t>(composite!)</a:t>
            </a:r>
          </a:p>
          <a:p>
            <a:r>
              <a:rPr lang="en-GB" dirty="0" err="1" smtClean="0"/>
              <a:t>Schrijf</a:t>
            </a:r>
            <a:r>
              <a:rPr lang="en-GB" dirty="0" smtClean="0"/>
              <a:t> het JSON object </a:t>
            </a:r>
            <a:r>
              <a:rPr lang="en-GB" dirty="0" err="1" smtClean="0"/>
              <a:t>weg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r>
              <a:rPr lang="en-GB" dirty="0" err="1" smtClean="0"/>
              <a:t>Comprimeer</a:t>
            </a:r>
            <a:r>
              <a:rPr lang="en-GB" dirty="0" smtClean="0"/>
              <a:t> de </a:t>
            </a:r>
            <a:r>
              <a:rPr lang="en-GB" dirty="0" err="1" smtClean="0"/>
              <a:t>tekst</a:t>
            </a:r>
            <a:r>
              <a:rPr lang="en-GB" dirty="0" smtClean="0"/>
              <a:t> (</a:t>
            </a:r>
            <a:r>
              <a:rPr lang="en-GB" dirty="0" err="1" smtClean="0"/>
              <a:t>optioneel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Versleutel</a:t>
            </a:r>
            <a:r>
              <a:rPr lang="en-GB" dirty="0" smtClean="0"/>
              <a:t> de </a:t>
            </a:r>
            <a:r>
              <a:rPr lang="en-GB" dirty="0" err="1" smtClean="0"/>
              <a:t>gecomprimeerde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 (</a:t>
            </a:r>
            <a:r>
              <a:rPr lang="en-GB" dirty="0" err="1" smtClean="0"/>
              <a:t>optioneel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59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geen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alleen</a:t>
            </a:r>
            <a:r>
              <a:rPr lang="en-GB" dirty="0" smtClean="0"/>
              <a:t> </a:t>
            </a:r>
            <a:r>
              <a:rPr lang="en-GB" dirty="0" err="1" smtClean="0"/>
              <a:t>binnen</a:t>
            </a:r>
            <a:r>
              <a:rPr lang="en-GB" dirty="0" smtClean="0"/>
              <a:t> </a:t>
            </a:r>
            <a:r>
              <a:rPr lang="en-GB" dirty="0" err="1" smtClean="0"/>
              <a:t>dezelfde</a:t>
            </a:r>
            <a:r>
              <a:rPr lang="en-GB" dirty="0" smtClean="0"/>
              <a:t> </a:t>
            </a:r>
            <a:r>
              <a:rPr lang="en-GB" dirty="0" smtClean="0"/>
              <a:t>interface </a:t>
            </a:r>
            <a:r>
              <a:rPr lang="en-GB" dirty="0" err="1" smtClean="0"/>
              <a:t>uitbreiden</a:t>
            </a:r>
            <a:r>
              <a:rPr lang="en-GB" dirty="0" smtClean="0"/>
              <a:t>.</a:t>
            </a:r>
          </a:p>
          <a:p>
            <a:r>
              <a:rPr lang="en-GB" dirty="0" err="1"/>
              <a:t>Aan</a:t>
            </a:r>
            <a:r>
              <a:rPr lang="en-GB" dirty="0"/>
              <a:t> het type is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decorators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zijn</a:t>
            </a:r>
            <a:endParaRPr lang="en-GB" dirty="0"/>
          </a:p>
          <a:p>
            <a:pPr marL="360000" lvl="1" indent="0">
              <a:buNone/>
            </a:pP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eissen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class </a:t>
            </a:r>
            <a:r>
              <a:rPr lang="en-GB" dirty="0" err="1"/>
              <a:t>gedecorate</a:t>
            </a:r>
            <a:r>
              <a:rPr lang="en-GB" dirty="0"/>
              <a:t> is.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 descr="C:\Users\mverleg\AppData\Local\Microsoft\Windows\INetCache\IE\3MO8YTEI\Thumbs-Down-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20" y="3861048"/>
            <a:ext cx="2065045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1700808"/>
            <a:ext cx="10272963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Operaties</a:t>
            </a:r>
            <a:r>
              <a:rPr lang="en-GB" dirty="0" smtClean="0"/>
              <a:t> per </a:t>
            </a:r>
            <a:r>
              <a:rPr lang="en-GB" dirty="0" smtClean="0"/>
              <a:t>item </a:t>
            </a:r>
            <a:r>
              <a:rPr lang="en-GB" dirty="0" smtClean="0"/>
              <a:t>op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stroom</a:t>
            </a:r>
            <a:r>
              <a:rPr lang="en-GB" dirty="0" smtClean="0"/>
              <a:t> </a:t>
            </a:r>
            <a:r>
              <a:rPr lang="en-GB" dirty="0" err="1" smtClean="0"/>
              <a:t>objecten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Filter (</a:t>
            </a:r>
            <a:r>
              <a:rPr lang="en-GB" dirty="0" err="1" smtClean="0"/>
              <a:t>verwijderd</a:t>
            </a:r>
            <a:r>
              <a:rPr lang="en-GB" dirty="0" smtClean="0"/>
              <a:t> </a:t>
            </a:r>
            <a:r>
              <a:rPr lang="en-GB" dirty="0" err="1" smtClean="0"/>
              <a:t>elementen</a:t>
            </a:r>
            <a:r>
              <a:rPr lang="en-GB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Map (</a:t>
            </a:r>
            <a:r>
              <a:rPr lang="en-GB" dirty="0" err="1" smtClean="0"/>
              <a:t>zet</a:t>
            </a:r>
            <a:r>
              <a:rPr lang="en-GB" dirty="0" smtClean="0"/>
              <a:t> </a:t>
            </a:r>
            <a:r>
              <a:rPr lang="en-GB" dirty="0" err="1" smtClean="0"/>
              <a:t>elementen</a:t>
            </a:r>
            <a:r>
              <a:rPr lang="en-GB" dirty="0" smtClean="0"/>
              <a:t> om)</a:t>
            </a:r>
          </a:p>
          <a:p>
            <a:pPr marL="0" indent="0">
              <a:buNone/>
            </a:pPr>
            <a:r>
              <a:rPr lang="en-GB" dirty="0" err="1" smtClean="0"/>
              <a:t>Zoals</a:t>
            </a:r>
            <a:r>
              <a:rPr lang="en-GB" dirty="0" smtClean="0"/>
              <a:t> in Java 8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AndWithIndex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new Mapped&lt;Double, </a:t>
            </a:r>
            <a:r>
              <a:rPr lang="en-US" dirty="0" err="1"/>
              <a:t>Func</a:t>
            </a:r>
            <a:r>
              <a:rPr lang="en-US" dirty="0"/>
              <a:t>&lt;Integer, Boolean&gt;&gt;(</a:t>
            </a:r>
          </a:p>
          <a:p>
            <a:pPr marL="0" indent="0">
              <a:buNone/>
            </a:pPr>
            <a:r>
              <a:rPr lang="en-US" dirty="0"/>
              <a:t>    new Limited&lt;Double&gt;(</a:t>
            </a:r>
          </a:p>
          <a:p>
            <a:pPr marL="0" indent="0">
              <a:buNone/>
            </a:pPr>
            <a:r>
              <a:rPr lang="en-US" dirty="0"/>
              <a:t>      new Filtered&lt;Double&gt;(</a:t>
            </a:r>
          </a:p>
          <a:p>
            <a:pPr marL="0" indent="0">
              <a:buNone/>
            </a:pPr>
            <a:r>
              <a:rPr lang="en-US" dirty="0"/>
              <a:t>        probes</a:t>
            </a:r>
            <a:r>
              <a:rPr lang="en-US" dirty="0" smtClean="0"/>
              <a:t>, </a:t>
            </a:r>
            <a:r>
              <a:rPr lang="en-US" dirty="0"/>
              <a:t>probe -&gt; probe != 0.0d &amp;&amp; probe != 1.0d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), 10 ))).</a:t>
            </a:r>
            <a:r>
              <a:rPr lang="en-US" dirty="0"/>
              <a:t>value</a:t>
            </a:r>
            <a:r>
              <a:rPr lang="en-US" dirty="0" smtClean="0"/>
              <a:t>();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http://www.yegor256.com/2017/10/10/streams-vs-decorators.html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57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Scheiding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van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functionaliteit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b="1" dirty="0" err="1" smtClean="0"/>
              <a:t>Bruikbaar</a:t>
            </a:r>
            <a:r>
              <a:rPr lang="en-GB" b="1" dirty="0" smtClean="0"/>
              <a:t> </a:t>
            </a:r>
            <a:r>
              <a:rPr lang="en-GB" b="1" dirty="0"/>
              <a:t>in </a:t>
            </a:r>
            <a:r>
              <a:rPr lang="en-GB" b="1" dirty="0" err="1"/>
              <a:t>dezelfde</a:t>
            </a:r>
            <a:r>
              <a:rPr lang="en-GB" b="1" dirty="0"/>
              <a:t> </a:t>
            </a:r>
            <a:r>
              <a:rPr lang="en-GB" b="1" dirty="0" err="1"/>
              <a:t>situaties</a:t>
            </a:r>
            <a:r>
              <a:rPr lang="en-GB" b="1" dirty="0"/>
              <a:t> </a:t>
            </a:r>
            <a:r>
              <a:rPr lang="en-GB" b="1" dirty="0" err="1"/>
              <a:t>als</a:t>
            </a:r>
            <a:r>
              <a:rPr lang="en-GB" b="1" dirty="0"/>
              <a:t> de </a:t>
            </a:r>
            <a:r>
              <a:rPr lang="en-GB" b="1" dirty="0" err="1"/>
              <a:t>oorspronkelijke</a:t>
            </a:r>
            <a:r>
              <a:rPr lang="en-GB" b="1" dirty="0"/>
              <a:t> </a:t>
            </a:r>
            <a:r>
              <a:rPr lang="en-GB" b="1" dirty="0" err="1" smtClean="0"/>
              <a:t>klasse</a:t>
            </a:r>
            <a:endParaRPr lang="en-GB" b="1" dirty="0" smtClean="0"/>
          </a:p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Combineren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verschillende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volgorde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360000" lvl="1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zelfs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meerdere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keren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/>
              <a:t>Per </a:t>
            </a:r>
            <a:r>
              <a:rPr lang="en-GB" dirty="0" err="1"/>
              <a:t>instantie</a:t>
            </a:r>
            <a:r>
              <a:rPr lang="en-GB" dirty="0"/>
              <a:t>, </a:t>
            </a:r>
            <a:r>
              <a:rPr lang="en-GB" dirty="0" err="1"/>
              <a:t>i.p.v</a:t>
            </a:r>
            <a:r>
              <a:rPr lang="en-GB" dirty="0"/>
              <a:t>. </a:t>
            </a:r>
            <a:r>
              <a:rPr lang="en-GB" dirty="0" err="1"/>
              <a:t>voor</a:t>
            </a:r>
            <a:r>
              <a:rPr lang="en-GB" dirty="0"/>
              <a:t> de hele </a:t>
            </a:r>
            <a:r>
              <a:rPr lang="en-GB" dirty="0" err="1"/>
              <a:t>klasse</a:t>
            </a:r>
            <a:endParaRPr lang="en-GB" dirty="0"/>
          </a:p>
          <a:p>
            <a:r>
              <a:rPr lang="en-GB" dirty="0" err="1" smtClean="0"/>
              <a:t>Herbruikbaar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klasses</a:t>
            </a:r>
            <a:endParaRPr lang="en-GB" dirty="0" smtClean="0"/>
          </a:p>
        </p:txBody>
      </p:sp>
      <p:pic>
        <p:nvPicPr>
          <p:cNvPr id="4" name="Picture 2" descr="C:\Users\mverleg\AppData\Local\Microsoft\Windows\INetCache\IE\S482ZCT1\Thumbs-Up-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58" y="3861048"/>
            <a:ext cx="2074168" cy="20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84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1700808"/>
            <a:ext cx="10272963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Operaties</a:t>
            </a:r>
            <a:r>
              <a:rPr lang="en-GB" dirty="0" smtClean="0"/>
              <a:t> per </a:t>
            </a:r>
            <a:r>
              <a:rPr lang="en-GB" dirty="0" smtClean="0"/>
              <a:t>item </a:t>
            </a:r>
            <a:r>
              <a:rPr lang="en-GB" dirty="0" smtClean="0"/>
              <a:t>op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stroom</a:t>
            </a:r>
            <a:r>
              <a:rPr lang="en-GB" dirty="0" smtClean="0"/>
              <a:t> </a:t>
            </a:r>
            <a:r>
              <a:rPr lang="en-GB" dirty="0" err="1" smtClean="0"/>
              <a:t>objecten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Aantal</a:t>
            </a:r>
            <a:r>
              <a:rPr lang="en-GB" dirty="0" smtClean="0"/>
              <a:t> </a:t>
            </a:r>
            <a:r>
              <a:rPr lang="en-GB" dirty="0" err="1" smtClean="0"/>
              <a:t>elementen</a:t>
            </a:r>
            <a:r>
              <a:rPr lang="en-GB" dirty="0" smtClean="0"/>
              <a:t> </a:t>
            </a:r>
            <a:r>
              <a:rPr lang="en-GB" dirty="0" err="1" smtClean="0"/>
              <a:t>tellen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Omzetten</a:t>
            </a:r>
            <a:r>
              <a:rPr lang="en-GB" dirty="0" smtClean="0"/>
              <a:t> </a:t>
            </a:r>
            <a:r>
              <a:rPr lang="en-GB" dirty="0" err="1" smtClean="0"/>
              <a:t>naar</a:t>
            </a:r>
            <a:r>
              <a:rPr lang="en-GB" dirty="0" smtClean="0"/>
              <a:t> </a:t>
            </a:r>
            <a:r>
              <a:rPr lang="en-GB" dirty="0" err="1" smtClean="0"/>
              <a:t>lijst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Naar</a:t>
            </a:r>
            <a:r>
              <a:rPr lang="en-GB" dirty="0" smtClean="0"/>
              <a:t> </a:t>
            </a:r>
            <a:r>
              <a:rPr lang="en-GB" dirty="0" err="1" smtClean="0"/>
              <a:t>bestand</a:t>
            </a:r>
            <a:r>
              <a:rPr lang="en-GB" dirty="0" smtClean="0"/>
              <a:t> </a:t>
            </a:r>
            <a:r>
              <a:rPr lang="en-GB" dirty="0" err="1" smtClean="0"/>
              <a:t>schrijven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Zoals</a:t>
            </a:r>
            <a:r>
              <a:rPr lang="en-GB" dirty="0" smtClean="0"/>
              <a:t> in Java 8</a:t>
            </a:r>
          </a:p>
        </p:txBody>
      </p:sp>
    </p:spTree>
    <p:extLst>
      <p:ext uri="{BB962C8B-B14F-4D97-AF65-F5344CB8AC3E}">
        <p14:creationId xmlns:p14="http://schemas.microsoft.com/office/powerpoint/2010/main" val="21164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geen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Kan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alleen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binnen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dezelfde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interface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uitbreiden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Aan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het type is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niet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zien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welke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decorators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er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zijn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360000" lvl="1" indent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Niet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mogelijk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een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functie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om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eissen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dat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class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gedecorate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is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C:\Users\mverleg\AppData\Local\Microsoft\Windows\INetCache\IE\3MO8YTEI\Thumbs-Down-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20" y="3861048"/>
            <a:ext cx="2065045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Totaal</a:t>
            </a:r>
            <a:r>
              <a:rPr lang="en-GB" dirty="0" smtClean="0"/>
              <a:t> </a:t>
            </a:r>
            <a:r>
              <a:rPr lang="en-GB" dirty="0" err="1" smtClean="0"/>
              <a:t>bedrag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claim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Eigen </a:t>
            </a:r>
            <a:r>
              <a:rPr lang="en-GB" dirty="0" err="1" smtClean="0"/>
              <a:t>risico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Franchise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Belasting</a:t>
            </a:r>
            <a:endParaRPr lang="en-GB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58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Wat?</a:t>
            </a:r>
          </a:p>
          <a:p>
            <a:r>
              <a:rPr lang="en-GB" dirty="0" err="1" smtClean="0"/>
              <a:t>Waarom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Voorbeeld</a:t>
            </a:r>
            <a:endParaRPr lang="en-GB" dirty="0" smtClean="0"/>
          </a:p>
          <a:p>
            <a:r>
              <a:rPr lang="en-GB" dirty="0" err="1" smtClean="0"/>
              <a:t>Voorbeeld</a:t>
            </a:r>
            <a:r>
              <a:rPr lang="en-GB" dirty="0" smtClean="0"/>
              <a:t>…?</a:t>
            </a:r>
          </a:p>
          <a:p>
            <a:r>
              <a:rPr lang="en-GB" dirty="0" err="1" smtClean="0"/>
              <a:t>Stellingen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561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Herbruikbaar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voor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verschillende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klasses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Bruikbaar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dezelfde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situaties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als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oorspronkelijke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klasse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Scheiding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van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functionaliteit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err="1" smtClean="0"/>
              <a:t>Combineren</a:t>
            </a:r>
            <a:r>
              <a:rPr lang="en-GB" dirty="0" smtClean="0"/>
              <a:t> </a:t>
            </a:r>
            <a:r>
              <a:rPr lang="en-GB" dirty="0" smtClean="0"/>
              <a:t>in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volgorde</a:t>
            </a:r>
            <a:endParaRPr lang="en-GB" dirty="0"/>
          </a:p>
          <a:p>
            <a:pPr marL="360000" lvl="1" indent="0">
              <a:buNone/>
            </a:pPr>
            <a:r>
              <a:rPr lang="en-GB" dirty="0" smtClean="0"/>
              <a:t>Of </a:t>
            </a:r>
            <a:r>
              <a:rPr lang="en-GB" dirty="0" err="1" smtClean="0"/>
              <a:t>zelfs</a:t>
            </a:r>
            <a:r>
              <a:rPr lang="en-GB" dirty="0" smtClean="0"/>
              <a:t> </a:t>
            </a:r>
            <a:r>
              <a:rPr lang="en-GB" dirty="0" err="1" smtClean="0"/>
              <a:t>meerdere</a:t>
            </a:r>
            <a:r>
              <a:rPr lang="en-GB" dirty="0" smtClean="0"/>
              <a:t> </a:t>
            </a:r>
            <a:r>
              <a:rPr lang="en-GB" dirty="0" err="1" smtClean="0"/>
              <a:t>keren</a:t>
            </a:r>
            <a:endParaRPr lang="en-GB" dirty="0" smtClean="0"/>
          </a:p>
          <a:p>
            <a:r>
              <a:rPr lang="en-GB" dirty="0" smtClean="0"/>
              <a:t>Per </a:t>
            </a:r>
            <a:r>
              <a:rPr lang="en-GB" dirty="0" err="1" smtClean="0"/>
              <a:t>instantie</a:t>
            </a:r>
            <a:r>
              <a:rPr lang="en-GB" dirty="0" smtClean="0"/>
              <a:t>, </a:t>
            </a:r>
            <a:r>
              <a:rPr lang="en-GB" dirty="0" err="1" smtClean="0"/>
              <a:t>i.p.v</a:t>
            </a:r>
            <a:r>
              <a:rPr lang="en-GB" dirty="0" smtClean="0"/>
              <a:t>. </a:t>
            </a:r>
            <a:r>
              <a:rPr lang="en-GB" dirty="0" err="1" smtClean="0"/>
              <a:t>voor</a:t>
            </a:r>
            <a:r>
              <a:rPr lang="en-GB" dirty="0" smtClean="0"/>
              <a:t> de hele </a:t>
            </a:r>
            <a:r>
              <a:rPr lang="en-GB" dirty="0" err="1" smtClean="0"/>
              <a:t>klasse</a:t>
            </a:r>
            <a:endParaRPr lang="en-GB" dirty="0" smtClean="0"/>
          </a:p>
        </p:txBody>
      </p:sp>
      <p:pic>
        <p:nvPicPr>
          <p:cNvPr id="4" name="Picture 2" descr="C:\Users\mverleg\AppData\Local\Microsoft\Windows\INetCache\IE\S482ZCT1\Thumbs-Up-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58" y="3861048"/>
            <a:ext cx="2074168" cy="20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4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Totaal</a:t>
            </a:r>
            <a:r>
              <a:rPr lang="en-GB" dirty="0" smtClean="0"/>
              <a:t> </a:t>
            </a:r>
            <a:r>
              <a:rPr lang="en-GB" dirty="0" err="1" smtClean="0"/>
              <a:t>bedrag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aankoop</a:t>
            </a:r>
            <a:endParaRPr lang="nl-NL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BTW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Belastingvrij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Derde product gratis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Vaste</a:t>
            </a:r>
            <a:r>
              <a:rPr lang="en-GB" dirty="0" smtClean="0"/>
              <a:t> </a:t>
            </a:r>
            <a:r>
              <a:rPr lang="en-GB" dirty="0" err="1" smtClean="0"/>
              <a:t>klant</a:t>
            </a:r>
            <a:r>
              <a:rPr lang="en-GB" dirty="0" smtClean="0"/>
              <a:t> </a:t>
            </a:r>
            <a:r>
              <a:rPr lang="en-GB" dirty="0" err="1" smtClean="0"/>
              <a:t>korting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0593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geen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Kan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alleen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binnen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dezelfde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interface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uitbreiden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Aan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het type is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niet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zien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welke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decorators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er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zijn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360000" lvl="1" indent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Niet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mogelijk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een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functie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om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eissen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dat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class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gedecorate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is.</a:t>
            </a:r>
          </a:p>
          <a:p>
            <a:r>
              <a:rPr lang="en-GB" dirty="0" smtClean="0"/>
              <a:t>Met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methodes</a:t>
            </a:r>
            <a:r>
              <a:rPr lang="en-GB" dirty="0" smtClean="0"/>
              <a:t> is (in Java)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delegatie</a:t>
            </a:r>
            <a:r>
              <a:rPr lang="en-GB" dirty="0" smtClean="0"/>
              <a:t>-code </a:t>
            </a:r>
            <a:r>
              <a:rPr lang="en-GB" dirty="0" err="1" smtClean="0"/>
              <a:t>nodig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 </a:t>
            </a:r>
            <a:r>
              <a:rPr lang="en-GB" dirty="0" err="1" smtClean="0"/>
              <a:t>uitbreidingen</a:t>
            </a:r>
            <a:r>
              <a:rPr lang="en-GB" dirty="0" smtClean="0"/>
              <a:t> </a:t>
            </a:r>
            <a:r>
              <a:rPr lang="en-GB" dirty="0" err="1" smtClean="0"/>
              <a:t>moeten</a:t>
            </a:r>
            <a:r>
              <a:rPr lang="en-GB" dirty="0" smtClean="0"/>
              <a:t> </a:t>
            </a:r>
            <a:r>
              <a:rPr lang="en-GB" dirty="0" err="1" smtClean="0"/>
              <a:t>onafhankelijk</a:t>
            </a:r>
            <a:r>
              <a:rPr lang="en-GB" dirty="0" smtClean="0"/>
              <a:t> van </a:t>
            </a:r>
            <a:r>
              <a:rPr lang="en-GB" dirty="0" err="1" smtClean="0"/>
              <a:t>elkaar</a:t>
            </a:r>
            <a:r>
              <a:rPr lang="en-GB" dirty="0" smtClean="0"/>
              <a:t> </a:t>
            </a:r>
            <a:r>
              <a:rPr lang="en-GB" dirty="0" err="1" smtClean="0"/>
              <a:t>zijn</a:t>
            </a:r>
            <a:r>
              <a:rPr lang="en-GB" dirty="0" smtClean="0"/>
              <a:t>.</a:t>
            </a:r>
          </a:p>
        </p:txBody>
      </p:sp>
      <p:pic>
        <p:nvPicPr>
          <p:cNvPr id="4" name="Picture 3" descr="C:\Users\mverleg\AppData\Local\Microsoft\Windows\INetCache\IE\3MO8YTEI\Thumbs-Down-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20" y="3861048"/>
            <a:ext cx="2065045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5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Eens</a:t>
            </a:r>
            <a:r>
              <a:rPr lang="en-GB" dirty="0" smtClean="0"/>
              <a:t> of </a:t>
            </a:r>
            <a:r>
              <a:rPr lang="en-GB" dirty="0" err="1" smtClean="0"/>
              <a:t>oneens</a:t>
            </a:r>
            <a:r>
              <a:rPr lang="en-GB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“Decorator is </a:t>
            </a:r>
            <a:r>
              <a:rPr lang="en-GB" i="1" dirty="0" err="1" smtClean="0"/>
              <a:t>een</a:t>
            </a:r>
            <a:r>
              <a:rPr lang="en-GB" i="1" dirty="0" smtClean="0"/>
              <a:t> </a:t>
            </a:r>
            <a:r>
              <a:rPr lang="en-GB" i="1" dirty="0" err="1" smtClean="0"/>
              <a:t>uitgebreide</a:t>
            </a:r>
            <a:r>
              <a:rPr lang="en-GB" i="1" dirty="0" smtClean="0"/>
              <a:t> </a:t>
            </a:r>
            <a:r>
              <a:rPr lang="en-GB" i="1" dirty="0" err="1" smtClean="0"/>
              <a:t>manier</a:t>
            </a:r>
            <a:r>
              <a:rPr lang="en-GB" i="1" dirty="0" smtClean="0"/>
              <a:t> om zelf inheritance </a:t>
            </a:r>
            <a:r>
              <a:rPr lang="en-GB" i="1" dirty="0" err="1" smtClean="0"/>
              <a:t>te</a:t>
            </a:r>
            <a:r>
              <a:rPr lang="en-GB" i="1" dirty="0" smtClean="0"/>
              <a:t> </a:t>
            </a:r>
            <a:r>
              <a:rPr lang="en-GB" i="1" dirty="0" err="1" smtClean="0"/>
              <a:t>implementeren</a:t>
            </a:r>
            <a:r>
              <a:rPr lang="en-GB" i="1" dirty="0" smtClean="0"/>
              <a:t>.”</a:t>
            </a:r>
          </a:p>
          <a:p>
            <a:pPr marL="0" indent="0">
              <a:buNone/>
            </a:pPr>
            <a:endParaRPr lang="nl-NL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nl-NL" sz="1600" dirty="0" smtClean="0">
                <a:solidFill>
                  <a:srgbClr val="0000FF"/>
                </a:solidFill>
              </a:rPr>
              <a:t>public </a:t>
            </a:r>
            <a:r>
              <a:rPr lang="nl-NL" sz="1600" dirty="0">
                <a:solidFill>
                  <a:srgbClr val="006600"/>
                </a:solidFill>
              </a:rPr>
              <a:t>String </a:t>
            </a:r>
            <a:r>
              <a:rPr lang="nl-NL" sz="1600" dirty="0">
                <a:solidFill>
                  <a:srgbClr val="000099"/>
                </a:solidFill>
              </a:rPr>
              <a:t>readLine()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</a:t>
            </a:r>
            <a:r>
              <a:rPr lang="nl-NL" sz="1600" dirty="0">
                <a:solidFill>
                  <a:srgbClr val="0000FF"/>
                </a:solidFill>
              </a:rPr>
              <a:t>if </a:t>
            </a:r>
            <a:r>
              <a:rPr lang="nl-NL" sz="1600" dirty="0">
                <a:solidFill>
                  <a:srgbClr val="000099"/>
                </a:solidFill>
              </a:rPr>
              <a:t>(lines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size() </a:t>
            </a:r>
            <a:r>
              <a:rPr lang="nl-NL" sz="1600" dirty="0">
                <a:solidFill>
                  <a:srgbClr val="0000FF"/>
                </a:solidFill>
              </a:rPr>
              <a:t>== 0</a:t>
            </a:r>
            <a:r>
              <a:rPr lang="nl-NL" sz="1600" dirty="0">
                <a:solidFill>
                  <a:srgbClr val="000099"/>
                </a:solidFill>
              </a:rPr>
              <a:t>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    </a:t>
            </a:r>
            <a:r>
              <a:rPr lang="nl-NL" sz="1600" dirty="0">
                <a:solidFill>
                  <a:srgbClr val="0000FF"/>
                </a:solidFill>
              </a:rPr>
              <a:t>for </a:t>
            </a:r>
            <a:r>
              <a:rPr lang="nl-NL" sz="1600" dirty="0">
                <a:solidFill>
                  <a:srgbClr val="000099"/>
                </a:solidFill>
              </a:rPr>
              <a:t>(</a:t>
            </a:r>
            <a:r>
              <a:rPr lang="nl-NL" sz="1600" dirty="0">
                <a:solidFill>
                  <a:srgbClr val="0000FF"/>
                </a:solidFill>
              </a:rPr>
              <a:t>int </a:t>
            </a:r>
            <a:r>
              <a:rPr lang="nl-NL" sz="1600" dirty="0">
                <a:solidFill>
                  <a:srgbClr val="0066FF"/>
                </a:solidFill>
              </a:rPr>
              <a:t>k </a:t>
            </a:r>
            <a:r>
              <a:rPr lang="nl-NL" sz="1600" dirty="0">
                <a:solidFill>
                  <a:srgbClr val="0000FF"/>
                </a:solidFill>
              </a:rPr>
              <a:t>= 0; </a:t>
            </a:r>
            <a:r>
              <a:rPr lang="nl-NL" sz="1600" dirty="0">
                <a:solidFill>
                  <a:srgbClr val="0066FF"/>
                </a:solidFill>
              </a:rPr>
              <a:t>k </a:t>
            </a:r>
            <a:r>
              <a:rPr lang="nl-NL" sz="1600" dirty="0">
                <a:solidFill>
                  <a:srgbClr val="0000FF"/>
                </a:solidFill>
              </a:rPr>
              <a:t>&lt; 100; </a:t>
            </a:r>
            <a:r>
              <a:rPr lang="nl-NL" sz="1600" dirty="0">
                <a:solidFill>
                  <a:srgbClr val="0066FF"/>
                </a:solidFill>
              </a:rPr>
              <a:t>k</a:t>
            </a:r>
            <a:r>
              <a:rPr lang="nl-NL" sz="1600" dirty="0">
                <a:solidFill>
                  <a:srgbClr val="0000FF"/>
                </a:solidFill>
              </a:rPr>
              <a:t>++</a:t>
            </a:r>
            <a:r>
              <a:rPr lang="nl-NL" sz="1600" dirty="0">
                <a:solidFill>
                  <a:srgbClr val="000099"/>
                </a:solidFill>
              </a:rPr>
              <a:t>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        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add(</a:t>
            </a:r>
            <a:r>
              <a:rPr lang="nl-NL" sz="1600" b="1" dirty="0">
                <a:solidFill>
                  <a:srgbClr val="0000FF"/>
                </a:solidFill>
              </a:rPr>
              <a:t>super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readLine())</a:t>
            </a:r>
            <a:r>
              <a:rPr lang="nl-NL" sz="1600" dirty="0">
                <a:solidFill>
                  <a:srgbClr val="0000FF"/>
                </a:solidFill>
              </a:rPr>
              <a:t>;</a:t>
            </a:r>
            <a:br>
              <a:rPr lang="nl-NL" sz="1600" dirty="0">
                <a:solidFill>
                  <a:srgbClr val="0000FF"/>
                </a:solidFill>
              </a:rPr>
            </a:br>
            <a:r>
              <a:rPr lang="nl-NL" sz="1600" dirty="0">
                <a:solidFill>
                  <a:srgbClr val="0000FF"/>
                </a:solidFill>
              </a:rPr>
              <a:t>    </a:t>
            </a:r>
            <a:r>
              <a:rPr lang="nl-NL" sz="1600" dirty="0" smtClean="0">
                <a:solidFill>
                  <a:srgbClr val="000099"/>
                </a:solidFill>
              </a:rPr>
              <a:t>}    </a:t>
            </a:r>
            <a:r>
              <a:rPr lang="nl-NL" sz="1600" dirty="0">
                <a:solidFill>
                  <a:srgbClr val="000099"/>
                </a:solidFill>
              </a:rPr>
              <a:t>}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</a:t>
            </a:r>
            <a:r>
              <a:rPr lang="nl-NL" sz="1600" dirty="0">
                <a:solidFill>
                  <a:srgbClr val="0000FF"/>
                </a:solidFill>
              </a:rPr>
              <a:t>return </a:t>
            </a:r>
            <a:r>
              <a:rPr lang="nl-NL" sz="1600" dirty="0">
                <a:solidFill>
                  <a:srgbClr val="000099"/>
                </a:solidFill>
              </a:rPr>
              <a:t>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remove</a:t>
            </a:r>
            <a:r>
              <a:rPr lang="nl-NL" sz="1600" dirty="0" smtClean="0">
                <a:solidFill>
                  <a:srgbClr val="000099"/>
                </a:solidFill>
              </a:rPr>
              <a:t>()</a:t>
            </a:r>
            <a:r>
              <a:rPr lang="nl-NL" sz="1600" dirty="0" smtClean="0">
                <a:solidFill>
                  <a:srgbClr val="0000FF"/>
                </a:solidFill>
              </a:rPr>
              <a:t>;   </a:t>
            </a:r>
            <a:r>
              <a:rPr lang="nl-NL" sz="1600" dirty="0" smtClean="0">
                <a:solidFill>
                  <a:srgbClr val="000099"/>
                </a:solidFill>
              </a:rPr>
              <a:t>}</a:t>
            </a: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nl-NL" sz="1600" dirty="0">
                <a:solidFill>
                  <a:srgbClr val="0000FF"/>
                </a:solidFill>
              </a:rPr>
              <a:t>public </a:t>
            </a:r>
            <a:r>
              <a:rPr lang="nl-NL" sz="1600" dirty="0">
                <a:solidFill>
                  <a:srgbClr val="006600"/>
                </a:solidFill>
              </a:rPr>
              <a:t>String </a:t>
            </a:r>
            <a:r>
              <a:rPr lang="nl-NL" sz="1600" dirty="0">
                <a:solidFill>
                  <a:srgbClr val="000099"/>
                </a:solidFill>
              </a:rPr>
              <a:t>readLine()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</a:t>
            </a:r>
            <a:r>
              <a:rPr lang="nl-NL" sz="1600" dirty="0">
                <a:solidFill>
                  <a:srgbClr val="0000FF"/>
                </a:solidFill>
              </a:rPr>
              <a:t>if </a:t>
            </a:r>
            <a:r>
              <a:rPr lang="nl-NL" sz="1600" dirty="0">
                <a:solidFill>
                  <a:srgbClr val="000099"/>
                </a:solidFill>
              </a:rPr>
              <a:t>(lines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size() </a:t>
            </a:r>
            <a:r>
              <a:rPr lang="nl-NL" sz="1600" dirty="0">
                <a:solidFill>
                  <a:srgbClr val="0000FF"/>
                </a:solidFill>
              </a:rPr>
              <a:t>== 0</a:t>
            </a:r>
            <a:r>
              <a:rPr lang="nl-NL" sz="1600" dirty="0">
                <a:solidFill>
                  <a:srgbClr val="000099"/>
                </a:solidFill>
              </a:rPr>
              <a:t>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    </a:t>
            </a:r>
            <a:r>
              <a:rPr lang="nl-NL" sz="1600" dirty="0">
                <a:solidFill>
                  <a:srgbClr val="0000FF"/>
                </a:solidFill>
              </a:rPr>
              <a:t>for </a:t>
            </a:r>
            <a:r>
              <a:rPr lang="nl-NL" sz="1600" dirty="0">
                <a:solidFill>
                  <a:srgbClr val="000099"/>
                </a:solidFill>
              </a:rPr>
              <a:t>(</a:t>
            </a:r>
            <a:r>
              <a:rPr lang="nl-NL" sz="1600" dirty="0">
                <a:solidFill>
                  <a:srgbClr val="0000FF"/>
                </a:solidFill>
              </a:rPr>
              <a:t>int </a:t>
            </a:r>
            <a:r>
              <a:rPr lang="nl-NL" sz="1600" dirty="0">
                <a:solidFill>
                  <a:srgbClr val="0066FF"/>
                </a:solidFill>
              </a:rPr>
              <a:t>k </a:t>
            </a:r>
            <a:r>
              <a:rPr lang="nl-NL" sz="1600" dirty="0">
                <a:solidFill>
                  <a:srgbClr val="0000FF"/>
                </a:solidFill>
              </a:rPr>
              <a:t>= 0; </a:t>
            </a:r>
            <a:r>
              <a:rPr lang="nl-NL" sz="1600" dirty="0">
                <a:solidFill>
                  <a:srgbClr val="0066FF"/>
                </a:solidFill>
              </a:rPr>
              <a:t>k </a:t>
            </a:r>
            <a:r>
              <a:rPr lang="nl-NL" sz="1600" dirty="0">
                <a:solidFill>
                  <a:srgbClr val="0000FF"/>
                </a:solidFill>
              </a:rPr>
              <a:t>&lt; 100; </a:t>
            </a:r>
            <a:r>
              <a:rPr lang="nl-NL" sz="1600" dirty="0">
                <a:solidFill>
                  <a:srgbClr val="0066FF"/>
                </a:solidFill>
              </a:rPr>
              <a:t>k</a:t>
            </a:r>
            <a:r>
              <a:rPr lang="nl-NL" sz="1600" dirty="0">
                <a:solidFill>
                  <a:srgbClr val="0000FF"/>
                </a:solidFill>
              </a:rPr>
              <a:t>++</a:t>
            </a:r>
            <a:r>
              <a:rPr lang="nl-NL" sz="1600" dirty="0">
                <a:solidFill>
                  <a:srgbClr val="000099"/>
                </a:solidFill>
              </a:rPr>
              <a:t>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        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add(</a:t>
            </a:r>
            <a:r>
              <a:rPr lang="nl-NL" sz="1600" b="1" dirty="0">
                <a:solidFill>
                  <a:srgbClr val="000099"/>
                </a:solidFill>
              </a:rPr>
              <a:t>reader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readLine())</a:t>
            </a:r>
            <a:r>
              <a:rPr lang="nl-NL" sz="1600" dirty="0">
                <a:solidFill>
                  <a:srgbClr val="0000FF"/>
                </a:solidFill>
              </a:rPr>
              <a:t>;</a:t>
            </a:r>
            <a:br>
              <a:rPr lang="nl-NL" sz="1600" dirty="0">
                <a:solidFill>
                  <a:srgbClr val="0000FF"/>
                </a:solidFill>
              </a:rPr>
            </a:br>
            <a:r>
              <a:rPr lang="nl-NL" sz="1600" dirty="0">
                <a:solidFill>
                  <a:srgbClr val="0000FF"/>
                </a:solidFill>
              </a:rPr>
              <a:t>    </a:t>
            </a:r>
            <a:r>
              <a:rPr lang="nl-NL" sz="1600" dirty="0" smtClean="0">
                <a:solidFill>
                  <a:srgbClr val="000099"/>
                </a:solidFill>
              </a:rPr>
              <a:t>}    </a:t>
            </a:r>
            <a:r>
              <a:rPr lang="nl-NL" sz="1600" dirty="0">
                <a:solidFill>
                  <a:srgbClr val="000099"/>
                </a:solidFill>
              </a:rPr>
              <a:t>}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</a:t>
            </a:r>
            <a:r>
              <a:rPr lang="nl-NL" sz="1600" dirty="0">
                <a:solidFill>
                  <a:srgbClr val="0000FF"/>
                </a:solidFill>
              </a:rPr>
              <a:t>return </a:t>
            </a:r>
            <a:r>
              <a:rPr lang="nl-NL" sz="1600" dirty="0">
                <a:solidFill>
                  <a:srgbClr val="000099"/>
                </a:solidFill>
              </a:rPr>
              <a:t>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remove</a:t>
            </a:r>
            <a:r>
              <a:rPr lang="nl-NL" sz="1600" dirty="0" smtClean="0">
                <a:solidFill>
                  <a:srgbClr val="000099"/>
                </a:solidFill>
              </a:rPr>
              <a:t>()</a:t>
            </a:r>
            <a:r>
              <a:rPr lang="nl-NL" sz="1600" dirty="0" smtClean="0">
                <a:solidFill>
                  <a:srgbClr val="0000FF"/>
                </a:solidFill>
              </a:rPr>
              <a:t>;    </a:t>
            </a:r>
            <a:r>
              <a:rPr lang="nl-NL" sz="1600" dirty="0" smtClean="0">
                <a:solidFill>
                  <a:srgbClr val="000099"/>
                </a:solidFill>
              </a:rPr>
              <a:t>}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7258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Eens</a:t>
            </a:r>
            <a:r>
              <a:rPr lang="en-GB" dirty="0" smtClean="0"/>
              <a:t> of </a:t>
            </a:r>
            <a:r>
              <a:rPr lang="en-GB" dirty="0" err="1" smtClean="0"/>
              <a:t>oneens</a:t>
            </a:r>
            <a:r>
              <a:rPr lang="en-GB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“Decorator is </a:t>
            </a:r>
            <a:r>
              <a:rPr lang="en-GB" i="1" dirty="0" err="1" smtClean="0"/>
              <a:t>een</a:t>
            </a:r>
            <a:r>
              <a:rPr lang="en-GB" i="1" dirty="0" smtClean="0"/>
              <a:t> </a:t>
            </a:r>
            <a:r>
              <a:rPr lang="en-GB" i="1" dirty="0" err="1" smtClean="0"/>
              <a:t>binnenstebuite</a:t>
            </a:r>
            <a:r>
              <a:rPr lang="en-GB" i="1" dirty="0" smtClean="0"/>
              <a:t> Strategy.”</a:t>
            </a:r>
          </a:p>
          <a:p>
            <a:pPr marL="0" indent="0">
              <a:buNone/>
            </a:pPr>
            <a:endParaRPr lang="en-GB" i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i="1" dirty="0" smtClean="0"/>
              <a:t>Change skin vs change guts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i="1" dirty="0" smtClean="0"/>
              <a:t>Objects known about strategy but not reverse</a:t>
            </a:r>
            <a:r>
              <a:rPr lang="en-GB" i="1" dirty="0"/>
              <a:t/>
            </a:r>
            <a:br>
              <a:rPr lang="en-GB" i="1" dirty="0"/>
            </a:br>
            <a:r>
              <a:rPr lang="en-GB" i="1" dirty="0" smtClean="0"/>
              <a:t>Object doesn’t know about decorator</a:t>
            </a:r>
          </a:p>
        </p:txBody>
      </p:sp>
    </p:spTree>
    <p:extLst>
      <p:ext uri="{BB962C8B-B14F-4D97-AF65-F5344CB8AC3E}">
        <p14:creationId xmlns:p14="http://schemas.microsoft.com/office/powerpoint/2010/main" val="11430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Eens</a:t>
            </a:r>
            <a:r>
              <a:rPr lang="en-GB" dirty="0" smtClean="0"/>
              <a:t> of </a:t>
            </a:r>
            <a:r>
              <a:rPr lang="en-GB" dirty="0" err="1" smtClean="0"/>
              <a:t>oneens</a:t>
            </a:r>
            <a:r>
              <a:rPr lang="en-GB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“</a:t>
            </a:r>
            <a:r>
              <a:rPr lang="en-GB" i="1" dirty="0" err="1" smtClean="0"/>
              <a:t>Niet</a:t>
            </a:r>
            <a:r>
              <a:rPr lang="en-GB" i="1" dirty="0" smtClean="0"/>
              <a:t>  </a:t>
            </a:r>
            <a:r>
              <a:rPr lang="en-GB" i="1" dirty="0" err="1" smtClean="0"/>
              <a:t>bruikbaar</a:t>
            </a:r>
            <a:r>
              <a:rPr lang="en-GB" i="1" dirty="0" smtClean="0"/>
              <a:t> </a:t>
            </a:r>
            <a:r>
              <a:rPr lang="en-GB" i="1" dirty="0" err="1" smtClean="0"/>
              <a:t>als</a:t>
            </a:r>
            <a:r>
              <a:rPr lang="en-GB" i="1" dirty="0" smtClean="0"/>
              <a:t> de </a:t>
            </a:r>
            <a:r>
              <a:rPr lang="en-GB" i="1" dirty="0" err="1" smtClean="0"/>
              <a:t>binnenste</a:t>
            </a:r>
            <a:r>
              <a:rPr lang="en-GB" i="1" dirty="0" smtClean="0"/>
              <a:t> </a:t>
            </a:r>
            <a:r>
              <a:rPr lang="en-GB" i="1" dirty="0" err="1" smtClean="0"/>
              <a:t>klasse</a:t>
            </a:r>
            <a:r>
              <a:rPr lang="en-GB" i="1" dirty="0" smtClean="0"/>
              <a:t> </a:t>
            </a:r>
            <a:r>
              <a:rPr lang="en-GB" i="1" dirty="0" err="1" smtClean="0"/>
              <a:t>veel</a:t>
            </a:r>
            <a:r>
              <a:rPr lang="en-GB" i="1" dirty="0" smtClean="0"/>
              <a:t> </a:t>
            </a:r>
            <a:r>
              <a:rPr lang="en-GB" i="1" dirty="0" err="1" smtClean="0"/>
              <a:t>methode</a:t>
            </a:r>
            <a:r>
              <a:rPr lang="en-GB" i="1" dirty="0" err="1" smtClean="0"/>
              <a:t>n</a:t>
            </a:r>
            <a:r>
              <a:rPr lang="en-GB" i="1" dirty="0" smtClean="0"/>
              <a:t> </a:t>
            </a:r>
            <a:r>
              <a:rPr lang="en-GB" i="1" dirty="0" err="1" smtClean="0"/>
              <a:t>heeft</a:t>
            </a:r>
            <a:r>
              <a:rPr lang="en-GB" i="1" dirty="0" smtClean="0"/>
              <a:t>.”</a:t>
            </a:r>
            <a:endParaRPr lang="en-GB" i="1" dirty="0" smtClean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041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Eens</a:t>
            </a:r>
            <a:r>
              <a:rPr lang="en-GB" dirty="0"/>
              <a:t> of </a:t>
            </a:r>
            <a:r>
              <a:rPr lang="en-GB" dirty="0" err="1"/>
              <a:t>oneens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“Decorator </a:t>
            </a:r>
            <a:r>
              <a:rPr lang="en-GB" i="1" dirty="0" smtClean="0"/>
              <a:t>is </a:t>
            </a:r>
            <a:r>
              <a:rPr lang="en-GB" i="1" dirty="0" err="1" smtClean="0"/>
              <a:t>een</a:t>
            </a:r>
            <a:r>
              <a:rPr lang="en-GB" i="1" dirty="0"/>
              <a:t> </a:t>
            </a:r>
            <a:r>
              <a:rPr lang="en-GB" i="1" dirty="0" smtClean="0"/>
              <a:t>object-</a:t>
            </a:r>
            <a:r>
              <a:rPr lang="en-GB" i="1" dirty="0" err="1" smtClean="0"/>
              <a:t>georienteerd</a:t>
            </a:r>
            <a:r>
              <a:rPr lang="en-GB" i="1" dirty="0"/>
              <a:t> </a:t>
            </a:r>
            <a:r>
              <a:rPr lang="en-GB" i="1" dirty="0" smtClean="0"/>
              <a:t>patroon.”</a:t>
            </a:r>
          </a:p>
        </p:txBody>
      </p:sp>
    </p:spTree>
    <p:extLst>
      <p:ext uri="{BB962C8B-B14F-4D97-AF65-F5344CB8AC3E}">
        <p14:creationId xmlns:p14="http://schemas.microsoft.com/office/powerpoint/2010/main" val="40968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Eens</a:t>
            </a:r>
            <a:r>
              <a:rPr lang="en-GB" dirty="0"/>
              <a:t> of </a:t>
            </a:r>
            <a:r>
              <a:rPr lang="en-GB" dirty="0" err="1"/>
              <a:t>oneens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</a:rPr>
              <a:t>def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get_price</a:t>
            </a:r>
            <a:r>
              <a:rPr lang="en-US" sz="1600" dirty="0">
                <a:solidFill>
                  <a:srgbClr val="000099"/>
                </a:solidFill>
              </a:rPr>
              <a:t>()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return </a:t>
            </a:r>
            <a:r>
              <a:rPr lang="en-US" sz="1600" dirty="0" smtClean="0">
                <a:solidFill>
                  <a:srgbClr val="0000FF"/>
                </a:solidFill>
              </a:rPr>
              <a:t>42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def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with_excess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6600"/>
                </a:solidFill>
              </a:rPr>
              <a:t>excess</a:t>
            </a:r>
            <a:r>
              <a:rPr lang="en-US" sz="1600" dirty="0">
                <a:solidFill>
                  <a:srgbClr val="0000FF"/>
                </a:solidFill>
              </a:rPr>
              <a:t>, </a:t>
            </a:r>
            <a:r>
              <a:rPr lang="en-US" sz="1600" dirty="0" err="1">
                <a:solidFill>
                  <a:srgbClr val="006600"/>
                </a:solidFill>
              </a:rPr>
              <a:t>price_fun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decorated_with_excess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6600"/>
                </a:solidFill>
              </a:rPr>
              <a:t>*</a:t>
            </a:r>
            <a:r>
              <a:rPr lang="en-US" sz="1600" dirty="0" err="1"/>
              <a:t>args</a:t>
            </a:r>
            <a:r>
              <a:rPr lang="en-US" sz="1600" dirty="0">
                <a:solidFill>
                  <a:srgbClr val="0000FF"/>
                </a:solidFill>
              </a:rPr>
              <a:t>, </a:t>
            </a:r>
            <a:r>
              <a:rPr lang="en-US" sz="1600" dirty="0">
                <a:solidFill>
                  <a:srgbClr val="006600"/>
                </a:solidFill>
              </a:rPr>
              <a:t>**</a:t>
            </a:r>
            <a:r>
              <a:rPr lang="en-US" sz="1600" dirty="0" err="1"/>
              <a:t>kwargs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return </a:t>
            </a:r>
            <a:r>
              <a:rPr lang="en-US" sz="1600" dirty="0">
                <a:solidFill>
                  <a:srgbClr val="000099"/>
                </a:solidFill>
              </a:rPr>
              <a:t>max(</a:t>
            </a:r>
            <a:r>
              <a:rPr lang="en-US" sz="1600" dirty="0" err="1">
                <a:solidFill>
                  <a:srgbClr val="000099"/>
                </a:solidFill>
              </a:rPr>
              <a:t>price_fun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*</a:t>
            </a:r>
            <a:r>
              <a:rPr lang="en-US" sz="1600" dirty="0" err="1">
                <a:solidFill>
                  <a:srgbClr val="006600"/>
                </a:solidFill>
              </a:rPr>
              <a:t>args</a:t>
            </a:r>
            <a:r>
              <a:rPr lang="en-US" sz="1600" dirty="0">
                <a:solidFill>
                  <a:srgbClr val="0000FF"/>
                </a:solidFill>
              </a:rPr>
              <a:t>, **</a:t>
            </a:r>
            <a:r>
              <a:rPr lang="en-US" sz="1600" dirty="0" err="1">
                <a:solidFill>
                  <a:srgbClr val="006600"/>
                </a:solidFill>
              </a:rPr>
              <a:t>kwargs</a:t>
            </a:r>
            <a:r>
              <a:rPr lang="en-US" sz="1600" dirty="0">
                <a:solidFill>
                  <a:srgbClr val="000099"/>
                </a:solidFill>
              </a:rPr>
              <a:t>) </a:t>
            </a:r>
            <a:r>
              <a:rPr lang="en-US" sz="1600" dirty="0">
                <a:solidFill>
                  <a:srgbClr val="0000FF"/>
                </a:solidFill>
              </a:rPr>
              <a:t>- </a:t>
            </a:r>
            <a:r>
              <a:rPr lang="en-US" sz="1600" dirty="0"/>
              <a:t>excess</a:t>
            </a:r>
            <a:r>
              <a:rPr lang="en-US" sz="1600" dirty="0">
                <a:solidFill>
                  <a:srgbClr val="0000FF"/>
                </a:solidFill>
              </a:rPr>
              <a:t>, 0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br>
              <a:rPr lang="en-US" sz="1600" dirty="0">
                <a:solidFill>
                  <a:srgbClr val="000099"/>
                </a:solidFill>
              </a:rPr>
            </a:br>
            <a:r>
              <a:rPr lang="en-US" sz="1600" dirty="0">
                <a:solidFill>
                  <a:srgbClr val="000099"/>
                </a:solidFill>
              </a:rPr>
              <a:t>   </a:t>
            </a:r>
            <a:r>
              <a:rPr lang="en-US" sz="1600" dirty="0">
                <a:solidFill>
                  <a:srgbClr val="0000FF"/>
                </a:solidFill>
              </a:rPr>
              <a:t>return </a:t>
            </a:r>
            <a:r>
              <a:rPr lang="en-US" sz="1600" dirty="0" err="1" smtClean="0"/>
              <a:t>decorated_with_excess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>
                <a:solidFill>
                  <a:srgbClr val="0000FF"/>
                </a:solidFill>
              </a:rPr>
              <a:t>def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with_franchise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6600"/>
                </a:solidFill>
              </a:rPr>
              <a:t>franchise</a:t>
            </a:r>
            <a:r>
              <a:rPr lang="en-US" sz="1600" dirty="0">
                <a:solidFill>
                  <a:srgbClr val="0000FF"/>
                </a:solidFill>
              </a:rPr>
              <a:t>, </a:t>
            </a:r>
            <a:r>
              <a:rPr lang="en-US" sz="1600" dirty="0" err="1">
                <a:solidFill>
                  <a:srgbClr val="006600"/>
                </a:solidFill>
              </a:rPr>
              <a:t>price_fun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decorated_with_franchise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6600"/>
                </a:solidFill>
              </a:rPr>
              <a:t>*</a:t>
            </a:r>
            <a:r>
              <a:rPr lang="en-US" sz="1600" dirty="0" err="1"/>
              <a:t>args</a:t>
            </a:r>
            <a:r>
              <a:rPr lang="en-US" sz="1600" dirty="0">
                <a:solidFill>
                  <a:srgbClr val="0000FF"/>
                </a:solidFill>
              </a:rPr>
              <a:t>, </a:t>
            </a:r>
            <a:r>
              <a:rPr lang="en-US" sz="1600" dirty="0">
                <a:solidFill>
                  <a:srgbClr val="006600"/>
                </a:solidFill>
              </a:rPr>
              <a:t>**</a:t>
            </a:r>
            <a:r>
              <a:rPr lang="en-US" sz="1600" dirty="0" err="1"/>
              <a:t>kwargs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</a:t>
            </a:r>
            <a:r>
              <a:rPr lang="en-US" sz="1600" dirty="0"/>
              <a:t>price </a:t>
            </a:r>
            <a:r>
              <a:rPr lang="en-US" sz="1600" dirty="0">
                <a:solidFill>
                  <a:srgbClr val="0000FF"/>
                </a:solidFill>
              </a:rPr>
              <a:t>= </a:t>
            </a:r>
            <a:r>
              <a:rPr lang="en-US" sz="1600" dirty="0" err="1">
                <a:solidFill>
                  <a:srgbClr val="000099"/>
                </a:solidFill>
              </a:rPr>
              <a:t>price_fun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*</a:t>
            </a:r>
            <a:r>
              <a:rPr lang="en-US" sz="1600" dirty="0" err="1">
                <a:solidFill>
                  <a:srgbClr val="006600"/>
                </a:solidFill>
              </a:rPr>
              <a:t>args</a:t>
            </a:r>
            <a:r>
              <a:rPr lang="en-US" sz="1600" dirty="0">
                <a:solidFill>
                  <a:srgbClr val="0000FF"/>
                </a:solidFill>
              </a:rPr>
              <a:t>, **</a:t>
            </a:r>
            <a:r>
              <a:rPr lang="en-US" sz="1600" dirty="0" err="1">
                <a:solidFill>
                  <a:srgbClr val="006600"/>
                </a:solidFill>
              </a:rPr>
              <a:t>kwargs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br>
              <a:rPr lang="en-US" sz="1600" dirty="0">
                <a:solidFill>
                  <a:srgbClr val="000099"/>
                </a:solidFill>
              </a:rPr>
            </a:br>
            <a:r>
              <a:rPr lang="en-US" sz="1600" dirty="0">
                <a:solidFill>
                  <a:srgbClr val="000099"/>
                </a:solidFill>
              </a:rPr>
              <a:t>      </a:t>
            </a:r>
            <a:r>
              <a:rPr lang="en-US" sz="1600" dirty="0">
                <a:solidFill>
                  <a:srgbClr val="0000FF"/>
                </a:solidFill>
              </a:rPr>
              <a:t>return 0 if </a:t>
            </a:r>
            <a:r>
              <a:rPr lang="en-US" sz="1600" dirty="0"/>
              <a:t>price </a:t>
            </a:r>
            <a:r>
              <a:rPr lang="en-US" sz="1600" dirty="0">
                <a:solidFill>
                  <a:srgbClr val="0000FF"/>
                </a:solidFill>
              </a:rPr>
              <a:t>&lt; </a:t>
            </a:r>
            <a:r>
              <a:rPr lang="en-US" sz="1600" dirty="0"/>
              <a:t>franchise </a:t>
            </a:r>
            <a:r>
              <a:rPr lang="en-US" sz="1600" dirty="0">
                <a:solidFill>
                  <a:srgbClr val="0000FF"/>
                </a:solidFill>
              </a:rPr>
              <a:t>else </a:t>
            </a:r>
            <a:r>
              <a:rPr lang="en-US" sz="1600" dirty="0"/>
              <a:t>price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>
                <a:solidFill>
                  <a:srgbClr val="0000FF"/>
                </a:solidFill>
              </a:rPr>
              <a:t>return </a:t>
            </a:r>
            <a:r>
              <a:rPr lang="en-US" sz="1600" dirty="0" err="1" smtClean="0"/>
              <a:t>decorated_with_franchise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decorated_get_price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00FF"/>
                </a:solidFill>
              </a:rPr>
              <a:t>= </a:t>
            </a:r>
            <a:r>
              <a:rPr lang="en-US" sz="1600" dirty="0" err="1">
                <a:solidFill>
                  <a:srgbClr val="000099"/>
                </a:solidFill>
              </a:rPr>
              <a:t>with_franchise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25, </a:t>
            </a:r>
            <a:r>
              <a:rPr lang="en-US" sz="1600" dirty="0" err="1">
                <a:solidFill>
                  <a:srgbClr val="000099"/>
                </a:solidFill>
              </a:rPr>
              <a:t>with_excess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15, </a:t>
            </a:r>
            <a:r>
              <a:rPr lang="en-US" sz="1600" dirty="0" err="1"/>
              <a:t>get_price</a:t>
            </a:r>
            <a:r>
              <a:rPr lang="en-US" sz="1600" dirty="0">
                <a:solidFill>
                  <a:srgbClr val="000099"/>
                </a:solidFill>
              </a:rPr>
              <a:t>))</a:t>
            </a:r>
            <a:br>
              <a:rPr lang="en-US" sz="1600" dirty="0">
                <a:solidFill>
                  <a:srgbClr val="000099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print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 err="1">
                <a:solidFill>
                  <a:srgbClr val="000099"/>
                </a:solidFill>
              </a:rPr>
              <a:t>decorated_get_price</a:t>
            </a:r>
            <a:r>
              <a:rPr lang="en-US" sz="1600" dirty="0" smtClean="0">
                <a:solidFill>
                  <a:srgbClr val="000099"/>
                </a:solidFill>
              </a:rPr>
              <a:t>())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8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Eens</a:t>
            </a:r>
            <a:r>
              <a:rPr lang="en-GB" dirty="0"/>
              <a:t> of </a:t>
            </a:r>
            <a:r>
              <a:rPr lang="en-GB" dirty="0" err="1"/>
              <a:t>oneens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“QIS </a:t>
            </a:r>
            <a:r>
              <a:rPr lang="en-GB" i="1" dirty="0" err="1" smtClean="0"/>
              <a:t>moet</a:t>
            </a:r>
            <a:r>
              <a:rPr lang="en-GB" i="1" dirty="0" smtClean="0"/>
              <a:t> </a:t>
            </a:r>
            <a:r>
              <a:rPr lang="en-GB" i="1" dirty="0" err="1" smtClean="0"/>
              <a:t>meer</a:t>
            </a:r>
            <a:r>
              <a:rPr lang="en-GB" i="1" dirty="0" smtClean="0"/>
              <a:t> decorator pattern </a:t>
            </a:r>
            <a:r>
              <a:rPr lang="en-GB" i="1" dirty="0" err="1" smtClean="0"/>
              <a:t>gebruiken</a:t>
            </a:r>
            <a:r>
              <a:rPr lang="en-GB" i="1" dirty="0" smtClean="0"/>
              <a:t>.”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1285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Eens</a:t>
            </a:r>
            <a:r>
              <a:rPr lang="en-GB" dirty="0"/>
              <a:t> of </a:t>
            </a:r>
            <a:r>
              <a:rPr lang="en-GB" dirty="0" err="1"/>
              <a:t>oneens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“Decorator  pattern </a:t>
            </a:r>
            <a:r>
              <a:rPr lang="en-GB" i="1" dirty="0" err="1" smtClean="0"/>
              <a:t>gebruikt</a:t>
            </a:r>
            <a:r>
              <a:rPr lang="en-GB" i="1" dirty="0" smtClean="0"/>
              <a:t> </a:t>
            </a:r>
            <a:r>
              <a:rPr lang="en-GB" i="1" dirty="0" err="1" smtClean="0"/>
              <a:t>te</a:t>
            </a:r>
            <a:r>
              <a:rPr lang="en-GB" i="1" dirty="0" smtClean="0"/>
              <a:t> </a:t>
            </a:r>
            <a:r>
              <a:rPr lang="en-GB" i="1" dirty="0" err="1" smtClean="0"/>
              <a:t>veel</a:t>
            </a:r>
            <a:r>
              <a:rPr lang="en-GB" i="1" dirty="0" smtClean="0"/>
              <a:t> </a:t>
            </a:r>
            <a:r>
              <a:rPr lang="en-GB" i="1" dirty="0" err="1" smtClean="0"/>
              <a:t>objecten</a:t>
            </a:r>
            <a:r>
              <a:rPr lang="en-GB" i="1" dirty="0" smtClean="0"/>
              <a:t> (</a:t>
            </a:r>
            <a:r>
              <a:rPr lang="en-GB" i="1" dirty="0" err="1" smtClean="0"/>
              <a:t>slecht</a:t>
            </a:r>
            <a:r>
              <a:rPr lang="en-GB" i="1" dirty="0" smtClean="0"/>
              <a:t> </a:t>
            </a:r>
            <a:r>
              <a:rPr lang="en-GB" i="1" dirty="0" err="1" smtClean="0"/>
              <a:t>voor</a:t>
            </a:r>
            <a:r>
              <a:rPr lang="en-GB" i="1" dirty="0" smtClean="0"/>
              <a:t> performance).”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42087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 is decorator?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Voeg</a:t>
            </a:r>
            <a:r>
              <a:rPr lang="en-GB" dirty="0" smtClean="0"/>
              <a:t> </a:t>
            </a:r>
            <a:r>
              <a:rPr lang="en-GB" dirty="0" err="1" smtClean="0"/>
              <a:t>dynamisch</a:t>
            </a:r>
            <a:r>
              <a:rPr lang="en-GB" dirty="0" smtClean="0"/>
              <a:t> </a:t>
            </a:r>
            <a:r>
              <a:rPr lang="en-GB" dirty="0" err="1" smtClean="0"/>
              <a:t>gedrag</a:t>
            </a:r>
            <a:r>
              <a:rPr lang="en-GB" dirty="0" smtClean="0"/>
              <a:t> toe </a:t>
            </a:r>
            <a:r>
              <a:rPr lang="en-GB" dirty="0" err="1" smtClean="0"/>
              <a:t>aan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object</a:t>
            </a:r>
          </a:p>
          <a:p>
            <a:r>
              <a:rPr lang="en-GB" dirty="0" err="1" smtClean="0"/>
              <a:t>Middels</a:t>
            </a:r>
            <a:r>
              <a:rPr lang="en-GB" dirty="0" smtClean="0"/>
              <a:t> “wrappers” om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instantie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4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 </a:t>
            </a:r>
            <a:r>
              <a:rPr lang="en-GB" dirty="0" err="1" smtClean="0"/>
              <a:t>hebben</a:t>
            </a:r>
            <a:r>
              <a:rPr lang="en-GB" dirty="0" smtClean="0"/>
              <a:t> we </a:t>
            </a:r>
            <a:r>
              <a:rPr lang="en-GB" dirty="0" err="1" smtClean="0"/>
              <a:t>geleerd</a:t>
            </a:r>
            <a:r>
              <a:rPr lang="en-GB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Zelfde</a:t>
            </a:r>
            <a:r>
              <a:rPr lang="en-GB" dirty="0" smtClean="0"/>
              <a:t> </a:t>
            </a:r>
            <a:r>
              <a:rPr lang="en-GB" dirty="0" err="1" smtClean="0"/>
              <a:t>gedrag</a:t>
            </a:r>
            <a:r>
              <a:rPr lang="en-GB" dirty="0" smtClean="0"/>
              <a:t> </a:t>
            </a:r>
            <a:r>
              <a:rPr lang="en-GB" dirty="0" err="1" smtClean="0"/>
              <a:t>uitbreiden</a:t>
            </a:r>
            <a:endParaRPr lang="en-GB" dirty="0" smtClean="0"/>
          </a:p>
          <a:p>
            <a:r>
              <a:rPr lang="en-GB" dirty="0" err="1" smtClean="0"/>
              <a:t>Allerlei</a:t>
            </a:r>
            <a:r>
              <a:rPr lang="en-GB" dirty="0" smtClean="0"/>
              <a:t> </a:t>
            </a:r>
            <a:r>
              <a:rPr lang="en-GB" dirty="0" err="1" smtClean="0"/>
              <a:t>combinaties</a:t>
            </a:r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 err="1" smtClean="0"/>
              <a:t>Delegatie</a:t>
            </a:r>
            <a:r>
              <a:rPr lang="en-GB" dirty="0" smtClean="0"/>
              <a:t> met </a:t>
            </a:r>
            <a:r>
              <a:rPr lang="en-GB" dirty="0" err="1" smtClean="0"/>
              <a:t>polymorphisme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39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Scheiding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van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functionaliteit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err="1" smtClean="0"/>
              <a:t>Bruikbaar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situaties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de </a:t>
            </a:r>
            <a:r>
              <a:rPr lang="en-GB" dirty="0" err="1"/>
              <a:t>oorspronkelijke</a:t>
            </a:r>
            <a:r>
              <a:rPr lang="en-GB" dirty="0"/>
              <a:t> </a:t>
            </a:r>
            <a:r>
              <a:rPr lang="en-GB" dirty="0" err="1" smtClean="0"/>
              <a:t>klasse</a:t>
            </a:r>
            <a:endParaRPr lang="en-GB" dirty="0" smtClean="0"/>
          </a:p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Combineren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verschillende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volgorde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360000" lvl="1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zelfs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meerdere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keren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/>
              <a:t>Per </a:t>
            </a:r>
            <a:r>
              <a:rPr lang="en-GB" dirty="0" err="1"/>
              <a:t>instantie</a:t>
            </a:r>
            <a:r>
              <a:rPr lang="en-GB" dirty="0"/>
              <a:t>, </a:t>
            </a:r>
            <a:r>
              <a:rPr lang="en-GB" dirty="0" err="1"/>
              <a:t>i.p.v</a:t>
            </a:r>
            <a:r>
              <a:rPr lang="en-GB" dirty="0"/>
              <a:t>. </a:t>
            </a:r>
            <a:r>
              <a:rPr lang="en-GB" dirty="0" err="1"/>
              <a:t>voor</a:t>
            </a:r>
            <a:r>
              <a:rPr lang="en-GB" dirty="0"/>
              <a:t> de hele </a:t>
            </a:r>
            <a:r>
              <a:rPr lang="en-GB" dirty="0" err="1"/>
              <a:t>klasse</a:t>
            </a:r>
            <a:endParaRPr lang="en-GB" dirty="0"/>
          </a:p>
          <a:p>
            <a:r>
              <a:rPr lang="en-GB" dirty="0" err="1" smtClean="0"/>
              <a:t>Herbruikbaar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klasses</a:t>
            </a:r>
            <a:endParaRPr lang="en-GB" dirty="0" smtClean="0"/>
          </a:p>
        </p:txBody>
      </p:sp>
      <p:pic>
        <p:nvPicPr>
          <p:cNvPr id="4" name="Picture 2" descr="C:\Users\mverleg\AppData\Local\Microsoft\Windows\INetCache\IE\S482ZCT1\Thumbs-Up-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58" y="3861048"/>
            <a:ext cx="2074168" cy="20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67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geen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alleen</a:t>
            </a:r>
            <a:r>
              <a:rPr lang="en-GB" dirty="0" smtClean="0"/>
              <a:t> </a:t>
            </a:r>
            <a:r>
              <a:rPr lang="en-GB" dirty="0" err="1" smtClean="0"/>
              <a:t>binnen</a:t>
            </a:r>
            <a:r>
              <a:rPr lang="en-GB" dirty="0" smtClean="0"/>
              <a:t> </a:t>
            </a:r>
            <a:r>
              <a:rPr lang="en-GB" dirty="0" err="1" smtClean="0"/>
              <a:t>dezelfde</a:t>
            </a:r>
            <a:r>
              <a:rPr lang="en-GB" dirty="0" smtClean="0"/>
              <a:t> </a:t>
            </a:r>
            <a:r>
              <a:rPr lang="en-GB" dirty="0" smtClean="0"/>
              <a:t>interface </a:t>
            </a:r>
            <a:r>
              <a:rPr lang="en-GB" dirty="0" err="1" smtClean="0"/>
              <a:t>uitbreiden</a:t>
            </a:r>
            <a:r>
              <a:rPr lang="en-GB" dirty="0" smtClean="0"/>
              <a:t>.</a:t>
            </a:r>
          </a:p>
          <a:p>
            <a:r>
              <a:rPr lang="en-GB" dirty="0" err="1"/>
              <a:t>Aan</a:t>
            </a:r>
            <a:r>
              <a:rPr lang="en-GB" dirty="0"/>
              <a:t> het type is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decorators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zijn</a:t>
            </a:r>
            <a:endParaRPr lang="en-GB" dirty="0"/>
          </a:p>
          <a:p>
            <a:pPr marL="360000" lvl="1" indent="0">
              <a:buNone/>
            </a:pP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eissen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class </a:t>
            </a:r>
            <a:r>
              <a:rPr lang="en-GB" dirty="0" err="1"/>
              <a:t>gedecorate</a:t>
            </a:r>
            <a:r>
              <a:rPr lang="en-GB" dirty="0"/>
              <a:t> is.</a:t>
            </a:r>
          </a:p>
          <a:p>
            <a:r>
              <a:rPr lang="en-GB" dirty="0" smtClean="0"/>
              <a:t>Met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methodes</a:t>
            </a:r>
            <a:r>
              <a:rPr lang="en-GB" dirty="0" smtClean="0"/>
              <a:t> is (in Java)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delegatie</a:t>
            </a:r>
            <a:r>
              <a:rPr lang="en-GB" dirty="0" smtClean="0"/>
              <a:t>-code </a:t>
            </a:r>
            <a:r>
              <a:rPr lang="en-GB" dirty="0" err="1" smtClean="0"/>
              <a:t>nodig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 </a:t>
            </a:r>
            <a:r>
              <a:rPr lang="en-GB" dirty="0" err="1" smtClean="0"/>
              <a:t>uitbreidingen</a:t>
            </a:r>
            <a:r>
              <a:rPr lang="en-GB" dirty="0" smtClean="0"/>
              <a:t> </a:t>
            </a:r>
            <a:r>
              <a:rPr lang="en-GB" dirty="0" err="1" smtClean="0"/>
              <a:t>moeten</a:t>
            </a:r>
            <a:r>
              <a:rPr lang="en-GB" dirty="0" smtClean="0"/>
              <a:t> </a:t>
            </a:r>
            <a:r>
              <a:rPr lang="en-GB" dirty="0" err="1" smtClean="0"/>
              <a:t>onafhankelijk</a:t>
            </a:r>
            <a:r>
              <a:rPr lang="en-GB" dirty="0" smtClean="0"/>
              <a:t> van </a:t>
            </a:r>
            <a:r>
              <a:rPr lang="en-GB" dirty="0" err="1" smtClean="0"/>
              <a:t>elkaar</a:t>
            </a:r>
            <a:r>
              <a:rPr lang="en-GB" dirty="0"/>
              <a:t> </a:t>
            </a:r>
            <a:r>
              <a:rPr lang="en-GB" dirty="0" err="1" smtClean="0"/>
              <a:t>zijn</a:t>
            </a:r>
            <a:r>
              <a:rPr lang="en-GB" dirty="0" smtClean="0"/>
              <a:t>.</a:t>
            </a:r>
          </a:p>
          <a:p>
            <a:r>
              <a:rPr lang="en-GB" dirty="0" smtClean="0"/>
              <a:t>Performance</a:t>
            </a:r>
            <a:r>
              <a:rPr lang="en-GB" dirty="0" smtClean="0"/>
              <a:t>: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objecten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delegatie</a:t>
            </a:r>
            <a:r>
              <a:rPr lang="en-GB" dirty="0" smtClean="0"/>
              <a:t> (met virtual calls</a:t>
            </a:r>
            <a:r>
              <a:rPr lang="en-GB" dirty="0" smtClean="0"/>
              <a:t>).</a:t>
            </a:r>
            <a:endParaRPr lang="en-GB" dirty="0"/>
          </a:p>
        </p:txBody>
      </p:sp>
      <p:pic>
        <p:nvPicPr>
          <p:cNvPr id="4" name="Picture 3" descr="C:\Users\mverleg\AppData\Local\Microsoft\Windows\INetCache\IE\3MO8YTEI\Thumbs-Down-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20" y="3861048"/>
            <a:ext cx="2065045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2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084C6B3-FA70-4098-BBEB-C4F6B636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&lt;/Decorator&gt;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6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 is decorator?</a:t>
            </a:r>
            <a:endParaRPr lang="en-GB" dirty="0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0630" y="5589240"/>
            <a:ext cx="10177145" cy="4316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GB" dirty="0"/>
              <a:t>github.com/markKL1/decorator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/tree/master/src/decorator/whatisit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1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dirty="0" err="1" smtClean="0"/>
              <a:t>hebben</a:t>
            </a:r>
            <a:r>
              <a:rPr lang="en-GB" dirty="0" smtClean="0"/>
              <a:t> al </a:t>
            </a:r>
            <a:r>
              <a:rPr lang="en-GB" dirty="0" err="1" smtClean="0"/>
              <a:t>een</a:t>
            </a:r>
            <a:r>
              <a:rPr lang="en-GB" dirty="0" smtClean="0"/>
              <a:t> object </a:t>
            </a:r>
            <a:r>
              <a:rPr lang="en-GB" dirty="0" err="1" smtClean="0"/>
              <a:t>dat</a:t>
            </a:r>
            <a:r>
              <a:rPr lang="en-GB" dirty="0" smtClean="0"/>
              <a:t> </a:t>
            </a:r>
            <a:r>
              <a:rPr lang="en-GB" dirty="0" err="1" smtClean="0"/>
              <a:t>dingen</a:t>
            </a:r>
            <a:r>
              <a:rPr lang="en-GB" dirty="0" smtClean="0"/>
              <a:t> </a:t>
            </a:r>
            <a:r>
              <a:rPr lang="en-GB" dirty="0" err="1" smtClean="0"/>
              <a:t>doet</a:t>
            </a: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en-GB" dirty="0" smtClean="0"/>
              <a:t>… maar we </a:t>
            </a:r>
            <a:r>
              <a:rPr lang="en-GB" dirty="0" err="1" smtClean="0"/>
              <a:t>willen</a:t>
            </a:r>
            <a:r>
              <a:rPr lang="en-GB" dirty="0" smtClean="0"/>
              <a:t> nog wat </a:t>
            </a:r>
            <a:r>
              <a:rPr lang="en-GB" dirty="0" err="1" smtClean="0"/>
              <a:t>toevoegen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0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en-GB" dirty="0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0630" y="5589240"/>
            <a:ext cx="10177145" cy="4316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GB" dirty="0" smtClean="0"/>
              <a:t>github.com/markKL1/decorator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/tree/master/src/decorator/whyuse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Voorbeeld van decorator</a:t>
            </a:r>
            <a:endParaRPr lang="en-GB" dirty="0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0630" y="5589240"/>
            <a:ext cx="10177145" cy="4316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GB" dirty="0" smtClean="0"/>
              <a:t>github.com/markKL1/decorator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/tree/master/src/decorator/price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Heb</a:t>
            </a:r>
            <a:r>
              <a:rPr lang="en-GB" dirty="0" smtClean="0"/>
              <a:t> je zelf decorator gebruikt?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026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Zou je </a:t>
            </a:r>
            <a:r>
              <a:rPr lang="en-GB" dirty="0" err="1" smtClean="0"/>
              <a:t>dit</a:t>
            </a:r>
            <a:r>
              <a:rPr lang="en-GB" dirty="0" smtClean="0"/>
              <a:t> met </a:t>
            </a:r>
            <a:r>
              <a:rPr lang="en-GB" dirty="0" err="1" smtClean="0"/>
              <a:t>een</a:t>
            </a:r>
            <a:r>
              <a:rPr lang="en-GB" dirty="0" smtClean="0"/>
              <a:t> decorator </a:t>
            </a:r>
            <a:r>
              <a:rPr lang="en-GB" dirty="0" err="1" smtClean="0"/>
              <a:t>doen</a:t>
            </a:r>
            <a:r>
              <a:rPr lang="en-GB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Lezen</a:t>
            </a:r>
            <a:r>
              <a:rPr lang="en-GB" dirty="0" smtClean="0"/>
              <a:t>/</a:t>
            </a:r>
            <a:r>
              <a:rPr lang="en-GB" dirty="0" err="1" smtClean="0"/>
              <a:t>schrijven</a:t>
            </a:r>
            <a:r>
              <a:rPr lang="en-GB" dirty="0" smtClean="0"/>
              <a:t> van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Gecomprimeerd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bronnen</a:t>
            </a:r>
            <a:r>
              <a:rPr lang="en-GB" dirty="0" smtClean="0"/>
              <a:t> (</a:t>
            </a:r>
            <a:r>
              <a:rPr lang="en-GB" dirty="0" err="1" smtClean="0"/>
              <a:t>schijf</a:t>
            </a:r>
            <a:r>
              <a:rPr lang="en-GB" dirty="0" smtClean="0"/>
              <a:t>, internet, </a:t>
            </a:r>
            <a:r>
              <a:rPr lang="en-GB" dirty="0" err="1" smtClean="0"/>
              <a:t>geheugen</a:t>
            </a:r>
            <a:r>
              <a:rPr lang="en-GB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Met ‘buffering’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17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ylane template 012018">
  <a:themeElements>
    <a:clrScheme name="Keylane">
      <a:dk1>
        <a:srgbClr val="575757"/>
      </a:dk1>
      <a:lt1>
        <a:srgbClr val="FFFFFF"/>
      </a:lt1>
      <a:dk2>
        <a:srgbClr val="6D6E70"/>
      </a:dk2>
      <a:lt2>
        <a:srgbClr val="FFF5E9"/>
      </a:lt2>
      <a:accent1>
        <a:srgbClr val="F6921E"/>
      </a:accent1>
      <a:accent2>
        <a:srgbClr val="FFCA05"/>
      </a:accent2>
      <a:accent3>
        <a:srgbClr val="C86419"/>
      </a:accent3>
      <a:accent4>
        <a:srgbClr val="607893"/>
      </a:accent4>
      <a:accent5>
        <a:srgbClr val="6FA382"/>
      </a:accent5>
      <a:accent6>
        <a:srgbClr val="CA2A1E"/>
      </a:accent6>
      <a:hlink>
        <a:srgbClr val="F6921E"/>
      </a:hlink>
      <a:folHlink>
        <a:srgbClr val="C86419"/>
      </a:folHlink>
    </a:clrScheme>
    <a:fontScheme name="Keylan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921E"/>
        </a:solidFill>
        <a:ln w="12700">
          <a:solidFill>
            <a:schemeClr val="accent1"/>
          </a:solidFill>
          <a:miter lim="800000"/>
        </a:ln>
        <a:effectLst/>
      </a:spPr>
      <a:bodyPr rtlCol="0" anchor="ctr" anchorCtr="0"/>
      <a:lstStyle>
        <a:defPPr algn="ctr">
          <a:lnSpc>
            <a:spcPct val="125000"/>
          </a:lnSpc>
          <a:defRPr sz="1400" dirty="0" err="1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spcBef>
            <a:spcPts val="600"/>
          </a:spcBef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owerPoint template_11.2017.potx" id="{F9D6A718-A466-460D-8AEF-84E62CC0E7DC}" vid="{84F4FD97-3247-49B3-B8E2-F97BDB9613EF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Keylane template 012018</Template>
  <TotalTime>406</TotalTime>
  <Words>1043</Words>
  <Application>Microsoft Office PowerPoint</Application>
  <PresentationFormat>Custom</PresentationFormat>
  <Paragraphs>203</Paragraphs>
  <Slides>33</Slides>
  <Notes>28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Keylane template 012018</vt:lpstr>
      <vt:lpstr>Decorator</vt:lpstr>
      <vt:lpstr>Decorator</vt:lpstr>
      <vt:lpstr>Wat is decorator?</vt:lpstr>
      <vt:lpstr>Wat is decorator?</vt:lpstr>
      <vt:lpstr>Waarom decorator?</vt:lpstr>
      <vt:lpstr>Waarom decorator?</vt:lpstr>
      <vt:lpstr>Voorbeeld van decorator</vt:lpstr>
      <vt:lpstr>Heb je zelf decorator gebruikt?</vt:lpstr>
      <vt:lpstr>Zou je dit met een decorator doen?</vt:lpstr>
      <vt:lpstr>Waarom decorator?</vt:lpstr>
      <vt:lpstr>Zou je dit met een decorator doen?</vt:lpstr>
      <vt:lpstr>Waarom decorator?</vt:lpstr>
      <vt:lpstr>Zou je dit met een decorator doen?</vt:lpstr>
      <vt:lpstr>Waarom geen decorator?</vt:lpstr>
      <vt:lpstr>Zou je dit met een decorator doen?</vt:lpstr>
      <vt:lpstr>Waarom decorator?</vt:lpstr>
      <vt:lpstr>Zou je dit met een decorator doen?</vt:lpstr>
      <vt:lpstr>Waarom geen decorator?</vt:lpstr>
      <vt:lpstr>Zou je dit met een decorator doen?</vt:lpstr>
      <vt:lpstr>Waarom decorator?</vt:lpstr>
      <vt:lpstr>Zou je dit met een decorator doen?</vt:lpstr>
      <vt:lpstr>Waarom geen decorator?</vt:lpstr>
      <vt:lpstr>Eens of oneens?</vt:lpstr>
      <vt:lpstr>Eens of oneens?</vt:lpstr>
      <vt:lpstr>Eens of oneens?</vt:lpstr>
      <vt:lpstr>Eens of oneens?</vt:lpstr>
      <vt:lpstr>Eens of oneens?</vt:lpstr>
      <vt:lpstr>Eens of oneens?</vt:lpstr>
      <vt:lpstr>Eens of oneens?</vt:lpstr>
      <vt:lpstr>Wat hebben we geleerd?</vt:lpstr>
      <vt:lpstr>Waarom decorator?</vt:lpstr>
      <vt:lpstr>Waarom geen decorator?</vt:lpstr>
      <vt:lpstr>&lt;/Decorator&gt;</vt:lpstr>
    </vt:vector>
  </TitlesOfParts>
  <Company>Quinity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Verleg</dc:creator>
  <cp:lastModifiedBy>Mark Verleg</cp:lastModifiedBy>
  <cp:revision>239</cp:revision>
  <dcterms:created xsi:type="dcterms:W3CDTF">2018-01-29T09:26:41Z</dcterms:created>
  <dcterms:modified xsi:type="dcterms:W3CDTF">2018-02-05T21:05:03Z</dcterms:modified>
</cp:coreProperties>
</file>