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97" r:id="rId2"/>
    <p:sldId id="312" r:id="rId3"/>
    <p:sldId id="313" r:id="rId4"/>
    <p:sldId id="309" r:id="rId5"/>
    <p:sldId id="314" r:id="rId6"/>
    <p:sldId id="315" r:id="rId7"/>
    <p:sldId id="316" r:id="rId8"/>
    <p:sldId id="317" r:id="rId9"/>
    <p:sldId id="306" r:id="rId10"/>
    <p:sldId id="307" r:id="rId11"/>
    <p:sldId id="322" r:id="rId12"/>
    <p:sldId id="321" r:id="rId13"/>
    <p:sldId id="319" r:id="rId14"/>
    <p:sldId id="310" r:id="rId15"/>
    <p:sldId id="325" r:id="rId16"/>
    <p:sldId id="320" r:id="rId17"/>
    <p:sldId id="326" r:id="rId18"/>
    <p:sldId id="323" r:id="rId19"/>
    <p:sldId id="324" r:id="rId20"/>
    <p:sldId id="308" r:id="rId21"/>
    <p:sldId id="311" r:id="rId22"/>
    <p:sldId id="303" r:id="rId23"/>
  </p:sldIdLst>
  <p:sldSz cx="12190413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orient="horz" pos="4133">
          <p15:clr>
            <a:srgbClr val="A4A3A4"/>
          </p15:clr>
        </p15:guide>
        <p15:guide id="3" orient="horz" pos="414">
          <p15:clr>
            <a:srgbClr val="A4A3A4"/>
          </p15:clr>
        </p15:guide>
        <p15:guide id="4" orient="horz" pos="677" userDrawn="1">
          <p15:clr>
            <a:srgbClr val="A4A3A4"/>
          </p15:clr>
        </p15:guide>
        <p15:guide id="5" orient="horz" pos="2381" userDrawn="1">
          <p15:clr>
            <a:srgbClr val="A4A3A4"/>
          </p15:clr>
        </p15:guide>
        <p15:guide id="6" orient="horz" pos="2536" userDrawn="1">
          <p15:clr>
            <a:srgbClr val="A4A3A4"/>
          </p15:clr>
        </p15:guide>
        <p15:guide id="7" orient="horz" pos="4216" userDrawn="1">
          <p15:clr>
            <a:srgbClr val="A4A3A4"/>
          </p15:clr>
        </p15:guide>
        <p15:guide id="8" pos="346">
          <p15:clr>
            <a:srgbClr val="A4A3A4"/>
          </p15:clr>
        </p15:guide>
        <p15:guide id="9" pos="6912" userDrawn="1">
          <p15:clr>
            <a:srgbClr val="A4A3A4"/>
          </p15:clr>
        </p15:guide>
        <p15:guide id="10" pos="3515" userDrawn="1">
          <p15:clr>
            <a:srgbClr val="A4A3A4"/>
          </p15:clr>
        </p15:guide>
        <p15:guide id="11" pos="3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yst layou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1007" autoAdjust="0"/>
  </p:normalViewPr>
  <p:slideViewPr>
    <p:cSldViewPr snapToObjects="1">
      <p:cViewPr>
        <p:scale>
          <a:sx n="93" d="100"/>
          <a:sy n="93" d="100"/>
        </p:scale>
        <p:origin x="-1098" y="-408"/>
      </p:cViewPr>
      <p:guideLst>
        <p:guide orient="horz" pos="4133"/>
        <p:guide orient="horz" pos="414"/>
        <p:guide orient="horz" pos="677"/>
        <p:guide orient="horz" pos="2381"/>
        <p:guide orient="horz" pos="2536"/>
        <p:guide orient="horz" pos="4216"/>
        <p:guide pos="346"/>
        <p:guide pos="6912"/>
        <p:guide pos="3515"/>
        <p:guide pos="37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2" d="100"/>
          <a:sy n="72" d="100"/>
        </p:scale>
        <p:origin x="-3000" y="-91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71973-71CE-41D5-A661-DEA8FDBC48A0}" type="datetimeFigureOut">
              <a:rPr lang="en-GB" smtClean="0"/>
              <a:t>23/03/2018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8DE08-0BD3-439B-9F20-9B33958050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381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E9C1B423-0E0F-4AC8-B276-E3976FA12E3B}" type="datetimeFigureOut">
              <a:rPr lang="en-GB" smtClean="0"/>
              <a:pPr/>
              <a:t>23/03/2018</a:t>
            </a:fld>
            <a:endParaRPr lang="en-GB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1937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321" tIns="45661" rIns="91321" bIns="45661" rtlCol="0">
            <a:normAutofit/>
          </a:bodyPr>
          <a:lstStyle/>
          <a:p>
            <a:pPr lvl="0"/>
            <a:r>
              <a:rPr lang="en-GB"/>
              <a:t>Klik for at redigere typografi i masteren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</a:p>
          <a:p>
            <a:pPr lvl="3"/>
            <a:r>
              <a:rPr lang="en-GB"/>
              <a:t>Fjerde niveau</a:t>
            </a:r>
          </a:p>
          <a:p>
            <a:pPr lvl="4"/>
            <a:r>
              <a:rPr lang="en-GB"/>
              <a:t>Femte niveau</a:t>
            </a:r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BCD34E33-A8D0-4C8B-A606-135563B26F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0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5D2FC-FA58-4345-AC5C-47F2196513A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6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shared</a:t>
            </a:r>
            <a:r>
              <a:rPr lang="en-GB" baseline="0" dirty="0" smtClean="0"/>
              <a:t> among all instances, can be static instead (or prototype object, like </a:t>
            </a:r>
            <a:r>
              <a:rPr lang="en-GB" baseline="0" dirty="0" err="1" smtClean="0"/>
              <a:t>Kotlin</a:t>
            </a:r>
            <a:r>
              <a:rPr lang="en-GB" baseline="0" dirty="0" smtClean="0"/>
              <a:t>)</a:t>
            </a:r>
          </a:p>
          <a:p>
            <a:endParaRPr lang="nl-NL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87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Maybe skip this?</a:t>
            </a:r>
            <a:r>
              <a:rPr lang="en-GB" baseline="0" dirty="0" smtClean="0"/>
              <a:t> Kind of obvious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many Fruit? How many FruitShared?</a:t>
            </a:r>
          </a:p>
          <a:p>
            <a:r>
              <a:rPr lang="en-GB" dirty="0" smtClean="0"/>
              <a:t>Immutable OR get a new flyweight</a:t>
            </a:r>
            <a:r>
              <a:rPr lang="en-GB" baseline="0" dirty="0" smtClean="0"/>
              <a:t> on change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81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58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JVM specific notes: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Object reference</a:t>
            </a:r>
            <a:r>
              <a:rPr lang="en-GB" baseline="0" dirty="0" smtClean="0"/>
              <a:t> sizes aren’t specified, often 64bit but </a:t>
            </a:r>
            <a:r>
              <a:rPr lang="en-GB" baseline="0" dirty="0" err="1" smtClean="0"/>
              <a:t>HotSpot</a:t>
            </a:r>
            <a:r>
              <a:rPr lang="en-GB" baseline="0" dirty="0" smtClean="0"/>
              <a:t> optimizes</a:t>
            </a:r>
            <a:br>
              <a:rPr lang="en-GB" baseline="0" dirty="0" smtClean="0"/>
            </a:br>
            <a:r>
              <a:rPr lang="en-GB" baseline="0" dirty="0" smtClean="0"/>
              <a:t>https://stackoverflow.com/questions/981073/how-big-is-an-object-reference-in-java-and-precisely-what-information-does-it-co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Object</a:t>
            </a:r>
            <a:r>
              <a:rPr lang="en-GB" baseline="0" dirty="0" smtClean="0"/>
              <a:t> overhead isn’t specified, but typically between 64 and 128 bits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So it’s favourable even for empty objects, since those too have size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96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58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5D2FC-FA58-4345-AC5C-47F2196513AB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26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44" y="0"/>
            <a:ext cx="12201258" cy="6858000"/>
          </a:xfrm>
          <a:prstGeom prst="rect">
            <a:avLst/>
          </a:prstGeom>
        </p:spPr>
      </p:pic>
      <p:pic>
        <p:nvPicPr>
          <p:cNvPr id="7" name="Afbeelding 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3" y="3645884"/>
            <a:ext cx="6080204" cy="2656745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8605" y="3861048"/>
            <a:ext cx="5669527" cy="14817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algn="l" defTabSz="609539" rtl="0" eaLnBrk="1" latinLnBrk="0" hangingPunct="1">
              <a:defRPr lang="nl-NL" sz="3200" b="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79" y="0"/>
            <a:ext cx="7187880" cy="1436789"/>
          </a:xfrm>
          <a:prstGeom prst="rect">
            <a:avLst/>
          </a:prstGeom>
        </p:spPr>
      </p:pic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728605" y="5830093"/>
            <a:ext cx="5669527" cy="33521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lang="nl-NL" sz="1600" b="0" kern="1200" baseline="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add place, date</a:t>
            </a:r>
            <a:endParaRPr lang="en-GB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28605" y="5417647"/>
            <a:ext cx="5669813" cy="378539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0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GB" noProof="0"/>
              <a:t>Click to add name presenter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6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965F1827-5A7D-40AB-8DEA-8283FD879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000"/>
            <a:ext cx="10440000" cy="432000"/>
          </a:xfr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936400" y="1080000"/>
            <a:ext cx="5040000" cy="56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575757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insert text, picture or chart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 </a:t>
            </a:r>
          </a:p>
          <a:p>
            <a:pPr lvl="4"/>
            <a:r>
              <a:rPr lang="en-GB" noProof="0" dirty="0"/>
              <a:t>Third level</a:t>
            </a:r>
          </a:p>
        </p:txBody>
      </p:sp>
      <p:pic>
        <p:nvPicPr>
          <p:cNvPr id="11" name="Picture 10" descr="A person standing posing for the camera&#10;&#10;Description generated with very high confidence">
            <a:extLst>
              <a:ext uri="{FF2B5EF4-FFF2-40B4-BE49-F238E27FC236}">
                <a16:creationId xmlns:a16="http://schemas.microsoft.com/office/drawing/2014/main" xmlns="" id="{AE32595D-A051-40C1-B12E-DCC7BF677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000" y="1080000"/>
            <a:ext cx="5051491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6803" cy="6858000"/>
          </a:xfrm>
          <a:prstGeom prst="rect">
            <a:avLst/>
          </a:prstGeom>
        </p:spPr>
      </p:pic>
      <p:sp>
        <p:nvSpPr>
          <p:cNvPr id="14" name="Tekstvak 5"/>
          <p:cNvSpPr txBox="1"/>
          <p:nvPr userDrawn="1"/>
        </p:nvSpPr>
        <p:spPr>
          <a:xfrm>
            <a:off x="1707834" y="6185997"/>
            <a:ext cx="3573315" cy="66659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866" kern="1200" noProof="0">
                <a:solidFill>
                  <a:srgbClr val="FFFFFF"/>
                </a:solidFill>
                <a:effectLst/>
                <a:latin typeface="+mn-lt"/>
                <a:ea typeface="Times New Roman"/>
                <a:cs typeface="Times New Roman"/>
              </a:rPr>
              <a:t>www.keylane.com</a:t>
            </a:r>
          </a:p>
          <a:p>
            <a:pPr>
              <a:spcAft>
                <a:spcPts val="0"/>
              </a:spcAft>
            </a:pPr>
            <a:r>
              <a:rPr lang="en-GB" sz="1866" kern="1200">
                <a:solidFill>
                  <a:srgbClr val="FFFFFF"/>
                </a:solidFill>
                <a:effectLst/>
                <a:latin typeface="+mn-lt"/>
                <a:ea typeface="Times New Roman"/>
                <a:cs typeface="Times New Roman"/>
              </a:rPr>
              <a:t>  </a:t>
            </a:r>
            <a:endParaRPr lang="en-GB" sz="1600" dirty="0">
              <a:effectLst/>
              <a:latin typeface="+mn-lt"/>
              <a:ea typeface="Times New Roman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A1B28321-1F69-4C32-BA18-983F742ED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1" y="105600"/>
            <a:ext cx="720394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53" y="0"/>
            <a:ext cx="12195266" cy="6858001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29150"/>
            <a:ext cx="12190413" cy="524912"/>
          </a:xfrm>
        </p:spPr>
        <p:txBody>
          <a:bodyPr lIns="288000" rIns="288000" anchor="t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F02E43D0-01AB-414E-AD5D-052C27F012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066" y="4611760"/>
            <a:ext cx="4152281" cy="1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4A39A98-F8B9-4F29-A90F-5A4DB6F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5" name="Afgeschuind enkele hoek rechthoek 8"/>
          <p:cNvSpPr/>
          <p:nvPr userDrawn="1"/>
        </p:nvSpPr>
        <p:spPr>
          <a:xfrm>
            <a:off x="639804" y="741000"/>
            <a:ext cx="10942574" cy="537600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14813" y="869344"/>
            <a:ext cx="9984502" cy="5738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 dirty="0"/>
              <a:t>Click to insert 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D3C9185-EEE6-4CBA-877B-C246EBE88A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4812" y="1700808"/>
            <a:ext cx="10272963" cy="4320116"/>
          </a:xfrm>
          <a:prstGeom prst="rect">
            <a:avLst/>
          </a:prstGeom>
        </p:spPr>
        <p:txBody>
          <a:bodyPr lIns="0" tIns="0" rIns="0" bIns="0"/>
          <a:lstStyle>
            <a:lvl1pPr marL="359797" indent="-359797">
              <a:buClr>
                <a:schemeClr val="tx1"/>
              </a:buClr>
              <a:buSzPct val="100000"/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684000" indent="-324000">
              <a:buClrTx/>
              <a:buFont typeface="+mj-lt"/>
              <a:buAutoNum type="arabicPeriod"/>
              <a:defRPr/>
            </a:lvl2pPr>
            <a:lvl3pPr marL="1008000" indent="-324000">
              <a:buClrTx/>
              <a:buFont typeface="+mj-lt"/>
              <a:buAutoNum type="arabicPeriod"/>
              <a:defRPr sz="1600"/>
            </a:lvl3pPr>
            <a:lvl4pPr marL="1008000" indent="-324000">
              <a:buClrTx/>
              <a:buFont typeface="+mj-lt"/>
              <a:buAutoNum type="arabicPeriod"/>
              <a:defRPr/>
            </a:lvl4pPr>
            <a:lvl5pPr marL="1008000" indent="-324000">
              <a:buClrTx/>
              <a:buFont typeface="+mj-lt"/>
              <a:buAutoNum type="arabicPeriod"/>
              <a:defRPr/>
            </a:lvl5pPr>
            <a:lvl6pPr marL="1008000" indent="-324000">
              <a:buClrTx/>
              <a:buFont typeface="+mj-lt"/>
              <a:buAutoNum type="arabicPeriod"/>
              <a:defRPr/>
            </a:lvl6pPr>
            <a:lvl7pPr marL="1008000" indent="-324000">
              <a:buClrTx/>
              <a:buFont typeface="+mj-lt"/>
              <a:buAutoNum type="arabicPeriod"/>
              <a:defRPr/>
            </a:lvl7pPr>
            <a:lvl8pPr marL="1008000" indent="-324000">
              <a:buClrTx/>
              <a:buFont typeface="+mj-lt"/>
              <a:buAutoNum type="arabicPeriod"/>
              <a:defRPr/>
            </a:lvl8pPr>
            <a:lvl9pPr marL="684000" indent="0">
              <a:buClrTx/>
              <a:buFont typeface="+mj-lt"/>
              <a:buNone/>
              <a:defRPr/>
            </a:lvl9pPr>
          </a:lstStyle>
          <a:p>
            <a:pPr lvl="0"/>
            <a:r>
              <a:rPr lang="en-GB" dirty="0"/>
              <a:t>Click to insert text</a:t>
            </a:r>
          </a:p>
          <a:p>
            <a:pPr lvl="1"/>
            <a:endParaRPr lang="en-GB" dirty="0"/>
          </a:p>
        </p:txBody>
      </p:sp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1239376" y="6620014"/>
            <a:ext cx="4699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tIns="0" rIns="0" bIns="0">
            <a:spAutoFit/>
          </a:bodyPr>
          <a:lstStyle/>
          <a:p>
            <a:pPr marL="0" algn="l" defTabSz="914400" rtl="0" eaLnBrk="1" latinLnBrk="0" hangingPunct="1"/>
            <a:fld id="{8C187041-6851-4346-9A1E-BFDBA2A3EB28}" type="slidenum">
              <a:rPr lang="en-GB" sz="1000" kern="120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pPr marL="0" algn="l" defTabSz="914400" rtl="0" eaLnBrk="1" latinLnBrk="0" hangingPunct="1"/>
              <a:t>‹#›</a:t>
            </a:fld>
            <a:endParaRPr lang="en-GB" sz="1000" kern="1200" dirty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9" name="Lige forbindelse 56"/>
          <p:cNvCxnSpPr/>
          <p:nvPr userDrawn="1"/>
        </p:nvCxnSpPr>
        <p:spPr>
          <a:xfrm flipV="1">
            <a:off x="11195745" y="6605622"/>
            <a:ext cx="0" cy="252000"/>
          </a:xfrm>
          <a:prstGeom prst="line">
            <a:avLst/>
          </a:prstGeom>
          <a:ln w="19050">
            <a:solidFill>
              <a:srgbClr val="F692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216000"/>
            <a:ext cx="104400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3" hasCustomPrompt="1"/>
          </p:nvPr>
        </p:nvSpPr>
        <p:spPr>
          <a:xfrm>
            <a:off x="540000" y="1080000"/>
            <a:ext cx="10440000" cy="56160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04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13" name="Pladsholder til indhold 2"/>
          <p:cNvSpPr>
            <a:spLocks noGrp="1"/>
          </p:cNvSpPr>
          <p:nvPr>
            <p:ph sz="quarter" idx="12" hasCustomPrompt="1"/>
          </p:nvPr>
        </p:nvSpPr>
        <p:spPr>
          <a:xfrm>
            <a:off x="540000" y="1079999"/>
            <a:ext cx="5040000" cy="5616000"/>
          </a:xfrm>
        </p:spPr>
        <p:txBody>
          <a:bodyPr t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aseline="0">
                <a:solidFill>
                  <a:schemeClr val="tx1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15" name="Pladsholder til indhold 3"/>
          <p:cNvSpPr>
            <a:spLocks noGrp="1"/>
          </p:cNvSpPr>
          <p:nvPr>
            <p:ph sz="quarter" idx="13" hasCustomPrompt="1"/>
          </p:nvPr>
        </p:nvSpPr>
        <p:spPr>
          <a:xfrm>
            <a:off x="5934714" y="1079999"/>
            <a:ext cx="5040000" cy="5616000"/>
          </a:xfrm>
        </p:spPr>
        <p:txBody>
          <a:bodyPr tIns="0" bIns="0"/>
          <a:lstStyle>
            <a:lvl1pPr marL="25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10" name="Pladsholder til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080000"/>
            <a:ext cx="5040000" cy="2700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GB" dirty="0"/>
              <a:t>Click to insert text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40000" y="4031999"/>
            <a:ext cx="5040000" cy="2700000"/>
          </a:xfrm>
        </p:spPr>
        <p:txBody>
          <a:bodyPr tIns="828000" anchor="ctr" anchorCtr="0"/>
          <a:lstStyle>
            <a:lvl1pPr marL="0" marR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ct val="115000"/>
              <a:buFontTx/>
              <a:buNone/>
              <a:tabLst/>
              <a:defRPr b="0"/>
            </a:lvl1pPr>
          </a:lstStyle>
          <a:p>
            <a:r>
              <a:rPr lang="en-GB" noProof="0"/>
              <a:t>Click to insert picture </a:t>
            </a:r>
            <a:endParaRPr lang="en-GB" noProof="0" dirty="0"/>
          </a:p>
        </p:txBody>
      </p:sp>
      <p:sp>
        <p:nvSpPr>
          <p:cNvPr id="7" name="Pladsholder til tekst 4"/>
          <p:cNvSpPr>
            <a:spLocks noGrp="1"/>
          </p:cNvSpPr>
          <p:nvPr>
            <p:ph type="body" sz="quarter" idx="15" hasCustomPrompt="1"/>
          </p:nvPr>
        </p:nvSpPr>
        <p:spPr>
          <a:xfrm>
            <a:off x="5934324" y="1080000"/>
            <a:ext cx="5040000" cy="2700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GB" dirty="0"/>
              <a:t>Click to insert text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5934324" y="4031999"/>
            <a:ext cx="5040000" cy="2700000"/>
          </a:xfrm>
        </p:spPr>
        <p:txBody>
          <a:bodyPr tIns="1188000" anchor="ctr" anchorCtr="0"/>
          <a:lstStyle>
            <a:lvl1pPr marL="0" marR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ct val="115000"/>
              <a:buFontTx/>
              <a:buNone/>
              <a:tabLst/>
              <a:defRPr b="0"/>
            </a:lvl1pPr>
          </a:lstStyle>
          <a:p>
            <a:r>
              <a:rPr lang="en-GB" noProof="0"/>
              <a:t>Click to insert picture</a:t>
            </a:r>
          </a:p>
          <a:p>
            <a:endParaRPr lang="en-GB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59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6803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183" y="2143443"/>
            <a:ext cx="11248048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 dirty="0"/>
              <a:t>Click to insert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71182" y="3403405"/>
            <a:ext cx="11248050" cy="150018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609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25167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xmlns="" id="{0A7E79D6-B1C0-4696-A485-2603CEFF9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183" y="2143443"/>
            <a:ext cx="11248048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Click to insert title</a:t>
            </a:r>
            <a:endParaRPr lang="en-GB" noProof="0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xmlns="" id="{46BC13EF-14E1-4771-8FD5-8C7FF09671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182" y="3403405"/>
            <a:ext cx="11248050" cy="150018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600">
                <a:solidFill>
                  <a:srgbClr val="FFFFFF"/>
                </a:solidFill>
              </a:defRPr>
            </a:lvl1pPr>
            <a:lvl2pPr marL="609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insert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27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4343" y="17169"/>
            <a:ext cx="12104564" cy="6831732"/>
            <a:chOff x="25760" y="12876"/>
            <a:chExt cx="9079605" cy="5123799"/>
          </a:xfrm>
        </p:grpSpPr>
        <p:sp>
          <p:nvSpPr>
            <p:cNvPr id="7" name="Rectangle 6"/>
            <p:cNvSpPr/>
            <p:nvPr userDrawn="1"/>
          </p:nvSpPr>
          <p:spPr>
            <a:xfrm>
              <a:off x="25761" y="12876"/>
              <a:ext cx="9079604" cy="4808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3" name="Rechthoek 3"/>
            <p:cNvSpPr/>
            <p:nvPr userDrawn="1"/>
          </p:nvSpPr>
          <p:spPr>
            <a:xfrm>
              <a:off x="25760" y="4727242"/>
              <a:ext cx="1366311" cy="409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"/>
            <a:ext cx="12190413" cy="6851904"/>
          </a:xfrm>
          <a:prstGeom prst="rect">
            <a:avLst/>
          </a:prstGeom>
        </p:spPr>
      </p:pic>
      <p:pic>
        <p:nvPicPr>
          <p:cNvPr id="6" name="Afbeelding 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3" y="4320988"/>
            <a:ext cx="11141968" cy="1945741"/>
          </a:xfrm>
          <a:prstGeom prst="rect">
            <a:avLst/>
          </a:prstGeom>
          <a:effectLst/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54501" y="4419600"/>
            <a:ext cx="10872610" cy="17212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Click to insert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34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79AC193C-0A87-4DAA-ADA2-013FEBE04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999" y="216000"/>
            <a:ext cx="10440000" cy="432000"/>
          </a:xfr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40000" y="1079995"/>
            <a:ext cx="5040000" cy="56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575757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insert text, picture or chart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</p:txBody>
      </p:sp>
      <p:pic>
        <p:nvPicPr>
          <p:cNvPr id="3" name="Picture 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xmlns="" id="{8B1BB960-14F3-4898-B467-71AD99C0F8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6400" y="1079995"/>
            <a:ext cx="504056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216000"/>
            <a:ext cx="10440000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10440000" cy="56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  <a:p>
            <a:pPr lvl="6"/>
            <a:endParaRPr lang="en-GB" dirty="0"/>
          </a:p>
        </p:txBody>
      </p:sp>
      <p:cxnSp>
        <p:nvCxnSpPr>
          <p:cNvPr id="10" name="Lige forbindelse 26"/>
          <p:cNvCxnSpPr/>
          <p:nvPr/>
        </p:nvCxnSpPr>
        <p:spPr>
          <a:xfrm>
            <a:off x="531290" y="836712"/>
            <a:ext cx="1166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56"/>
          <p:cNvCxnSpPr/>
          <p:nvPr/>
        </p:nvCxnSpPr>
        <p:spPr>
          <a:xfrm flipV="1">
            <a:off x="11198004" y="837223"/>
            <a:ext cx="1" cy="324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7561" y="7305776"/>
            <a:ext cx="2242839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6" y="7317432"/>
            <a:ext cx="6758285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1239376" y="6620014"/>
            <a:ext cx="4699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tIns="0" rIns="0" bIns="0">
            <a:spAutoFit/>
          </a:bodyPr>
          <a:lstStyle/>
          <a:p>
            <a:pPr marL="0" algn="l" defTabSz="914400" rtl="0" eaLnBrk="1" latinLnBrk="0" hangingPunct="1"/>
            <a:fld id="{8C187041-6851-4346-9A1E-BFDBA2A3EB28}" type="slidenum">
              <a:rPr lang="en-GB" sz="1000" kern="120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pPr marL="0" algn="l" defTabSz="914400" rtl="0" eaLnBrk="1" latinLnBrk="0" hangingPunct="1"/>
              <a:t>‹#›</a:t>
            </a:fld>
            <a:endParaRPr lang="en-GB" sz="1000" kern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13" name="Lige forbindelse 56"/>
          <p:cNvCxnSpPr/>
          <p:nvPr/>
        </p:nvCxnSpPr>
        <p:spPr>
          <a:xfrm flipV="1">
            <a:off x="11195745" y="6605622"/>
            <a:ext cx="0" cy="252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xmlns="" id="{49B96CE4-C55F-4123-BFCF-A5284FF5024D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2800" y="910800"/>
            <a:ext cx="900000" cy="2596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8" r:id="rId2"/>
    <p:sldLayoutId id="2147483707" r:id="rId3"/>
    <p:sldLayoutId id="2147483703" r:id="rId4"/>
    <p:sldLayoutId id="2147483706" r:id="rId5"/>
    <p:sldLayoutId id="2147483756" r:id="rId6"/>
    <p:sldLayoutId id="2147483754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008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6pPr>
      <a:lvl7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7pPr>
      <a:lvl8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8pPr>
      <a:lvl9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58A5D-6B5C-4C56-8E05-4EA9C46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smtClean="0"/>
              <a:t>   </a:t>
            </a:r>
            <a:r>
              <a:rPr lang="en-GB" sz="5400" dirty="0" smtClean="0"/>
              <a:t>Flyweight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53916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I have a green apple?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apple1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Fruit.make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("Apple",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Weight(520), new Price(0,59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apple2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("Apple",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new Weight(520), new Price(0,59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apple2.setColor(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Color.GREEN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43278" y="3429000"/>
            <a:ext cx="1656184" cy="2088232"/>
            <a:chOff x="4583038" y="2060848"/>
            <a:chExt cx="1368152" cy="2088232"/>
          </a:xfrm>
        </p:grpSpPr>
        <p:sp>
          <p:nvSpPr>
            <p:cNvPr id="5" name="Rounded Rectangle 4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Shared</a:t>
              </a:r>
            </a:p>
            <a:p>
              <a:pPr algn="ctr">
                <a:lnSpc>
                  <a:spcPct val="125000"/>
                </a:lnSpc>
              </a:pPr>
              <a:endParaRPr lang="en-GB" sz="14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Weight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Price</a:t>
              </a:r>
              <a:endParaRPr lang="nl-NL" sz="1400" dirty="0" err="1" smtClean="0">
                <a:latin typeface="Century Gothic" panose="020B0502020202020204" pitchFamily="34" charset="0"/>
              </a:endParaRP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263558" y="3429000"/>
            <a:ext cx="1656184" cy="2088232"/>
            <a:chOff x="4583038" y="2060848"/>
            <a:chExt cx="1368152" cy="2088232"/>
          </a:xfrm>
        </p:grpSpPr>
        <p:sp>
          <p:nvSpPr>
            <p:cNvPr id="8" name="Rounded Rectangle 7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Name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Color</a:t>
              </a:r>
              <a:endParaRPr lang="en-GB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FruitShared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0" name="Elbow Connector 9"/>
          <p:cNvCxnSpPr>
            <a:endCxn id="9" idx="2"/>
          </p:cNvCxnSpPr>
          <p:nvPr/>
        </p:nvCxnSpPr>
        <p:spPr>
          <a:xfrm flipV="1">
            <a:off x="8111430" y="3717032"/>
            <a:ext cx="1152128" cy="504056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COPY!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753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Java: String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https://github.com/markKL1/flyweight</a:t>
            </a:r>
          </a:p>
        </p:txBody>
      </p:sp>
      <p:pic>
        <p:nvPicPr>
          <p:cNvPr id="4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15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Java: Integer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006600"/>
                </a:solidFill>
              </a:rPr>
              <a:t>Integer </a:t>
            </a:r>
            <a:r>
              <a:rPr lang="nl-NL" dirty="0">
                <a:solidFill>
                  <a:srgbClr val="0066FF"/>
                </a:solidFill>
              </a:rPr>
              <a:t>a </a:t>
            </a:r>
            <a:r>
              <a:rPr lang="nl-NL" dirty="0">
                <a:solidFill>
                  <a:srgbClr val="0000FF"/>
                </a:solidFill>
              </a:rPr>
              <a:t>= 127, </a:t>
            </a:r>
            <a:r>
              <a:rPr lang="nl-NL" dirty="0">
                <a:solidFill>
                  <a:srgbClr val="0066FF"/>
                </a:solidFill>
              </a:rPr>
              <a:t>b </a:t>
            </a:r>
            <a:r>
              <a:rPr lang="nl-NL" dirty="0">
                <a:solidFill>
                  <a:srgbClr val="0000FF"/>
                </a:solidFill>
              </a:rPr>
              <a:t>= 127;</a:t>
            </a:r>
            <a:br>
              <a:rPr lang="nl-NL" dirty="0">
                <a:solidFill>
                  <a:srgbClr val="0000FF"/>
                </a:solidFill>
              </a:rPr>
            </a:br>
            <a:r>
              <a:rPr lang="nl-NL" dirty="0">
                <a:solidFill>
                  <a:srgbClr val="006600"/>
                </a:solidFill>
              </a:rPr>
              <a:t>System</a:t>
            </a:r>
            <a:r>
              <a:rPr lang="nl-NL" dirty="0">
                <a:solidFill>
                  <a:srgbClr val="0000FF"/>
                </a:solidFill>
              </a:rPr>
              <a:t>.</a:t>
            </a:r>
            <a:r>
              <a:rPr lang="nl-NL" b="1" i="1" dirty="0">
                <a:solidFill>
                  <a:srgbClr val="660E7A"/>
                </a:solidFill>
              </a:rPr>
              <a:t>out</a:t>
            </a:r>
            <a:r>
              <a:rPr lang="nl-NL" dirty="0">
                <a:solidFill>
                  <a:srgbClr val="0000FF"/>
                </a:solidFill>
              </a:rPr>
              <a:t>.</a:t>
            </a:r>
            <a:r>
              <a:rPr lang="nl-NL" dirty="0">
                <a:solidFill>
                  <a:srgbClr val="000099"/>
                </a:solidFill>
              </a:rPr>
              <a:t>println(</a:t>
            </a:r>
            <a:r>
              <a:rPr lang="nl-NL" dirty="0">
                <a:solidFill>
                  <a:srgbClr val="0066FF"/>
                </a:solidFill>
              </a:rPr>
              <a:t>a </a:t>
            </a:r>
            <a:r>
              <a:rPr lang="nl-NL" dirty="0">
                <a:solidFill>
                  <a:srgbClr val="0000FF"/>
                </a:solidFill>
              </a:rPr>
              <a:t>== </a:t>
            </a:r>
            <a:r>
              <a:rPr lang="nl-NL" dirty="0">
                <a:solidFill>
                  <a:srgbClr val="0066FF"/>
                </a:solidFill>
              </a:rPr>
              <a:t>b</a:t>
            </a:r>
            <a:r>
              <a:rPr lang="nl-NL" dirty="0">
                <a:solidFill>
                  <a:srgbClr val="000099"/>
                </a:solidFill>
              </a:rPr>
              <a:t>)</a:t>
            </a:r>
            <a:r>
              <a:rPr lang="nl-NL" dirty="0">
                <a:solidFill>
                  <a:srgbClr val="0000FF"/>
                </a:solidFill>
              </a:rPr>
              <a:t>;</a:t>
            </a:r>
            <a:br>
              <a:rPr lang="nl-NL" dirty="0">
                <a:solidFill>
                  <a:srgbClr val="0000FF"/>
                </a:solidFill>
              </a:rPr>
            </a:br>
            <a:r>
              <a:rPr lang="nl-NL" dirty="0">
                <a:solidFill>
                  <a:srgbClr val="FF9900"/>
                </a:solidFill>
              </a:rPr>
              <a:t>// </a:t>
            </a:r>
            <a:r>
              <a:rPr lang="nl-NL" dirty="0" smtClean="0">
                <a:solidFill>
                  <a:srgbClr val="FF9900"/>
                </a:solidFill>
              </a:rPr>
              <a:t>true</a:t>
            </a:r>
          </a:p>
          <a:p>
            <a:pPr marL="0" indent="0">
              <a:buNone/>
            </a:pPr>
            <a:r>
              <a:rPr lang="nl-NL" dirty="0">
                <a:solidFill>
                  <a:srgbClr val="FF9900"/>
                </a:solidFill>
              </a:rPr>
              <a:t/>
            </a:r>
            <a:br>
              <a:rPr lang="nl-NL" dirty="0">
                <a:solidFill>
                  <a:srgbClr val="FF9900"/>
                </a:solidFill>
              </a:rPr>
            </a:br>
            <a:r>
              <a:rPr lang="nl-NL" dirty="0">
                <a:solidFill>
                  <a:srgbClr val="006600"/>
                </a:solidFill>
              </a:rPr>
              <a:t>Integer </a:t>
            </a:r>
            <a:r>
              <a:rPr lang="nl-NL" dirty="0">
                <a:solidFill>
                  <a:srgbClr val="0066FF"/>
                </a:solidFill>
              </a:rPr>
              <a:t>c </a:t>
            </a:r>
            <a:r>
              <a:rPr lang="nl-NL" dirty="0">
                <a:solidFill>
                  <a:srgbClr val="0000FF"/>
                </a:solidFill>
              </a:rPr>
              <a:t>= 128, </a:t>
            </a:r>
            <a:r>
              <a:rPr lang="nl-NL" dirty="0">
                <a:solidFill>
                  <a:srgbClr val="0066FF"/>
                </a:solidFill>
              </a:rPr>
              <a:t>d </a:t>
            </a:r>
            <a:r>
              <a:rPr lang="nl-NL" dirty="0">
                <a:solidFill>
                  <a:srgbClr val="0000FF"/>
                </a:solidFill>
              </a:rPr>
              <a:t>= 128;</a:t>
            </a:r>
            <a:br>
              <a:rPr lang="nl-NL" dirty="0">
                <a:solidFill>
                  <a:srgbClr val="0000FF"/>
                </a:solidFill>
              </a:rPr>
            </a:br>
            <a:r>
              <a:rPr lang="nl-NL" dirty="0">
                <a:solidFill>
                  <a:srgbClr val="006600"/>
                </a:solidFill>
              </a:rPr>
              <a:t>System</a:t>
            </a:r>
            <a:r>
              <a:rPr lang="nl-NL" dirty="0">
                <a:solidFill>
                  <a:srgbClr val="0000FF"/>
                </a:solidFill>
              </a:rPr>
              <a:t>.</a:t>
            </a:r>
            <a:r>
              <a:rPr lang="nl-NL" b="1" i="1" dirty="0">
                <a:solidFill>
                  <a:srgbClr val="660E7A"/>
                </a:solidFill>
              </a:rPr>
              <a:t>out</a:t>
            </a:r>
            <a:r>
              <a:rPr lang="nl-NL" dirty="0">
                <a:solidFill>
                  <a:srgbClr val="0000FF"/>
                </a:solidFill>
              </a:rPr>
              <a:t>.</a:t>
            </a:r>
            <a:r>
              <a:rPr lang="nl-NL" dirty="0">
                <a:solidFill>
                  <a:srgbClr val="000099"/>
                </a:solidFill>
              </a:rPr>
              <a:t>println(</a:t>
            </a:r>
            <a:r>
              <a:rPr lang="nl-NL" dirty="0">
                <a:solidFill>
                  <a:srgbClr val="0066FF"/>
                </a:solidFill>
              </a:rPr>
              <a:t>c </a:t>
            </a:r>
            <a:r>
              <a:rPr lang="nl-NL" dirty="0">
                <a:solidFill>
                  <a:srgbClr val="0000FF"/>
                </a:solidFill>
              </a:rPr>
              <a:t>==  </a:t>
            </a:r>
            <a:r>
              <a:rPr lang="nl-NL" dirty="0">
                <a:solidFill>
                  <a:srgbClr val="0066FF"/>
                </a:solidFill>
              </a:rPr>
              <a:t>d</a:t>
            </a:r>
            <a:r>
              <a:rPr lang="nl-NL" dirty="0">
                <a:solidFill>
                  <a:srgbClr val="000099"/>
                </a:solidFill>
              </a:rPr>
              <a:t>)</a:t>
            </a:r>
            <a:r>
              <a:rPr lang="nl-NL" dirty="0">
                <a:solidFill>
                  <a:srgbClr val="0000FF"/>
                </a:solidFill>
              </a:rPr>
              <a:t>;</a:t>
            </a:r>
            <a:br>
              <a:rPr lang="nl-NL" dirty="0">
                <a:solidFill>
                  <a:srgbClr val="0000FF"/>
                </a:solidFill>
              </a:rPr>
            </a:br>
            <a:r>
              <a:rPr lang="nl-NL" dirty="0">
                <a:solidFill>
                  <a:srgbClr val="FF9900"/>
                </a:solidFill>
              </a:rPr>
              <a:t>// false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74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QIS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No</a:t>
            </a:r>
          </a:p>
          <a:p>
            <a:r>
              <a:rPr lang="en-GB" dirty="0" smtClean="0"/>
              <a:t>Why not?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717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COPY!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321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Memory use</a:t>
            </a:r>
          </a:p>
          <a:p>
            <a:r>
              <a:rPr lang="en-GB" dirty="0" smtClean="0"/>
              <a:t>Object creation (allocation)</a:t>
            </a:r>
          </a:p>
          <a:p>
            <a:r>
              <a:rPr lang="en-GB" dirty="0" smtClean="0"/>
              <a:t>Equality comparison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21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COPY!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99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9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95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Flyweight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TOC 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960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4812" y="764704"/>
            <a:ext cx="10272963" cy="6093296"/>
          </a:xfrm>
        </p:spPr>
        <p:txBody>
          <a:bodyPr/>
          <a:lstStyle/>
          <a:p>
            <a:r>
              <a:rPr lang="en-GB" dirty="0" smtClean="0"/>
              <a:t>Performance</a:t>
            </a:r>
          </a:p>
          <a:p>
            <a:pPr lvl="1"/>
            <a:r>
              <a:rPr lang="en-GB" dirty="0" smtClean="0"/>
              <a:t>Allocation is slow, and objects take space (JVM good at this) (arena)</a:t>
            </a:r>
          </a:p>
          <a:p>
            <a:pPr lvl="1"/>
            <a:r>
              <a:rPr lang="en-GB" dirty="0" smtClean="0"/>
              <a:t>Faster comparison (== vs equals)</a:t>
            </a:r>
          </a:p>
          <a:p>
            <a:r>
              <a:rPr lang="en-GB" dirty="0" smtClean="0"/>
              <a:t>How to do partial flyweight?</a:t>
            </a:r>
          </a:p>
          <a:p>
            <a:r>
              <a:rPr lang="en-GB" dirty="0" smtClean="0"/>
              <a:t>Factory method / abstract factory / builder / (language support)</a:t>
            </a:r>
          </a:p>
          <a:p>
            <a:r>
              <a:rPr lang="en-GB" dirty="0" smtClean="0"/>
              <a:t>How to do hashing?</a:t>
            </a:r>
          </a:p>
          <a:p>
            <a:r>
              <a:rPr lang="en-GB" dirty="0" smtClean="0"/>
              <a:t>Immutability</a:t>
            </a:r>
          </a:p>
          <a:p>
            <a:r>
              <a:rPr lang="en-GB" dirty="0" smtClean="0"/>
              <a:t>Multithreading / singleton / (Rust)</a:t>
            </a:r>
          </a:p>
          <a:p>
            <a:pPr lvl="1"/>
            <a:r>
              <a:rPr lang="en-GB" dirty="0" smtClean="0"/>
              <a:t>Global state not so bad because add-only and immutable</a:t>
            </a:r>
          </a:p>
          <a:p>
            <a:pPr lvl="1"/>
            <a:r>
              <a:rPr lang="en-GB" dirty="0" smtClean="0"/>
              <a:t>Also, the flyweights themselves are a bit like singletons, but one per data instead of per class</a:t>
            </a:r>
          </a:p>
          <a:p>
            <a:r>
              <a:rPr lang="en-GB" dirty="0" smtClean="0"/>
              <a:t>Similarity to Prototype (prototype inheritance, but the pattern?)</a:t>
            </a:r>
          </a:p>
          <a:p>
            <a:r>
              <a:rPr lang="en-GB" dirty="0" smtClean="0"/>
              <a:t>Examples in Java (and other languages)</a:t>
            </a:r>
          </a:p>
          <a:p>
            <a:pPr lvl="1"/>
            <a:r>
              <a:rPr lang="en-GB" dirty="0" smtClean="0"/>
              <a:t>Pitfall example if 1==1 and 129==129</a:t>
            </a:r>
          </a:p>
          <a:p>
            <a:r>
              <a:rPr lang="en-GB" dirty="0" smtClean="0"/>
              <a:t>Multiple flyweights per object</a:t>
            </a:r>
          </a:p>
          <a:p>
            <a:r>
              <a:rPr lang="en-GB" dirty="0" smtClean="0"/>
              <a:t>Only cache state, or delegate functionality?</a:t>
            </a:r>
          </a:p>
          <a:p>
            <a:pPr lvl="1"/>
            <a:r>
              <a:rPr lang="en-GB" dirty="0" smtClean="0"/>
              <a:t>Since it’s optimization pattern, based on size</a:t>
            </a:r>
          </a:p>
        </p:txBody>
      </p:sp>
    </p:spTree>
    <p:extLst>
      <p:ext uri="{BB962C8B-B14F-4D97-AF65-F5344CB8AC3E}">
        <p14:creationId xmlns:p14="http://schemas.microsoft.com/office/powerpoint/2010/main" val="8103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4812" y="764704"/>
            <a:ext cx="10272963" cy="6093296"/>
          </a:xfrm>
        </p:spPr>
        <p:txBody>
          <a:bodyPr/>
          <a:lstStyle/>
          <a:p>
            <a:r>
              <a:rPr lang="en-GB" dirty="0"/>
              <a:t>Ever decrease? (cache) – how to track used/unused?</a:t>
            </a:r>
            <a:endParaRPr lang="nl-NL" dirty="0"/>
          </a:p>
          <a:p>
            <a:r>
              <a:rPr lang="en-GB" dirty="0" smtClean="0"/>
              <a:t>Instead of 3 flyweights with 100 objects each, make 3 classes?</a:t>
            </a:r>
          </a:p>
          <a:p>
            <a:pPr lvl="1"/>
            <a:r>
              <a:rPr lang="en-GB" dirty="0" smtClean="0"/>
              <a:t>When thinking of examples, easy to imagine things that should be classes, like Claim states</a:t>
            </a:r>
          </a:p>
          <a:p>
            <a:r>
              <a:rPr lang="en-GB" dirty="0" smtClean="0"/>
              <a:t>If the repeated data forms a logical object, it’s not a flyweight anymore. E.g. the payment data for payment lines, or the customer for a claim.</a:t>
            </a:r>
          </a:p>
          <a:p>
            <a:pPr lvl="1"/>
            <a:r>
              <a:rPr lang="en-GB" dirty="0" smtClean="0"/>
              <a:t>It’s really a faint line; if any functionality is different it should be a class</a:t>
            </a:r>
          </a:p>
          <a:p>
            <a:r>
              <a:rPr lang="en-GB" dirty="0"/>
              <a:t>No use in QIS (imaginable?)</a:t>
            </a:r>
          </a:p>
          <a:p>
            <a:r>
              <a:rPr lang="en-GB" dirty="0" smtClean="0"/>
              <a:t>State </a:t>
            </a:r>
            <a:r>
              <a:rPr lang="en-GB" dirty="0" smtClean="0"/>
              <a:t>pattern</a:t>
            </a:r>
          </a:p>
          <a:p>
            <a:endParaRPr lang="en-GB" dirty="0"/>
          </a:p>
          <a:p>
            <a:r>
              <a:rPr lang="en-GB" b="1" dirty="0" smtClean="0"/>
              <a:t>Jorrit: something about how complex it can get!</a:t>
            </a:r>
            <a:endParaRPr lang="en-GB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01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084C6B3-FA70-4098-BBEB-C4F6B636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5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nl-NL" dirty="0"/>
          </a:p>
        </p:txBody>
      </p:sp>
      <p:grpSp>
        <p:nvGrpSpPr>
          <p:cNvPr id="21" name="Group 20"/>
          <p:cNvGrpSpPr/>
          <p:nvPr/>
        </p:nvGrpSpPr>
        <p:grpSpPr>
          <a:xfrm>
            <a:off x="1990750" y="2420888"/>
            <a:ext cx="1584176" cy="2088232"/>
            <a:chOff x="4583038" y="2060848"/>
            <a:chExt cx="1368152" cy="2088232"/>
          </a:xfrm>
        </p:grpSpPr>
        <p:sp>
          <p:nvSpPr>
            <p:cNvPr id="19" name="Rounded Rectangle 18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Name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latin typeface="Century Gothic" panose="020B0502020202020204" pitchFamily="34" charset="0"/>
                </a:rPr>
                <a:t>Color</a:t>
              </a:r>
              <a:endParaRPr lang="en-GB" sz="14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Weight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Price</a:t>
              </a:r>
              <a:endParaRPr lang="nl-NL" sz="1400" dirty="0" err="1" smtClean="0">
                <a:latin typeface="Century Gothic" panose="020B0502020202020204" pitchFamily="34" charset="0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95206" y="1124744"/>
            <a:ext cx="1656184" cy="2088232"/>
            <a:chOff x="4583038" y="2060848"/>
            <a:chExt cx="1368152" cy="2088232"/>
          </a:xfrm>
        </p:grpSpPr>
        <p:sp>
          <p:nvSpPr>
            <p:cNvPr id="23" name="Rounded Rectangle 22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Shared</a:t>
              </a:r>
            </a:p>
            <a:p>
              <a:pPr algn="ctr">
                <a:lnSpc>
                  <a:spcPct val="125000"/>
                </a:lnSpc>
              </a:pPr>
              <a:endParaRPr lang="en-GB" sz="14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Weight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Price</a:t>
              </a:r>
              <a:endParaRPr lang="nl-NL" sz="1400" dirty="0" err="1" smtClean="0">
                <a:latin typeface="Century Gothic" panose="020B0502020202020204" pitchFamily="34" charset="0"/>
              </a:endParaRP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15486" y="1124744"/>
            <a:ext cx="1656184" cy="2088232"/>
            <a:chOff x="4583038" y="2060848"/>
            <a:chExt cx="1368152" cy="2088232"/>
          </a:xfrm>
        </p:grpSpPr>
        <p:sp>
          <p:nvSpPr>
            <p:cNvPr id="27" name="Rounded Rectangle 26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Name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Color</a:t>
              </a:r>
              <a:endParaRPr lang="en-GB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FruitShared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32" name="Elbow Connector 31"/>
          <p:cNvCxnSpPr>
            <a:endCxn id="28" idx="2"/>
          </p:cNvCxnSpPr>
          <p:nvPr/>
        </p:nvCxnSpPr>
        <p:spPr>
          <a:xfrm flipV="1">
            <a:off x="7463358" y="1412776"/>
            <a:ext cx="1152128" cy="504056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/>
          <p:cNvSpPr/>
          <p:nvPr/>
        </p:nvSpPr>
        <p:spPr>
          <a:xfrm>
            <a:off x="1774726" y="2564904"/>
            <a:ext cx="1944216" cy="1944216"/>
          </a:xfrm>
          <a:prstGeom prst="mathMultiply">
            <a:avLst/>
          </a:prstGeom>
          <a:solidFill>
            <a:srgbClr val="F6921E">
              <a:alpha val="20000"/>
            </a:srgbClr>
          </a:solidFill>
          <a:ln w="12700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25000"/>
              </a:lnSpc>
            </a:pPr>
            <a:endParaRPr lang="nl-NL" sz="1400" dirty="0" err="1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7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Some </a:t>
            </a:r>
            <a:r>
              <a:rPr lang="en-GB" dirty="0"/>
              <a:t>d</a:t>
            </a:r>
            <a:r>
              <a:rPr lang="en-GB" dirty="0" smtClean="0"/>
              <a:t>ata (‘state’) is shared</a:t>
            </a:r>
          </a:p>
          <a:p>
            <a:r>
              <a:rPr lang="en-GB" dirty="0"/>
              <a:t>Must use </a:t>
            </a:r>
            <a:r>
              <a:rPr lang="en-GB" dirty="0" smtClean="0"/>
              <a:t>(abstract) factory </a:t>
            </a:r>
            <a:r>
              <a:rPr lang="en-GB" dirty="0"/>
              <a:t>or </a:t>
            </a:r>
            <a:r>
              <a:rPr lang="en-GB" dirty="0" smtClean="0"/>
              <a:t>builder</a:t>
            </a:r>
          </a:p>
          <a:p>
            <a:r>
              <a:rPr lang="en-GB" dirty="0"/>
              <a:t>Should have some global ‘cache</a:t>
            </a:r>
            <a:r>
              <a:rPr lang="en-GB" dirty="0" smtClean="0"/>
              <a:t>’</a:t>
            </a:r>
          </a:p>
          <a:p>
            <a:r>
              <a:rPr lang="en-GB" dirty="0"/>
              <a:t>Hash-able or otherwise findable</a:t>
            </a:r>
          </a:p>
          <a:p>
            <a:r>
              <a:rPr lang="en-GB" dirty="0" smtClean="0"/>
              <a:t>Shared state must be immutable</a:t>
            </a:r>
          </a:p>
          <a:p>
            <a:r>
              <a:rPr lang="en-GB" dirty="0" smtClean="0"/>
              <a:t>Only when needed for performance</a:t>
            </a:r>
          </a:p>
          <a:p>
            <a:r>
              <a:rPr lang="en-GB" dirty="0" smtClean="0"/>
              <a:t>Must use references</a:t>
            </a:r>
          </a:p>
        </p:txBody>
      </p:sp>
    </p:spTree>
    <p:extLst>
      <p:ext uri="{BB962C8B-B14F-4D97-AF65-F5344CB8AC3E}">
        <p14:creationId xmlns:p14="http://schemas.microsoft.com/office/powerpoint/2010/main" val="10993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95206" y="1124744"/>
            <a:ext cx="1656184" cy="2088232"/>
            <a:chOff x="4583038" y="2060848"/>
            <a:chExt cx="1368152" cy="2088232"/>
          </a:xfrm>
        </p:grpSpPr>
        <p:sp>
          <p:nvSpPr>
            <p:cNvPr id="23" name="Rounded Rectangle 22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Shared</a:t>
              </a:r>
            </a:p>
            <a:p>
              <a:pPr algn="ctr">
                <a:lnSpc>
                  <a:spcPct val="125000"/>
                </a:lnSpc>
              </a:pPr>
              <a:endParaRPr lang="en-GB" sz="14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Weight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Price</a:t>
              </a:r>
              <a:endParaRPr lang="nl-NL" sz="1400" dirty="0" err="1" smtClean="0">
                <a:latin typeface="Century Gothic" panose="020B0502020202020204" pitchFamily="34" charset="0"/>
              </a:endParaRP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15486" y="1124744"/>
            <a:ext cx="1656184" cy="2088232"/>
            <a:chOff x="4583038" y="2060848"/>
            <a:chExt cx="1368152" cy="2088232"/>
          </a:xfrm>
        </p:grpSpPr>
        <p:sp>
          <p:nvSpPr>
            <p:cNvPr id="27" name="Rounded Rectangle 26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Name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Color</a:t>
              </a:r>
              <a:endParaRPr lang="en-GB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FruitShared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32" name="Elbow Connector 31"/>
          <p:cNvCxnSpPr>
            <a:endCxn id="28" idx="2"/>
          </p:cNvCxnSpPr>
          <p:nvPr/>
        </p:nvCxnSpPr>
        <p:spPr>
          <a:xfrm flipV="1">
            <a:off x="7463358" y="1412776"/>
            <a:ext cx="1152128" cy="504056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615486" y="3717032"/>
            <a:ext cx="1800200" cy="2088232"/>
            <a:chOff x="4583038" y="2060848"/>
            <a:chExt cx="1368152" cy="2088232"/>
          </a:xfrm>
        </p:grpSpPr>
        <p:sp>
          <p:nvSpPr>
            <p:cNvPr id="35" name="Rounded Rectangle 34"/>
            <p:cNvSpPr/>
            <p:nvPr/>
          </p:nvSpPr>
          <p:spPr>
            <a:xfrm>
              <a:off x="4583038" y="2348880"/>
              <a:ext cx="1368152" cy="18002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endParaRPr lang="en-GB" sz="1400" dirty="0" smtClean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cache[]</a:t>
              </a:r>
            </a:p>
            <a:p>
              <a:pPr algn="ctr">
                <a:lnSpc>
                  <a:spcPct val="125000"/>
                </a:lnSpc>
              </a:pPr>
              <a:endParaRPr lang="en-GB" sz="1400" dirty="0" smtClean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getOrMake()</a:t>
              </a:r>
              <a:endParaRPr lang="nl-NL" sz="1400" dirty="0" err="1" smtClean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FruitFactory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95206" y="3717032"/>
            <a:ext cx="1656184" cy="2088232"/>
            <a:chOff x="4583038" y="2060848"/>
            <a:chExt cx="1368152" cy="2088232"/>
          </a:xfrm>
        </p:grpSpPr>
        <p:sp>
          <p:nvSpPr>
            <p:cNvPr id="38" name="Rounded Rectangle 37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myFruit</a:t>
              </a:r>
              <a:endParaRPr lang="en-GB" sz="1400" dirty="0" smtClean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Round Same Side Corner Rectangle 38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User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735166" y="1412776"/>
            <a:ext cx="360040" cy="3168352"/>
            <a:chOff x="5735166" y="1412776"/>
            <a:chExt cx="360040" cy="316835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5735166" y="4581128"/>
              <a:ext cx="360040" cy="0"/>
            </a:xfrm>
            <a:prstGeom prst="line">
              <a:avLst/>
            </a:prstGeom>
            <a:ln w="19050"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endCxn id="24" idx="2"/>
            </p:cNvCxnSpPr>
            <p:nvPr/>
          </p:nvCxnSpPr>
          <p:spPr>
            <a:xfrm rot="5400000" flipH="1" flipV="1">
              <a:off x="4331010" y="2816932"/>
              <a:ext cx="3168352" cy="360040"/>
            </a:xfrm>
            <a:prstGeom prst="bentConnector2">
              <a:avLst/>
            </a:prstGeom>
            <a:ln w="19050">
              <a:headEnd type="none" w="med" len="med"/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188405" y="4329100"/>
            <a:ext cx="468052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en-GB" sz="1400" b="1" dirty="0" smtClean="0">
                <a:solidFill>
                  <a:schemeClr val="accent5"/>
                </a:solidFill>
              </a:rPr>
              <a:t>new</a:t>
            </a:r>
            <a:endParaRPr lang="nl-NL" sz="1400" b="1" dirty="0" err="1" smtClean="0">
              <a:solidFill>
                <a:schemeClr val="accent5"/>
              </a:solidFill>
            </a:endParaRPr>
          </a:p>
        </p:txBody>
      </p:sp>
      <p:sp>
        <p:nvSpPr>
          <p:cNvPr id="57" name="Multiply 56"/>
          <p:cNvSpPr/>
          <p:nvPr/>
        </p:nvSpPr>
        <p:spPr>
          <a:xfrm>
            <a:off x="5123098" y="3899576"/>
            <a:ext cx="972108" cy="972108"/>
          </a:xfrm>
          <a:prstGeom prst="mathMultiply">
            <a:avLst/>
          </a:prstGeom>
          <a:solidFill>
            <a:srgbClr val="F6921E">
              <a:alpha val="20000"/>
            </a:srgbClr>
          </a:solidFill>
          <a:ln w="12700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25000"/>
              </a:lnSpc>
            </a:pPr>
            <a:endParaRPr lang="nl-NL" sz="1400" dirty="0" err="1" smtClean="0">
              <a:latin typeface="Century Gothic" panose="020B0502020202020204" pitchFamily="34" charset="0"/>
            </a:endParaRPr>
          </a:p>
        </p:txBody>
      </p:sp>
      <p:cxnSp>
        <p:nvCxnSpPr>
          <p:cNvPr id="61" name="Elbow Connector 60"/>
          <p:cNvCxnSpPr/>
          <p:nvPr/>
        </p:nvCxnSpPr>
        <p:spPr>
          <a:xfrm>
            <a:off x="7463358" y="4689140"/>
            <a:ext cx="1368152" cy="612068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 flipH="1">
            <a:off x="10169309" y="4797152"/>
            <a:ext cx="544252" cy="580256"/>
            <a:chOff x="5735166" y="1412776"/>
            <a:chExt cx="360040" cy="3168352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5735166" y="4581128"/>
              <a:ext cx="360040" cy="0"/>
            </a:xfrm>
            <a:prstGeom prst="line">
              <a:avLst/>
            </a:prstGeom>
            <a:ln w="19050"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 flipH="1" flipV="1">
              <a:off x="4331010" y="2816932"/>
              <a:ext cx="3168352" cy="360040"/>
            </a:xfrm>
            <a:prstGeom prst="bentConnector2">
              <a:avLst/>
            </a:prstGeom>
            <a:ln w="19050">
              <a:headEnd type="none" w="med" len="med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H="1" flipV="1">
            <a:off x="7463358" y="2780928"/>
            <a:ext cx="1440160" cy="244827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03518" y="4797152"/>
            <a:ext cx="152400" cy="43204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COPY!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99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95206" y="1124744"/>
            <a:ext cx="1656184" cy="2088232"/>
            <a:chOff x="4583038" y="2060848"/>
            <a:chExt cx="1368152" cy="2088232"/>
          </a:xfrm>
        </p:grpSpPr>
        <p:sp>
          <p:nvSpPr>
            <p:cNvPr id="23" name="Rounded Rectangle 22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Shared</a:t>
              </a:r>
            </a:p>
            <a:p>
              <a:pPr algn="ctr">
                <a:lnSpc>
                  <a:spcPct val="125000"/>
                </a:lnSpc>
              </a:pPr>
              <a:endParaRPr lang="en-GB" sz="14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Weight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Price</a:t>
              </a:r>
              <a:endParaRPr lang="nl-NL" sz="1400" dirty="0" err="1" smtClean="0">
                <a:latin typeface="Century Gothic" panose="020B0502020202020204" pitchFamily="34" charset="0"/>
              </a:endParaRP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15486" y="1124744"/>
            <a:ext cx="1656184" cy="2088232"/>
            <a:chOff x="4583038" y="2060848"/>
            <a:chExt cx="1368152" cy="2088232"/>
          </a:xfrm>
        </p:grpSpPr>
        <p:sp>
          <p:nvSpPr>
            <p:cNvPr id="27" name="Rounded Rectangle 26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Name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Color</a:t>
              </a:r>
              <a:endParaRPr lang="en-GB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FruitShared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32" name="Elbow Connector 31"/>
          <p:cNvCxnSpPr>
            <a:endCxn id="28" idx="2"/>
          </p:cNvCxnSpPr>
          <p:nvPr/>
        </p:nvCxnSpPr>
        <p:spPr>
          <a:xfrm flipV="1">
            <a:off x="7463358" y="1412776"/>
            <a:ext cx="1152128" cy="504056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615486" y="3717032"/>
            <a:ext cx="1800200" cy="2088232"/>
            <a:chOff x="4583038" y="2060848"/>
            <a:chExt cx="1368152" cy="2088232"/>
          </a:xfrm>
        </p:grpSpPr>
        <p:sp>
          <p:nvSpPr>
            <p:cNvPr id="35" name="Rounded Rectangle 34"/>
            <p:cNvSpPr/>
            <p:nvPr/>
          </p:nvSpPr>
          <p:spPr>
            <a:xfrm>
              <a:off x="4583038" y="2348880"/>
              <a:ext cx="1368152" cy="18002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endParaRPr lang="en-GB" sz="1400" dirty="0" smtClean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cache[]</a:t>
              </a:r>
            </a:p>
            <a:p>
              <a:pPr algn="ctr">
                <a:lnSpc>
                  <a:spcPct val="125000"/>
                </a:lnSpc>
              </a:pPr>
              <a:endParaRPr lang="en-GB" sz="1400" dirty="0" smtClean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getOrMake()</a:t>
              </a:r>
              <a:endParaRPr lang="nl-NL" sz="1400" dirty="0" err="1" smtClean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FruitFactory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95206" y="3717032"/>
            <a:ext cx="1656184" cy="2088232"/>
            <a:chOff x="4583038" y="2060848"/>
            <a:chExt cx="1368152" cy="2088232"/>
          </a:xfrm>
        </p:grpSpPr>
        <p:sp>
          <p:nvSpPr>
            <p:cNvPr id="38" name="Rounded Rectangle 37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myFruit</a:t>
              </a:r>
              <a:endParaRPr lang="en-GB" sz="1400" dirty="0" smtClean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Round Same Side Corner Rectangle 38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User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61" name="Elbow Connector 60"/>
          <p:cNvCxnSpPr/>
          <p:nvPr/>
        </p:nvCxnSpPr>
        <p:spPr>
          <a:xfrm>
            <a:off x="7463358" y="4689140"/>
            <a:ext cx="1368152" cy="612068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 flipH="1">
            <a:off x="10169309" y="4797152"/>
            <a:ext cx="544252" cy="580256"/>
            <a:chOff x="5735166" y="1412776"/>
            <a:chExt cx="360040" cy="3168352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5735166" y="4581128"/>
              <a:ext cx="360040" cy="0"/>
            </a:xfrm>
            <a:prstGeom prst="line">
              <a:avLst/>
            </a:prstGeom>
            <a:ln w="19050"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 flipH="1" flipV="1">
              <a:off x="4331010" y="2816932"/>
              <a:ext cx="3168352" cy="360040"/>
            </a:xfrm>
            <a:prstGeom prst="bentConnector2">
              <a:avLst/>
            </a:prstGeom>
            <a:ln w="19050">
              <a:headEnd type="none" w="med" len="med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H="1" flipV="1">
            <a:off x="7463358" y="2780928"/>
            <a:ext cx="1440160" cy="244827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03518" y="4797152"/>
            <a:ext cx="152400" cy="43204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979718" y="4293096"/>
            <a:ext cx="1003920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GB" sz="1400" b="1" dirty="0" smtClean="0"/>
              <a:t>instance</a:t>
            </a:r>
            <a:endParaRPr lang="nl-NL" sz="14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2618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COPY!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5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https://github.com/markKL1/flyweight</a:t>
            </a:r>
          </a:p>
        </p:txBody>
      </p:sp>
      <p:pic>
        <p:nvPicPr>
          <p:cNvPr id="4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Keylane">
      <a:dk1>
        <a:srgbClr val="575757"/>
      </a:dk1>
      <a:lt1>
        <a:srgbClr val="FFFFFF"/>
      </a:lt1>
      <a:dk2>
        <a:srgbClr val="6D6E70"/>
      </a:dk2>
      <a:lt2>
        <a:srgbClr val="FFF5E9"/>
      </a:lt2>
      <a:accent1>
        <a:srgbClr val="F6921E"/>
      </a:accent1>
      <a:accent2>
        <a:srgbClr val="FFCA05"/>
      </a:accent2>
      <a:accent3>
        <a:srgbClr val="C86419"/>
      </a:accent3>
      <a:accent4>
        <a:srgbClr val="607893"/>
      </a:accent4>
      <a:accent5>
        <a:srgbClr val="6FA382"/>
      </a:accent5>
      <a:accent6>
        <a:srgbClr val="CA2A1E"/>
      </a:accent6>
      <a:hlink>
        <a:srgbClr val="F6921E"/>
      </a:hlink>
      <a:folHlink>
        <a:srgbClr val="C86419"/>
      </a:folHlink>
    </a:clrScheme>
    <a:fontScheme name="Keylan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921E"/>
        </a:solidFill>
        <a:ln w="12700">
          <a:solidFill>
            <a:schemeClr val="accent1"/>
          </a:solidFill>
          <a:miter lim="800000"/>
        </a:ln>
        <a:effectLst/>
      </a:spPr>
      <a:bodyPr rtlCol="0" anchor="ctr" anchorCtr="0"/>
      <a:lstStyle>
        <a:defPPr algn="ctr">
          <a:lnSpc>
            <a:spcPct val="125000"/>
          </a:lnSpc>
          <a:defRPr sz="1400" dirty="0" err="1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spcBef>
            <a:spcPts val="600"/>
          </a:spcBef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owerPoint template_11.2017.potx" id="{F9D6A718-A466-460D-8AEF-84E62CC0E7DC}" vid="{84F4FD97-3247-49B3-B8E2-F97BDB9613EF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842</TotalTime>
  <Words>500</Words>
  <Application>Microsoft Office PowerPoint</Application>
  <PresentationFormat>Custom</PresentationFormat>
  <Paragraphs>159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blank</vt:lpstr>
      <vt:lpstr>   Flyweight</vt:lpstr>
      <vt:lpstr>Flyweight</vt:lpstr>
      <vt:lpstr>What is it?</vt:lpstr>
      <vt:lpstr>When to use?</vt:lpstr>
      <vt:lpstr>What is it?</vt:lpstr>
      <vt:lpstr>When to use</vt:lpstr>
      <vt:lpstr>What is it?</vt:lpstr>
      <vt:lpstr>When to use</vt:lpstr>
      <vt:lpstr>What is it?</vt:lpstr>
      <vt:lpstr>What if I have a green apple?</vt:lpstr>
      <vt:lpstr>When to use</vt:lpstr>
      <vt:lpstr>In Java: String</vt:lpstr>
      <vt:lpstr>In Java: Integer</vt:lpstr>
      <vt:lpstr>In QIS</vt:lpstr>
      <vt:lpstr>When to use</vt:lpstr>
      <vt:lpstr>Performance</vt:lpstr>
      <vt:lpstr>When to use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Quinity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Verleg</dc:creator>
  <cp:lastModifiedBy>Mark Verleg</cp:lastModifiedBy>
  <cp:revision>208</cp:revision>
  <dcterms:created xsi:type="dcterms:W3CDTF">2018-03-22T17:51:30Z</dcterms:created>
  <dcterms:modified xsi:type="dcterms:W3CDTF">2018-03-23T14:16:59Z</dcterms:modified>
</cp:coreProperties>
</file>