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97" r:id="rId2"/>
    <p:sldId id="312" r:id="rId3"/>
    <p:sldId id="313" r:id="rId4"/>
    <p:sldId id="309" r:id="rId5"/>
    <p:sldId id="314" r:id="rId6"/>
    <p:sldId id="315" r:id="rId7"/>
    <p:sldId id="316" r:id="rId8"/>
    <p:sldId id="317" r:id="rId9"/>
    <p:sldId id="306" r:id="rId10"/>
    <p:sldId id="307" r:id="rId11"/>
    <p:sldId id="322" r:id="rId12"/>
    <p:sldId id="321" r:id="rId13"/>
    <p:sldId id="319" r:id="rId14"/>
    <p:sldId id="310" r:id="rId15"/>
    <p:sldId id="325" r:id="rId16"/>
    <p:sldId id="320" r:id="rId17"/>
    <p:sldId id="326" r:id="rId18"/>
    <p:sldId id="323" r:id="rId19"/>
    <p:sldId id="324" r:id="rId20"/>
    <p:sldId id="308" r:id="rId21"/>
    <p:sldId id="311" r:id="rId22"/>
    <p:sldId id="303" r:id="rId23"/>
  </p:sldIdLst>
  <p:sldSz cx="12190413" cy="6858000"/>
  <p:notesSz cx="6797675" cy="9926638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orient="horz" pos="4133">
          <p15:clr>
            <a:srgbClr val="A4A3A4"/>
          </p15:clr>
        </p15:guide>
        <p15:guide id="3" orient="horz" pos="414">
          <p15:clr>
            <a:srgbClr val="A4A3A4"/>
          </p15:clr>
        </p15:guide>
        <p15:guide id="4" orient="horz" pos="677" userDrawn="1">
          <p15:clr>
            <a:srgbClr val="A4A3A4"/>
          </p15:clr>
        </p15:guide>
        <p15:guide id="5" orient="horz" pos="2381" userDrawn="1">
          <p15:clr>
            <a:srgbClr val="A4A3A4"/>
          </p15:clr>
        </p15:guide>
        <p15:guide id="6" orient="horz" pos="2536" userDrawn="1">
          <p15:clr>
            <a:srgbClr val="A4A3A4"/>
          </p15:clr>
        </p15:guide>
        <p15:guide id="7" orient="horz" pos="4216" userDrawn="1">
          <p15:clr>
            <a:srgbClr val="A4A3A4"/>
          </p15:clr>
        </p15:guide>
        <p15:guide id="8" pos="346">
          <p15:clr>
            <a:srgbClr val="A4A3A4"/>
          </p15:clr>
        </p15:guide>
        <p15:guide id="9" pos="6912" userDrawn="1">
          <p15:clr>
            <a:srgbClr val="A4A3A4"/>
          </p15:clr>
        </p15:guide>
        <p15:guide id="10" pos="3515" userDrawn="1">
          <p15:clr>
            <a:srgbClr val="A4A3A4"/>
          </p15:clr>
        </p15:guide>
        <p15:guide id="11" pos="3735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yst layou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1007" autoAdjust="0"/>
  </p:normalViewPr>
  <p:slideViewPr>
    <p:cSldViewPr snapToObjects="1">
      <p:cViewPr>
        <p:scale>
          <a:sx n="93" d="100"/>
          <a:sy n="93" d="100"/>
        </p:scale>
        <p:origin x="-1092" y="-120"/>
      </p:cViewPr>
      <p:guideLst>
        <p:guide orient="horz" pos="4133"/>
        <p:guide orient="horz" pos="414"/>
        <p:guide orient="horz" pos="677"/>
        <p:guide orient="horz" pos="2381"/>
        <p:guide orient="horz" pos="2536"/>
        <p:guide orient="horz" pos="4216"/>
        <p:guide pos="346"/>
        <p:guide pos="6912"/>
        <p:guide pos="3515"/>
        <p:guide pos="37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2" d="100"/>
          <a:sy n="72" d="100"/>
        </p:scale>
        <p:origin x="-3000" y="-91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71973-71CE-41D5-A661-DEA8FDBC48A0}" type="datetimeFigureOut">
              <a:rPr lang="en-GB" smtClean="0"/>
              <a:t>02/04/2018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8DE08-0BD3-439B-9F20-9B33958050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381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r">
              <a:defRPr sz="1200"/>
            </a:lvl1pPr>
          </a:lstStyle>
          <a:p>
            <a:fld id="{E9C1B423-0E0F-4AC8-B276-E3976FA12E3B}" type="datetimeFigureOut">
              <a:rPr lang="en-GB" smtClean="0"/>
              <a:pPr/>
              <a:t>02/04/2018</a:t>
            </a:fld>
            <a:endParaRPr lang="en-GB" dirty="0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4538"/>
            <a:ext cx="6611937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21" tIns="45661" rIns="91321" bIns="45661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321" tIns="45661" rIns="91321" bIns="45661" rtlCol="0">
            <a:normAutofit/>
          </a:bodyPr>
          <a:lstStyle/>
          <a:p>
            <a:pPr lvl="0"/>
            <a:r>
              <a:rPr lang="en-GB"/>
              <a:t>Klik for at redigere typografi i masteren</a:t>
            </a:r>
          </a:p>
          <a:p>
            <a:pPr lvl="1"/>
            <a:r>
              <a:rPr lang="en-GB"/>
              <a:t>Andet niveau</a:t>
            </a:r>
          </a:p>
          <a:p>
            <a:pPr lvl="2"/>
            <a:r>
              <a:rPr lang="en-GB"/>
              <a:t>Tredje niveau</a:t>
            </a:r>
          </a:p>
          <a:p>
            <a:pPr lvl="3"/>
            <a:r>
              <a:rPr lang="en-GB"/>
              <a:t>Fjerde niveau</a:t>
            </a:r>
          </a:p>
          <a:p>
            <a:pPr lvl="4"/>
            <a:r>
              <a:rPr lang="en-GB"/>
              <a:t>Femte niveau</a:t>
            </a:r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r">
              <a:defRPr sz="1200"/>
            </a:lvl1pPr>
          </a:lstStyle>
          <a:p>
            <a:fld id="{BCD34E33-A8D0-4C8B-A606-135563B26F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01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5D2FC-FA58-4345-AC5C-47F2196513AB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168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shared</a:t>
            </a:r>
            <a:r>
              <a:rPr lang="en-GB" baseline="0" dirty="0" smtClean="0"/>
              <a:t> among all instances, can be static instead (or prototype object, like </a:t>
            </a:r>
            <a:r>
              <a:rPr lang="en-GB" baseline="0" dirty="0" err="1" smtClean="0"/>
              <a:t>Kotlin</a:t>
            </a:r>
            <a:r>
              <a:rPr lang="en-GB" baseline="0" dirty="0" smtClean="0"/>
              <a:t>)</a:t>
            </a:r>
          </a:p>
          <a:p>
            <a:endParaRPr lang="nl-NL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875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Maybe skip this?</a:t>
            </a:r>
            <a:r>
              <a:rPr lang="en-GB" baseline="0" dirty="0" smtClean="0"/>
              <a:t> Kind of obvious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008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 many Fruit? How many FruitShared?</a:t>
            </a:r>
          </a:p>
          <a:p>
            <a:r>
              <a:rPr lang="en-GB" dirty="0" smtClean="0"/>
              <a:t>Immutable OR get a new flyweight</a:t>
            </a:r>
            <a:r>
              <a:rPr lang="en-GB" baseline="0" dirty="0" smtClean="0"/>
              <a:t> on change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3813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008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588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JVM specific notes: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Object reference</a:t>
            </a:r>
            <a:r>
              <a:rPr lang="en-GB" baseline="0" dirty="0" smtClean="0"/>
              <a:t> sizes aren’t specified, often 64bit but </a:t>
            </a:r>
            <a:r>
              <a:rPr lang="en-GB" baseline="0" dirty="0" err="1" smtClean="0"/>
              <a:t>HotSpot</a:t>
            </a:r>
            <a:r>
              <a:rPr lang="en-GB" baseline="0" dirty="0" smtClean="0"/>
              <a:t> optimizes</a:t>
            </a:r>
            <a:br>
              <a:rPr lang="en-GB" baseline="0" dirty="0" smtClean="0"/>
            </a:br>
            <a:r>
              <a:rPr lang="en-GB" baseline="0" dirty="0" smtClean="0"/>
              <a:t>https://stackoverflow.com/questions/981073/how-big-is-an-object-reference-in-java-and-precisely-what-information-does-it-co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Object</a:t>
            </a:r>
            <a:r>
              <a:rPr lang="en-GB" baseline="0" dirty="0" smtClean="0"/>
              <a:t> overhead isn’t specified, but typically between 64 and 128 bits</a:t>
            </a:r>
          </a:p>
          <a:p>
            <a:pPr marL="0" indent="0">
              <a:buFontTx/>
              <a:buNone/>
            </a:pPr>
            <a:r>
              <a:rPr lang="en-GB" baseline="0" dirty="0" smtClean="0"/>
              <a:t>So it’s favourable even for empty objects, since those too have size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960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34E33-A8D0-4C8B-A606-135563B26FDB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588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5D2FC-FA58-4345-AC5C-47F2196513AB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3268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844" y="0"/>
            <a:ext cx="12201258" cy="6858000"/>
          </a:xfrm>
          <a:prstGeom prst="rect">
            <a:avLst/>
          </a:prstGeom>
        </p:spPr>
      </p:pic>
      <p:pic>
        <p:nvPicPr>
          <p:cNvPr id="7" name="Afbeelding 3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23" y="3645884"/>
            <a:ext cx="6080204" cy="2656745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8605" y="3861048"/>
            <a:ext cx="5669527" cy="148178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algn="l" defTabSz="609539" rtl="0" eaLnBrk="1" latinLnBrk="0" hangingPunct="1">
              <a:defRPr lang="nl-NL" sz="3200" b="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pic>
        <p:nvPicPr>
          <p:cNvPr id="11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79" y="0"/>
            <a:ext cx="7187880" cy="1436789"/>
          </a:xfrm>
          <a:prstGeom prst="rect">
            <a:avLst/>
          </a:prstGeom>
        </p:spPr>
      </p:pic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728605" y="5830093"/>
            <a:ext cx="5669527" cy="33521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lang="nl-NL" sz="1600" b="0" kern="1200" baseline="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09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Click to add place, date</a:t>
            </a:r>
            <a:endParaRPr lang="en-GB" noProof="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728605" y="5417647"/>
            <a:ext cx="5669813" cy="378539"/>
          </a:xfrm>
        </p:spPr>
        <p:txBody>
          <a:bodyPr anchor="b">
            <a:noAutofit/>
          </a:bodyPr>
          <a:lstStyle>
            <a:lvl1pPr marL="0" indent="0">
              <a:buNone/>
              <a:defRPr lang="en-US" sz="1600" b="0" kern="1200" baseline="0" dirty="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GB" noProof="0"/>
              <a:t>Click to add name presenter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8600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965F1827-5A7D-40AB-8DEA-8283FD879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216000"/>
            <a:ext cx="10440000" cy="432000"/>
          </a:xfrm>
        </p:spPr>
        <p:txBody>
          <a:bodyPr/>
          <a:lstStyle>
            <a:lvl1pPr>
              <a:defRPr>
                <a:solidFill>
                  <a:srgbClr val="F6921E"/>
                </a:solidFill>
              </a:defRPr>
            </a:lvl1pPr>
          </a:lstStyle>
          <a:p>
            <a:r>
              <a:rPr lang="en-GB"/>
              <a:t>Click to insert title</a:t>
            </a:r>
            <a:endParaRPr lang="en-GB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936400" y="1080000"/>
            <a:ext cx="5040000" cy="561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rgbClr val="575757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Click to insert text, picture or chart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 </a:t>
            </a:r>
          </a:p>
          <a:p>
            <a:pPr lvl="4"/>
            <a:r>
              <a:rPr lang="en-GB" noProof="0" dirty="0"/>
              <a:t>Third level</a:t>
            </a:r>
          </a:p>
        </p:txBody>
      </p:sp>
      <p:pic>
        <p:nvPicPr>
          <p:cNvPr id="11" name="Picture 10" descr="A person standing posing for the camera&#10;&#10;Description generated with very high confidence">
            <a:extLst>
              <a:ext uri="{FF2B5EF4-FFF2-40B4-BE49-F238E27FC236}">
                <a16:creationId xmlns="" xmlns:a16="http://schemas.microsoft.com/office/drawing/2014/main" id="{AE32595D-A051-40C1-B12E-DCC7BF6775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0000" y="1080000"/>
            <a:ext cx="5051491" cy="56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5" y="0"/>
            <a:ext cx="12186803" cy="6858000"/>
          </a:xfrm>
          <a:prstGeom prst="rect">
            <a:avLst/>
          </a:prstGeom>
        </p:spPr>
      </p:pic>
      <p:sp>
        <p:nvSpPr>
          <p:cNvPr id="14" name="Tekstvak 5"/>
          <p:cNvSpPr txBox="1"/>
          <p:nvPr userDrawn="1"/>
        </p:nvSpPr>
        <p:spPr>
          <a:xfrm>
            <a:off x="1707834" y="6185997"/>
            <a:ext cx="3573315" cy="66659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866" kern="1200" noProof="0">
                <a:solidFill>
                  <a:srgbClr val="FFFFFF"/>
                </a:solidFill>
                <a:effectLst/>
                <a:latin typeface="+mn-lt"/>
                <a:ea typeface="Times New Roman"/>
                <a:cs typeface="Times New Roman"/>
              </a:rPr>
              <a:t>www.keylane.com</a:t>
            </a:r>
          </a:p>
          <a:p>
            <a:pPr>
              <a:spcAft>
                <a:spcPts val="0"/>
              </a:spcAft>
            </a:pPr>
            <a:r>
              <a:rPr lang="en-GB" sz="1866" kern="1200">
                <a:solidFill>
                  <a:srgbClr val="FFFFFF"/>
                </a:solidFill>
                <a:effectLst/>
                <a:latin typeface="+mn-lt"/>
                <a:ea typeface="Times New Roman"/>
                <a:cs typeface="Times New Roman"/>
              </a:rPr>
              <a:t>  </a:t>
            </a:r>
            <a:endParaRPr lang="en-GB" sz="1600" dirty="0">
              <a:effectLst/>
              <a:latin typeface="+mn-lt"/>
              <a:ea typeface="Times New Roman"/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="" xmlns:a16="http://schemas.microsoft.com/office/drawing/2014/main" id="{A1B28321-1F69-4C32-BA18-983F742EDA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71" y="105600"/>
            <a:ext cx="7203942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0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853" y="0"/>
            <a:ext cx="12195266" cy="6858001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529150"/>
            <a:ext cx="12190413" cy="524912"/>
          </a:xfrm>
        </p:spPr>
        <p:txBody>
          <a:bodyPr lIns="288000" rIns="288000" anchor="t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insert title</a:t>
            </a:r>
            <a:endParaRPr lang="en-GB" dirty="0"/>
          </a:p>
        </p:txBody>
      </p:sp>
      <p:pic>
        <p:nvPicPr>
          <p:cNvPr id="7" name="Picture 7">
            <a:extLst>
              <a:ext uri="{FF2B5EF4-FFF2-40B4-BE49-F238E27FC236}">
                <a16:creationId xmlns="" xmlns:a16="http://schemas.microsoft.com/office/drawing/2014/main" id="{F02E43D0-01AB-414E-AD5D-052C27F012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9066" y="4611760"/>
            <a:ext cx="4152281" cy="15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8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C4A39A98-F8B9-4F29-A90F-5A4DB6FA96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</p:spPr>
      </p:pic>
      <p:sp>
        <p:nvSpPr>
          <p:cNvPr id="5" name="Afgeschuind enkele hoek rechthoek 8"/>
          <p:cNvSpPr/>
          <p:nvPr userDrawn="1"/>
        </p:nvSpPr>
        <p:spPr>
          <a:xfrm>
            <a:off x="639804" y="741000"/>
            <a:ext cx="10942574" cy="537600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>
              <a:solidFill>
                <a:schemeClr val="bg1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14813" y="869344"/>
            <a:ext cx="9984502" cy="5738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6921E"/>
                </a:solidFill>
              </a:defRPr>
            </a:lvl1pPr>
          </a:lstStyle>
          <a:p>
            <a:r>
              <a:rPr lang="en-GB" dirty="0"/>
              <a:t>Click to insert title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BD3C9185-EEE6-4CBA-877B-C246EBE88A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4812" y="1700808"/>
            <a:ext cx="10272963" cy="4320116"/>
          </a:xfrm>
          <a:prstGeom prst="rect">
            <a:avLst/>
          </a:prstGeom>
        </p:spPr>
        <p:txBody>
          <a:bodyPr lIns="0" tIns="0" rIns="0" bIns="0"/>
          <a:lstStyle>
            <a:lvl1pPr marL="359797" indent="-359797">
              <a:buClr>
                <a:schemeClr val="tx1"/>
              </a:buClr>
              <a:buSzPct val="100000"/>
              <a:buFont typeface="+mj-lt"/>
              <a:buAutoNum type="arabicPeriod"/>
              <a:defRPr sz="2000">
                <a:solidFill>
                  <a:schemeClr val="tx1"/>
                </a:solidFill>
              </a:defRPr>
            </a:lvl1pPr>
            <a:lvl2pPr marL="684000" indent="-324000">
              <a:buClrTx/>
              <a:buFont typeface="+mj-lt"/>
              <a:buAutoNum type="arabicPeriod"/>
              <a:defRPr/>
            </a:lvl2pPr>
            <a:lvl3pPr marL="1008000" indent="-324000">
              <a:buClrTx/>
              <a:buFont typeface="+mj-lt"/>
              <a:buAutoNum type="arabicPeriod"/>
              <a:defRPr sz="1600"/>
            </a:lvl3pPr>
            <a:lvl4pPr marL="1008000" indent="-324000">
              <a:buClrTx/>
              <a:buFont typeface="+mj-lt"/>
              <a:buAutoNum type="arabicPeriod"/>
              <a:defRPr/>
            </a:lvl4pPr>
            <a:lvl5pPr marL="1008000" indent="-324000">
              <a:buClrTx/>
              <a:buFont typeface="+mj-lt"/>
              <a:buAutoNum type="arabicPeriod"/>
              <a:defRPr/>
            </a:lvl5pPr>
            <a:lvl6pPr marL="1008000" indent="-324000">
              <a:buClrTx/>
              <a:buFont typeface="+mj-lt"/>
              <a:buAutoNum type="arabicPeriod"/>
              <a:defRPr/>
            </a:lvl6pPr>
            <a:lvl7pPr marL="1008000" indent="-324000">
              <a:buClrTx/>
              <a:buFont typeface="+mj-lt"/>
              <a:buAutoNum type="arabicPeriod"/>
              <a:defRPr/>
            </a:lvl7pPr>
            <a:lvl8pPr marL="1008000" indent="-324000">
              <a:buClrTx/>
              <a:buFont typeface="+mj-lt"/>
              <a:buAutoNum type="arabicPeriod"/>
              <a:defRPr/>
            </a:lvl8pPr>
            <a:lvl9pPr marL="684000" indent="0">
              <a:buClrTx/>
              <a:buFont typeface="+mj-lt"/>
              <a:buNone/>
              <a:defRPr/>
            </a:lvl9pPr>
          </a:lstStyle>
          <a:p>
            <a:pPr lvl="0"/>
            <a:r>
              <a:rPr lang="en-GB" dirty="0"/>
              <a:t>Click to insert text</a:t>
            </a:r>
          </a:p>
          <a:p>
            <a:pPr lvl="1"/>
            <a:endParaRPr lang="en-GB" dirty="0"/>
          </a:p>
        </p:txBody>
      </p:sp>
      <p:sp>
        <p:nvSpPr>
          <p:cNvPr id="8" name="Text Box 3"/>
          <p:cNvSpPr txBox="1">
            <a:spLocks noChangeArrowheads="1"/>
          </p:cNvSpPr>
          <p:nvPr userDrawn="1"/>
        </p:nvSpPr>
        <p:spPr bwMode="auto">
          <a:xfrm>
            <a:off x="11239376" y="6620014"/>
            <a:ext cx="46990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tIns="0" rIns="0" bIns="0">
            <a:spAutoFit/>
          </a:bodyPr>
          <a:lstStyle/>
          <a:p>
            <a:pPr marL="0" algn="l" defTabSz="914400" rtl="0" eaLnBrk="1" latinLnBrk="0" hangingPunct="1"/>
            <a:fld id="{8C187041-6851-4346-9A1E-BFDBA2A3EB28}" type="slidenum">
              <a:rPr lang="en-GB" sz="1000" kern="120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rPr>
              <a:pPr marL="0" algn="l" defTabSz="914400" rtl="0" eaLnBrk="1" latinLnBrk="0" hangingPunct="1"/>
              <a:t>‹#›</a:t>
            </a:fld>
            <a:endParaRPr lang="en-GB" sz="1000" kern="1200" dirty="0">
              <a:solidFill>
                <a:schemeClr val="bg1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cxnSp>
        <p:nvCxnSpPr>
          <p:cNvPr id="9" name="Lige forbindelse 56"/>
          <p:cNvCxnSpPr/>
          <p:nvPr userDrawn="1"/>
        </p:nvCxnSpPr>
        <p:spPr>
          <a:xfrm flipV="1">
            <a:off x="11195745" y="6605622"/>
            <a:ext cx="0" cy="252000"/>
          </a:xfrm>
          <a:prstGeom prst="line">
            <a:avLst/>
          </a:prstGeom>
          <a:ln w="19050">
            <a:solidFill>
              <a:srgbClr val="F692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35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=""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216000"/>
            <a:ext cx="10440000" cy="432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title</a:t>
            </a:r>
            <a:endParaRPr lang="en-GB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Pladsholder til indhold 6"/>
          <p:cNvSpPr>
            <a:spLocks noGrp="1"/>
          </p:cNvSpPr>
          <p:nvPr>
            <p:ph sz="quarter" idx="13" hasCustomPrompt="1"/>
          </p:nvPr>
        </p:nvSpPr>
        <p:spPr>
          <a:xfrm>
            <a:off x="540000" y="1080000"/>
            <a:ext cx="10440000" cy="5616000"/>
          </a:xfrm>
        </p:spPr>
        <p:txBody>
          <a:bodyPr/>
          <a:lstStyle>
            <a:lvl1pPr>
              <a:defRPr baseline="0"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en-GB" dirty="0"/>
              <a:t>Click to insert text, picture or chart</a:t>
            </a:r>
          </a:p>
          <a:p>
            <a:pPr lvl="2"/>
            <a:r>
              <a:rPr lang="en-GB" dirty="0"/>
              <a:t>First level</a:t>
            </a:r>
          </a:p>
          <a:p>
            <a:pPr lvl="3"/>
            <a:r>
              <a:rPr lang="en-GB" dirty="0"/>
              <a:t>Second level</a:t>
            </a:r>
          </a:p>
          <a:p>
            <a:pPr lvl="4"/>
            <a:r>
              <a:rPr lang="en-GB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4044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insert title</a:t>
            </a:r>
            <a:endParaRPr lang="en-GB" dirty="0"/>
          </a:p>
        </p:txBody>
      </p:sp>
      <p:sp>
        <p:nvSpPr>
          <p:cNvPr id="13" name="Pladsholder til indhold 2"/>
          <p:cNvSpPr>
            <a:spLocks noGrp="1"/>
          </p:cNvSpPr>
          <p:nvPr>
            <p:ph sz="quarter" idx="12" hasCustomPrompt="1"/>
          </p:nvPr>
        </p:nvSpPr>
        <p:spPr>
          <a:xfrm>
            <a:off x="540000" y="1079999"/>
            <a:ext cx="5040000" cy="5616000"/>
          </a:xfrm>
        </p:spPr>
        <p:txBody>
          <a:bodyPr tIns="0" bIns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baseline="0">
                <a:solidFill>
                  <a:schemeClr val="tx1"/>
                </a:solidFill>
              </a:defRPr>
            </a:lvl1pPr>
            <a:lvl2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r>
              <a:rPr lang="en-GB" dirty="0"/>
              <a:t>Click to insert text, picture or chart</a:t>
            </a:r>
          </a:p>
          <a:p>
            <a:pPr lvl="2"/>
            <a:r>
              <a:rPr lang="en-GB" dirty="0"/>
              <a:t>First level</a:t>
            </a:r>
          </a:p>
          <a:p>
            <a:pPr lvl="3"/>
            <a:r>
              <a:rPr lang="en-GB" dirty="0"/>
              <a:t>Second level</a:t>
            </a:r>
          </a:p>
          <a:p>
            <a:pPr lvl="4"/>
            <a:r>
              <a:rPr lang="en-GB" dirty="0"/>
              <a:t>Third level</a:t>
            </a:r>
          </a:p>
        </p:txBody>
      </p:sp>
      <p:sp>
        <p:nvSpPr>
          <p:cNvPr id="15" name="Pladsholder til indhold 3"/>
          <p:cNvSpPr>
            <a:spLocks noGrp="1"/>
          </p:cNvSpPr>
          <p:nvPr>
            <p:ph sz="quarter" idx="13" hasCustomPrompt="1"/>
          </p:nvPr>
        </p:nvSpPr>
        <p:spPr>
          <a:xfrm>
            <a:off x="5934714" y="1079999"/>
            <a:ext cx="5040000" cy="5616000"/>
          </a:xfrm>
        </p:spPr>
        <p:txBody>
          <a:bodyPr tIns="0" bIns="0"/>
          <a:lstStyle>
            <a:lvl1pPr marL="252000" marR="0" indent="-252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baseline="0">
                <a:solidFill>
                  <a:schemeClr val="tx1"/>
                </a:solidFill>
              </a:defRPr>
            </a:lvl1pPr>
            <a:lvl2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r>
              <a:rPr lang="en-GB" dirty="0"/>
              <a:t>Click to insert text, picture or chart</a:t>
            </a:r>
          </a:p>
          <a:p>
            <a:pPr lvl="2"/>
            <a:r>
              <a:rPr lang="en-GB" dirty="0"/>
              <a:t>First level</a:t>
            </a:r>
          </a:p>
          <a:p>
            <a:pPr lvl="3"/>
            <a:r>
              <a:rPr lang="en-GB" dirty="0"/>
              <a:t>Second level</a:t>
            </a:r>
          </a:p>
          <a:p>
            <a:pPr lvl="4"/>
            <a:r>
              <a:rPr lang="en-GB" dirty="0"/>
              <a:t>Third level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322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insert title</a:t>
            </a:r>
            <a:endParaRPr lang="en-GB" dirty="0"/>
          </a:p>
        </p:txBody>
      </p:sp>
      <p:sp>
        <p:nvSpPr>
          <p:cNvPr id="10" name="Pladsholder til tekst 2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1080000"/>
            <a:ext cx="5040000" cy="2700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GB" dirty="0"/>
              <a:t>Click to insert text</a:t>
            </a:r>
          </a:p>
          <a:p>
            <a:pPr lvl="2"/>
            <a:r>
              <a:rPr lang="en-GB" dirty="0"/>
              <a:t>First level</a:t>
            </a:r>
          </a:p>
          <a:p>
            <a:pPr lvl="3"/>
            <a:r>
              <a:rPr lang="en-GB" dirty="0"/>
              <a:t>Second level</a:t>
            </a:r>
          </a:p>
          <a:p>
            <a:pPr lvl="4"/>
            <a:r>
              <a:rPr lang="en-GB" dirty="0"/>
              <a:t>Third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540000" y="4031999"/>
            <a:ext cx="5040000" cy="2700000"/>
          </a:xfrm>
        </p:spPr>
        <p:txBody>
          <a:bodyPr tIns="828000" anchor="ctr" anchorCtr="0"/>
          <a:lstStyle>
            <a:lvl1pPr marL="0" marR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ct val="115000"/>
              <a:buFontTx/>
              <a:buNone/>
              <a:tabLst/>
              <a:defRPr b="0"/>
            </a:lvl1pPr>
          </a:lstStyle>
          <a:p>
            <a:r>
              <a:rPr lang="en-GB" noProof="0"/>
              <a:t>Click to insert picture </a:t>
            </a:r>
            <a:endParaRPr lang="en-GB" noProof="0" dirty="0"/>
          </a:p>
        </p:txBody>
      </p:sp>
      <p:sp>
        <p:nvSpPr>
          <p:cNvPr id="7" name="Pladsholder til tekst 4"/>
          <p:cNvSpPr>
            <a:spLocks noGrp="1"/>
          </p:cNvSpPr>
          <p:nvPr>
            <p:ph type="body" sz="quarter" idx="15" hasCustomPrompt="1"/>
          </p:nvPr>
        </p:nvSpPr>
        <p:spPr>
          <a:xfrm>
            <a:off x="5934324" y="1080000"/>
            <a:ext cx="5040000" cy="2700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GB" dirty="0"/>
              <a:t>Click to insert text</a:t>
            </a:r>
          </a:p>
          <a:p>
            <a:pPr lvl="2"/>
            <a:r>
              <a:rPr lang="en-GB" dirty="0"/>
              <a:t>First level</a:t>
            </a:r>
          </a:p>
          <a:p>
            <a:pPr lvl="3"/>
            <a:r>
              <a:rPr lang="en-GB" dirty="0"/>
              <a:t>Second level</a:t>
            </a:r>
          </a:p>
          <a:p>
            <a:pPr lvl="4"/>
            <a:r>
              <a:rPr lang="en-GB" dirty="0"/>
              <a:t>Third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5934324" y="4031999"/>
            <a:ext cx="5040000" cy="2700000"/>
          </a:xfrm>
        </p:spPr>
        <p:txBody>
          <a:bodyPr tIns="1188000" anchor="ctr" anchorCtr="0"/>
          <a:lstStyle>
            <a:lvl1pPr marL="0" marR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>
                <a:srgbClr val="595959"/>
              </a:buClr>
              <a:buSzPct val="115000"/>
              <a:buFontTx/>
              <a:buNone/>
              <a:tabLst/>
              <a:defRPr b="0"/>
            </a:lvl1pPr>
          </a:lstStyle>
          <a:p>
            <a:r>
              <a:rPr lang="en-GB" noProof="0"/>
              <a:t>Click to insert picture</a:t>
            </a:r>
          </a:p>
          <a:p>
            <a:endParaRPr lang="en-GB" dirty="0"/>
          </a:p>
        </p:txBody>
      </p:sp>
      <p:sp>
        <p:nvSpPr>
          <p:cNvPr id="2" name="Pladsholder til dato 1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659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slide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5" y="0"/>
            <a:ext cx="12186803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183" y="2143443"/>
            <a:ext cx="11248048" cy="1362075"/>
          </a:xfrm>
          <a:prstGeom prst="rect">
            <a:avLst/>
          </a:prstGeom>
        </p:spPr>
        <p:txBody>
          <a:bodyPr anchor="ctr" anchorCtr="0"/>
          <a:lstStyle>
            <a:lvl1pPr algn="ctr"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GB" noProof="0" dirty="0"/>
              <a:t>Click to insert 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471182" y="3403405"/>
            <a:ext cx="11248050" cy="150018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800">
                <a:solidFill>
                  <a:srgbClr val="FFFFFF"/>
                </a:solidFill>
              </a:defRPr>
            </a:lvl1pPr>
            <a:lvl2pPr marL="60953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61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815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69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7234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677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6312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251671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slide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="" xmlns:a16="http://schemas.microsoft.com/office/drawing/2014/main" id="{0A7E79D6-B1C0-4696-A485-2603CEFF9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183" y="2143443"/>
            <a:ext cx="11248048" cy="1362075"/>
          </a:xfrm>
          <a:prstGeom prst="rect">
            <a:avLst/>
          </a:prstGeom>
        </p:spPr>
        <p:txBody>
          <a:bodyPr anchor="ctr" anchorCtr="0"/>
          <a:lstStyle>
            <a:lvl1pPr algn="ctr">
              <a:defRPr sz="4800" b="0" cap="none">
                <a:solidFill>
                  <a:srgbClr val="FFFFFF"/>
                </a:solidFill>
              </a:defRPr>
            </a:lvl1pPr>
          </a:lstStyle>
          <a:p>
            <a:r>
              <a:rPr lang="en-GB" noProof="0"/>
              <a:t>Click to insert title</a:t>
            </a:r>
            <a:endParaRPr lang="en-GB" noProof="0" dirty="0"/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="" xmlns:a16="http://schemas.microsoft.com/office/drawing/2014/main" id="{46BC13EF-14E1-4771-8FD5-8C7FF09671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1182" y="3403405"/>
            <a:ext cx="11248050" cy="150018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600">
                <a:solidFill>
                  <a:srgbClr val="FFFFFF"/>
                </a:solidFill>
              </a:defRPr>
            </a:lvl1pPr>
            <a:lvl2pPr marL="60953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61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815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69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7234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677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6312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insert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8273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34343" y="17169"/>
            <a:ext cx="12104564" cy="6831732"/>
            <a:chOff x="25760" y="12876"/>
            <a:chExt cx="9079605" cy="5123799"/>
          </a:xfrm>
        </p:grpSpPr>
        <p:sp>
          <p:nvSpPr>
            <p:cNvPr id="7" name="Rectangle 6"/>
            <p:cNvSpPr/>
            <p:nvPr userDrawn="1"/>
          </p:nvSpPr>
          <p:spPr>
            <a:xfrm>
              <a:off x="25761" y="12876"/>
              <a:ext cx="9079604" cy="4808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3" name="Rechthoek 3"/>
            <p:cNvSpPr/>
            <p:nvPr userDrawn="1"/>
          </p:nvSpPr>
          <p:spPr>
            <a:xfrm>
              <a:off x="25760" y="4727242"/>
              <a:ext cx="1366311" cy="409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</p:grp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048"/>
            <a:ext cx="12190413" cy="6851904"/>
          </a:xfrm>
          <a:prstGeom prst="rect">
            <a:avLst/>
          </a:prstGeom>
        </p:spPr>
      </p:pic>
      <p:pic>
        <p:nvPicPr>
          <p:cNvPr id="6" name="Afbeelding 3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23" y="4320988"/>
            <a:ext cx="11141968" cy="1945741"/>
          </a:xfrm>
          <a:prstGeom prst="rect">
            <a:avLst/>
          </a:prstGeom>
          <a:effectLst/>
        </p:spPr>
      </p:pic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654501" y="4419600"/>
            <a:ext cx="10872610" cy="17212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3600" b="0" cap="none">
                <a:solidFill>
                  <a:srgbClr val="FFFFFF"/>
                </a:solidFill>
              </a:defRPr>
            </a:lvl1pPr>
          </a:lstStyle>
          <a:p>
            <a:r>
              <a:rPr lang="en-GB" noProof="0"/>
              <a:t>Click to insert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1347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79AC193C-0A87-4DAA-ADA2-013FEBE04A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999" y="216000"/>
            <a:ext cx="10440000" cy="432000"/>
          </a:xfrm>
        </p:spPr>
        <p:txBody>
          <a:bodyPr/>
          <a:lstStyle>
            <a:lvl1pPr>
              <a:defRPr>
                <a:solidFill>
                  <a:srgbClr val="F6921E"/>
                </a:solidFill>
              </a:defRPr>
            </a:lvl1pPr>
          </a:lstStyle>
          <a:p>
            <a:r>
              <a:rPr lang="en-GB"/>
              <a:t>Click to insert title</a:t>
            </a:r>
            <a:endParaRPr lang="en-GB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40000" y="1079995"/>
            <a:ext cx="5040000" cy="561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rgbClr val="575757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Click to insert text, picture or chart</a:t>
            </a:r>
          </a:p>
          <a:p>
            <a:pPr lvl="2"/>
            <a:r>
              <a:rPr lang="en-GB" noProof="0" dirty="0"/>
              <a:t>First level</a:t>
            </a:r>
          </a:p>
          <a:p>
            <a:pPr lvl="3"/>
            <a:r>
              <a:rPr lang="en-GB" noProof="0" dirty="0"/>
              <a:t>Second level</a:t>
            </a:r>
          </a:p>
          <a:p>
            <a:pPr lvl="4"/>
            <a:r>
              <a:rPr lang="en-GB" noProof="0" dirty="0"/>
              <a:t>Third level</a:t>
            </a:r>
          </a:p>
        </p:txBody>
      </p:sp>
      <p:pic>
        <p:nvPicPr>
          <p:cNvPr id="3" name="Picture 2" descr="A person posing for the camera&#10;&#10;Description generated with very high confidence">
            <a:extLst>
              <a:ext uri="{FF2B5EF4-FFF2-40B4-BE49-F238E27FC236}">
                <a16:creationId xmlns="" xmlns:a16="http://schemas.microsoft.com/office/drawing/2014/main" id="{8B1BB960-14F3-4898-B467-71AD99C0F8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6400" y="1079995"/>
            <a:ext cx="5040560" cy="56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6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540000" y="216000"/>
            <a:ext cx="10440000" cy="432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GB"/>
              <a:t>Click to insert title</a:t>
            </a:r>
            <a:endParaRPr lang="en-GB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40000" y="1080000"/>
            <a:ext cx="10440000" cy="561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  <a:p>
            <a:pPr lvl="6"/>
            <a:endParaRPr lang="en-GB" dirty="0"/>
          </a:p>
        </p:txBody>
      </p:sp>
      <p:cxnSp>
        <p:nvCxnSpPr>
          <p:cNvPr id="10" name="Lige forbindelse 26"/>
          <p:cNvCxnSpPr/>
          <p:nvPr/>
        </p:nvCxnSpPr>
        <p:spPr>
          <a:xfrm>
            <a:off x="531290" y="836712"/>
            <a:ext cx="11664000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Lige forbindelse 56"/>
          <p:cNvCxnSpPr/>
          <p:nvPr/>
        </p:nvCxnSpPr>
        <p:spPr>
          <a:xfrm flipV="1">
            <a:off x="11198004" y="837223"/>
            <a:ext cx="1" cy="32400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7561" y="7305776"/>
            <a:ext cx="2242839" cy="43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9276" y="7317432"/>
            <a:ext cx="6758285" cy="43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1239376" y="6620014"/>
            <a:ext cx="46990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" tIns="0" rIns="0" bIns="0">
            <a:spAutoFit/>
          </a:bodyPr>
          <a:lstStyle/>
          <a:p>
            <a:pPr marL="0" algn="l" defTabSz="914400" rtl="0" eaLnBrk="1" latinLnBrk="0" hangingPunct="1"/>
            <a:fld id="{8C187041-6851-4346-9A1E-BFDBA2A3EB28}" type="slidenum">
              <a:rPr lang="en-GB" sz="1000" kern="120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pPr marL="0" algn="l" defTabSz="914400" rtl="0" eaLnBrk="1" latinLnBrk="0" hangingPunct="1"/>
              <a:t>‹#›</a:t>
            </a:fld>
            <a:endParaRPr lang="en-GB" sz="1000" kern="1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cxnSp>
        <p:nvCxnSpPr>
          <p:cNvPr id="13" name="Lige forbindelse 56"/>
          <p:cNvCxnSpPr/>
          <p:nvPr/>
        </p:nvCxnSpPr>
        <p:spPr>
          <a:xfrm flipV="1">
            <a:off x="11195745" y="6605622"/>
            <a:ext cx="0" cy="25200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clipart&#10;&#10;Description generated with high confidence">
            <a:extLst>
              <a:ext uri="{FF2B5EF4-FFF2-40B4-BE49-F238E27FC236}">
                <a16:creationId xmlns="" xmlns:a16="http://schemas.microsoft.com/office/drawing/2014/main" id="{49B96CE4-C55F-4123-BFCF-A5284FF5024D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2800" y="910800"/>
            <a:ext cx="900000" cy="2596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38" r:id="rId2"/>
    <p:sldLayoutId id="2147483707" r:id="rId3"/>
    <p:sldLayoutId id="2147483703" r:id="rId4"/>
    <p:sldLayoutId id="2147483706" r:id="rId5"/>
    <p:sldLayoutId id="2147483756" r:id="rId6"/>
    <p:sldLayoutId id="2147483754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−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008000" indent="-252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−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008000" indent="-252000" algn="l" defTabSz="9144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−"/>
        <a:defRPr sz="1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6pPr>
      <a:lvl7pPr marL="1008000" indent="-252000" algn="l" defTabSz="9144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7pPr>
      <a:lvl8pPr marL="1008000" indent="-252000" algn="l" defTabSz="9144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Clr>
          <a:schemeClr val="accent1"/>
        </a:buClr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8pPr>
      <a:lvl9pPr marL="1008000" indent="-252000" algn="l" defTabSz="914400" rtl="0" eaLnBrk="1" latinLnBrk="0" hangingPunct="1">
        <a:lnSpc>
          <a:spcPct val="125000"/>
        </a:lnSpc>
        <a:spcBef>
          <a:spcPts val="0"/>
        </a:spcBef>
        <a:spcAft>
          <a:spcPts val="600"/>
        </a:spcAft>
        <a:buClr>
          <a:schemeClr val="accent1"/>
        </a:buClr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558A5D-6B5C-4C56-8E05-4EA9C462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smtClean="0"/>
              <a:t>   </a:t>
            </a:r>
            <a:r>
              <a:rPr lang="en-GB" sz="5400" dirty="0" smtClean="0"/>
              <a:t>Flyweight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353916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if I have a green apple?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apple1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Fruit.make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("Apple",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Weight(520), new Price(0,59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apple2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Fruit.make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("Apple",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new Weight(520), new Price(0,59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apple2.setColor(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Color.GREEN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743278" y="3429000"/>
            <a:ext cx="1656184" cy="2088232"/>
            <a:chOff x="4583038" y="2060848"/>
            <a:chExt cx="1368152" cy="2088232"/>
          </a:xfrm>
        </p:grpSpPr>
        <p:sp>
          <p:nvSpPr>
            <p:cNvPr id="5" name="Rounded Rectangle 4"/>
            <p:cNvSpPr/>
            <p:nvPr/>
          </p:nvSpPr>
          <p:spPr>
            <a:xfrm>
              <a:off x="4583038" y="2420888"/>
              <a:ext cx="1368152" cy="172819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1400" dirty="0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Shared</a:t>
              </a:r>
            </a:p>
            <a:p>
              <a:pPr algn="ctr">
                <a:lnSpc>
                  <a:spcPct val="125000"/>
                </a:lnSpc>
              </a:pPr>
              <a:endParaRPr lang="en-GB" sz="1400" dirty="0" smtClean="0">
                <a:latin typeface="Century Gothic" panose="020B0502020202020204" pitchFamily="34" charset="0"/>
              </a:endParaRPr>
            </a:p>
            <a:p>
              <a:pPr algn="ctr">
                <a:lnSpc>
                  <a:spcPct val="125000"/>
                </a:lnSpc>
              </a:pPr>
              <a:r>
                <a:rPr lang="en-GB" sz="1400" dirty="0" smtClean="0">
                  <a:latin typeface="Century Gothic" panose="020B0502020202020204" pitchFamily="34" charset="0"/>
                </a:rPr>
                <a:t>Weight</a:t>
              </a:r>
            </a:p>
            <a:p>
              <a:pPr algn="ctr">
                <a:lnSpc>
                  <a:spcPct val="125000"/>
                </a:lnSpc>
              </a:pPr>
              <a:r>
                <a:rPr lang="en-GB" sz="1400" dirty="0" smtClean="0">
                  <a:latin typeface="Century Gothic" panose="020B0502020202020204" pitchFamily="34" charset="0"/>
                </a:rPr>
                <a:t>Price</a:t>
              </a:r>
              <a:endParaRPr lang="nl-NL" sz="1400" dirty="0" err="1" smtClean="0">
                <a:latin typeface="Century Gothic" panose="020B0502020202020204" pitchFamily="34" charset="0"/>
              </a:endParaRPr>
            </a:p>
          </p:txBody>
        </p:sp>
        <p:sp>
          <p:nvSpPr>
            <p:cNvPr id="6" name="Round Same Side Corner Rectangle 5"/>
            <p:cNvSpPr/>
            <p:nvPr/>
          </p:nvSpPr>
          <p:spPr>
            <a:xfrm>
              <a:off x="4583038" y="2060848"/>
              <a:ext cx="1368152" cy="576064"/>
            </a:xfrm>
            <a:prstGeom prst="round2Same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2000" b="1" dirty="0" smtClean="0">
                  <a:latin typeface="Century Gothic" panose="020B0502020202020204" pitchFamily="34" charset="0"/>
                </a:rPr>
                <a:t>Fruit</a:t>
              </a:r>
              <a:endParaRPr lang="nl-NL" sz="2000" b="1" dirty="0" err="1" smtClean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263558" y="3429000"/>
            <a:ext cx="1656184" cy="2088232"/>
            <a:chOff x="4583038" y="2060848"/>
            <a:chExt cx="1368152" cy="2088232"/>
          </a:xfrm>
        </p:grpSpPr>
        <p:sp>
          <p:nvSpPr>
            <p:cNvPr id="8" name="Rounded Rectangle 7"/>
            <p:cNvSpPr/>
            <p:nvPr/>
          </p:nvSpPr>
          <p:spPr>
            <a:xfrm>
              <a:off x="4583038" y="2420888"/>
              <a:ext cx="1368152" cy="172819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14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Name</a:t>
              </a:r>
            </a:p>
            <a:p>
              <a:pPr algn="ctr">
                <a:lnSpc>
                  <a:spcPct val="125000"/>
                </a:lnSpc>
              </a:pPr>
              <a:r>
                <a:rPr lang="en-GB" sz="1400" dirty="0" err="1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Color</a:t>
              </a:r>
              <a:endParaRPr lang="en-GB" sz="1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pPr algn="ctr">
                <a:lnSpc>
                  <a:spcPct val="125000"/>
                </a:lnSpc>
              </a:pPr>
              <a:endParaRPr lang="en-GB" sz="1400" dirty="0">
                <a:latin typeface="Century Gothic" panose="020B0502020202020204" pitchFamily="34" charset="0"/>
              </a:endParaRPr>
            </a:p>
            <a:p>
              <a:pPr algn="ctr">
                <a:lnSpc>
                  <a:spcPct val="125000"/>
                </a:lnSpc>
              </a:pPr>
              <a:endParaRPr lang="en-GB" sz="1400" dirty="0">
                <a:latin typeface="Century Gothic" panose="020B0502020202020204" pitchFamily="34" charset="0"/>
              </a:endParaRPr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4583038" y="2060848"/>
              <a:ext cx="1368152" cy="576064"/>
            </a:xfrm>
            <a:prstGeom prst="round2Same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2000" b="1" dirty="0" smtClean="0">
                  <a:latin typeface="Century Gothic" panose="020B0502020202020204" pitchFamily="34" charset="0"/>
                </a:rPr>
                <a:t>FruitShared</a:t>
              </a:r>
              <a:endParaRPr lang="nl-NL" sz="2000" b="1" dirty="0" err="1" smtClean="0">
                <a:latin typeface="Century Gothic" panose="020B0502020202020204" pitchFamily="34" charset="0"/>
              </a:endParaRPr>
            </a:p>
          </p:txBody>
        </p:sp>
      </p:grpSp>
      <p:cxnSp>
        <p:nvCxnSpPr>
          <p:cNvPr id="10" name="Elbow Connector 9"/>
          <p:cNvCxnSpPr>
            <a:endCxn id="9" idx="2"/>
          </p:cNvCxnSpPr>
          <p:nvPr/>
        </p:nvCxnSpPr>
        <p:spPr>
          <a:xfrm flipV="1">
            <a:off x="8111430" y="3717032"/>
            <a:ext cx="1152128" cy="504056"/>
          </a:xfrm>
          <a:prstGeom prst="bentConnector3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16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to use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COPY!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8753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E1D578-FB7C-4BC3-B899-D2028193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Java: String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9E4D10E-7680-4FAA-9295-2B664029A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40000"/>
                    <a:lumOff val="60000"/>
                  </a:schemeClr>
                </a:solidFill>
              </a:rPr>
              <a:t>https://github.com/markKL1/flyweight</a:t>
            </a:r>
          </a:p>
        </p:txBody>
      </p:sp>
      <p:pic>
        <p:nvPicPr>
          <p:cNvPr id="4" name="Picture 3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990" y="1988840"/>
            <a:ext cx="3482121" cy="33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15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Java: Integer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solidFill>
                  <a:srgbClr val="006600"/>
                </a:solidFill>
              </a:rPr>
              <a:t>Integer </a:t>
            </a:r>
            <a:r>
              <a:rPr lang="nl-NL" dirty="0">
                <a:solidFill>
                  <a:srgbClr val="0066FF"/>
                </a:solidFill>
              </a:rPr>
              <a:t>a </a:t>
            </a:r>
            <a:r>
              <a:rPr lang="nl-NL" dirty="0">
                <a:solidFill>
                  <a:srgbClr val="0000FF"/>
                </a:solidFill>
              </a:rPr>
              <a:t>= 127, </a:t>
            </a:r>
            <a:r>
              <a:rPr lang="nl-NL" dirty="0">
                <a:solidFill>
                  <a:srgbClr val="0066FF"/>
                </a:solidFill>
              </a:rPr>
              <a:t>b </a:t>
            </a:r>
            <a:r>
              <a:rPr lang="nl-NL" dirty="0">
                <a:solidFill>
                  <a:srgbClr val="0000FF"/>
                </a:solidFill>
              </a:rPr>
              <a:t>= 127;</a:t>
            </a:r>
            <a:br>
              <a:rPr lang="nl-NL" dirty="0">
                <a:solidFill>
                  <a:srgbClr val="0000FF"/>
                </a:solidFill>
              </a:rPr>
            </a:br>
            <a:r>
              <a:rPr lang="nl-NL" dirty="0">
                <a:solidFill>
                  <a:srgbClr val="006600"/>
                </a:solidFill>
              </a:rPr>
              <a:t>System</a:t>
            </a:r>
            <a:r>
              <a:rPr lang="nl-NL" dirty="0">
                <a:solidFill>
                  <a:srgbClr val="0000FF"/>
                </a:solidFill>
              </a:rPr>
              <a:t>.</a:t>
            </a:r>
            <a:r>
              <a:rPr lang="nl-NL" b="1" i="1" dirty="0">
                <a:solidFill>
                  <a:srgbClr val="660E7A"/>
                </a:solidFill>
              </a:rPr>
              <a:t>out</a:t>
            </a:r>
            <a:r>
              <a:rPr lang="nl-NL" dirty="0">
                <a:solidFill>
                  <a:srgbClr val="0000FF"/>
                </a:solidFill>
              </a:rPr>
              <a:t>.</a:t>
            </a:r>
            <a:r>
              <a:rPr lang="nl-NL" dirty="0">
                <a:solidFill>
                  <a:srgbClr val="000099"/>
                </a:solidFill>
              </a:rPr>
              <a:t>println(</a:t>
            </a:r>
            <a:r>
              <a:rPr lang="nl-NL" dirty="0">
                <a:solidFill>
                  <a:srgbClr val="0066FF"/>
                </a:solidFill>
              </a:rPr>
              <a:t>a </a:t>
            </a:r>
            <a:r>
              <a:rPr lang="nl-NL" dirty="0">
                <a:solidFill>
                  <a:srgbClr val="0000FF"/>
                </a:solidFill>
              </a:rPr>
              <a:t>== </a:t>
            </a:r>
            <a:r>
              <a:rPr lang="nl-NL" dirty="0">
                <a:solidFill>
                  <a:srgbClr val="0066FF"/>
                </a:solidFill>
              </a:rPr>
              <a:t>b</a:t>
            </a:r>
            <a:r>
              <a:rPr lang="nl-NL" dirty="0">
                <a:solidFill>
                  <a:srgbClr val="000099"/>
                </a:solidFill>
              </a:rPr>
              <a:t>)</a:t>
            </a:r>
            <a:r>
              <a:rPr lang="nl-NL" dirty="0">
                <a:solidFill>
                  <a:srgbClr val="0000FF"/>
                </a:solidFill>
              </a:rPr>
              <a:t>;</a:t>
            </a:r>
            <a:br>
              <a:rPr lang="nl-NL" dirty="0">
                <a:solidFill>
                  <a:srgbClr val="0000FF"/>
                </a:solidFill>
              </a:rPr>
            </a:br>
            <a:r>
              <a:rPr lang="nl-NL" dirty="0">
                <a:solidFill>
                  <a:srgbClr val="FF9900"/>
                </a:solidFill>
              </a:rPr>
              <a:t>// </a:t>
            </a:r>
            <a:r>
              <a:rPr lang="nl-NL" dirty="0" smtClean="0">
                <a:solidFill>
                  <a:srgbClr val="FF9900"/>
                </a:solidFill>
              </a:rPr>
              <a:t>true</a:t>
            </a:r>
          </a:p>
          <a:p>
            <a:pPr marL="0" indent="0">
              <a:buNone/>
            </a:pPr>
            <a:r>
              <a:rPr lang="nl-NL" dirty="0">
                <a:solidFill>
                  <a:srgbClr val="FF9900"/>
                </a:solidFill>
              </a:rPr>
              <a:t/>
            </a:r>
            <a:br>
              <a:rPr lang="nl-NL" dirty="0">
                <a:solidFill>
                  <a:srgbClr val="FF9900"/>
                </a:solidFill>
              </a:rPr>
            </a:br>
            <a:r>
              <a:rPr lang="nl-NL" dirty="0">
                <a:solidFill>
                  <a:srgbClr val="006600"/>
                </a:solidFill>
              </a:rPr>
              <a:t>Integer </a:t>
            </a:r>
            <a:r>
              <a:rPr lang="nl-NL" dirty="0">
                <a:solidFill>
                  <a:srgbClr val="0066FF"/>
                </a:solidFill>
              </a:rPr>
              <a:t>c </a:t>
            </a:r>
            <a:r>
              <a:rPr lang="nl-NL" dirty="0">
                <a:solidFill>
                  <a:srgbClr val="0000FF"/>
                </a:solidFill>
              </a:rPr>
              <a:t>= 128, </a:t>
            </a:r>
            <a:r>
              <a:rPr lang="nl-NL" dirty="0">
                <a:solidFill>
                  <a:srgbClr val="0066FF"/>
                </a:solidFill>
              </a:rPr>
              <a:t>d </a:t>
            </a:r>
            <a:r>
              <a:rPr lang="nl-NL" dirty="0">
                <a:solidFill>
                  <a:srgbClr val="0000FF"/>
                </a:solidFill>
              </a:rPr>
              <a:t>= 128;</a:t>
            </a:r>
            <a:br>
              <a:rPr lang="nl-NL" dirty="0">
                <a:solidFill>
                  <a:srgbClr val="0000FF"/>
                </a:solidFill>
              </a:rPr>
            </a:br>
            <a:r>
              <a:rPr lang="nl-NL" dirty="0">
                <a:solidFill>
                  <a:srgbClr val="006600"/>
                </a:solidFill>
              </a:rPr>
              <a:t>System</a:t>
            </a:r>
            <a:r>
              <a:rPr lang="nl-NL" dirty="0">
                <a:solidFill>
                  <a:srgbClr val="0000FF"/>
                </a:solidFill>
              </a:rPr>
              <a:t>.</a:t>
            </a:r>
            <a:r>
              <a:rPr lang="nl-NL" b="1" i="1" dirty="0">
                <a:solidFill>
                  <a:srgbClr val="660E7A"/>
                </a:solidFill>
              </a:rPr>
              <a:t>out</a:t>
            </a:r>
            <a:r>
              <a:rPr lang="nl-NL" dirty="0">
                <a:solidFill>
                  <a:srgbClr val="0000FF"/>
                </a:solidFill>
              </a:rPr>
              <a:t>.</a:t>
            </a:r>
            <a:r>
              <a:rPr lang="nl-NL" dirty="0">
                <a:solidFill>
                  <a:srgbClr val="000099"/>
                </a:solidFill>
              </a:rPr>
              <a:t>println(</a:t>
            </a:r>
            <a:r>
              <a:rPr lang="nl-NL" dirty="0">
                <a:solidFill>
                  <a:srgbClr val="0066FF"/>
                </a:solidFill>
              </a:rPr>
              <a:t>c </a:t>
            </a:r>
            <a:r>
              <a:rPr lang="nl-NL" dirty="0">
                <a:solidFill>
                  <a:srgbClr val="0000FF"/>
                </a:solidFill>
              </a:rPr>
              <a:t>==  </a:t>
            </a:r>
            <a:r>
              <a:rPr lang="nl-NL" dirty="0">
                <a:solidFill>
                  <a:srgbClr val="0066FF"/>
                </a:solidFill>
              </a:rPr>
              <a:t>d</a:t>
            </a:r>
            <a:r>
              <a:rPr lang="nl-NL" dirty="0">
                <a:solidFill>
                  <a:srgbClr val="000099"/>
                </a:solidFill>
              </a:rPr>
              <a:t>)</a:t>
            </a:r>
            <a:r>
              <a:rPr lang="nl-NL" dirty="0">
                <a:solidFill>
                  <a:srgbClr val="0000FF"/>
                </a:solidFill>
              </a:rPr>
              <a:t>;</a:t>
            </a:r>
            <a:br>
              <a:rPr lang="nl-NL" dirty="0">
                <a:solidFill>
                  <a:srgbClr val="0000FF"/>
                </a:solidFill>
              </a:rPr>
            </a:br>
            <a:r>
              <a:rPr lang="nl-NL" dirty="0">
                <a:solidFill>
                  <a:srgbClr val="FF9900"/>
                </a:solidFill>
              </a:rPr>
              <a:t>// false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745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QIS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No</a:t>
            </a:r>
          </a:p>
          <a:p>
            <a:r>
              <a:rPr lang="en-GB" dirty="0" smtClean="0"/>
              <a:t>Why not?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717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to use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COPY!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321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Memory use</a:t>
            </a:r>
          </a:p>
          <a:p>
            <a:r>
              <a:rPr lang="en-GB" dirty="0" smtClean="0"/>
              <a:t>Object creation (allocation)</a:t>
            </a:r>
          </a:p>
          <a:p>
            <a:r>
              <a:rPr lang="en-GB" dirty="0" smtClean="0"/>
              <a:t>Equality comparison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210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to use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COPY!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4993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795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95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Flyweight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TOC HERE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5960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14812" y="764704"/>
            <a:ext cx="10272963" cy="6093296"/>
          </a:xfrm>
        </p:spPr>
        <p:txBody>
          <a:bodyPr/>
          <a:lstStyle/>
          <a:p>
            <a:r>
              <a:rPr lang="en-GB" dirty="0" smtClean="0"/>
              <a:t>Performance</a:t>
            </a:r>
          </a:p>
          <a:p>
            <a:pPr lvl="1"/>
            <a:r>
              <a:rPr lang="en-GB" dirty="0" smtClean="0"/>
              <a:t>Allocation is slow, and objects take space (JVM good at this) (arena)</a:t>
            </a:r>
          </a:p>
          <a:p>
            <a:pPr lvl="1"/>
            <a:r>
              <a:rPr lang="en-GB" dirty="0" smtClean="0"/>
              <a:t>Faster comparison (== vs equals)</a:t>
            </a:r>
          </a:p>
          <a:p>
            <a:r>
              <a:rPr lang="en-GB" dirty="0" smtClean="0"/>
              <a:t>How to do partial flyweight?</a:t>
            </a:r>
          </a:p>
          <a:p>
            <a:r>
              <a:rPr lang="en-GB" dirty="0" smtClean="0"/>
              <a:t>Factory method / abstract factory / builder / (language support)</a:t>
            </a:r>
          </a:p>
          <a:p>
            <a:r>
              <a:rPr lang="en-GB" dirty="0" smtClean="0"/>
              <a:t>How to do hashing?</a:t>
            </a:r>
          </a:p>
          <a:p>
            <a:r>
              <a:rPr lang="en-GB" dirty="0" smtClean="0"/>
              <a:t>Immutability</a:t>
            </a:r>
          </a:p>
          <a:p>
            <a:r>
              <a:rPr lang="en-GB" dirty="0" smtClean="0"/>
              <a:t>Multithreading / singleton / (Rust)</a:t>
            </a:r>
          </a:p>
          <a:p>
            <a:pPr lvl="1"/>
            <a:r>
              <a:rPr lang="en-GB" dirty="0" smtClean="0"/>
              <a:t>Global state not so bad because add-only and immutable</a:t>
            </a:r>
          </a:p>
          <a:p>
            <a:pPr lvl="1"/>
            <a:r>
              <a:rPr lang="en-GB" dirty="0" smtClean="0"/>
              <a:t>Also, the flyweights themselves are a bit like singletons, but one per data instead of per class</a:t>
            </a:r>
          </a:p>
          <a:p>
            <a:r>
              <a:rPr lang="en-GB" dirty="0" smtClean="0"/>
              <a:t>Similarity to Prototype (prototype inheritance, but the pattern?)</a:t>
            </a:r>
          </a:p>
          <a:p>
            <a:r>
              <a:rPr lang="en-GB" dirty="0" smtClean="0"/>
              <a:t>Examples in Java (and other languages)</a:t>
            </a:r>
          </a:p>
          <a:p>
            <a:pPr lvl="1"/>
            <a:r>
              <a:rPr lang="en-GB" dirty="0" smtClean="0"/>
              <a:t>Pitfall example if 1==1 and 129==129</a:t>
            </a:r>
          </a:p>
          <a:p>
            <a:r>
              <a:rPr lang="en-GB" dirty="0" smtClean="0"/>
              <a:t>Multiple flyweights per object</a:t>
            </a:r>
          </a:p>
          <a:p>
            <a:r>
              <a:rPr lang="en-GB" dirty="0" smtClean="0"/>
              <a:t>Only cache state, or delegate functionality?</a:t>
            </a:r>
          </a:p>
          <a:p>
            <a:pPr lvl="1"/>
            <a:r>
              <a:rPr lang="en-GB" dirty="0" smtClean="0"/>
              <a:t>Since it’s optimization pattern, based on size</a:t>
            </a:r>
          </a:p>
        </p:txBody>
      </p:sp>
    </p:spTree>
    <p:extLst>
      <p:ext uri="{BB962C8B-B14F-4D97-AF65-F5344CB8AC3E}">
        <p14:creationId xmlns:p14="http://schemas.microsoft.com/office/powerpoint/2010/main" val="81039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14812" y="764704"/>
            <a:ext cx="10272963" cy="6093296"/>
          </a:xfrm>
        </p:spPr>
        <p:txBody>
          <a:bodyPr/>
          <a:lstStyle/>
          <a:p>
            <a:r>
              <a:rPr lang="en-GB" dirty="0"/>
              <a:t>Ever decrease? (cache) – how to track used/unused?</a:t>
            </a:r>
            <a:endParaRPr lang="nl-NL" dirty="0"/>
          </a:p>
          <a:p>
            <a:r>
              <a:rPr lang="en-GB" dirty="0" smtClean="0"/>
              <a:t>Instead of 3 flyweights with 100 objects each, make 3 classes?</a:t>
            </a:r>
          </a:p>
          <a:p>
            <a:pPr lvl="1"/>
            <a:r>
              <a:rPr lang="en-GB" dirty="0" smtClean="0"/>
              <a:t>When thinking of examples, easy to imagine things that should be classes, like Claim states</a:t>
            </a:r>
          </a:p>
          <a:p>
            <a:r>
              <a:rPr lang="en-GB" dirty="0" smtClean="0"/>
              <a:t>If the repeated data forms a logical object, it’s not a flyweight anymore. E.g. the payment data for payment lines, or the customer for a claim.</a:t>
            </a:r>
          </a:p>
          <a:p>
            <a:pPr lvl="1"/>
            <a:r>
              <a:rPr lang="en-GB" dirty="0" smtClean="0"/>
              <a:t>It’s really a faint line; if any functionality is different it should be a class</a:t>
            </a:r>
          </a:p>
          <a:p>
            <a:r>
              <a:rPr lang="en-GB" dirty="0"/>
              <a:t>No use in QIS (imaginable?)</a:t>
            </a:r>
          </a:p>
          <a:p>
            <a:r>
              <a:rPr lang="en-GB" dirty="0" smtClean="0"/>
              <a:t>State pattern</a:t>
            </a:r>
          </a:p>
          <a:p>
            <a:endParaRPr lang="en-GB" dirty="0"/>
          </a:p>
          <a:p>
            <a:r>
              <a:rPr lang="en-GB" b="1" dirty="0" smtClean="0"/>
              <a:t>Jorrit: something about how complex it can get!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01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0084C6B3-FA70-4098-BBEB-C4F6B636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65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it?</a:t>
            </a:r>
            <a:endParaRPr lang="nl-NL" dirty="0"/>
          </a:p>
        </p:txBody>
      </p:sp>
      <p:grpSp>
        <p:nvGrpSpPr>
          <p:cNvPr id="21" name="Group 20"/>
          <p:cNvGrpSpPr/>
          <p:nvPr/>
        </p:nvGrpSpPr>
        <p:grpSpPr>
          <a:xfrm>
            <a:off x="1990750" y="2420888"/>
            <a:ext cx="1584176" cy="2088232"/>
            <a:chOff x="4583038" y="2060848"/>
            <a:chExt cx="1368152" cy="2088232"/>
          </a:xfrm>
        </p:grpSpPr>
        <p:sp>
          <p:nvSpPr>
            <p:cNvPr id="19" name="Rounded Rectangle 18"/>
            <p:cNvSpPr/>
            <p:nvPr/>
          </p:nvSpPr>
          <p:spPr>
            <a:xfrm>
              <a:off x="4583038" y="2420888"/>
              <a:ext cx="1368152" cy="172819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1400" dirty="0" smtClean="0">
                  <a:latin typeface="Century Gothic" panose="020B0502020202020204" pitchFamily="34" charset="0"/>
                </a:rPr>
                <a:t>Name</a:t>
              </a:r>
            </a:p>
            <a:p>
              <a:pPr algn="ctr">
                <a:lnSpc>
                  <a:spcPct val="125000"/>
                </a:lnSpc>
              </a:pPr>
              <a:r>
                <a:rPr lang="en-GB" sz="1400" dirty="0" err="1" smtClean="0">
                  <a:latin typeface="Century Gothic" panose="020B0502020202020204" pitchFamily="34" charset="0"/>
                </a:rPr>
                <a:t>Color</a:t>
              </a:r>
              <a:endParaRPr lang="en-GB" sz="1400" dirty="0" smtClean="0">
                <a:latin typeface="Century Gothic" panose="020B0502020202020204" pitchFamily="34" charset="0"/>
              </a:endParaRPr>
            </a:p>
            <a:p>
              <a:pPr algn="ctr">
                <a:lnSpc>
                  <a:spcPct val="125000"/>
                </a:lnSpc>
              </a:pPr>
              <a:r>
                <a:rPr lang="en-GB" sz="1400" dirty="0" smtClean="0">
                  <a:latin typeface="Century Gothic" panose="020B0502020202020204" pitchFamily="34" charset="0"/>
                </a:rPr>
                <a:t>Weight</a:t>
              </a:r>
            </a:p>
            <a:p>
              <a:pPr algn="ctr">
                <a:lnSpc>
                  <a:spcPct val="125000"/>
                </a:lnSpc>
              </a:pPr>
              <a:r>
                <a:rPr lang="en-GB" sz="1400" dirty="0" smtClean="0">
                  <a:latin typeface="Century Gothic" panose="020B0502020202020204" pitchFamily="34" charset="0"/>
                </a:rPr>
                <a:t>Price</a:t>
              </a:r>
              <a:endParaRPr lang="nl-NL" sz="1400" dirty="0" err="1" smtClean="0">
                <a:latin typeface="Century Gothic" panose="020B0502020202020204" pitchFamily="34" charset="0"/>
              </a:endParaRPr>
            </a:p>
          </p:txBody>
        </p:sp>
        <p:sp>
          <p:nvSpPr>
            <p:cNvPr id="18" name="Round Same Side Corner Rectangle 17"/>
            <p:cNvSpPr/>
            <p:nvPr/>
          </p:nvSpPr>
          <p:spPr>
            <a:xfrm>
              <a:off x="4583038" y="2060848"/>
              <a:ext cx="1368152" cy="576064"/>
            </a:xfrm>
            <a:prstGeom prst="round2Same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2000" b="1" dirty="0" smtClean="0">
                  <a:latin typeface="Century Gothic" panose="020B0502020202020204" pitchFamily="34" charset="0"/>
                </a:rPr>
                <a:t>Fruit</a:t>
              </a:r>
              <a:endParaRPr lang="nl-NL" sz="2000" b="1" dirty="0" err="1" smtClean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095206" y="1124744"/>
            <a:ext cx="1656184" cy="2088232"/>
            <a:chOff x="4583038" y="2060848"/>
            <a:chExt cx="1368152" cy="2088232"/>
          </a:xfrm>
        </p:grpSpPr>
        <p:sp>
          <p:nvSpPr>
            <p:cNvPr id="23" name="Rounded Rectangle 22"/>
            <p:cNvSpPr/>
            <p:nvPr/>
          </p:nvSpPr>
          <p:spPr>
            <a:xfrm>
              <a:off x="4583038" y="2420888"/>
              <a:ext cx="1368152" cy="172819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1400" dirty="0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Shared</a:t>
              </a:r>
            </a:p>
            <a:p>
              <a:pPr algn="ctr">
                <a:lnSpc>
                  <a:spcPct val="125000"/>
                </a:lnSpc>
              </a:pPr>
              <a:endParaRPr lang="en-GB" sz="1400" dirty="0" smtClean="0">
                <a:latin typeface="Century Gothic" panose="020B0502020202020204" pitchFamily="34" charset="0"/>
              </a:endParaRPr>
            </a:p>
            <a:p>
              <a:pPr algn="ctr">
                <a:lnSpc>
                  <a:spcPct val="125000"/>
                </a:lnSpc>
              </a:pPr>
              <a:r>
                <a:rPr lang="en-GB" sz="1400" dirty="0" smtClean="0">
                  <a:latin typeface="Century Gothic" panose="020B0502020202020204" pitchFamily="34" charset="0"/>
                </a:rPr>
                <a:t>Weight</a:t>
              </a:r>
            </a:p>
            <a:p>
              <a:pPr algn="ctr">
                <a:lnSpc>
                  <a:spcPct val="125000"/>
                </a:lnSpc>
              </a:pPr>
              <a:r>
                <a:rPr lang="en-GB" sz="1400" dirty="0" smtClean="0">
                  <a:latin typeface="Century Gothic" panose="020B0502020202020204" pitchFamily="34" charset="0"/>
                </a:rPr>
                <a:t>Price</a:t>
              </a:r>
              <a:endParaRPr lang="nl-NL" sz="1400" dirty="0" err="1" smtClean="0">
                <a:latin typeface="Century Gothic" panose="020B0502020202020204" pitchFamily="34" charset="0"/>
              </a:endParaRPr>
            </a:p>
          </p:txBody>
        </p:sp>
        <p:sp>
          <p:nvSpPr>
            <p:cNvPr id="24" name="Round Same Side Corner Rectangle 23"/>
            <p:cNvSpPr/>
            <p:nvPr/>
          </p:nvSpPr>
          <p:spPr>
            <a:xfrm>
              <a:off x="4583038" y="2060848"/>
              <a:ext cx="1368152" cy="576064"/>
            </a:xfrm>
            <a:prstGeom prst="round2Same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2000" b="1" dirty="0" smtClean="0">
                  <a:latin typeface="Century Gothic" panose="020B0502020202020204" pitchFamily="34" charset="0"/>
                </a:rPr>
                <a:t>Fruit</a:t>
              </a:r>
              <a:endParaRPr lang="nl-NL" sz="2000" b="1" dirty="0" err="1" smtClean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615486" y="1124744"/>
            <a:ext cx="1656184" cy="2088232"/>
            <a:chOff x="4583038" y="2060848"/>
            <a:chExt cx="1368152" cy="2088232"/>
          </a:xfrm>
        </p:grpSpPr>
        <p:sp>
          <p:nvSpPr>
            <p:cNvPr id="27" name="Rounded Rectangle 26"/>
            <p:cNvSpPr/>
            <p:nvPr/>
          </p:nvSpPr>
          <p:spPr>
            <a:xfrm>
              <a:off x="4583038" y="2420888"/>
              <a:ext cx="1368152" cy="172819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14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Name</a:t>
              </a:r>
            </a:p>
            <a:p>
              <a:pPr algn="ctr">
                <a:lnSpc>
                  <a:spcPct val="125000"/>
                </a:lnSpc>
              </a:pPr>
              <a:r>
                <a:rPr lang="en-GB" sz="1400" dirty="0" err="1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Color</a:t>
              </a:r>
              <a:endParaRPr lang="en-GB" sz="1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pPr algn="ctr">
                <a:lnSpc>
                  <a:spcPct val="125000"/>
                </a:lnSpc>
              </a:pPr>
              <a:endParaRPr lang="en-GB" sz="1400" dirty="0">
                <a:latin typeface="Century Gothic" panose="020B0502020202020204" pitchFamily="34" charset="0"/>
              </a:endParaRPr>
            </a:p>
            <a:p>
              <a:pPr algn="ctr">
                <a:lnSpc>
                  <a:spcPct val="125000"/>
                </a:lnSpc>
              </a:pPr>
              <a:endParaRPr lang="en-GB" sz="1400" dirty="0">
                <a:latin typeface="Century Gothic" panose="020B0502020202020204" pitchFamily="34" charset="0"/>
              </a:endParaRPr>
            </a:p>
          </p:txBody>
        </p:sp>
        <p:sp>
          <p:nvSpPr>
            <p:cNvPr id="28" name="Round Same Side Corner Rectangle 27"/>
            <p:cNvSpPr/>
            <p:nvPr/>
          </p:nvSpPr>
          <p:spPr>
            <a:xfrm>
              <a:off x="4583038" y="2060848"/>
              <a:ext cx="1368152" cy="576064"/>
            </a:xfrm>
            <a:prstGeom prst="round2Same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2000" b="1" dirty="0" smtClean="0">
                  <a:latin typeface="Century Gothic" panose="020B0502020202020204" pitchFamily="34" charset="0"/>
                </a:rPr>
                <a:t>FruitShared</a:t>
              </a:r>
              <a:endParaRPr lang="nl-NL" sz="2000" b="1" dirty="0" err="1" smtClean="0">
                <a:latin typeface="Century Gothic" panose="020B0502020202020204" pitchFamily="34" charset="0"/>
              </a:endParaRPr>
            </a:p>
          </p:txBody>
        </p:sp>
      </p:grpSp>
      <p:cxnSp>
        <p:nvCxnSpPr>
          <p:cNvPr id="32" name="Elbow Connector 31"/>
          <p:cNvCxnSpPr>
            <a:endCxn id="28" idx="2"/>
          </p:cNvCxnSpPr>
          <p:nvPr/>
        </p:nvCxnSpPr>
        <p:spPr>
          <a:xfrm flipV="1">
            <a:off x="7463358" y="1412776"/>
            <a:ext cx="1152128" cy="504056"/>
          </a:xfrm>
          <a:prstGeom prst="bentConnector3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ultiply 32"/>
          <p:cNvSpPr/>
          <p:nvPr/>
        </p:nvSpPr>
        <p:spPr>
          <a:xfrm>
            <a:off x="1774726" y="2564904"/>
            <a:ext cx="1944216" cy="1944216"/>
          </a:xfrm>
          <a:prstGeom prst="mathMultiply">
            <a:avLst/>
          </a:prstGeom>
          <a:solidFill>
            <a:srgbClr val="F6921E">
              <a:alpha val="20000"/>
            </a:srgbClr>
          </a:solidFill>
          <a:ln w="12700">
            <a:solidFill>
              <a:schemeClr val="accent1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25000"/>
              </a:lnSpc>
            </a:pPr>
            <a:endParaRPr lang="nl-NL" sz="1400" dirty="0" err="1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87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to use?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Some </a:t>
            </a:r>
            <a:r>
              <a:rPr lang="en-GB" dirty="0"/>
              <a:t>d</a:t>
            </a:r>
            <a:r>
              <a:rPr lang="en-GB" dirty="0" smtClean="0"/>
              <a:t>ata (‘state’) is shared</a:t>
            </a:r>
          </a:p>
          <a:p>
            <a:r>
              <a:rPr lang="en-GB" dirty="0"/>
              <a:t>Must use </a:t>
            </a:r>
            <a:r>
              <a:rPr lang="en-GB" dirty="0" smtClean="0"/>
              <a:t>(abstract) factory </a:t>
            </a:r>
            <a:r>
              <a:rPr lang="en-GB" dirty="0"/>
              <a:t>or </a:t>
            </a:r>
            <a:r>
              <a:rPr lang="en-GB" dirty="0" smtClean="0"/>
              <a:t>builder</a:t>
            </a:r>
          </a:p>
          <a:p>
            <a:r>
              <a:rPr lang="en-GB" dirty="0"/>
              <a:t>Should have some global ‘cache</a:t>
            </a:r>
            <a:r>
              <a:rPr lang="en-GB" dirty="0" smtClean="0"/>
              <a:t>’</a:t>
            </a:r>
          </a:p>
          <a:p>
            <a:r>
              <a:rPr lang="en-GB" dirty="0"/>
              <a:t>Hash-able or otherwise findable</a:t>
            </a:r>
          </a:p>
          <a:p>
            <a:r>
              <a:rPr lang="en-GB" dirty="0" smtClean="0"/>
              <a:t>Shared state must be immutable</a:t>
            </a:r>
          </a:p>
          <a:p>
            <a:r>
              <a:rPr lang="en-GB" dirty="0" smtClean="0"/>
              <a:t>Only when needed for performance</a:t>
            </a:r>
          </a:p>
          <a:p>
            <a:r>
              <a:rPr lang="en-GB" dirty="0" smtClean="0"/>
              <a:t>Must use references</a:t>
            </a:r>
          </a:p>
        </p:txBody>
      </p:sp>
    </p:spTree>
    <p:extLst>
      <p:ext uri="{BB962C8B-B14F-4D97-AF65-F5344CB8AC3E}">
        <p14:creationId xmlns:p14="http://schemas.microsoft.com/office/powerpoint/2010/main" val="109939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it?</a:t>
            </a:r>
            <a:endParaRPr lang="nl-NL" dirty="0"/>
          </a:p>
        </p:txBody>
      </p:sp>
      <p:grpSp>
        <p:nvGrpSpPr>
          <p:cNvPr id="22" name="Group 21"/>
          <p:cNvGrpSpPr/>
          <p:nvPr/>
        </p:nvGrpSpPr>
        <p:grpSpPr>
          <a:xfrm>
            <a:off x="6095206" y="1124744"/>
            <a:ext cx="1656184" cy="2088232"/>
            <a:chOff x="4583038" y="2060848"/>
            <a:chExt cx="1368152" cy="2088232"/>
          </a:xfrm>
        </p:grpSpPr>
        <p:sp>
          <p:nvSpPr>
            <p:cNvPr id="23" name="Rounded Rectangle 22"/>
            <p:cNvSpPr/>
            <p:nvPr/>
          </p:nvSpPr>
          <p:spPr>
            <a:xfrm>
              <a:off x="4583038" y="2420888"/>
              <a:ext cx="1368152" cy="172819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1400" dirty="0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Shared</a:t>
              </a:r>
            </a:p>
            <a:p>
              <a:pPr algn="ctr">
                <a:lnSpc>
                  <a:spcPct val="125000"/>
                </a:lnSpc>
              </a:pPr>
              <a:endParaRPr lang="en-GB" sz="1400" dirty="0" smtClean="0">
                <a:latin typeface="Century Gothic" panose="020B0502020202020204" pitchFamily="34" charset="0"/>
              </a:endParaRPr>
            </a:p>
            <a:p>
              <a:pPr algn="ctr">
                <a:lnSpc>
                  <a:spcPct val="125000"/>
                </a:lnSpc>
              </a:pPr>
              <a:r>
                <a:rPr lang="en-GB" sz="1400" dirty="0" smtClean="0">
                  <a:latin typeface="Century Gothic" panose="020B0502020202020204" pitchFamily="34" charset="0"/>
                </a:rPr>
                <a:t>Weight</a:t>
              </a:r>
            </a:p>
            <a:p>
              <a:pPr algn="ctr">
                <a:lnSpc>
                  <a:spcPct val="125000"/>
                </a:lnSpc>
              </a:pPr>
              <a:r>
                <a:rPr lang="en-GB" sz="1400" dirty="0" smtClean="0">
                  <a:latin typeface="Century Gothic" panose="020B0502020202020204" pitchFamily="34" charset="0"/>
                </a:rPr>
                <a:t>Price</a:t>
              </a:r>
              <a:endParaRPr lang="nl-NL" sz="1400" dirty="0" err="1" smtClean="0">
                <a:latin typeface="Century Gothic" panose="020B0502020202020204" pitchFamily="34" charset="0"/>
              </a:endParaRPr>
            </a:p>
          </p:txBody>
        </p:sp>
        <p:sp>
          <p:nvSpPr>
            <p:cNvPr id="24" name="Round Same Side Corner Rectangle 23"/>
            <p:cNvSpPr/>
            <p:nvPr/>
          </p:nvSpPr>
          <p:spPr>
            <a:xfrm>
              <a:off x="4583038" y="2060848"/>
              <a:ext cx="1368152" cy="576064"/>
            </a:xfrm>
            <a:prstGeom prst="round2Same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2000" b="1" dirty="0" smtClean="0">
                  <a:latin typeface="Century Gothic" panose="020B0502020202020204" pitchFamily="34" charset="0"/>
                </a:rPr>
                <a:t>Fruit</a:t>
              </a:r>
              <a:endParaRPr lang="nl-NL" sz="2000" b="1" dirty="0" err="1" smtClean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615486" y="1124744"/>
            <a:ext cx="1656184" cy="2088232"/>
            <a:chOff x="4583038" y="2060848"/>
            <a:chExt cx="1368152" cy="2088232"/>
          </a:xfrm>
        </p:grpSpPr>
        <p:sp>
          <p:nvSpPr>
            <p:cNvPr id="27" name="Rounded Rectangle 26"/>
            <p:cNvSpPr/>
            <p:nvPr/>
          </p:nvSpPr>
          <p:spPr>
            <a:xfrm>
              <a:off x="4583038" y="2420888"/>
              <a:ext cx="1368152" cy="172819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14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Name</a:t>
              </a:r>
            </a:p>
            <a:p>
              <a:pPr algn="ctr">
                <a:lnSpc>
                  <a:spcPct val="125000"/>
                </a:lnSpc>
              </a:pPr>
              <a:r>
                <a:rPr lang="en-GB" sz="1400" dirty="0" err="1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Color</a:t>
              </a:r>
              <a:endParaRPr lang="en-GB" sz="1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pPr algn="ctr">
                <a:lnSpc>
                  <a:spcPct val="125000"/>
                </a:lnSpc>
              </a:pPr>
              <a:endParaRPr lang="en-GB" sz="1400" dirty="0">
                <a:latin typeface="Century Gothic" panose="020B0502020202020204" pitchFamily="34" charset="0"/>
              </a:endParaRPr>
            </a:p>
            <a:p>
              <a:pPr algn="ctr">
                <a:lnSpc>
                  <a:spcPct val="125000"/>
                </a:lnSpc>
              </a:pPr>
              <a:endParaRPr lang="en-GB" sz="1400" dirty="0">
                <a:latin typeface="Century Gothic" panose="020B0502020202020204" pitchFamily="34" charset="0"/>
              </a:endParaRPr>
            </a:p>
          </p:txBody>
        </p:sp>
        <p:sp>
          <p:nvSpPr>
            <p:cNvPr id="28" name="Round Same Side Corner Rectangle 27"/>
            <p:cNvSpPr/>
            <p:nvPr/>
          </p:nvSpPr>
          <p:spPr>
            <a:xfrm>
              <a:off x="4583038" y="2060848"/>
              <a:ext cx="1368152" cy="576064"/>
            </a:xfrm>
            <a:prstGeom prst="round2Same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2000" b="1" dirty="0" smtClean="0">
                  <a:latin typeface="Century Gothic" panose="020B0502020202020204" pitchFamily="34" charset="0"/>
                </a:rPr>
                <a:t>FruitShared</a:t>
              </a:r>
              <a:endParaRPr lang="nl-NL" sz="2000" b="1" dirty="0" err="1" smtClean="0">
                <a:latin typeface="Century Gothic" panose="020B0502020202020204" pitchFamily="34" charset="0"/>
              </a:endParaRPr>
            </a:p>
          </p:txBody>
        </p:sp>
      </p:grpSp>
      <p:cxnSp>
        <p:nvCxnSpPr>
          <p:cNvPr id="32" name="Elbow Connector 31"/>
          <p:cNvCxnSpPr>
            <a:endCxn id="28" idx="2"/>
          </p:cNvCxnSpPr>
          <p:nvPr/>
        </p:nvCxnSpPr>
        <p:spPr>
          <a:xfrm flipV="1">
            <a:off x="7463358" y="1412776"/>
            <a:ext cx="1152128" cy="504056"/>
          </a:xfrm>
          <a:prstGeom prst="bentConnector3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8615486" y="3717032"/>
            <a:ext cx="1800200" cy="2088232"/>
            <a:chOff x="4583038" y="2060848"/>
            <a:chExt cx="1368152" cy="2088232"/>
          </a:xfrm>
        </p:grpSpPr>
        <p:sp>
          <p:nvSpPr>
            <p:cNvPr id="35" name="Rounded Rectangle 34"/>
            <p:cNvSpPr/>
            <p:nvPr/>
          </p:nvSpPr>
          <p:spPr>
            <a:xfrm>
              <a:off x="4583038" y="2348880"/>
              <a:ext cx="1368152" cy="180020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endParaRPr lang="en-GB" sz="1400" dirty="0" smtClean="0">
                <a:solidFill>
                  <a:schemeClr val="accent4"/>
                </a:solidFill>
                <a:latin typeface="Century Gothic" panose="020B0502020202020204" pitchFamily="34" charset="0"/>
              </a:endParaRPr>
            </a:p>
            <a:p>
              <a:pPr algn="ctr">
                <a:lnSpc>
                  <a:spcPct val="125000"/>
                </a:lnSpc>
              </a:pPr>
              <a:r>
                <a:rPr lang="en-GB" sz="1400" dirty="0" smtClean="0">
                  <a:solidFill>
                    <a:schemeClr val="accent4"/>
                  </a:solidFill>
                  <a:latin typeface="Century Gothic" panose="020B0502020202020204" pitchFamily="34" charset="0"/>
                </a:rPr>
                <a:t>cache[]</a:t>
              </a:r>
            </a:p>
            <a:p>
              <a:pPr algn="ctr">
                <a:lnSpc>
                  <a:spcPct val="125000"/>
                </a:lnSpc>
              </a:pPr>
              <a:endParaRPr lang="en-GB" sz="1400" dirty="0" smtClean="0">
                <a:solidFill>
                  <a:schemeClr val="accent4"/>
                </a:solidFill>
                <a:latin typeface="Century Gothic" panose="020B0502020202020204" pitchFamily="34" charset="0"/>
              </a:endParaRPr>
            </a:p>
            <a:p>
              <a:pPr algn="ctr">
                <a:lnSpc>
                  <a:spcPct val="125000"/>
                </a:lnSpc>
              </a:pPr>
              <a:r>
                <a:rPr lang="en-GB" sz="1400" dirty="0" smtClean="0">
                  <a:solidFill>
                    <a:schemeClr val="accent4"/>
                  </a:solidFill>
                  <a:latin typeface="Century Gothic" panose="020B0502020202020204" pitchFamily="34" charset="0"/>
                </a:rPr>
                <a:t>getOrMake()</a:t>
              </a:r>
              <a:endParaRPr lang="nl-NL" sz="1400" dirty="0" err="1" smtClean="0">
                <a:solidFill>
                  <a:schemeClr val="accent4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6" name="Round Same Side Corner Rectangle 35"/>
            <p:cNvSpPr/>
            <p:nvPr/>
          </p:nvSpPr>
          <p:spPr>
            <a:xfrm>
              <a:off x="4583038" y="2060848"/>
              <a:ext cx="1368152" cy="576064"/>
            </a:xfrm>
            <a:prstGeom prst="round2Same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2000" b="1" dirty="0" smtClean="0">
                  <a:latin typeface="Century Gothic" panose="020B0502020202020204" pitchFamily="34" charset="0"/>
                </a:rPr>
                <a:t>FruitFactory</a:t>
              </a:r>
              <a:endParaRPr lang="nl-NL" sz="2000" b="1" dirty="0" err="1" smtClean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095206" y="3717032"/>
            <a:ext cx="1656184" cy="2088232"/>
            <a:chOff x="4583038" y="2060848"/>
            <a:chExt cx="1368152" cy="2088232"/>
          </a:xfrm>
        </p:grpSpPr>
        <p:sp>
          <p:nvSpPr>
            <p:cNvPr id="38" name="Rounded Rectangle 37"/>
            <p:cNvSpPr/>
            <p:nvPr/>
          </p:nvSpPr>
          <p:spPr>
            <a:xfrm>
              <a:off x="4583038" y="2420888"/>
              <a:ext cx="1368152" cy="172819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1400" dirty="0" err="1" smtClean="0">
                  <a:solidFill>
                    <a:schemeClr val="accent5"/>
                  </a:solidFill>
                  <a:latin typeface="Century Gothic" panose="020B0502020202020204" pitchFamily="34" charset="0"/>
                </a:rPr>
                <a:t>myFruit</a:t>
              </a:r>
              <a:endParaRPr lang="en-GB" sz="1400" dirty="0" smtClean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  <a:p>
              <a:pPr algn="ctr">
                <a:lnSpc>
                  <a:spcPct val="125000"/>
                </a:lnSpc>
              </a:pPr>
              <a:endParaRPr lang="en-GB" sz="14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  <a:p>
              <a:pPr algn="ctr">
                <a:lnSpc>
                  <a:spcPct val="125000"/>
                </a:lnSpc>
              </a:pPr>
              <a:endParaRPr lang="en-GB" sz="14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9" name="Round Same Side Corner Rectangle 38"/>
            <p:cNvSpPr/>
            <p:nvPr/>
          </p:nvSpPr>
          <p:spPr>
            <a:xfrm>
              <a:off x="4583038" y="2060848"/>
              <a:ext cx="1368152" cy="576064"/>
            </a:xfrm>
            <a:prstGeom prst="round2Same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2000" b="1" dirty="0" smtClean="0">
                  <a:latin typeface="Century Gothic" panose="020B0502020202020204" pitchFamily="34" charset="0"/>
                </a:rPr>
                <a:t>User</a:t>
              </a:r>
              <a:endParaRPr lang="nl-NL" sz="2000" b="1" dirty="0" err="1" smtClean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735166" y="1412776"/>
            <a:ext cx="360040" cy="3168352"/>
            <a:chOff x="5735166" y="1412776"/>
            <a:chExt cx="360040" cy="3168352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5735166" y="4581128"/>
              <a:ext cx="360040" cy="0"/>
            </a:xfrm>
            <a:prstGeom prst="line">
              <a:avLst/>
            </a:prstGeom>
            <a:ln w="19050"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endCxn id="24" idx="2"/>
            </p:cNvCxnSpPr>
            <p:nvPr/>
          </p:nvCxnSpPr>
          <p:spPr>
            <a:xfrm rot="5400000" flipH="1" flipV="1">
              <a:off x="4331010" y="2816932"/>
              <a:ext cx="3168352" cy="360040"/>
            </a:xfrm>
            <a:prstGeom prst="bentConnector2">
              <a:avLst/>
            </a:prstGeom>
            <a:ln w="19050">
              <a:headEnd type="none" w="med" len="med"/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5188405" y="4329100"/>
            <a:ext cx="468052" cy="3600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ct val="150000"/>
              </a:lnSpc>
              <a:spcBef>
                <a:spcPts val="600"/>
              </a:spcBef>
            </a:pPr>
            <a:r>
              <a:rPr lang="en-GB" sz="1400" b="1" dirty="0" smtClean="0">
                <a:solidFill>
                  <a:schemeClr val="accent5"/>
                </a:solidFill>
              </a:rPr>
              <a:t>new</a:t>
            </a:r>
            <a:endParaRPr lang="nl-NL" sz="1400" b="1" dirty="0" err="1" smtClean="0">
              <a:solidFill>
                <a:schemeClr val="accent5"/>
              </a:solidFill>
            </a:endParaRPr>
          </a:p>
        </p:txBody>
      </p:sp>
      <p:sp>
        <p:nvSpPr>
          <p:cNvPr id="57" name="Multiply 56"/>
          <p:cNvSpPr/>
          <p:nvPr/>
        </p:nvSpPr>
        <p:spPr>
          <a:xfrm>
            <a:off x="5123098" y="3899576"/>
            <a:ext cx="972108" cy="972108"/>
          </a:xfrm>
          <a:prstGeom prst="mathMultiply">
            <a:avLst/>
          </a:prstGeom>
          <a:solidFill>
            <a:srgbClr val="F6921E">
              <a:alpha val="20000"/>
            </a:srgbClr>
          </a:solidFill>
          <a:ln w="12700">
            <a:solidFill>
              <a:schemeClr val="accent1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25000"/>
              </a:lnSpc>
            </a:pPr>
            <a:endParaRPr lang="nl-NL" sz="1400" dirty="0" err="1" smtClean="0">
              <a:latin typeface="Century Gothic" panose="020B0502020202020204" pitchFamily="34" charset="0"/>
            </a:endParaRPr>
          </a:p>
        </p:txBody>
      </p:sp>
      <p:cxnSp>
        <p:nvCxnSpPr>
          <p:cNvPr id="61" name="Elbow Connector 60"/>
          <p:cNvCxnSpPr/>
          <p:nvPr/>
        </p:nvCxnSpPr>
        <p:spPr>
          <a:xfrm>
            <a:off x="7463358" y="4689140"/>
            <a:ext cx="1368152" cy="612068"/>
          </a:xfrm>
          <a:prstGeom prst="bentConnector3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 flipH="1">
            <a:off x="10169309" y="4797152"/>
            <a:ext cx="544252" cy="580256"/>
            <a:chOff x="5735166" y="1412776"/>
            <a:chExt cx="360040" cy="3168352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5735166" y="4581128"/>
              <a:ext cx="360040" cy="0"/>
            </a:xfrm>
            <a:prstGeom prst="line">
              <a:avLst/>
            </a:prstGeom>
            <a:ln w="19050">
              <a:headEnd type="none" w="med" len="med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/>
            <p:nvPr/>
          </p:nvCxnSpPr>
          <p:spPr>
            <a:xfrm rot="5400000" flipH="1" flipV="1">
              <a:off x="4331010" y="2816932"/>
              <a:ext cx="3168352" cy="360040"/>
            </a:xfrm>
            <a:prstGeom prst="bentConnector2">
              <a:avLst/>
            </a:prstGeom>
            <a:ln w="19050">
              <a:headEnd type="none" w="med" len="med"/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/>
          <p:nvPr/>
        </p:nvCxnSpPr>
        <p:spPr>
          <a:xfrm flipH="1" flipV="1">
            <a:off x="7463358" y="2780928"/>
            <a:ext cx="1440160" cy="2448272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903518" y="4797152"/>
            <a:ext cx="152400" cy="432048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77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to use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COPY!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199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it?</a:t>
            </a:r>
            <a:endParaRPr lang="nl-NL" dirty="0"/>
          </a:p>
        </p:txBody>
      </p:sp>
      <p:grpSp>
        <p:nvGrpSpPr>
          <p:cNvPr id="22" name="Group 21"/>
          <p:cNvGrpSpPr/>
          <p:nvPr/>
        </p:nvGrpSpPr>
        <p:grpSpPr>
          <a:xfrm>
            <a:off x="6095206" y="1124744"/>
            <a:ext cx="1656184" cy="2088232"/>
            <a:chOff x="4583038" y="2060848"/>
            <a:chExt cx="1368152" cy="2088232"/>
          </a:xfrm>
        </p:grpSpPr>
        <p:sp>
          <p:nvSpPr>
            <p:cNvPr id="23" name="Rounded Rectangle 22"/>
            <p:cNvSpPr/>
            <p:nvPr/>
          </p:nvSpPr>
          <p:spPr>
            <a:xfrm>
              <a:off x="4583038" y="2420888"/>
              <a:ext cx="1368152" cy="172819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1400" dirty="0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Shared</a:t>
              </a:r>
            </a:p>
            <a:p>
              <a:pPr algn="ctr">
                <a:lnSpc>
                  <a:spcPct val="125000"/>
                </a:lnSpc>
              </a:pPr>
              <a:endParaRPr lang="en-GB" sz="1400" dirty="0" smtClean="0">
                <a:latin typeface="Century Gothic" panose="020B0502020202020204" pitchFamily="34" charset="0"/>
              </a:endParaRPr>
            </a:p>
            <a:p>
              <a:pPr algn="ctr">
                <a:lnSpc>
                  <a:spcPct val="125000"/>
                </a:lnSpc>
              </a:pPr>
              <a:r>
                <a:rPr lang="en-GB" sz="1400" dirty="0" smtClean="0">
                  <a:latin typeface="Century Gothic" panose="020B0502020202020204" pitchFamily="34" charset="0"/>
                </a:rPr>
                <a:t>Weight</a:t>
              </a:r>
            </a:p>
            <a:p>
              <a:pPr algn="ctr">
                <a:lnSpc>
                  <a:spcPct val="125000"/>
                </a:lnSpc>
              </a:pPr>
              <a:r>
                <a:rPr lang="en-GB" sz="1400" dirty="0" smtClean="0">
                  <a:latin typeface="Century Gothic" panose="020B0502020202020204" pitchFamily="34" charset="0"/>
                </a:rPr>
                <a:t>Price</a:t>
              </a:r>
              <a:endParaRPr lang="nl-NL" sz="1400" dirty="0" err="1" smtClean="0">
                <a:latin typeface="Century Gothic" panose="020B0502020202020204" pitchFamily="34" charset="0"/>
              </a:endParaRPr>
            </a:p>
          </p:txBody>
        </p:sp>
        <p:sp>
          <p:nvSpPr>
            <p:cNvPr id="24" name="Round Same Side Corner Rectangle 23"/>
            <p:cNvSpPr/>
            <p:nvPr/>
          </p:nvSpPr>
          <p:spPr>
            <a:xfrm>
              <a:off x="4583038" y="2060848"/>
              <a:ext cx="1368152" cy="576064"/>
            </a:xfrm>
            <a:prstGeom prst="round2Same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2000" b="1" dirty="0" smtClean="0">
                  <a:latin typeface="Century Gothic" panose="020B0502020202020204" pitchFamily="34" charset="0"/>
                </a:rPr>
                <a:t>Fruit</a:t>
              </a:r>
              <a:endParaRPr lang="nl-NL" sz="2000" b="1" dirty="0" err="1" smtClean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615486" y="1124744"/>
            <a:ext cx="1656184" cy="2088232"/>
            <a:chOff x="4583038" y="2060848"/>
            <a:chExt cx="1368152" cy="2088232"/>
          </a:xfrm>
        </p:grpSpPr>
        <p:sp>
          <p:nvSpPr>
            <p:cNvPr id="27" name="Rounded Rectangle 26"/>
            <p:cNvSpPr/>
            <p:nvPr/>
          </p:nvSpPr>
          <p:spPr>
            <a:xfrm>
              <a:off x="4583038" y="2420888"/>
              <a:ext cx="1368152" cy="172819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14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Name</a:t>
              </a:r>
            </a:p>
            <a:p>
              <a:pPr algn="ctr">
                <a:lnSpc>
                  <a:spcPct val="125000"/>
                </a:lnSpc>
              </a:pPr>
              <a:r>
                <a:rPr lang="en-GB" sz="1400" dirty="0" err="1" smtClean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Color</a:t>
              </a:r>
              <a:endParaRPr lang="en-GB" sz="1400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pPr algn="ctr">
                <a:lnSpc>
                  <a:spcPct val="125000"/>
                </a:lnSpc>
              </a:pPr>
              <a:endParaRPr lang="en-GB" sz="1400" dirty="0">
                <a:latin typeface="Century Gothic" panose="020B0502020202020204" pitchFamily="34" charset="0"/>
              </a:endParaRPr>
            </a:p>
            <a:p>
              <a:pPr algn="ctr">
                <a:lnSpc>
                  <a:spcPct val="125000"/>
                </a:lnSpc>
              </a:pPr>
              <a:endParaRPr lang="en-GB" sz="1400" dirty="0">
                <a:latin typeface="Century Gothic" panose="020B0502020202020204" pitchFamily="34" charset="0"/>
              </a:endParaRPr>
            </a:p>
          </p:txBody>
        </p:sp>
        <p:sp>
          <p:nvSpPr>
            <p:cNvPr id="28" name="Round Same Side Corner Rectangle 27"/>
            <p:cNvSpPr/>
            <p:nvPr/>
          </p:nvSpPr>
          <p:spPr>
            <a:xfrm>
              <a:off x="4583038" y="2060848"/>
              <a:ext cx="1368152" cy="576064"/>
            </a:xfrm>
            <a:prstGeom prst="round2Same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2000" b="1" dirty="0" smtClean="0">
                  <a:latin typeface="Century Gothic" panose="020B0502020202020204" pitchFamily="34" charset="0"/>
                </a:rPr>
                <a:t>FruitShared</a:t>
              </a:r>
              <a:endParaRPr lang="nl-NL" sz="2000" b="1" dirty="0" err="1" smtClean="0">
                <a:latin typeface="Century Gothic" panose="020B0502020202020204" pitchFamily="34" charset="0"/>
              </a:endParaRPr>
            </a:p>
          </p:txBody>
        </p:sp>
      </p:grpSp>
      <p:cxnSp>
        <p:nvCxnSpPr>
          <p:cNvPr id="32" name="Elbow Connector 31"/>
          <p:cNvCxnSpPr>
            <a:endCxn id="28" idx="2"/>
          </p:cNvCxnSpPr>
          <p:nvPr/>
        </p:nvCxnSpPr>
        <p:spPr>
          <a:xfrm flipV="1">
            <a:off x="7463358" y="1412776"/>
            <a:ext cx="1152128" cy="504056"/>
          </a:xfrm>
          <a:prstGeom prst="bentConnector3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8615486" y="3717032"/>
            <a:ext cx="1800200" cy="2088232"/>
            <a:chOff x="4583038" y="2060848"/>
            <a:chExt cx="1368152" cy="2088232"/>
          </a:xfrm>
        </p:grpSpPr>
        <p:sp>
          <p:nvSpPr>
            <p:cNvPr id="35" name="Rounded Rectangle 34"/>
            <p:cNvSpPr/>
            <p:nvPr/>
          </p:nvSpPr>
          <p:spPr>
            <a:xfrm>
              <a:off x="4583038" y="2348880"/>
              <a:ext cx="1368152" cy="180020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endParaRPr lang="en-GB" sz="1400" dirty="0" smtClean="0">
                <a:solidFill>
                  <a:schemeClr val="accent4"/>
                </a:solidFill>
                <a:latin typeface="Century Gothic" panose="020B0502020202020204" pitchFamily="34" charset="0"/>
              </a:endParaRPr>
            </a:p>
            <a:p>
              <a:pPr algn="ctr">
                <a:lnSpc>
                  <a:spcPct val="125000"/>
                </a:lnSpc>
              </a:pPr>
              <a:r>
                <a:rPr lang="en-GB" sz="1400" dirty="0" smtClean="0">
                  <a:solidFill>
                    <a:schemeClr val="accent4"/>
                  </a:solidFill>
                  <a:latin typeface="Century Gothic" panose="020B0502020202020204" pitchFamily="34" charset="0"/>
                </a:rPr>
                <a:t>cache[]</a:t>
              </a:r>
            </a:p>
            <a:p>
              <a:pPr algn="ctr">
                <a:lnSpc>
                  <a:spcPct val="125000"/>
                </a:lnSpc>
              </a:pPr>
              <a:endParaRPr lang="en-GB" sz="1400" dirty="0" smtClean="0">
                <a:solidFill>
                  <a:schemeClr val="accent4"/>
                </a:solidFill>
                <a:latin typeface="Century Gothic" panose="020B0502020202020204" pitchFamily="34" charset="0"/>
              </a:endParaRPr>
            </a:p>
            <a:p>
              <a:pPr algn="ctr">
                <a:lnSpc>
                  <a:spcPct val="125000"/>
                </a:lnSpc>
              </a:pPr>
              <a:r>
                <a:rPr lang="en-GB" sz="1400" dirty="0" smtClean="0">
                  <a:solidFill>
                    <a:schemeClr val="accent4"/>
                  </a:solidFill>
                  <a:latin typeface="Century Gothic" panose="020B0502020202020204" pitchFamily="34" charset="0"/>
                </a:rPr>
                <a:t>getOrMake()</a:t>
              </a:r>
              <a:endParaRPr lang="nl-NL" sz="1400" dirty="0" err="1" smtClean="0">
                <a:solidFill>
                  <a:schemeClr val="accent4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6" name="Round Same Side Corner Rectangle 35"/>
            <p:cNvSpPr/>
            <p:nvPr/>
          </p:nvSpPr>
          <p:spPr>
            <a:xfrm>
              <a:off x="4583038" y="2060848"/>
              <a:ext cx="1368152" cy="576064"/>
            </a:xfrm>
            <a:prstGeom prst="round2Same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2000" b="1" dirty="0" smtClean="0">
                  <a:latin typeface="Century Gothic" panose="020B0502020202020204" pitchFamily="34" charset="0"/>
                </a:rPr>
                <a:t>FruitFactory</a:t>
              </a:r>
              <a:endParaRPr lang="nl-NL" sz="2000" b="1" dirty="0" err="1" smtClean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095206" y="3717032"/>
            <a:ext cx="1656184" cy="2088232"/>
            <a:chOff x="4583038" y="2060848"/>
            <a:chExt cx="1368152" cy="2088232"/>
          </a:xfrm>
        </p:grpSpPr>
        <p:sp>
          <p:nvSpPr>
            <p:cNvPr id="38" name="Rounded Rectangle 37"/>
            <p:cNvSpPr/>
            <p:nvPr/>
          </p:nvSpPr>
          <p:spPr>
            <a:xfrm>
              <a:off x="4583038" y="2420888"/>
              <a:ext cx="1368152" cy="172819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1400" dirty="0" err="1" smtClean="0">
                  <a:solidFill>
                    <a:schemeClr val="accent5"/>
                  </a:solidFill>
                  <a:latin typeface="Century Gothic" panose="020B0502020202020204" pitchFamily="34" charset="0"/>
                </a:rPr>
                <a:t>myFruit</a:t>
              </a:r>
              <a:endParaRPr lang="en-GB" sz="1400" dirty="0" smtClean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  <a:p>
              <a:pPr algn="ctr">
                <a:lnSpc>
                  <a:spcPct val="125000"/>
                </a:lnSpc>
              </a:pPr>
              <a:endParaRPr lang="en-GB" sz="14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  <a:p>
              <a:pPr algn="ctr">
                <a:lnSpc>
                  <a:spcPct val="125000"/>
                </a:lnSpc>
              </a:pPr>
              <a:endParaRPr lang="en-GB" sz="14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9" name="Round Same Side Corner Rectangle 38"/>
            <p:cNvSpPr/>
            <p:nvPr/>
          </p:nvSpPr>
          <p:spPr>
            <a:xfrm>
              <a:off x="4583038" y="2060848"/>
              <a:ext cx="1368152" cy="576064"/>
            </a:xfrm>
            <a:prstGeom prst="round2Same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>
                <a:lnSpc>
                  <a:spcPct val="125000"/>
                </a:lnSpc>
              </a:pPr>
              <a:r>
                <a:rPr lang="en-GB" sz="2000" b="1" dirty="0" smtClean="0">
                  <a:latin typeface="Century Gothic" panose="020B0502020202020204" pitchFamily="34" charset="0"/>
                </a:rPr>
                <a:t>User</a:t>
              </a:r>
              <a:endParaRPr lang="nl-NL" sz="2000" b="1" dirty="0" err="1" smtClean="0">
                <a:latin typeface="Century Gothic" panose="020B0502020202020204" pitchFamily="34" charset="0"/>
              </a:endParaRPr>
            </a:p>
          </p:txBody>
        </p:sp>
      </p:grpSp>
      <p:cxnSp>
        <p:nvCxnSpPr>
          <p:cNvPr id="61" name="Elbow Connector 60"/>
          <p:cNvCxnSpPr/>
          <p:nvPr/>
        </p:nvCxnSpPr>
        <p:spPr>
          <a:xfrm>
            <a:off x="7463358" y="4689140"/>
            <a:ext cx="1368152" cy="612068"/>
          </a:xfrm>
          <a:prstGeom prst="bentConnector3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 flipH="1">
            <a:off x="10169309" y="4797152"/>
            <a:ext cx="544252" cy="580256"/>
            <a:chOff x="5735166" y="1412776"/>
            <a:chExt cx="360040" cy="3168352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5735166" y="4581128"/>
              <a:ext cx="360040" cy="0"/>
            </a:xfrm>
            <a:prstGeom prst="line">
              <a:avLst/>
            </a:prstGeom>
            <a:ln w="19050">
              <a:headEnd type="none" w="med" len="med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/>
            <p:nvPr/>
          </p:nvCxnSpPr>
          <p:spPr>
            <a:xfrm rot="5400000" flipH="1" flipV="1">
              <a:off x="4331010" y="2816932"/>
              <a:ext cx="3168352" cy="360040"/>
            </a:xfrm>
            <a:prstGeom prst="bentConnector2">
              <a:avLst/>
            </a:prstGeom>
            <a:ln w="19050">
              <a:headEnd type="none" w="med" len="med"/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/>
          <p:nvPr/>
        </p:nvCxnSpPr>
        <p:spPr>
          <a:xfrm flipH="1" flipV="1">
            <a:off x="7463358" y="2780928"/>
            <a:ext cx="1440160" cy="2448272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903518" y="4797152"/>
            <a:ext cx="152400" cy="432048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979718" y="4293096"/>
            <a:ext cx="1003920" cy="5040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GB" sz="1400" b="1" dirty="0" smtClean="0"/>
              <a:t>instance</a:t>
            </a:r>
            <a:endParaRPr lang="nl-NL" sz="14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12618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to use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COPY!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755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E1D578-FB7C-4BC3-B899-D2028193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it?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9E4D10E-7680-4FAA-9295-2B664029A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40000"/>
                    <a:lumOff val="60000"/>
                  </a:schemeClr>
                </a:solidFill>
              </a:rPr>
              <a:t>https://github.com/markKL1/flyweight</a:t>
            </a:r>
          </a:p>
        </p:txBody>
      </p:sp>
      <p:pic>
        <p:nvPicPr>
          <p:cNvPr id="4" name="Picture 3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990" y="1988840"/>
            <a:ext cx="3482121" cy="33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48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Keylane">
      <a:dk1>
        <a:srgbClr val="575757"/>
      </a:dk1>
      <a:lt1>
        <a:srgbClr val="FFFFFF"/>
      </a:lt1>
      <a:dk2>
        <a:srgbClr val="6D6E70"/>
      </a:dk2>
      <a:lt2>
        <a:srgbClr val="FFF5E9"/>
      </a:lt2>
      <a:accent1>
        <a:srgbClr val="F6921E"/>
      </a:accent1>
      <a:accent2>
        <a:srgbClr val="FFCA05"/>
      </a:accent2>
      <a:accent3>
        <a:srgbClr val="C86419"/>
      </a:accent3>
      <a:accent4>
        <a:srgbClr val="607893"/>
      </a:accent4>
      <a:accent5>
        <a:srgbClr val="6FA382"/>
      </a:accent5>
      <a:accent6>
        <a:srgbClr val="CA2A1E"/>
      </a:accent6>
      <a:hlink>
        <a:srgbClr val="F6921E"/>
      </a:hlink>
      <a:folHlink>
        <a:srgbClr val="C86419"/>
      </a:folHlink>
    </a:clrScheme>
    <a:fontScheme name="Keylan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6921E"/>
        </a:solidFill>
        <a:ln w="12700">
          <a:solidFill>
            <a:schemeClr val="accent1"/>
          </a:solidFill>
          <a:miter lim="800000"/>
        </a:ln>
        <a:effectLst/>
      </a:spPr>
      <a:bodyPr rtlCol="0" anchor="ctr" anchorCtr="0"/>
      <a:lstStyle>
        <a:defPPr algn="ctr">
          <a:lnSpc>
            <a:spcPct val="125000"/>
          </a:lnSpc>
          <a:defRPr sz="1400" dirty="0" err="1" smtClean="0">
            <a:latin typeface="Century Gothic" panose="020B0502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  <a:headEnd type="none" w="med" len="me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50000"/>
          </a:lnSpc>
          <a:spcBef>
            <a:spcPts val="600"/>
          </a:spcBef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owerPoint template_11.2017.potx" id="{F9D6A718-A466-460D-8AEF-84E62CC0E7DC}" vid="{84F4FD97-3247-49B3-B8E2-F97BDB9613EF}"/>
    </a:ext>
  </a:extLst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842</TotalTime>
  <Words>500</Words>
  <Application>Microsoft Office PowerPoint</Application>
  <PresentationFormat>Custom</PresentationFormat>
  <Paragraphs>159</Paragraphs>
  <Slides>22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blank</vt:lpstr>
      <vt:lpstr>   Flyweight</vt:lpstr>
      <vt:lpstr>Flyweight</vt:lpstr>
      <vt:lpstr>What is it?</vt:lpstr>
      <vt:lpstr>When to use?</vt:lpstr>
      <vt:lpstr>What is it?</vt:lpstr>
      <vt:lpstr>When to use</vt:lpstr>
      <vt:lpstr>What is it?</vt:lpstr>
      <vt:lpstr>When to use</vt:lpstr>
      <vt:lpstr>What is it?</vt:lpstr>
      <vt:lpstr>What if I have a green apple?</vt:lpstr>
      <vt:lpstr>When to use</vt:lpstr>
      <vt:lpstr>In Java: String</vt:lpstr>
      <vt:lpstr>In Java: Integer</vt:lpstr>
      <vt:lpstr>In QIS</vt:lpstr>
      <vt:lpstr>When to use</vt:lpstr>
      <vt:lpstr>Performance</vt:lpstr>
      <vt:lpstr>When to use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Quinity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Verleg</dc:creator>
  <cp:lastModifiedBy>Mark Verleg</cp:lastModifiedBy>
  <cp:revision>208</cp:revision>
  <dcterms:created xsi:type="dcterms:W3CDTF">2018-03-22T17:51:30Z</dcterms:created>
  <dcterms:modified xsi:type="dcterms:W3CDTF">2018-04-02T19:18:57Z</dcterms:modified>
</cp:coreProperties>
</file>