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6" r:id="rId2"/>
    <p:sldId id="287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5" autoAdjust="0"/>
    <p:restoredTop sz="85957" autoAdjust="0"/>
  </p:normalViewPr>
  <p:slideViewPr>
    <p:cSldViewPr snapToGrid="0" snapToObjects="1">
      <p:cViewPr varScale="1">
        <p:scale>
          <a:sx n="64" d="100"/>
          <a:sy n="64" d="100"/>
        </p:scale>
        <p:origin x="1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24F1-A4D8-6E41-A6E5-3667613F83E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2C2B6-9F5F-324B-998F-421B49EFD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83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1162-DAA9-D140-BA5F-D18C7186503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2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主线</a:t>
            </a:r>
            <a:r>
              <a:rPr kumimoji="1" lang="en-US" altLang="zh-CN" b="1" dirty="0" smtClean="0"/>
              <a:t> </a:t>
            </a:r>
            <a:r>
              <a:rPr kumimoji="1" lang="zh-CN" altLang="en-US" dirty="0"/>
              <a:t>分支保持一直稳定，可确保随时进入系统测试之后</a:t>
            </a:r>
            <a:r>
              <a:rPr kumimoji="1" lang="en-US" altLang="zh-CN" dirty="0"/>
              <a:t>release</a:t>
            </a:r>
          </a:p>
          <a:p>
            <a:endParaRPr kumimoji="1" lang="en-US" altLang="zh-CN" dirty="0"/>
          </a:p>
          <a:p>
            <a:r>
              <a:rPr kumimoji="1" lang="zh-CN" altLang="en-US" b="1" dirty="0"/>
              <a:t>分支</a:t>
            </a:r>
            <a:r>
              <a:rPr kumimoji="1" lang="en-US" altLang="zh-CN" b="1" dirty="0"/>
              <a:t>1/2</a:t>
            </a:r>
            <a:r>
              <a:rPr kumimoji="1" lang="zh-CN" altLang="en-US" b="1" dirty="0" smtClean="0"/>
              <a:t>、场景</a:t>
            </a:r>
            <a:r>
              <a:rPr kumimoji="1" lang="en-US" altLang="zh-CN" b="1" dirty="0" smtClean="0"/>
              <a:t>1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分支可以根据项目上所需功能的迫切程度拉取相关分支，最终特性待稳定后，都会进入主线</a:t>
            </a:r>
          </a:p>
          <a:p>
            <a:r>
              <a:rPr kumimoji="1" lang="zh-CN" altLang="en-US" b="1" dirty="0">
                <a:sym typeface="+mn-ea"/>
              </a:rPr>
              <a:t>分支</a:t>
            </a:r>
            <a:r>
              <a:rPr kumimoji="1" lang="en-US" altLang="zh-CN" b="1" dirty="0">
                <a:sym typeface="+mn-ea"/>
              </a:rPr>
              <a:t>1/2</a:t>
            </a:r>
            <a:r>
              <a:rPr kumimoji="1" lang="zh-CN" altLang="en-US" b="1" dirty="0" smtClean="0">
                <a:sym typeface="+mn-ea"/>
              </a:rPr>
              <a:t>、场景</a:t>
            </a:r>
            <a:r>
              <a:rPr kumimoji="1" lang="en-US" altLang="zh-CN" b="1" dirty="0" smtClean="0">
                <a:sym typeface="+mn-ea"/>
              </a:rPr>
              <a:t>1 </a:t>
            </a:r>
            <a:r>
              <a:rPr kumimoji="1" lang="zh-CN" altLang="en-US" b="1" dirty="0">
                <a:sym typeface="+mn-ea"/>
              </a:rPr>
              <a:t>分支可以一直存在，也可以随项目结束终止</a:t>
            </a:r>
            <a:endParaRPr kumimoji="1" lang="zh-CN" altLang="en-US" b="1" dirty="0"/>
          </a:p>
          <a:p>
            <a:endParaRPr kumimoji="1" lang="zh-CN" altLang="en-US" b="1" dirty="0"/>
          </a:p>
          <a:p>
            <a:r>
              <a:rPr kumimoji="1" lang="zh-CN" altLang="en-US" b="1" dirty="0"/>
              <a:t>存在问题：</a:t>
            </a:r>
          </a:p>
          <a:p>
            <a:r>
              <a:rPr kumimoji="1" lang="en-US" altLang="zh-CN" b="1" dirty="0"/>
              <a:t>1</a:t>
            </a:r>
            <a:r>
              <a:rPr kumimoji="1" lang="zh-CN" altLang="en-US" b="1" dirty="0"/>
              <a:t>、多个分支发版之后，各个版本之间升级问题</a:t>
            </a:r>
          </a:p>
          <a:p>
            <a:r>
              <a:rPr kumimoji="1" lang="en-US" altLang="zh-CN" b="1" dirty="0"/>
              <a:t>2</a:t>
            </a:r>
            <a:r>
              <a:rPr kumimoji="1" lang="zh-CN" altLang="en-US" b="1" dirty="0"/>
              <a:t>、研发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测试环境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机器分配问题</a:t>
            </a:r>
          </a:p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、稳定特性代码合并至主线的方式（人工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合入？）</a:t>
            </a:r>
          </a:p>
          <a:p>
            <a:r>
              <a:rPr kumimoji="1" lang="en-US" altLang="zh-CN" b="1" dirty="0"/>
              <a:t>4</a:t>
            </a:r>
            <a:r>
              <a:rPr kumimoji="1" lang="zh-CN" altLang="en-US" b="1" dirty="0"/>
              <a:t>、</a:t>
            </a:r>
            <a:r>
              <a:rPr kumimoji="1" lang="zh-CN" altLang="en-US" b="1" dirty="0">
                <a:sym typeface="+mn-ea"/>
              </a:rPr>
              <a:t>稳定特性代码确保</a:t>
            </a:r>
            <a:r>
              <a:rPr kumimoji="1" lang="zh-CN" altLang="en-US" b="1" dirty="0"/>
              <a:t>不引发其他问题</a:t>
            </a:r>
          </a:p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1162-DAA9-D140-BA5F-D18C7186503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05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" y="-1"/>
            <a:ext cx="12189600" cy="6868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18410" y="1593669"/>
            <a:ext cx="8020596" cy="1694226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18410" y="3431444"/>
            <a:ext cx="8020596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2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表占位符 8"/>
          <p:cNvSpPr>
            <a:spLocks noGrp="1"/>
          </p:cNvSpPr>
          <p:nvPr>
            <p:ph type="chart" sz="quarter" idx="13" hasCustomPrompt="1"/>
          </p:nvPr>
        </p:nvSpPr>
        <p:spPr>
          <a:xfrm>
            <a:off x="191559" y="836615"/>
            <a:ext cx="11808883" cy="3455987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33" y="-27384"/>
            <a:ext cx="10790400" cy="50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91347" y="4343481"/>
            <a:ext cx="11809311" cy="2058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89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5939"/>
            <a:ext cx="10515600" cy="836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23EF2A2-4147-D447-AA4D-5A421166C1D6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67A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右箭头 50"/>
          <p:cNvSpPr/>
          <p:nvPr/>
        </p:nvSpPr>
        <p:spPr>
          <a:xfrm>
            <a:off x="8990285" y="5678743"/>
            <a:ext cx="1665548" cy="177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6.0.2hotfix</a:t>
            </a:r>
          </a:p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UV3</a:t>
            </a: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右箭头 5"/>
          <p:cNvSpPr/>
          <p:nvPr/>
        </p:nvSpPr>
        <p:spPr>
          <a:xfrm>
            <a:off x="2242483" y="4884442"/>
            <a:ext cx="9949512" cy="172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9602428" y="4815945"/>
            <a:ext cx="288234" cy="28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当前开发模型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2902" y="4677654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（同源异构）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内容占位符 2"/>
          <p:cNvSpPr>
            <a:spLocks noGrp="1"/>
          </p:cNvSpPr>
          <p:nvPr>
            <p:ph idx="1"/>
          </p:nvPr>
        </p:nvSpPr>
        <p:spPr>
          <a:xfrm>
            <a:off x="262664" y="1391739"/>
            <a:ext cx="4611993" cy="4351338"/>
          </a:xfrm>
        </p:spPr>
        <p:txBody>
          <a:bodyPr>
            <a:normAutofit/>
          </a:bodyPr>
          <a:lstStyle/>
          <a:p>
            <a:r>
              <a:rPr kumimoji="1" lang="en-US" altLang="zh-CN" sz="1400" dirty="0"/>
              <a:t>master</a:t>
            </a:r>
            <a:r>
              <a:rPr kumimoji="1" lang="zh-CN" altLang="en-US" sz="1400" dirty="0"/>
              <a:t>（主线）分支开发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提交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测试，版本发版后统一拉取</a:t>
            </a:r>
            <a:r>
              <a:rPr kumimoji="1" lang="en-US" altLang="zh-CN" sz="1400" dirty="0"/>
              <a:t>branch/tag</a:t>
            </a:r>
          </a:p>
          <a:p>
            <a:r>
              <a:rPr kumimoji="1" lang="zh-CN" altLang="en-US" sz="1400" dirty="0"/>
              <a:t>单分支开发受限，无法提交预研的功能（部分小组已有</a:t>
            </a:r>
            <a:r>
              <a:rPr kumimoji="1" lang="en-US" altLang="zh-CN" sz="1400" dirty="0"/>
              <a:t>feature</a:t>
            </a:r>
            <a:r>
              <a:rPr kumimoji="1" lang="zh-CN" altLang="en-US" sz="1400" dirty="0"/>
              <a:t>分支）</a:t>
            </a:r>
            <a:endParaRPr kumimoji="1" lang="en-US" altLang="zh-CN" sz="1400" dirty="0"/>
          </a:p>
          <a:p>
            <a:r>
              <a:rPr kumimoji="1" lang="zh-CN" altLang="en-US" sz="1400" dirty="0"/>
              <a:t>是否需要提供</a:t>
            </a:r>
            <a:r>
              <a:rPr kumimoji="1" lang="en-US" altLang="zh-CN" sz="1400" dirty="0"/>
              <a:t>feature</a:t>
            </a:r>
            <a:r>
              <a:rPr kumimoji="1" lang="zh-CN" altLang="en-US" sz="1400" dirty="0"/>
              <a:t>分支：</a:t>
            </a:r>
            <a:endParaRPr kumimoji="1" lang="en-US" altLang="zh-CN" sz="1400" dirty="0"/>
          </a:p>
          <a:p>
            <a:pPr lvl="1"/>
            <a:r>
              <a:rPr kumimoji="1" lang="zh-CN" altLang="en-US" sz="1100" dirty="0"/>
              <a:t>预研需求</a:t>
            </a:r>
            <a:endParaRPr kumimoji="1" lang="en-US" altLang="zh-CN" sz="1100" dirty="0"/>
          </a:p>
          <a:p>
            <a:pPr lvl="1"/>
            <a:r>
              <a:rPr kumimoji="1" lang="zh-CN" altLang="en-US" sz="1100" dirty="0"/>
              <a:t>下版本新增需求</a:t>
            </a:r>
            <a:endParaRPr kumimoji="1" lang="en-US" altLang="zh-CN" sz="1100" dirty="0"/>
          </a:p>
          <a:p>
            <a:pPr lvl="1"/>
            <a:r>
              <a:rPr kumimoji="1" lang="zh-CN" altLang="en-US" sz="1100" dirty="0"/>
              <a:t>测试新功能</a:t>
            </a:r>
            <a:endParaRPr kumimoji="1" lang="en-US" altLang="zh-CN" sz="1100" dirty="0"/>
          </a:p>
          <a:p>
            <a:pPr marL="0" indent="0">
              <a:buNone/>
            </a:pPr>
            <a:endParaRPr kumimoji="1" lang="en-US" altLang="zh-CN" sz="1400" dirty="0"/>
          </a:p>
        </p:txBody>
      </p:sp>
      <p:sp>
        <p:nvSpPr>
          <p:cNvPr id="68" name="椭圆 67"/>
          <p:cNvSpPr/>
          <p:nvPr/>
        </p:nvSpPr>
        <p:spPr>
          <a:xfrm>
            <a:off x="2649936" y="3800342"/>
            <a:ext cx="288234" cy="2882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55683" y="4792760"/>
            <a:ext cx="288234" cy="2882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16708" y="5080995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v6.0.1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23"/>
          <p:cNvCxnSpPr/>
          <p:nvPr/>
        </p:nvCxnSpPr>
        <p:spPr>
          <a:xfrm>
            <a:off x="4296222" y="3474846"/>
            <a:ext cx="1566917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90354" y="356286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v6.0.1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公测修复版</a:t>
            </a:r>
          </a:p>
        </p:txBody>
      </p:sp>
      <p:cxnSp>
        <p:nvCxnSpPr>
          <p:cNvPr id="12" name="直接连接符 12"/>
          <p:cNvCxnSpPr>
            <a:endCxn id="17" idx="2"/>
          </p:cNvCxnSpPr>
          <p:nvPr/>
        </p:nvCxnSpPr>
        <p:spPr>
          <a:xfrm flipV="1">
            <a:off x="2799799" y="3945561"/>
            <a:ext cx="1341487" cy="1094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7" idx="0"/>
          </p:cNvCxnSpPr>
          <p:nvPr/>
        </p:nvCxnSpPr>
        <p:spPr>
          <a:xfrm flipH="1" flipV="1">
            <a:off x="2794625" y="3898015"/>
            <a:ext cx="5175" cy="894745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141286" y="3801443"/>
            <a:ext cx="288234" cy="2882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12"/>
          <p:cNvCxnSpPr/>
          <p:nvPr/>
        </p:nvCxnSpPr>
        <p:spPr>
          <a:xfrm flipV="1">
            <a:off x="4282144" y="3139197"/>
            <a:ext cx="3435356" cy="1094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7" idx="0"/>
          </p:cNvCxnSpPr>
          <p:nvPr/>
        </p:nvCxnSpPr>
        <p:spPr>
          <a:xfrm flipH="1" flipV="1">
            <a:off x="4282144" y="3105599"/>
            <a:ext cx="3259" cy="695844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724588" y="3821140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v6.0.1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endParaRPr kumimoji="1"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线箭头连接符 28"/>
          <p:cNvCxnSpPr>
            <a:stCxn id="17" idx="4"/>
          </p:cNvCxnSpPr>
          <p:nvPr/>
        </p:nvCxnSpPr>
        <p:spPr>
          <a:xfrm>
            <a:off x="4285403" y="4089678"/>
            <a:ext cx="0" cy="82974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12"/>
          <p:cNvCxnSpPr/>
          <p:nvPr/>
        </p:nvCxnSpPr>
        <p:spPr>
          <a:xfrm>
            <a:off x="4289232" y="4407736"/>
            <a:ext cx="5178476" cy="15028"/>
          </a:xfrm>
          <a:prstGeom prst="line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9444500" y="4431640"/>
            <a:ext cx="1" cy="49880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5863139" y="3491030"/>
            <a:ext cx="0" cy="895441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873958" y="3350191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春晓分支（海光）</a:t>
            </a:r>
          </a:p>
        </p:txBody>
      </p:sp>
      <p:sp>
        <p:nvSpPr>
          <p:cNvPr id="43" name="椭圆 42"/>
          <p:cNvSpPr/>
          <p:nvPr/>
        </p:nvSpPr>
        <p:spPr>
          <a:xfrm>
            <a:off x="8874922" y="4792760"/>
            <a:ext cx="288234" cy="28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35948" y="5080995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v6.0.2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9352" y="4194736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同源异构</a:t>
            </a:r>
            <a:r>
              <a:rPr kumimoji="1"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混部调度</a:t>
            </a:r>
            <a:r>
              <a:rPr kumimoji="1"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4285403" y="5023216"/>
            <a:ext cx="0" cy="43309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4275056" y="5481907"/>
            <a:ext cx="3383152" cy="443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225141" y="5245306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new feature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branch</a:t>
            </a:r>
            <a:endParaRPr kumimoji="1" lang="zh-CN" altLang="en-US" sz="1200" dirty="0"/>
          </a:p>
        </p:txBody>
      </p:sp>
      <p:sp>
        <p:nvSpPr>
          <p:cNvPr id="69" name="文本框 68"/>
          <p:cNvSpPr txBox="1"/>
          <p:nvPr/>
        </p:nvSpPr>
        <p:spPr>
          <a:xfrm>
            <a:off x="2435844" y="3409908"/>
            <a:ext cx="9653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branch: v6.0.1</a:t>
            </a:r>
          </a:p>
          <a:p>
            <a:r>
              <a:rPr kumimoji="1" lang="en-US" altLang="zh-CN" sz="1000" dirty="0"/>
              <a:t>tag: v6.0.1</a:t>
            </a:r>
            <a:endParaRPr kumimoji="1"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8695404" y="5947748"/>
            <a:ext cx="1070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branch: v6.0.2</a:t>
            </a:r>
          </a:p>
          <a:p>
            <a:r>
              <a:rPr kumimoji="1" lang="en-US" altLang="zh-CN" sz="1000" dirty="0"/>
              <a:t>tag: v6.0.2</a:t>
            </a:r>
          </a:p>
        </p:txBody>
      </p:sp>
      <p:cxnSp>
        <p:nvCxnSpPr>
          <p:cNvPr id="81" name="直接连接符 12"/>
          <p:cNvCxnSpPr/>
          <p:nvPr/>
        </p:nvCxnSpPr>
        <p:spPr>
          <a:xfrm flipV="1">
            <a:off x="4426321" y="3945560"/>
            <a:ext cx="3298267" cy="11914"/>
          </a:xfrm>
          <a:prstGeom prst="line">
            <a:avLst/>
          </a:prstGeom>
          <a:ln w="476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7717500" y="2983222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v6.0.1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定制化分支</a:t>
            </a:r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>
            <a:off x="6310800" y="3868644"/>
            <a:ext cx="151214" cy="1512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046410" y="369803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hotfix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tag</a:t>
            </a:r>
            <a:endParaRPr kumimoji="1" lang="zh-CN" altLang="en-US" sz="1000" dirty="0"/>
          </a:p>
        </p:txBody>
      </p:sp>
      <p:sp>
        <p:nvSpPr>
          <p:cNvPr id="87" name="椭圆 86"/>
          <p:cNvSpPr>
            <a:spLocks noChangeAspect="1"/>
          </p:cNvSpPr>
          <p:nvPr/>
        </p:nvSpPr>
        <p:spPr>
          <a:xfrm>
            <a:off x="5278628" y="3041180"/>
            <a:ext cx="151214" cy="1512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7174064" y="3868642"/>
            <a:ext cx="151214" cy="1512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7157" y="45844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1-14</a:t>
            </a:r>
            <a:endParaRPr kumimoji="1"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358027" y="505477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2-15/28</a:t>
            </a:r>
            <a:endParaRPr kumimoji="1"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8863350" y="5628976"/>
            <a:ext cx="288234" cy="28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线箭头连接符 45"/>
          <p:cNvCxnSpPr>
            <a:stCxn id="43" idx="4"/>
            <a:endCxn id="42" idx="0"/>
          </p:cNvCxnSpPr>
          <p:nvPr/>
        </p:nvCxnSpPr>
        <p:spPr>
          <a:xfrm flipH="1">
            <a:off x="9007467" y="5080995"/>
            <a:ext cx="11572" cy="547981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526191" y="44855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830</a:t>
            </a:r>
            <a:endParaRPr kumimoji="1" lang="zh-CN" altLang="en-US" sz="2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007194" y="45974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930</a:t>
            </a:r>
            <a:endParaRPr kumimoji="1" lang="zh-CN" alt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536767" y="34098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1030</a:t>
            </a:r>
            <a:endParaRPr kumimoji="1" lang="zh-CN" altLang="en-US" sz="2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711496" y="4493650"/>
            <a:ext cx="871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6.0.2</a:t>
            </a:r>
          </a:p>
          <a:p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同源异构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45100" y="5543482"/>
            <a:ext cx="871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6.0.2</a:t>
            </a:r>
          </a:p>
          <a:p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454977" y="5793860"/>
            <a:ext cx="2779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在</a:t>
            </a:r>
            <a:r>
              <a:rPr kumimoji="1" lang="en-US" altLang="zh-CN" sz="1000" dirty="0"/>
              <a:t>Master</a:t>
            </a:r>
            <a:r>
              <a:rPr kumimoji="1" lang="zh-CN" altLang="en-US" sz="1000" dirty="0"/>
              <a:t>分支上开发同源异构版本，计划</a:t>
            </a:r>
            <a:r>
              <a:rPr kumimoji="1" lang="en-US" altLang="zh-CN" sz="1000" dirty="0"/>
              <a:t>2-15</a:t>
            </a:r>
            <a:r>
              <a:rPr kumimoji="1" lang="zh-CN" altLang="en-US" sz="1000" dirty="0"/>
              <a:t>日之前完成发布，在此之前不要往</a:t>
            </a:r>
            <a:r>
              <a:rPr kumimoji="1" lang="en-US" altLang="zh-CN" sz="1000" dirty="0"/>
              <a:t>master</a:t>
            </a:r>
            <a:r>
              <a:rPr kumimoji="1" lang="zh-CN" altLang="en-US" sz="1000" dirty="0"/>
              <a:t>上合入新功能代码</a:t>
            </a:r>
            <a:endParaRPr kumimoji="1" lang="en-US" altLang="zh-CN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454977" y="6500258"/>
            <a:ext cx="2779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同源异构需求串讲</a:t>
            </a:r>
            <a:endParaRPr kumimoji="1" lang="en-US" altLang="zh-CN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1177290" y="3587702"/>
            <a:ext cx="8339455" cy="217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分支开发模型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16745" y="3569335"/>
            <a:ext cx="1484630" cy="2603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（稳定特性）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43382" y="2536190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超算（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330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6748925" y="3171800"/>
            <a:ext cx="1" cy="4988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1589828" y="3763376"/>
            <a:ext cx="0" cy="433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1599801" y="4222067"/>
            <a:ext cx="69481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547461" y="4068016"/>
            <a:ext cx="2011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新特性分支（不稳定特性）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168109" y="3624668"/>
            <a:ext cx="906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652 sp1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792408" y="303247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云网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71365" y="3733165"/>
            <a:ext cx="0" cy="962025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349500" y="4701540"/>
            <a:ext cx="756285" cy="245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/>
              <a:t>6.8.0.1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27325" y="3740785"/>
            <a:ext cx="0" cy="962025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93540" y="4692650"/>
            <a:ext cx="756285" cy="245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/>
              <a:t>6.8.0.2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217410" y="3730625"/>
            <a:ext cx="0" cy="962025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839585" y="4706620"/>
            <a:ext cx="756285" cy="245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/>
              <a:t>6.8.0</a:t>
            </a:r>
          </a:p>
        </p:txBody>
      </p:sp>
      <p:cxnSp>
        <p:nvCxnSpPr>
          <p:cNvPr id="28" name="直线箭头连接符 57"/>
          <p:cNvCxnSpPr/>
          <p:nvPr/>
        </p:nvCxnSpPr>
        <p:spPr>
          <a:xfrm flipV="1">
            <a:off x="6253081" y="3740737"/>
            <a:ext cx="0" cy="455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3559810" y="2114550"/>
            <a:ext cx="3891915" cy="1616075"/>
          </a:xfrm>
          <a:prstGeom prst="bentConnector3">
            <a:avLst>
              <a:gd name="adj1" fmla="val 146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451538" y="201329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某场景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线箭头连接符 33"/>
          <p:cNvCxnSpPr/>
          <p:nvPr/>
        </p:nvCxnSpPr>
        <p:spPr>
          <a:xfrm>
            <a:off x="7451870" y="2114525"/>
            <a:ext cx="0" cy="15449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flipV="1">
            <a:off x="1590040" y="2658745"/>
            <a:ext cx="5249545" cy="1021716"/>
          </a:xfrm>
          <a:prstGeom prst="bentConnector3">
            <a:avLst>
              <a:gd name="adj1" fmla="val -35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endCxn id="5" idx="1"/>
          </p:cNvCxnSpPr>
          <p:nvPr/>
        </p:nvCxnSpPr>
        <p:spPr>
          <a:xfrm flipV="1">
            <a:off x="2733675" y="3155581"/>
            <a:ext cx="4058733" cy="517260"/>
          </a:xfrm>
          <a:prstGeom prst="bentConnector3">
            <a:avLst>
              <a:gd name="adj1" fmla="val -199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3"/>
          <p:cNvCxnSpPr/>
          <p:nvPr/>
        </p:nvCxnSpPr>
        <p:spPr>
          <a:xfrm>
            <a:off x="10019810" y="6198845"/>
            <a:ext cx="3740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0393680" y="6043295"/>
            <a:ext cx="12731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待开发稳定后合入主线</a:t>
            </a:r>
          </a:p>
        </p:txBody>
      </p:sp>
      <p:cxnSp>
        <p:nvCxnSpPr>
          <p:cNvPr id="41" name="直线箭头连接符 57"/>
          <p:cNvCxnSpPr/>
          <p:nvPr/>
        </p:nvCxnSpPr>
        <p:spPr>
          <a:xfrm>
            <a:off x="10019901" y="6092142"/>
            <a:ext cx="374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912985" y="5951855"/>
            <a:ext cx="1778000" cy="9055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403840" y="6301740"/>
            <a:ext cx="12731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可稳定</a:t>
            </a:r>
            <a:r>
              <a:rPr lang="en-US" altLang="zh-CN" sz="800"/>
              <a:t>release</a:t>
            </a:r>
            <a:r>
              <a:rPr lang="zh-CN" altLang="en-US" sz="800"/>
              <a:t>的节点</a:t>
            </a:r>
          </a:p>
        </p:txBody>
      </p:sp>
      <p:sp>
        <p:nvSpPr>
          <p:cNvPr id="62" name="矩形 61"/>
          <p:cNvSpPr/>
          <p:nvPr/>
        </p:nvSpPr>
        <p:spPr>
          <a:xfrm>
            <a:off x="725805" y="1536700"/>
            <a:ext cx="10965180" cy="3761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246880" y="4891405"/>
            <a:ext cx="636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/>
              <a:t>系统测试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413635" y="4891405"/>
            <a:ext cx="5899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/>
              <a:t>系统测试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899275" y="4891405"/>
            <a:ext cx="636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/>
              <a:t>系统测试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5447665" y="2026920"/>
            <a:ext cx="5899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/>
              <a:t>系统测试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3886835" y="2013585"/>
            <a:ext cx="5899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/>
              <a:t>迭代测试</a:t>
            </a:r>
          </a:p>
        </p:txBody>
      </p:sp>
      <p:sp>
        <p:nvSpPr>
          <p:cNvPr id="77" name="椭圆 76"/>
          <p:cNvSpPr/>
          <p:nvPr/>
        </p:nvSpPr>
        <p:spPr>
          <a:xfrm>
            <a:off x="4890135" y="2070100"/>
            <a:ext cx="81915" cy="7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083050" y="2628265"/>
            <a:ext cx="81915" cy="7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7410450" y="2077720"/>
            <a:ext cx="81915" cy="781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055360" y="2613660"/>
            <a:ext cx="81915" cy="781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515870" y="2560320"/>
            <a:ext cx="5899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/>
              <a:t>迭代测试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4733925" y="2542540"/>
            <a:ext cx="5899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/>
              <a:t>系统测试</a:t>
            </a:r>
          </a:p>
        </p:txBody>
      </p:sp>
      <p:sp>
        <p:nvSpPr>
          <p:cNvPr id="92" name="椭圆 91"/>
          <p:cNvSpPr/>
          <p:nvPr/>
        </p:nvSpPr>
        <p:spPr>
          <a:xfrm>
            <a:off x="2686685" y="3672840"/>
            <a:ext cx="81915" cy="781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530725" y="3659505"/>
            <a:ext cx="81915" cy="781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7176770" y="3652520"/>
            <a:ext cx="81915" cy="781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165715" y="6369685"/>
            <a:ext cx="81915" cy="781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10165715" y="6645910"/>
            <a:ext cx="81915" cy="7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403840" y="6577965"/>
            <a:ext cx="12731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迭代测试截至节点</a:t>
            </a:r>
          </a:p>
        </p:txBody>
      </p:sp>
      <p:cxnSp>
        <p:nvCxnSpPr>
          <p:cNvPr id="51" name="直线箭头连接符 33"/>
          <p:cNvCxnSpPr/>
          <p:nvPr/>
        </p:nvCxnSpPr>
        <p:spPr>
          <a:xfrm>
            <a:off x="6839585" y="2696516"/>
            <a:ext cx="0" cy="9740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64119" y="4761731"/>
            <a:ext cx="756285" cy="245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 smtClean="0"/>
              <a:t>630</a:t>
            </a:r>
            <a:r>
              <a:rPr lang="zh-CN" altLang="en-US" sz="1200" dirty="0" smtClean="0"/>
              <a:t>版本</a:t>
            </a:r>
            <a:endParaRPr lang="en-US" altLang="zh-CN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3193863" y="5147237"/>
            <a:ext cx="5687434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讨论：</a:t>
            </a:r>
            <a:endParaRPr lang="en-US" altLang="zh-CN" sz="1600" b="1" dirty="0" smtClean="0"/>
          </a:p>
          <a:p>
            <a:r>
              <a:rPr lang="en-US" altLang="zh-CN" sz="1050" dirty="0" smtClean="0"/>
              <a:t>1</a:t>
            </a:r>
            <a:r>
              <a:rPr lang="zh-CN" altLang="en-US" sz="1050" dirty="0" smtClean="0"/>
              <a:t>、针对</a:t>
            </a:r>
            <a:r>
              <a:rPr lang="zh-CN" altLang="en-US" sz="1050" dirty="0"/>
              <a:t>同一个项目合入主线之后，是再重启拉分支还是延续原有的？ </a:t>
            </a:r>
            <a:r>
              <a:rPr lang="en-US" altLang="zh-CN" sz="1050" dirty="0"/>
              <a:t>// </a:t>
            </a:r>
            <a:r>
              <a:rPr lang="zh-CN" altLang="en-US" sz="1050" dirty="0"/>
              <a:t>倾向于重新拉</a:t>
            </a:r>
          </a:p>
          <a:p>
            <a:r>
              <a:rPr lang="en-US" altLang="zh-CN" sz="1050" dirty="0" smtClean="0"/>
              <a:t>2</a:t>
            </a:r>
            <a:r>
              <a:rPr lang="zh-CN" altLang="en-US" sz="1050" dirty="0" smtClean="0"/>
              <a:t>、分支</a:t>
            </a:r>
            <a:r>
              <a:rPr lang="zh-CN" altLang="en-US" sz="1050" dirty="0"/>
              <a:t>是面向场景的，而不是面向项目的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en-US" altLang="zh-CN" sz="1050" dirty="0"/>
              <a:t>3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master </a:t>
            </a:r>
            <a:r>
              <a:rPr lang="zh-CN" altLang="en-US" sz="1050" dirty="0" smtClean="0"/>
              <a:t>只允许 </a:t>
            </a:r>
            <a:r>
              <a:rPr lang="en-US" altLang="zh-CN" sz="1050" dirty="0" smtClean="0"/>
              <a:t>merge</a:t>
            </a:r>
            <a:r>
              <a:rPr lang="zh-CN" altLang="en-US" sz="1050" dirty="0" smtClean="0"/>
              <a:t>，</a:t>
            </a:r>
            <a:r>
              <a:rPr lang="en-US" altLang="zh-CN" sz="1050" dirty="0" smtClean="0"/>
              <a:t>master</a:t>
            </a:r>
            <a:r>
              <a:rPr lang="zh-CN" altLang="en-US" sz="1050" dirty="0" smtClean="0"/>
              <a:t>要保持健康，所有</a:t>
            </a:r>
            <a:r>
              <a:rPr lang="en-US" altLang="zh-CN" sz="1050" dirty="0" smtClean="0"/>
              <a:t>bug</a:t>
            </a:r>
            <a:r>
              <a:rPr lang="zh-CN" altLang="en-US" sz="1050" dirty="0" smtClean="0"/>
              <a:t>修改和特性开发，均需要拉分支修改或在特性分支修改；</a:t>
            </a:r>
            <a:endParaRPr lang="en-US" altLang="zh-CN" sz="1050" dirty="0" smtClean="0"/>
          </a:p>
          <a:p>
            <a:r>
              <a:rPr lang="en-US" altLang="zh-CN" sz="1050" dirty="0" smtClean="0"/>
              <a:t>4</a:t>
            </a:r>
            <a:r>
              <a:rPr lang="zh-CN" altLang="en-US" sz="1050" dirty="0" smtClean="0"/>
              <a:t>、解耦，组件间依赖、小组间依赖</a:t>
            </a:r>
            <a:endParaRPr lang="en-US" altLang="zh-CN" sz="1050" dirty="0" smtClean="0"/>
          </a:p>
          <a:p>
            <a:r>
              <a:rPr lang="en-US" altLang="zh-CN" sz="1050" dirty="0" smtClean="0"/>
              <a:t>5</a:t>
            </a:r>
            <a:r>
              <a:rPr lang="zh-CN" altLang="en-US" sz="1050" dirty="0" smtClean="0"/>
              <a:t>、规划</a:t>
            </a:r>
            <a:r>
              <a:rPr lang="en-US" altLang="zh-CN" sz="1050" dirty="0" smtClean="0"/>
              <a:t>merge master</a:t>
            </a:r>
            <a:r>
              <a:rPr lang="zh-CN" altLang="en-US" sz="1050" dirty="0" smtClean="0"/>
              <a:t>时间：按月合入，按需或按月发版</a:t>
            </a:r>
            <a:endParaRPr lang="en-US" altLang="zh-CN" sz="1050" dirty="0" smtClean="0"/>
          </a:p>
          <a:p>
            <a:r>
              <a:rPr lang="en-US" altLang="zh-CN" sz="1050" dirty="0" smtClean="0"/>
              <a:t>6</a:t>
            </a:r>
            <a:r>
              <a:rPr lang="zh-CN" altLang="en-US" sz="1050" dirty="0" smtClean="0"/>
              <a:t>、目前缺少单元测试等手段，校验代码完整性</a:t>
            </a:r>
            <a:endParaRPr lang="en-US" altLang="zh-CN" sz="1050" dirty="0" smtClean="0"/>
          </a:p>
          <a:p>
            <a:r>
              <a:rPr lang="en-US" altLang="zh-CN" sz="1050" dirty="0" smtClean="0"/>
              <a:t>7</a:t>
            </a:r>
            <a:r>
              <a:rPr lang="zh-CN" altLang="en-US" sz="1050" dirty="0" smtClean="0"/>
              <a:t>、</a:t>
            </a:r>
            <a:r>
              <a:rPr lang="zh-CN" altLang="en-US" sz="1050" b="1" dirty="0" smtClean="0"/>
              <a:t>测试挑战</a:t>
            </a:r>
            <a:r>
              <a:rPr lang="zh-CN" altLang="en-US" sz="1050" dirty="0" smtClean="0"/>
              <a:t>：自动化测试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分支测试 </a:t>
            </a:r>
            <a:endParaRPr lang="en-US" altLang="zh-CN" sz="1050" dirty="0" smtClean="0"/>
          </a:p>
          <a:p>
            <a:r>
              <a:rPr lang="zh-CN" altLang="en-US" sz="1050" smtClean="0"/>
              <a:t>下次讨论：周四晚上</a:t>
            </a:r>
            <a:endParaRPr lang="en-US" altLang="zh-CN" sz="1050" dirty="0" smtClean="0"/>
          </a:p>
        </p:txBody>
      </p:sp>
      <p:cxnSp>
        <p:nvCxnSpPr>
          <p:cNvPr id="55" name="直线箭头连接符 33"/>
          <p:cNvCxnSpPr/>
          <p:nvPr/>
        </p:nvCxnSpPr>
        <p:spPr>
          <a:xfrm>
            <a:off x="4181791" y="3159923"/>
            <a:ext cx="1" cy="4988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4968aba-80e6-4025-ad4a-3cdc6974ca34"/>
  <p:tag name="COMMONDATA" val="eyJoZGlkIjoiM2YwNDU4YTQ4NjQ3NWY1MTk2M2Y5YzcxZWM5ZTczN2YifQ=="/>
</p:tagLst>
</file>

<file path=ppt/theme/theme1.xml><?xml version="1.0" encoding="utf-8"?>
<a:theme xmlns:a="http://schemas.openxmlformats.org/drawingml/2006/main" name="inclou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incloud</Template>
  <TotalTime>112</TotalTime>
  <Words>449</Words>
  <Application>Microsoft Office PowerPoint</Application>
  <PresentationFormat>宽屏</PresentationFormat>
  <Paragraphs>76</Paragraphs>
  <Slides>2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微软雅黑</vt:lpstr>
      <vt:lpstr>Arial</vt:lpstr>
      <vt:lpstr>Calibri</vt:lpstr>
      <vt:lpstr>incloud</vt:lpstr>
      <vt:lpstr>当前开发模型</vt:lpstr>
      <vt:lpstr>分支开发模型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CI加速</dc:title>
  <dc:creator>Samuel Liu</dc:creator>
  <cp:lastModifiedBy>Weiting Kong (孔维亭)</cp:lastModifiedBy>
  <cp:revision>259</cp:revision>
  <dcterms:created xsi:type="dcterms:W3CDTF">2021-05-30T14:10:00Z</dcterms:created>
  <dcterms:modified xsi:type="dcterms:W3CDTF">2022-12-15T01:28:37Z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F4F414470B85409B8F2F651728B88650</vt:lpwstr>
  </property>
  <property fmtid="{D5CDD505-2E9C-101B-9397-08002B2CF9AE}" pid="3" name="KSOProductBuildVer">
    <vt:lpwstr>2052-11.1.0.12763</vt:lpwstr>
  </property>
</Properties>
</file>