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310" r:id="rId2"/>
    <p:sldId id="317" r:id="rId3"/>
    <p:sldId id="301" r:id="rId4"/>
    <p:sldId id="304" r:id="rId5"/>
    <p:sldId id="307" r:id="rId6"/>
    <p:sldId id="305" r:id="rId7"/>
    <p:sldId id="306" r:id="rId8"/>
    <p:sldId id="308" r:id="rId9"/>
    <p:sldId id="309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FF1C2A-9845-4814-A7C1-2A8428155CEE}">
          <p14:sldIdLst>
            <p14:sldId id="310"/>
            <p14:sldId id="317"/>
            <p14:sldId id="301"/>
            <p14:sldId id="304"/>
            <p14:sldId id="307"/>
            <p14:sldId id="305"/>
            <p14:sldId id="306"/>
            <p14:sldId id="308"/>
            <p14:sldId id="309"/>
          </p14:sldIdLst>
        </p14:section>
        <p14:section name="附录" id="{44BB3A15-E066-48C3-B285-22105CC77A1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70C0"/>
    <a:srgbClr val="4887C6"/>
    <a:srgbClr val="7030A0"/>
    <a:srgbClr val="BF9000"/>
    <a:srgbClr val="A5A5A5"/>
    <a:srgbClr val="A8A8A8"/>
    <a:srgbClr val="548235"/>
    <a:srgbClr val="5B9BD5"/>
    <a:srgbClr val="C6D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4" autoAdjust="0"/>
    <p:restoredTop sz="93963" autoAdjust="0"/>
  </p:normalViewPr>
  <p:slideViewPr>
    <p:cSldViewPr snapToGrid="0" snapToObjects="1">
      <p:cViewPr>
        <p:scale>
          <a:sx n="150" d="100"/>
          <a:sy n="150" d="100"/>
        </p:scale>
        <p:origin x="76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24F1-A4D8-6E41-A6E5-3667613F83E0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2C2B6-9F5F-324B-998F-421B49EFD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主线</a:t>
            </a:r>
            <a:r>
              <a:rPr kumimoji="1" lang="en-US" altLang="zh-CN" b="1" dirty="0" smtClean="0"/>
              <a:t> </a:t>
            </a:r>
            <a:r>
              <a:rPr kumimoji="1" lang="zh-CN" altLang="en-US" dirty="0"/>
              <a:t>分支保持一直稳定，可确保随时进入系统测试之后</a:t>
            </a:r>
            <a:r>
              <a:rPr kumimoji="1" lang="en-US" altLang="zh-CN" dirty="0"/>
              <a:t>release</a:t>
            </a:r>
          </a:p>
          <a:p>
            <a:endParaRPr kumimoji="1" lang="en-US" altLang="zh-CN" dirty="0"/>
          </a:p>
          <a:p>
            <a:r>
              <a:rPr kumimoji="1" lang="zh-CN" altLang="en-US" b="1" dirty="0"/>
              <a:t>分支</a:t>
            </a:r>
            <a:r>
              <a:rPr kumimoji="1" lang="en-US" altLang="zh-CN" b="1" dirty="0"/>
              <a:t>1/2</a:t>
            </a:r>
            <a:r>
              <a:rPr kumimoji="1" lang="zh-CN" altLang="en-US" b="1" dirty="0" smtClean="0"/>
              <a:t>、场景</a:t>
            </a:r>
            <a:r>
              <a:rPr kumimoji="1" lang="en-US" altLang="zh-CN" b="1" dirty="0" smtClean="0"/>
              <a:t>1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分支可以根据项目上所需功能的迫切程度拉取相关分支，最终特性待稳定后，都会进入主线</a:t>
            </a:r>
          </a:p>
          <a:p>
            <a:r>
              <a:rPr kumimoji="1" lang="zh-CN" altLang="en-US" b="1" dirty="0">
                <a:sym typeface="+mn-ea"/>
              </a:rPr>
              <a:t>分支</a:t>
            </a:r>
            <a:r>
              <a:rPr kumimoji="1" lang="en-US" altLang="zh-CN" b="1" dirty="0">
                <a:sym typeface="+mn-ea"/>
              </a:rPr>
              <a:t>1/2</a:t>
            </a:r>
            <a:r>
              <a:rPr kumimoji="1" lang="zh-CN" altLang="en-US" b="1" dirty="0" smtClean="0">
                <a:sym typeface="+mn-ea"/>
              </a:rPr>
              <a:t>、场景</a:t>
            </a:r>
            <a:r>
              <a:rPr kumimoji="1" lang="en-US" altLang="zh-CN" b="1" dirty="0" smtClean="0">
                <a:sym typeface="+mn-ea"/>
              </a:rPr>
              <a:t>1 </a:t>
            </a:r>
            <a:r>
              <a:rPr kumimoji="1" lang="zh-CN" altLang="en-US" b="1" dirty="0">
                <a:sym typeface="+mn-ea"/>
              </a:rPr>
              <a:t>分支可以一直存在，也可以随项目结束终止</a:t>
            </a:r>
            <a:endParaRPr kumimoji="1" lang="zh-CN" altLang="en-US" b="1" dirty="0"/>
          </a:p>
          <a:p>
            <a:endParaRPr kumimoji="1" lang="zh-CN" altLang="en-US" b="1" dirty="0"/>
          </a:p>
          <a:p>
            <a:r>
              <a:rPr kumimoji="1" lang="zh-CN" altLang="en-US" b="1" dirty="0"/>
              <a:t>存在问题：</a:t>
            </a:r>
          </a:p>
          <a:p>
            <a:r>
              <a:rPr kumimoji="1" lang="en-US" altLang="zh-CN" b="1" dirty="0"/>
              <a:t>1</a:t>
            </a:r>
            <a:r>
              <a:rPr kumimoji="1" lang="zh-CN" altLang="en-US" b="1" dirty="0"/>
              <a:t>、多个分支发版之后，各个版本之间升级问题</a:t>
            </a:r>
          </a:p>
          <a:p>
            <a:r>
              <a:rPr kumimoji="1" lang="en-US" altLang="zh-CN" b="1" dirty="0"/>
              <a:t>2</a:t>
            </a:r>
            <a:r>
              <a:rPr kumimoji="1" lang="zh-CN" altLang="en-US" b="1" dirty="0"/>
              <a:t>、研发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测试环境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机器分配问题</a:t>
            </a:r>
          </a:p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、稳定特性代码合并至主线的方式（人工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合入？）</a:t>
            </a:r>
          </a:p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、</a:t>
            </a:r>
            <a:r>
              <a:rPr kumimoji="1" lang="zh-CN" altLang="en-US" b="1" dirty="0">
                <a:sym typeface="+mn-ea"/>
              </a:rPr>
              <a:t>稳定特性代码确保</a:t>
            </a:r>
            <a:r>
              <a:rPr kumimoji="1" lang="zh-CN" altLang="en-US" b="1" dirty="0"/>
              <a:t>不引发其他问题</a:t>
            </a:r>
          </a:p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1162-DAA9-D140-BA5F-D18C7186503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59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主线</a:t>
            </a:r>
            <a:r>
              <a:rPr kumimoji="1" lang="en-US" altLang="zh-CN" b="1" dirty="0" smtClean="0"/>
              <a:t> </a:t>
            </a:r>
            <a:r>
              <a:rPr kumimoji="1" lang="zh-CN" altLang="en-US" dirty="0"/>
              <a:t>分支保持一直稳定，可确保随时进入系统测试之后</a:t>
            </a:r>
            <a:r>
              <a:rPr kumimoji="1" lang="en-US" altLang="zh-CN" dirty="0"/>
              <a:t>release</a:t>
            </a:r>
          </a:p>
          <a:p>
            <a:endParaRPr kumimoji="1" lang="en-US" altLang="zh-CN" dirty="0"/>
          </a:p>
          <a:p>
            <a:r>
              <a:rPr kumimoji="1" lang="zh-CN" altLang="en-US" b="1" dirty="0"/>
              <a:t>分支</a:t>
            </a:r>
            <a:r>
              <a:rPr kumimoji="1" lang="en-US" altLang="zh-CN" b="1" dirty="0"/>
              <a:t>1/2</a:t>
            </a:r>
            <a:r>
              <a:rPr kumimoji="1" lang="zh-CN" altLang="en-US" b="1" dirty="0" smtClean="0"/>
              <a:t>、场景</a:t>
            </a:r>
            <a:r>
              <a:rPr kumimoji="1" lang="en-US" altLang="zh-CN" b="1" dirty="0" smtClean="0"/>
              <a:t>1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分支可以根据项目上所需功能的迫切程度拉取相关分支，最终特性待稳定后，都会进入主线</a:t>
            </a:r>
          </a:p>
          <a:p>
            <a:r>
              <a:rPr kumimoji="1" lang="zh-CN" altLang="en-US" b="1" dirty="0">
                <a:sym typeface="+mn-ea"/>
              </a:rPr>
              <a:t>分支</a:t>
            </a:r>
            <a:r>
              <a:rPr kumimoji="1" lang="en-US" altLang="zh-CN" b="1" dirty="0">
                <a:sym typeface="+mn-ea"/>
              </a:rPr>
              <a:t>1/2</a:t>
            </a:r>
            <a:r>
              <a:rPr kumimoji="1" lang="zh-CN" altLang="en-US" b="1" dirty="0" smtClean="0">
                <a:sym typeface="+mn-ea"/>
              </a:rPr>
              <a:t>、场景</a:t>
            </a:r>
            <a:r>
              <a:rPr kumimoji="1" lang="en-US" altLang="zh-CN" b="1" dirty="0" smtClean="0">
                <a:sym typeface="+mn-ea"/>
              </a:rPr>
              <a:t>1 </a:t>
            </a:r>
            <a:r>
              <a:rPr kumimoji="1" lang="zh-CN" altLang="en-US" b="1" dirty="0">
                <a:sym typeface="+mn-ea"/>
              </a:rPr>
              <a:t>分支可以一直存在，也可以随项目结束终止</a:t>
            </a:r>
            <a:endParaRPr kumimoji="1" lang="zh-CN" altLang="en-US" b="1" dirty="0"/>
          </a:p>
          <a:p>
            <a:endParaRPr kumimoji="1" lang="zh-CN" altLang="en-US" b="1" dirty="0"/>
          </a:p>
          <a:p>
            <a:r>
              <a:rPr kumimoji="1" lang="zh-CN" altLang="en-US" b="1" dirty="0"/>
              <a:t>存在问题：</a:t>
            </a:r>
          </a:p>
          <a:p>
            <a:r>
              <a:rPr kumimoji="1" lang="en-US" altLang="zh-CN" b="1" dirty="0"/>
              <a:t>1</a:t>
            </a:r>
            <a:r>
              <a:rPr kumimoji="1" lang="zh-CN" altLang="en-US" b="1" dirty="0"/>
              <a:t>、多个分支发版之后，各个版本之间升级问题</a:t>
            </a:r>
          </a:p>
          <a:p>
            <a:r>
              <a:rPr kumimoji="1" lang="en-US" altLang="zh-CN" b="1" dirty="0"/>
              <a:t>2</a:t>
            </a:r>
            <a:r>
              <a:rPr kumimoji="1" lang="zh-CN" altLang="en-US" b="1" dirty="0"/>
              <a:t>、研发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测试环境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机器分配问题</a:t>
            </a:r>
          </a:p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、稳定特性代码合并至主线的方式（人工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合入？）</a:t>
            </a:r>
          </a:p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、</a:t>
            </a:r>
            <a:r>
              <a:rPr kumimoji="1" lang="zh-CN" altLang="en-US" b="1" dirty="0">
                <a:sym typeface="+mn-ea"/>
              </a:rPr>
              <a:t>稳定特性代码确保</a:t>
            </a:r>
            <a:r>
              <a:rPr kumimoji="1" lang="zh-CN" altLang="en-US" b="1" dirty="0"/>
              <a:t>不引发其他问题</a:t>
            </a:r>
          </a:p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1162-DAA9-D140-BA5F-D18C7186503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7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主线</a:t>
            </a:r>
            <a:r>
              <a:rPr kumimoji="1" lang="en-US" altLang="zh-CN" b="1" dirty="0" smtClean="0"/>
              <a:t> </a:t>
            </a:r>
            <a:r>
              <a:rPr kumimoji="1" lang="zh-CN" altLang="en-US" dirty="0"/>
              <a:t>分支保持一直稳定，可确保随时进入系统测试之后</a:t>
            </a:r>
            <a:r>
              <a:rPr kumimoji="1" lang="en-US" altLang="zh-CN" dirty="0"/>
              <a:t>release</a:t>
            </a:r>
          </a:p>
          <a:p>
            <a:endParaRPr kumimoji="1" lang="en-US" altLang="zh-CN" dirty="0"/>
          </a:p>
          <a:p>
            <a:r>
              <a:rPr kumimoji="1" lang="zh-CN" altLang="en-US" b="1" dirty="0"/>
              <a:t>分支</a:t>
            </a:r>
            <a:r>
              <a:rPr kumimoji="1" lang="en-US" altLang="zh-CN" b="1" dirty="0"/>
              <a:t>1/2</a:t>
            </a:r>
            <a:r>
              <a:rPr kumimoji="1" lang="zh-CN" altLang="en-US" b="1" dirty="0" smtClean="0"/>
              <a:t>、场景</a:t>
            </a:r>
            <a:r>
              <a:rPr kumimoji="1" lang="en-US" altLang="zh-CN" b="1" dirty="0" smtClean="0"/>
              <a:t>1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分支可以根据项目上所需功能的迫切程度拉取相关分支，最终特性待稳定后，都会进入主线</a:t>
            </a:r>
          </a:p>
          <a:p>
            <a:r>
              <a:rPr kumimoji="1" lang="zh-CN" altLang="en-US" b="1" dirty="0">
                <a:sym typeface="+mn-ea"/>
              </a:rPr>
              <a:t>分支</a:t>
            </a:r>
            <a:r>
              <a:rPr kumimoji="1" lang="en-US" altLang="zh-CN" b="1" dirty="0">
                <a:sym typeface="+mn-ea"/>
              </a:rPr>
              <a:t>1/2</a:t>
            </a:r>
            <a:r>
              <a:rPr kumimoji="1" lang="zh-CN" altLang="en-US" b="1" dirty="0" smtClean="0">
                <a:sym typeface="+mn-ea"/>
              </a:rPr>
              <a:t>、场景</a:t>
            </a:r>
            <a:r>
              <a:rPr kumimoji="1" lang="en-US" altLang="zh-CN" b="1" dirty="0" smtClean="0">
                <a:sym typeface="+mn-ea"/>
              </a:rPr>
              <a:t>1 </a:t>
            </a:r>
            <a:r>
              <a:rPr kumimoji="1" lang="zh-CN" altLang="en-US" b="1" dirty="0">
                <a:sym typeface="+mn-ea"/>
              </a:rPr>
              <a:t>分支可以一直存在，也可以随项目结束终止</a:t>
            </a:r>
            <a:endParaRPr kumimoji="1" lang="zh-CN" altLang="en-US" b="1" dirty="0"/>
          </a:p>
          <a:p>
            <a:endParaRPr kumimoji="1" lang="zh-CN" altLang="en-US" b="1" dirty="0"/>
          </a:p>
          <a:p>
            <a:r>
              <a:rPr kumimoji="1" lang="zh-CN" altLang="en-US" b="1" dirty="0"/>
              <a:t>存在问题：</a:t>
            </a:r>
          </a:p>
          <a:p>
            <a:r>
              <a:rPr kumimoji="1" lang="en-US" altLang="zh-CN" b="1" dirty="0"/>
              <a:t>1</a:t>
            </a:r>
            <a:r>
              <a:rPr kumimoji="1" lang="zh-CN" altLang="en-US" b="1" dirty="0"/>
              <a:t>、多个分支发版之后，各个版本之间升级问题</a:t>
            </a:r>
          </a:p>
          <a:p>
            <a:r>
              <a:rPr kumimoji="1" lang="en-US" altLang="zh-CN" b="1" dirty="0"/>
              <a:t>2</a:t>
            </a:r>
            <a:r>
              <a:rPr kumimoji="1" lang="zh-CN" altLang="en-US" b="1" dirty="0"/>
              <a:t>、研发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测试环境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机器分配问题</a:t>
            </a:r>
          </a:p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、稳定特性代码合并至主线的方式（人工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合入？）</a:t>
            </a:r>
          </a:p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、</a:t>
            </a:r>
            <a:r>
              <a:rPr kumimoji="1" lang="zh-CN" altLang="en-US" b="1" dirty="0">
                <a:sym typeface="+mn-ea"/>
              </a:rPr>
              <a:t>稳定特性代码确保</a:t>
            </a:r>
            <a:r>
              <a:rPr kumimoji="1" lang="zh-CN" altLang="en-US" b="1" dirty="0"/>
              <a:t>不引发其他问题</a:t>
            </a:r>
          </a:p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11162-DAA9-D140-BA5F-D18C7186503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88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" y="-1"/>
            <a:ext cx="12189600" cy="6868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18410" y="1593669"/>
            <a:ext cx="8020596" cy="1694226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18410" y="3431444"/>
            <a:ext cx="8020596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F2A2-4147-D447-AA4D-5A421166C1D6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表占位符 8"/>
          <p:cNvSpPr>
            <a:spLocks noGrp="1"/>
          </p:cNvSpPr>
          <p:nvPr>
            <p:ph type="chart" sz="quarter" idx="13" hasCustomPrompt="1"/>
          </p:nvPr>
        </p:nvSpPr>
        <p:spPr>
          <a:xfrm>
            <a:off x="191559" y="836615"/>
            <a:ext cx="11808883" cy="3455987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33" y="-27384"/>
            <a:ext cx="10790400" cy="50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91347" y="4343481"/>
            <a:ext cx="11809311" cy="2058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89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5939"/>
            <a:ext cx="10515600" cy="836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23EF2A2-4147-D447-AA4D-5A421166C1D6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50AD93-B2A5-ED4F-B701-9586E6532B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67A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当前开发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发版问题或需求</a:t>
            </a:r>
            <a:r>
              <a:rPr lang="en-US" altLang="zh-CN" baseline="30000" dirty="0" smtClean="0"/>
              <a:t>[1/2]</a:t>
            </a:r>
            <a:endParaRPr kumimoji="1" lang="zh-CN" altLang="en-US" baseline="30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838199" y="1243150"/>
            <a:ext cx="994987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现状：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主线开发，主线发版。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紧急项目或者问题修改（一汽启明等）通过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分支进行开发、测试，后续以需求形式合入主线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、主线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容易因为某个需求延期或者某类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延期修改导致整体版本延期发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分析：主线有开发中的代码，需要等待所有需求测试完成才能保证整体稳定性</a:t>
            </a:r>
            <a:endParaRPr lang="en-US" altLang="zh-CN" sz="1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特性开发会涉及到多个版本多个迭代，导致某个发布版本功能不能闭环（容器容灾、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技术路线切换等）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分析：开发、环境部署及测试均在主线进行，只能按照主线版本规划，将需求、测试计划拆分到多个版本中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、重大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项目需求过来后，需要做主线需求版本变更，响应大项目不够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、一汽启明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分析：发生主线需求变更时，往往需要变更比较大的特性才能加快版本整体进度，这些特性无法继续迭代开发、测试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、发版速度和频率慢，不能快速响应客户需求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分析：正常版本规划需要几个月的时间，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无法快速响应客户要求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1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当前开发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发版问题或需求</a:t>
            </a:r>
            <a:r>
              <a:rPr lang="en-US" altLang="zh-CN" baseline="30000" dirty="0" smtClean="0"/>
              <a:t>[2/2</a:t>
            </a:r>
            <a:r>
              <a:rPr lang="en-US" altLang="zh-CN" baseline="30000" dirty="0"/>
              <a:t>]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38200" y="1243150"/>
            <a:ext cx="109196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系统测试阶段，修改完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需要测试，目前只能提交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。如果此时发现有问题只能延期整体提测时间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分析：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开发、环境部署及测试均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进行，出现问题只能在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继续修改</a:t>
            </a:r>
            <a:endParaRPr lang="en-US" altLang="zh-CN" sz="1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、补丁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版本多，如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v650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截止当前已经发布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，后续可能还会持续增加，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版本交付后，可能也会有多个补丁开发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分析：主线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产品发版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节奏慢，无法满足项目需求，只能在交付的分支上进行快速开发、测试和发版。</a:t>
            </a:r>
            <a:endParaRPr lang="en-US" altLang="zh-CN" sz="1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但是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力度与主线不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一致，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没有全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量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系统测试，发版到现场后有一定风险。例如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改计算安全组问题，涉及到的影响的点比较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endParaRPr lang="en-US" altLang="zh-CN" sz="1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问题总结：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、环境部署及测试均在主线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主线代码不稳定无法快速发版来响应客户需求、大特性开发拆分到多个版本后无法闭环。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主线分支成熟稳定，能够做到按需发版。例如每年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个计划内大版本，按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月或个月可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发布特性或者项目需求版本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跨版本重大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特性需求按照分支开发，整体测试无问题后合入主线发版，形成闭环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0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矩形 183"/>
          <p:cNvSpPr/>
          <p:nvPr/>
        </p:nvSpPr>
        <p:spPr>
          <a:xfrm>
            <a:off x="3074203" y="3895709"/>
            <a:ext cx="2260623" cy="109357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2168440" y="3674479"/>
            <a:ext cx="1149460" cy="136503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1125561" y="3118106"/>
            <a:ext cx="2025410" cy="254483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迭代测试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迭代回归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5939"/>
            <a:ext cx="8841205" cy="874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建议模型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分支开发，主线发版</a:t>
            </a:r>
            <a:endParaRPr kumimoji="1" lang="zh-CN" altLang="en-US" dirty="0"/>
          </a:p>
        </p:txBody>
      </p:sp>
      <p:sp>
        <p:nvSpPr>
          <p:cNvPr id="69" name="右箭头 68"/>
          <p:cNvSpPr/>
          <p:nvPr/>
        </p:nvSpPr>
        <p:spPr>
          <a:xfrm>
            <a:off x="708516" y="2477126"/>
            <a:ext cx="9360000" cy="1288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080472" y="2417512"/>
            <a:ext cx="1498434" cy="23459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分支（稳定分支）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212764" y="3075346"/>
            <a:ext cx="1811904" cy="2822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分支（长期分支）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13637" y="1892122"/>
            <a:ext cx="752362" cy="270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6.8.1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3471420" y="2466305"/>
            <a:ext cx="144000" cy="14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176" idx="4"/>
            <a:endCxn id="100" idx="4"/>
          </p:cNvCxnSpPr>
          <p:nvPr/>
        </p:nvCxnSpPr>
        <p:spPr>
          <a:xfrm rot="16200000" flipH="1">
            <a:off x="2701922" y="1768806"/>
            <a:ext cx="7555" cy="1675442"/>
          </a:xfrm>
          <a:prstGeom prst="bentConnector3">
            <a:avLst>
              <a:gd name="adj1" fmla="val 15045678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051453" y="3498348"/>
            <a:ext cx="1740723" cy="24386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7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版本计划内</a:t>
            </a:r>
            <a:r>
              <a:rPr kumimoji="1"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kumimoji="1" lang="zh-CN" altLang="en-US" sz="7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分支（多个）</a:t>
            </a:r>
            <a:endParaRPr kumimoji="1" lang="zh-CN" altLang="en-US" sz="7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5965066" y="246630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肘形连接符 109"/>
          <p:cNvCxnSpPr>
            <a:stCxn id="177" idx="4"/>
            <a:endCxn id="109" idx="4"/>
          </p:cNvCxnSpPr>
          <p:nvPr/>
        </p:nvCxnSpPr>
        <p:spPr>
          <a:xfrm rot="16200000" flipH="1">
            <a:off x="4356164" y="929402"/>
            <a:ext cx="7555" cy="3354249"/>
          </a:xfrm>
          <a:prstGeom prst="bentConnector3">
            <a:avLst>
              <a:gd name="adj1" fmla="val 1796961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3677178" y="3726146"/>
            <a:ext cx="902147" cy="1814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跨多版本的</a:t>
            </a:r>
            <a:r>
              <a:rPr kumimoji="1" lang="en-US" altLang="zh-CN" sz="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endParaRPr kumimoji="1" lang="zh-CN" altLang="en-US" sz="7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线箭头连接符 57"/>
          <p:cNvCxnSpPr/>
          <p:nvPr/>
        </p:nvCxnSpPr>
        <p:spPr>
          <a:xfrm flipV="1">
            <a:off x="4787438" y="2102438"/>
            <a:ext cx="12946" cy="440780"/>
          </a:xfrm>
          <a:prstGeom prst="straightConnector1">
            <a:avLst/>
          </a:prstGeom>
          <a:ln>
            <a:solidFill>
              <a:srgbClr val="BF9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右箭头 112"/>
          <p:cNvSpPr/>
          <p:nvPr/>
        </p:nvSpPr>
        <p:spPr>
          <a:xfrm>
            <a:off x="4827899" y="1986574"/>
            <a:ext cx="3708000" cy="108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右箭头 113"/>
          <p:cNvSpPr/>
          <p:nvPr/>
        </p:nvSpPr>
        <p:spPr>
          <a:xfrm>
            <a:off x="7030842" y="1495130"/>
            <a:ext cx="2475251" cy="9399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458155" y="1414909"/>
            <a:ext cx="752362" cy="270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6.8.2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线箭头连接符 57"/>
          <p:cNvCxnSpPr/>
          <p:nvPr/>
        </p:nvCxnSpPr>
        <p:spPr>
          <a:xfrm flipH="1" flipV="1">
            <a:off x="6988440" y="1579359"/>
            <a:ext cx="340" cy="900000"/>
          </a:xfrm>
          <a:prstGeom prst="straightConnector1">
            <a:avLst/>
          </a:prstGeom>
          <a:ln>
            <a:solidFill>
              <a:srgbClr val="54823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709275" y="1489743"/>
            <a:ext cx="752362" cy="270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6.8.2.0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631523" y="2116056"/>
            <a:ext cx="1453876" cy="2426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6.8.1.1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60629" y="1703001"/>
            <a:ext cx="752362" cy="270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6.8.1.0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右箭头 125"/>
          <p:cNvSpPr/>
          <p:nvPr/>
        </p:nvSpPr>
        <p:spPr>
          <a:xfrm>
            <a:off x="3807645" y="2469571"/>
            <a:ext cx="386793" cy="140734"/>
          </a:xfrm>
          <a:prstGeom prst="rightArrow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404626" y="2304762"/>
            <a:ext cx="752362" cy="18315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7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第一轮系统测试</a:t>
            </a:r>
            <a:endParaRPr kumimoji="1" lang="zh-CN" altLang="en-US" sz="700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894394" y="2267419"/>
            <a:ext cx="752362" cy="195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800" dirty="0" smtClean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多轮系统测试</a:t>
            </a:r>
            <a:endParaRPr kumimoji="1" lang="zh-CN" altLang="en-US" sz="800" dirty="0">
              <a:solidFill>
                <a:srgbClr val="5482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右箭头 131"/>
          <p:cNvSpPr/>
          <p:nvPr/>
        </p:nvSpPr>
        <p:spPr>
          <a:xfrm>
            <a:off x="4275458" y="2469571"/>
            <a:ext cx="432000" cy="144000"/>
          </a:xfrm>
          <a:prstGeom prst="rightArrow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084720" y="2294672"/>
            <a:ext cx="752362" cy="1682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7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7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sz="7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轮系统测试</a:t>
            </a:r>
            <a:endParaRPr kumimoji="1" lang="zh-CN" altLang="en-US" sz="700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线箭头连接符 57"/>
          <p:cNvCxnSpPr/>
          <p:nvPr/>
        </p:nvCxnSpPr>
        <p:spPr>
          <a:xfrm>
            <a:off x="936632" y="3214073"/>
            <a:ext cx="82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926810" y="2552832"/>
            <a:ext cx="0" cy="139357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202012" y="3540870"/>
            <a:ext cx="1596790" cy="1390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kumimoji="1" lang="zh-CN" altLang="en-US" sz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发布后，从</a:t>
            </a:r>
            <a:r>
              <a:rPr kumimoji="1" lang="en-US" altLang="zh-CN" sz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kumimoji="1" lang="zh-CN" altLang="en-US" sz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合入代码，避免差异过大</a:t>
            </a:r>
            <a:endParaRPr kumimoji="1" lang="zh-CN" altLang="en-US" sz="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928167" y="2599226"/>
            <a:ext cx="0" cy="617224"/>
          </a:xfrm>
          <a:prstGeom prst="straightConnector1">
            <a:avLst/>
          </a:prstGeom>
          <a:ln>
            <a:solidFill>
              <a:srgbClr val="A5A5A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同心圆 76"/>
          <p:cNvSpPr/>
          <p:nvPr/>
        </p:nvSpPr>
        <p:spPr>
          <a:xfrm>
            <a:off x="4720405" y="1958438"/>
            <a:ext cx="144000" cy="144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同心圆 77"/>
          <p:cNvSpPr/>
          <p:nvPr/>
        </p:nvSpPr>
        <p:spPr>
          <a:xfrm>
            <a:off x="8155551" y="1967157"/>
            <a:ext cx="144000" cy="144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同心圆 78"/>
          <p:cNvSpPr/>
          <p:nvPr/>
        </p:nvSpPr>
        <p:spPr>
          <a:xfrm>
            <a:off x="8232373" y="1478229"/>
            <a:ext cx="144000" cy="144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同心圆 79"/>
          <p:cNvSpPr/>
          <p:nvPr/>
        </p:nvSpPr>
        <p:spPr>
          <a:xfrm>
            <a:off x="6917958" y="1469740"/>
            <a:ext cx="144000" cy="144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61729" y="1596093"/>
            <a:ext cx="1453876" cy="2426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6.8.2.1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430751" y="3698748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744018" y="3698748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3141949" y="3698748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260481" y="3910411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073282" y="3910411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157017" y="3910411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3827747" y="3173811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3971678" y="3173811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4530482" y="3173811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2007413" y="3173811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2371482" y="3173811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2921815" y="3173811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3332876" y="2572489"/>
            <a:ext cx="0" cy="63692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97084" y="2543218"/>
            <a:ext cx="23091" cy="252000"/>
          </a:xfrm>
          <a:prstGeom prst="straightConnector1">
            <a:avLst/>
          </a:prstGeom>
          <a:ln w="28575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6448064" y="2553380"/>
            <a:ext cx="160690" cy="216000"/>
          </a:xfrm>
          <a:prstGeom prst="straightConnector1">
            <a:avLst/>
          </a:prstGeom>
          <a:ln w="28575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6722326" y="2543218"/>
            <a:ext cx="18015" cy="256141"/>
          </a:xfrm>
          <a:prstGeom prst="straightConnector1">
            <a:avLst/>
          </a:prstGeom>
          <a:ln w="28575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3677178" y="2577148"/>
            <a:ext cx="0" cy="632663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右箭头 173"/>
          <p:cNvSpPr/>
          <p:nvPr/>
        </p:nvSpPr>
        <p:spPr>
          <a:xfrm>
            <a:off x="7820833" y="1973641"/>
            <a:ext cx="324000" cy="127910"/>
          </a:xfrm>
          <a:prstGeom prst="rightArrow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862267" y="2458750"/>
            <a:ext cx="144000" cy="1440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569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1795978" y="2458750"/>
            <a:ext cx="144000" cy="1440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569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2610817" y="2458750"/>
            <a:ext cx="144000" cy="1440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569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4723240" y="2475315"/>
            <a:ext cx="144000" cy="1440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569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6922624" y="2458750"/>
            <a:ext cx="144000" cy="1440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569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3522876" y="3225752"/>
            <a:ext cx="1374149" cy="1645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系统测试间，</a:t>
            </a:r>
            <a:r>
              <a:rPr kumimoji="1" lang="en-US" altLang="zh-CN" sz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kumimoji="1" lang="zh-CN" altLang="en-US" sz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只做</a:t>
            </a:r>
            <a:r>
              <a:rPr kumimoji="1" lang="en-US" altLang="zh-CN" sz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cherry-pick</a:t>
            </a:r>
            <a:endParaRPr kumimoji="1" lang="zh-CN" altLang="en-US" sz="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572038" y="1792226"/>
            <a:ext cx="752362" cy="195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800" dirty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多轮</a:t>
            </a:r>
            <a:r>
              <a:rPr kumimoji="1" lang="zh-CN" altLang="en-US" sz="8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kumimoji="1" lang="zh-CN" altLang="en-US" sz="800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7839503" y="1476667"/>
            <a:ext cx="324000" cy="127910"/>
          </a:xfrm>
          <a:prstGeom prst="rightArrow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7590708" y="1320653"/>
            <a:ext cx="752362" cy="195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800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多轮</a:t>
            </a:r>
            <a:r>
              <a:rPr kumimoji="1" lang="zh-CN" altLang="en-US" sz="800" dirty="0" smtClean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kumimoji="1" lang="zh-CN" altLang="en-US" sz="800" dirty="0">
              <a:solidFill>
                <a:srgbClr val="5482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179813" y="3726146"/>
            <a:ext cx="1689709" cy="2514062"/>
            <a:chOff x="10502291" y="2692938"/>
            <a:chExt cx="1689709" cy="2514062"/>
          </a:xfrm>
        </p:grpSpPr>
        <p:sp>
          <p:nvSpPr>
            <p:cNvPr id="15" name="矩形 14"/>
            <p:cNvSpPr/>
            <p:nvPr/>
          </p:nvSpPr>
          <p:spPr>
            <a:xfrm>
              <a:off x="10502291" y="2692938"/>
              <a:ext cx="1593498" cy="251406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877593" y="3085164"/>
              <a:ext cx="1274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某个</a:t>
              </a:r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分支拉取新分支时间点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10679413" y="3378509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0877593" y="3319704"/>
              <a:ext cx="11394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分支生命周期结束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10751413" y="3692384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0877593" y="3635578"/>
              <a:ext cx="12156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表示一个</a:t>
              </a:r>
              <a:r>
                <a:rPr lang="en-US" altLang="zh-CN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Commit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 rot="5400000" flipV="1">
              <a:off x="10679413" y="4195742"/>
              <a:ext cx="0" cy="2880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rot="5400000" flipV="1">
              <a:off x="10674368" y="4675906"/>
              <a:ext cx="0" cy="298089"/>
            </a:xfrm>
            <a:prstGeom prst="straightConnector1">
              <a:avLst/>
            </a:prstGeom>
            <a:ln w="28575">
              <a:solidFill>
                <a:srgbClr val="A5A5A5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10877593" y="4208937"/>
              <a:ext cx="13144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强制分支合并（</a:t>
              </a:r>
              <a:r>
                <a:rPr lang="en-US" altLang="zh-CN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merge request</a:t>
              </a:r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0877593" y="4700905"/>
              <a:ext cx="11394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Commit cherry-pick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同心圆 168"/>
            <p:cNvSpPr/>
            <p:nvPr/>
          </p:nvSpPr>
          <p:spPr>
            <a:xfrm>
              <a:off x="10679413" y="3975224"/>
              <a:ext cx="144000" cy="14400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0877593" y="3926683"/>
              <a:ext cx="11394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Release</a:t>
              </a:r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发版时打</a:t>
              </a:r>
              <a:r>
                <a:rPr lang="en-US" altLang="zh-CN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10679413" y="3086436"/>
              <a:ext cx="144000" cy="144000"/>
            </a:xfrm>
            <a:prstGeom prst="ellipse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rgbClr val="569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>
            <a:xfrm rot="5400000" flipV="1">
              <a:off x="10679413" y="4449663"/>
              <a:ext cx="0" cy="2880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188"/>
            <p:cNvSpPr txBox="1"/>
            <p:nvPr/>
          </p:nvSpPr>
          <p:spPr>
            <a:xfrm>
              <a:off x="10877593" y="4462857"/>
              <a:ext cx="1212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按需分支合并（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merge request</a:t>
              </a:r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10551715" y="4972590"/>
              <a:ext cx="271698" cy="167294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0877593" y="4966058"/>
              <a:ext cx="11394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en-US" altLang="zh-CN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自测</a:t>
              </a:r>
              <a:r>
                <a:rPr lang="en-US" altLang="zh-CN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迭代测试的过程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683969" y="2172055"/>
            <a:ext cx="488395" cy="2280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智算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366203" y="1964931"/>
            <a:ext cx="425440" cy="125864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622781" y="1991863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443021" y="1991863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4763" y="3991364"/>
            <a:ext cx="9299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、设计两个长期存在并按期同步的分支，稳定分支和开发分支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、主线以稳定为核心，不再做功能迭代开发和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bugfix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，只进行系统测试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、开发分支以功能迭代开发和测试、回归、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bugfix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为主，开发分支将是研发活动的主要发生地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、对于类似超算等相对独立、与主线解耦比较强的特性可以考虑拉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分支，单独开发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、发车或发版后，从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分支，并打上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分支也是开发分支，后续的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直接在该分支开发和测试，每个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发布后再打一个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110596" y="2468556"/>
            <a:ext cx="108000" cy="1080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569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814231" y="2466305"/>
            <a:ext cx="108000" cy="10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102" idx="4"/>
            <a:endCxn id="103" idx="4"/>
          </p:cNvCxnSpPr>
          <p:nvPr/>
        </p:nvCxnSpPr>
        <p:spPr>
          <a:xfrm rot="5400000" flipH="1" flipV="1">
            <a:off x="6515287" y="2223613"/>
            <a:ext cx="2251" cy="703635"/>
          </a:xfrm>
          <a:prstGeom prst="bentConnector3">
            <a:avLst>
              <a:gd name="adj1" fmla="val -10155486"/>
            </a:avLst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6251442" y="2762794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6395373" y="2762794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6686326" y="2762794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144" idx="0"/>
          </p:cNvCxnSpPr>
          <p:nvPr/>
        </p:nvCxnSpPr>
        <p:spPr>
          <a:xfrm flipV="1">
            <a:off x="3863747" y="2556424"/>
            <a:ext cx="0" cy="617387"/>
          </a:xfrm>
          <a:prstGeom prst="straightConnector1">
            <a:avLst/>
          </a:prstGeom>
          <a:ln w="28575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45" idx="0"/>
          </p:cNvCxnSpPr>
          <p:nvPr/>
        </p:nvCxnSpPr>
        <p:spPr>
          <a:xfrm flipV="1">
            <a:off x="4007678" y="2613094"/>
            <a:ext cx="368339" cy="560717"/>
          </a:xfrm>
          <a:prstGeom prst="straightConnector1">
            <a:avLst/>
          </a:prstGeom>
          <a:ln w="28575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46" idx="0"/>
          </p:cNvCxnSpPr>
          <p:nvPr/>
        </p:nvCxnSpPr>
        <p:spPr>
          <a:xfrm flipV="1">
            <a:off x="4566482" y="2556425"/>
            <a:ext cx="0" cy="617386"/>
          </a:xfrm>
          <a:prstGeom prst="straightConnector1">
            <a:avLst/>
          </a:prstGeom>
          <a:ln w="28575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08" idx="4"/>
          </p:cNvCxnSpPr>
          <p:nvPr/>
        </p:nvCxnSpPr>
        <p:spPr>
          <a:xfrm>
            <a:off x="6287442" y="2834794"/>
            <a:ext cx="44464" cy="346718"/>
          </a:xfrm>
          <a:prstGeom prst="straightConnector1">
            <a:avLst/>
          </a:prstGeom>
          <a:ln w="28575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7" idx="4"/>
          </p:cNvCxnSpPr>
          <p:nvPr/>
        </p:nvCxnSpPr>
        <p:spPr>
          <a:xfrm>
            <a:off x="6431373" y="2834794"/>
            <a:ext cx="192157" cy="350980"/>
          </a:xfrm>
          <a:prstGeom prst="straightConnector1">
            <a:avLst/>
          </a:prstGeom>
          <a:ln w="28575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8" idx="4"/>
          </p:cNvCxnSpPr>
          <p:nvPr/>
        </p:nvCxnSpPr>
        <p:spPr>
          <a:xfrm>
            <a:off x="6722326" y="2834794"/>
            <a:ext cx="25523" cy="350980"/>
          </a:xfrm>
          <a:prstGeom prst="straightConnector1">
            <a:avLst/>
          </a:prstGeom>
          <a:ln w="28575">
            <a:solidFill>
              <a:srgbClr val="A5A5A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6731333" y="2809848"/>
            <a:ext cx="1038715" cy="3011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cherry-pick</a:t>
            </a:r>
            <a:r>
              <a:rPr kumimoji="1" lang="zh-CN" altLang="en-US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失败的托底方案：</a:t>
            </a:r>
            <a:endParaRPr kumimoji="1" lang="en-US" altLang="zh-CN" sz="6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 fix</a:t>
            </a:r>
            <a:r>
              <a:rPr kumimoji="1" lang="zh-CN" altLang="en-US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kumimoji="1"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右箭头 128"/>
          <p:cNvSpPr/>
          <p:nvPr/>
        </p:nvSpPr>
        <p:spPr>
          <a:xfrm>
            <a:off x="6231694" y="2477616"/>
            <a:ext cx="252000" cy="127910"/>
          </a:xfrm>
          <a:prstGeom prst="rightArrow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右箭头 135"/>
          <p:cNvSpPr/>
          <p:nvPr/>
        </p:nvSpPr>
        <p:spPr>
          <a:xfrm>
            <a:off x="6550349" y="2477616"/>
            <a:ext cx="252000" cy="127910"/>
          </a:xfrm>
          <a:prstGeom prst="rightArrow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50053" y="1296800"/>
            <a:ext cx="332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场景驱动、</a:t>
            </a:r>
            <a:r>
              <a:rPr lang="zh-CN" altLang="en-US" dirty="0" smtClean="0"/>
              <a:t>质量</a:t>
            </a:r>
            <a:r>
              <a:rPr lang="zh-CN" altLang="en-US" dirty="0"/>
              <a:t>优先</a:t>
            </a:r>
            <a:r>
              <a:rPr lang="zh-CN" altLang="en-US" dirty="0" smtClean="0"/>
              <a:t>、</a:t>
            </a:r>
            <a:r>
              <a:rPr lang="zh-CN" altLang="en-US" dirty="0"/>
              <a:t>小步快跑</a:t>
            </a:r>
            <a:endParaRPr lang="zh-CN" altLang="en-US" dirty="0"/>
          </a:p>
        </p:txBody>
      </p:sp>
      <p:cxnSp>
        <p:nvCxnSpPr>
          <p:cNvPr id="138" name="直接箭头连接符 137"/>
          <p:cNvCxnSpPr/>
          <p:nvPr/>
        </p:nvCxnSpPr>
        <p:spPr>
          <a:xfrm flipV="1">
            <a:off x="5932523" y="2556425"/>
            <a:ext cx="0" cy="63692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6104857" y="2556425"/>
            <a:ext cx="0" cy="632663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617852" y="2505734"/>
            <a:ext cx="188563" cy="659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10312372" y="3862748"/>
            <a:ext cx="188563" cy="659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10555115" y="3800541"/>
            <a:ext cx="12748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系统测试提测后的研发自测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4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模型的核心原则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8554" y="1182299"/>
            <a:ext cx="108548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一、核心原则</a:t>
            </a: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不允许有代码直接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，只允许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mergerequest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cherrypick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环境是一套大而全的环境，将包括我们能够构建的所有设备和生态软件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只进行系统测试，测试期间发现的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分支修复，自测后，提交到主线进行验证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系统测试开始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前，首先把需要上车的分支（可以先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次序）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mergerequest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；分支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合并完成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（版本火车成功发车后）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代码再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mergerequest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分支，以保证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 fix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和新需求开发的有效性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粒度：不能一个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解决多个问题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需求，细分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描述信息：标注是需求开发还是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修复，标明需求和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Gitreview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–t  topic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，方便筛查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应专人持续维护版本分支动态演进图，标记当前时间点所在位置，展示所有存在的分支。这个图应该是随时都能拉出来看的实时图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分支动态演进图，统筹规划、进行合并事宜，并通知冲突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）代码扫描开发分支、主线、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都要进行，时间是按需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7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</a:t>
            </a:r>
            <a:r>
              <a:rPr lang="zh-CN" altLang="en-US" dirty="0" smtClean="0"/>
              <a:t>分支</a:t>
            </a:r>
            <a:r>
              <a:rPr lang="zh-CN" altLang="zh-CN" dirty="0"/>
              <a:t>开发</a:t>
            </a:r>
            <a:r>
              <a:rPr lang="en-US" altLang="zh-CN" dirty="0"/>
              <a:t>/</a:t>
            </a:r>
            <a:r>
              <a:rPr lang="zh-CN" altLang="zh-CN" dirty="0"/>
              <a:t>测试相关原则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3294" y="1251160"/>
            <a:ext cx="112054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系统测试期间，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原则上在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上修复并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cherrypick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系统测试期间，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分支可以并行同步开发紧急需求和新的规划需求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如果由于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分支进行新迭代开发，带来代码与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不一致导致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 fix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cherrypick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不易执行的潜在问题，优先通过需求和架构设计解耦来缓解。托底方案是通过增加系统测试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 fix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专用分支来解决（该分支在系统测试结束后关闭，代码需要双向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cherrypick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分支）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分支上赶不上发车的需求相关代码，原则上通过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featuregate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来控制，尽量不拉取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（容易控制的小功能点）。也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可以拉出一个研发自维护的分支保留代码并从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上删除相关代码，等待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后再自行同步到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上继续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开发（较大的功能点）。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mergerequest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分支时，如果冲突过多，极端场景下可以把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关掉，重新拉取该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可以定期跑自动化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0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25939"/>
            <a:ext cx="10515600" cy="83665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 smtClean="0"/>
              <a:t>Feature</a:t>
            </a:r>
            <a:r>
              <a:rPr lang="zh-CN" altLang="zh-CN" dirty="0"/>
              <a:t>分支开发</a:t>
            </a:r>
            <a:r>
              <a:rPr lang="en-US" altLang="zh-CN" dirty="0"/>
              <a:t>/</a:t>
            </a:r>
            <a:r>
              <a:rPr lang="zh-CN" altLang="zh-CN" dirty="0"/>
              <a:t>测试相关原则</a:t>
            </a:r>
          </a:p>
        </p:txBody>
      </p:sp>
      <p:sp>
        <p:nvSpPr>
          <p:cNvPr id="4" name="矩形 3"/>
          <p:cNvSpPr/>
          <p:nvPr/>
        </p:nvSpPr>
        <p:spPr>
          <a:xfrm>
            <a:off x="342900" y="1427897"/>
            <a:ext cx="11645900" cy="149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上拉取，由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se/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研发根据需求规划确定，无法达成一致时由研发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主持专委会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、同时进行的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不能过多，以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个以内为宜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分支开发完成后，在系统测试前提交到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，生命周期结束。后续由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代码产生的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修复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版本火车发车原则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8480" y="1266796"/>
            <a:ext cx="114325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发版：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按照版本总体规划正常进行（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V6.8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一年两个版本）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发车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频次按需（包括按现场项目要求确定等），需要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，评审通过后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发车的版本，相关的测评、文档可以按需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，按需是指按照项目要求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、发版与发车的开发计划规划：</a:t>
            </a:r>
          </a:p>
          <a:p>
            <a:pPr algn="just">
              <a:lnSpc>
                <a:spcPct val="20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进行的系统测试计划可以按需调整，系统测试时间计划按照需求量评估</a:t>
            </a:r>
          </a:p>
          <a:p>
            <a:pPr algn="just">
              <a:lnSpc>
                <a:spcPct val="20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上进行的开发设置两种计划：一种是面向发车的需求（各项任务顺序规划）；另一种是面向发版的需求</a:t>
            </a:r>
          </a:p>
          <a:p>
            <a:pPr algn="just">
              <a:lnSpc>
                <a:spcPct val="20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）发版相关计划中，一个迭代的周期设计为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个半月比较合适</a:t>
            </a:r>
          </a:p>
          <a:p>
            <a:pPr algn="just">
              <a:lnSpc>
                <a:spcPct val="20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）在系统测试期间，可以在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上并行持续开发和测试新的需求、测试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发车，按照完整版本计划顺序规划（迭代回归仍在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上进行）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、赶不上当前版本火车的需求，不在迭代测试或系统测试期间强行搭车，否则会引入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系统测试不稳定，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conflict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等一系列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3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其他原则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7220" y="1261656"/>
            <a:ext cx="109956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、多版本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处理原则：</a:t>
            </a: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、如果一个迭代测试或系统测试发现的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在已发版的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上也存在，需要将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复制为最近三个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（这种情况带来的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暂不处理，如果后续需要进行这个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开发，再在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分支上修改这些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五、升级测试原则</a:t>
            </a: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、升级测试版本方案：建议按版本依次做升级测试，原则上不做跨版本升级测试，特殊情况特殊对待</a:t>
            </a: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、升级测试时间点：升级测试作为系统测试的一部分</a:t>
            </a: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、升级测试结果可以不作为新安装客户发版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9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待办</a:t>
            </a:r>
            <a:r>
              <a:rPr lang="en-US" altLang="zh-CN" dirty="0" smtClean="0"/>
              <a:t>3</a:t>
            </a:r>
            <a:r>
              <a:rPr lang="zh-CN" altLang="en-US" dirty="0" smtClean="0"/>
              <a:t>项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69482"/>
              </p:ext>
            </p:extLst>
          </p:nvPr>
        </p:nvGraphicFramePr>
        <p:xfrm>
          <a:off x="451427" y="1431986"/>
          <a:ext cx="11289145" cy="480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510">
                  <a:extLst>
                    <a:ext uri="{9D8B030D-6E8A-4147-A177-3AD203B41FA5}">
                      <a16:colId xmlns:a16="http://schemas.microsoft.com/office/drawing/2014/main" val="1655942662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1267139508"/>
                    </a:ext>
                  </a:extLst>
                </a:gridCol>
                <a:gridCol w="4950691">
                  <a:extLst>
                    <a:ext uri="{9D8B030D-6E8A-4147-A177-3AD203B41FA5}">
                      <a16:colId xmlns:a16="http://schemas.microsoft.com/office/drawing/2014/main" val="3122192563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167560351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850520568"/>
                    </a:ext>
                  </a:extLst>
                </a:gridCol>
                <a:gridCol w="988290">
                  <a:extLst>
                    <a:ext uri="{9D8B030D-6E8A-4147-A177-3AD203B41FA5}">
                      <a16:colId xmlns:a16="http://schemas.microsoft.com/office/drawing/2014/main" val="252917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待办事项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简要描述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预期目标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完成日期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5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FeatureGate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代码开发方式培训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FeatureGate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是一种代码开发方式。针对一些开发不完善、功能不成熟的新特性，使用一个全局配置来控制该特性的开启或关闭，并在代码中根据该全局配置编写相对应的处理逻辑。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InCloud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中，通过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FeatureGate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方式可以直接在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分支中开发新特性功能，在系统测试时如果功能不完善可以不开启该特性，减小对其他功能稳定性造成的影响，从而无需拉取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feature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分支单独开发，减少多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feature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合并造成冲突及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feature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分支开发测试环境太多难以准备等问题影响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梳理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FeatureGate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开发方案并进行分享，在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InCloud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项目中进行推广应用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王成龙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升级策略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按版本依次升级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跨版本升级？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现场项目有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或新的通用需求，是在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release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上开发并升级还是在主线开发并直接升级到主线新版本？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在更快的满足客户的新需求前提下，更加方便开发、测试和版本维护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57097"/>
                  </a:ext>
                </a:extLst>
              </a:tr>
              <a:tr h="1478988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测试策略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Develop/Feature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分支需要进行迭代测试、迭代回归；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分支需要进行系统测试。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测试也需要在每个分支进行。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迭代测试和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系统测试可以并行。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需要综合考虑设备、人力情况，制定各分支的测试内容、测试力度及出口标准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Develop/Feature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分支上能进行更充分的测试，进而能够缩短系统测试的时间，达到快速发车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发版的目的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班凌航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0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4968aba-80e6-4025-ad4a-3cdc6974ca34"/>
  <p:tag name="COMMONDATA" val="eyJoZGlkIjoiM2YwNDU4YTQ4NjQ3NWY1MTk2M2Y5YzcxZWM5ZTczN2YifQ=="/>
</p:tagLst>
</file>

<file path=ppt/theme/theme1.xml><?xml version="1.0" encoding="utf-8"?>
<a:theme xmlns:a="http://schemas.openxmlformats.org/drawingml/2006/main" name="inclou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incloud</Template>
  <TotalTime>11214</TotalTime>
  <Words>2376</Words>
  <Application>Microsoft Office PowerPoint</Application>
  <PresentationFormat>宽屏</PresentationFormat>
  <Paragraphs>162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Wingdings</vt:lpstr>
      <vt:lpstr>incloud</vt:lpstr>
      <vt:lpstr>当前开发/发版问题或需求[1/2]</vt:lpstr>
      <vt:lpstr>当前开发/发版问题或需求[2/2]</vt:lpstr>
      <vt:lpstr>建议模型-分支开发，主线发版</vt:lpstr>
      <vt:lpstr>模型的核心原则</vt:lpstr>
      <vt:lpstr>Develop分支开发/测试相关原则</vt:lpstr>
      <vt:lpstr>Feature分支开发/测试相关原则</vt:lpstr>
      <vt:lpstr>版本火车发车原则</vt:lpstr>
      <vt:lpstr>其他原则</vt:lpstr>
      <vt:lpstr>待办3项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CI加速</dc:title>
  <dc:creator>Samuel Liu</dc:creator>
  <cp:lastModifiedBy>Lawrence Su(苏志远)</cp:lastModifiedBy>
  <cp:revision>986</cp:revision>
  <dcterms:created xsi:type="dcterms:W3CDTF">2021-05-30T14:10:00Z</dcterms:created>
  <dcterms:modified xsi:type="dcterms:W3CDTF">2023-01-11T12:26:04Z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F4F414470B85409B8F2F651728B88650</vt:lpwstr>
  </property>
  <property fmtid="{D5CDD505-2E9C-101B-9397-08002B2CF9AE}" pid="3" name="KSOProductBuildVer">
    <vt:lpwstr>2052-11.1.0.12763</vt:lpwstr>
  </property>
</Properties>
</file>