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344" r:id="rId2"/>
    <p:sldId id="366" r:id="rId3"/>
    <p:sldId id="406" r:id="rId4"/>
    <p:sldId id="365" r:id="rId5"/>
    <p:sldId id="368" r:id="rId6"/>
    <p:sldId id="413" r:id="rId7"/>
    <p:sldId id="407" r:id="rId8"/>
    <p:sldId id="363" r:id="rId9"/>
    <p:sldId id="417" r:id="rId10"/>
    <p:sldId id="418" r:id="rId11"/>
    <p:sldId id="400" r:id="rId12"/>
    <p:sldId id="401" r:id="rId13"/>
    <p:sldId id="408" r:id="rId14"/>
    <p:sldId id="405" r:id="rId15"/>
    <p:sldId id="403" r:id="rId16"/>
    <p:sldId id="409" r:id="rId17"/>
    <p:sldId id="412" r:id="rId18"/>
    <p:sldId id="411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FCA535-1922-4548-8865-B4C213E4829D}">
          <p14:sldIdLst>
            <p14:sldId id="344"/>
            <p14:sldId id="366"/>
            <p14:sldId id="406"/>
            <p14:sldId id="365"/>
            <p14:sldId id="368"/>
            <p14:sldId id="413"/>
            <p14:sldId id="407"/>
            <p14:sldId id="363"/>
            <p14:sldId id="417"/>
            <p14:sldId id="418"/>
            <p14:sldId id="400"/>
            <p14:sldId id="401"/>
            <p14:sldId id="408"/>
            <p14:sldId id="405"/>
            <p14:sldId id="403"/>
            <p14:sldId id="409"/>
            <p14:sldId id="412"/>
            <p14:sldId id="411"/>
            <p14:sldId id="282"/>
          </p14:sldIdLst>
        </p14:section>
        <p14:section name="back" id="{416BD0EA-A63B-4507-900B-75B7F27C33F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ng Kong (孔维亭)" initials="WK(" lastIdx="6" clrIdx="0">
    <p:extLst>
      <p:ext uri="{19B8F6BF-5375-455C-9EA6-DF929625EA0E}">
        <p15:presenceInfo xmlns:p15="http://schemas.microsoft.com/office/powerpoint/2012/main" userId="S-1-5-21-1606980848-706699826-1801674531-1328988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A3"/>
    <a:srgbClr val="CC66FF"/>
    <a:srgbClr val="10E0FC"/>
    <a:srgbClr val="FFFF1F"/>
    <a:srgbClr val="4A632B"/>
    <a:srgbClr val="0070C0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3916" autoAdjust="0"/>
  </p:normalViewPr>
  <p:slideViewPr>
    <p:cSldViewPr snapToGrid="0">
      <p:cViewPr>
        <p:scale>
          <a:sx n="100" d="100"/>
          <a:sy n="100" d="100"/>
        </p:scale>
        <p:origin x="2718" y="15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2023/8/28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751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8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3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8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1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3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5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17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00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1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2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新品牌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69" y="5278968"/>
            <a:ext cx="5378451" cy="98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051984"/>
          </a:xfrm>
          <a:prstGeom prst="rect">
            <a:avLst/>
          </a:prstGeom>
          <a:solidFill>
            <a:srgbClr val="0062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09" tIns="60954" rIns="121909" bIns="6095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900" b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56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414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717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p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429414" y="6549173"/>
            <a:ext cx="456728" cy="215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lang="zh-CN" altLang="en-US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8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8CE552-E71F-48DB-B2EC-0C19B4C3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9459A74-24F4-4523-94E7-D93A34FF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71649E0-AE06-4670-890D-0B662314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1D963-E470-477F-9771-78FBCB781656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5BA2FC-8ACF-43CC-A04C-FD686380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D733106-803D-464D-A9BC-BC8538B4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FCFC2A-5585-4424-8851-C9C6D6500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12695" y="1700808"/>
            <a:ext cx="10944000" cy="12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4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764695" y="3933825"/>
            <a:ext cx="8640000" cy="192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lang="zh-CN" altLang="en-US" sz="2000" b="0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12695" y="2996954"/>
            <a:ext cx="10944000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4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174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29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175787" y="908720"/>
            <a:ext cx="7391797" cy="5688632"/>
          </a:xfrm>
        </p:spPr>
        <p:txBody>
          <a:bodyPr>
            <a:normAutofit/>
          </a:bodyPr>
          <a:lstStyle>
            <a:lvl1pPr marL="342900" indent="-342900">
              <a:spcBef>
                <a:spcPts val="0"/>
              </a:spcBef>
              <a:buClrTx/>
              <a:buFont typeface="Wingdings 3" panose="05040102010807070707" pitchFamily="18" charset="2"/>
              <a:buChar char=""/>
              <a:defRPr sz="2400" b="1">
                <a:solidFill>
                  <a:srgbClr val="005295"/>
                </a:solidFill>
              </a:defRPr>
            </a:lvl1pPr>
            <a:lvl2pPr>
              <a:spcBef>
                <a:spcPts val="0"/>
              </a:spcBef>
              <a:defRPr sz="2000">
                <a:solidFill>
                  <a:srgbClr val="005295"/>
                </a:solidFill>
              </a:defRPr>
            </a:lvl2pPr>
            <a:lvl3pPr>
              <a:spcBef>
                <a:spcPts val="0"/>
              </a:spcBef>
              <a:defRPr sz="1800">
                <a:solidFill>
                  <a:srgbClr val="005295"/>
                </a:solidFill>
              </a:defRPr>
            </a:lvl3pPr>
            <a:lvl4pPr>
              <a:spcBef>
                <a:spcPts val="0"/>
              </a:spcBef>
              <a:defRPr sz="1600">
                <a:solidFill>
                  <a:srgbClr val="005295"/>
                </a:solidFill>
              </a:defRPr>
            </a:lvl4pPr>
            <a:lvl5pPr>
              <a:spcBef>
                <a:spcPts val="0"/>
              </a:spcBef>
              <a:defRPr sz="1600">
                <a:solidFill>
                  <a:srgbClr val="005295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Picture 8" descr="新品牌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3" y="3568840"/>
            <a:ext cx="3181747" cy="58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>
            <a:off x="3805812" y="836712"/>
            <a:ext cx="0" cy="5832000"/>
          </a:xfrm>
          <a:prstGeom prst="line">
            <a:avLst/>
          </a:prstGeom>
          <a:ln w="19050">
            <a:solidFill>
              <a:srgbClr val="015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861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846" y="12957"/>
            <a:ext cx="10869546" cy="8574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7846" y="980728"/>
            <a:ext cx="10862340" cy="5606632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17769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5400" y="980728"/>
            <a:ext cx="5376000" cy="53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sz="quarter" idx="11"/>
          </p:nvPr>
        </p:nvSpPr>
        <p:spPr>
          <a:xfrm>
            <a:off x="6257561" y="980728"/>
            <a:ext cx="5376000" cy="53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95" y="2852936"/>
            <a:ext cx="10955913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8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0400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08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71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6200000" flipH="1" flipV="1">
            <a:off x="-15556" y="-20706"/>
            <a:ext cx="713402" cy="713402"/>
          </a:xfrm>
          <a:prstGeom prst="rtTriangle">
            <a:avLst/>
          </a:prstGeom>
          <a:solidFill>
            <a:srgbClr val="00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1200" baseline="0" dirty="0">
              <a:latin typeface="Georgia" panose="02040502050405020303" pitchFamily="18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7846" y="6187"/>
            <a:ext cx="10869546" cy="85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99" y="980728"/>
            <a:ext cx="10861293" cy="560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pic>
        <p:nvPicPr>
          <p:cNvPr id="12" name="Picture 8" descr="新品牌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99866"/>
            <a:ext cx="1415480" cy="25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 userDrawn="1"/>
        </p:nvSpPr>
        <p:spPr>
          <a:xfrm>
            <a:off x="114" y="2487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7977D302-DD1B-4D3F-AE69-45219444591A}" type="slidenum">
              <a:rPr lang="zh-CN" altLang="en-US" sz="1400" baseline="0" smtClean="0">
                <a:solidFill>
                  <a:schemeClr val="bg1"/>
                </a:solidFill>
                <a:latin typeface="Georgia" panose="02040502050405020303" pitchFamily="18" charset="0"/>
                <a:ea typeface="黑体" panose="02010609060101010101" pitchFamily="49" charset="-122"/>
              </a:rPr>
              <a:pPr algn="l"/>
              <a:t>‹#›</a:t>
            </a:fld>
            <a:endParaRPr lang="zh-CN" altLang="en-US" sz="1400" baseline="0" dirty="0">
              <a:solidFill>
                <a:schemeClr val="bg1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57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baseline="0">
          <a:solidFill>
            <a:srgbClr val="00529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•"/>
        <a:defRPr sz="2000" b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–"/>
        <a:defRPr sz="18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•"/>
        <a:defRPr sz="16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–"/>
        <a:defRPr sz="1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»"/>
        <a:defRPr sz="1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372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mysql-binlog-connector-java </a:t>
            </a:r>
            <a:r>
              <a:rPr lang="zh-CN" altLang="en-US" dirty="0"/>
              <a:t>原理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306800" y="756000"/>
            <a:ext cx="9416370" cy="4193828"/>
            <a:chOff x="456190" y="937734"/>
            <a:chExt cx="7111902" cy="4193828"/>
          </a:xfrm>
        </p:grpSpPr>
        <p:grpSp>
          <p:nvGrpSpPr>
            <p:cNvPr id="30" name="组合 29"/>
            <p:cNvGrpSpPr/>
            <p:nvPr/>
          </p:nvGrpSpPr>
          <p:grpSpPr>
            <a:xfrm>
              <a:off x="456190" y="937734"/>
              <a:ext cx="7111902" cy="4193828"/>
              <a:chOff x="405001" y="1217727"/>
              <a:chExt cx="7330675" cy="4712537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481263" y="1742173"/>
                <a:ext cx="2194560" cy="418809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圆柱形 5"/>
              <p:cNvSpPr/>
              <p:nvPr/>
            </p:nvSpPr>
            <p:spPr>
              <a:xfrm>
                <a:off x="1126156" y="2175510"/>
                <a:ext cx="827772" cy="86607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mysql</a:t>
                </a:r>
                <a:endParaRPr lang="zh-CN" altLang="en-US" sz="1400" dirty="0"/>
              </a:p>
            </p:txBody>
          </p:sp>
          <p:sp>
            <p:nvSpPr>
              <p:cNvPr id="7" name="流程图: 文档 6"/>
              <p:cNvSpPr/>
              <p:nvPr/>
            </p:nvSpPr>
            <p:spPr>
              <a:xfrm>
                <a:off x="1158741" y="3480008"/>
                <a:ext cx="760395" cy="750771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93533" y="1217727"/>
                <a:ext cx="8138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Master</a:t>
                </a:r>
                <a:endParaRPr lang="zh-CN" altLang="en-US" sz="1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1540042" y="3107650"/>
                <a:ext cx="0" cy="305506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405001" y="3073120"/>
                <a:ext cx="1363767" cy="31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data changes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189445" y="3655647"/>
                <a:ext cx="890927" cy="29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inary log</a:t>
                </a:r>
                <a:endParaRPr lang="zh-CN" altLang="en-US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702691" y="1742173"/>
                <a:ext cx="4032985" cy="418809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523" y="2270409"/>
                <a:ext cx="666750" cy="676275"/>
              </a:xfrm>
              <a:prstGeom prst="rect">
                <a:avLst/>
              </a:prstGeom>
            </p:spPr>
          </p:pic>
          <p:sp>
            <p:nvSpPr>
              <p:cNvPr id="20" name="流程图: 文档 19"/>
              <p:cNvSpPr/>
              <p:nvPr/>
            </p:nvSpPr>
            <p:spPr>
              <a:xfrm>
                <a:off x="4873777" y="4514309"/>
                <a:ext cx="760395" cy="750771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391368" y="1266720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Slave</a:t>
                </a:r>
                <a:endParaRPr lang="zh-CN" altLang="en-US" sz="1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290470" y="1979961"/>
                <a:ext cx="750481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I/O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线程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35304" y="3293782"/>
                <a:ext cx="427994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Read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4760929" y="3080084"/>
                <a:ext cx="301959" cy="1222409"/>
              </a:xfrm>
              <a:custGeom>
                <a:avLst/>
                <a:gdLst>
                  <a:gd name="connsiteX0" fmla="*/ 3576 w 301959"/>
                  <a:gd name="connsiteY0" fmla="*/ 0 h 1222409"/>
                  <a:gd name="connsiteX1" fmla="*/ 42077 w 301959"/>
                  <a:gd name="connsiteY1" fmla="*/ 539015 h 1222409"/>
                  <a:gd name="connsiteX2" fmla="*/ 301959 w 301959"/>
                  <a:gd name="connsiteY2" fmla="*/ 1222409 h 122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959" h="1222409">
                    <a:moveTo>
                      <a:pt x="3576" y="0"/>
                    </a:moveTo>
                    <a:cubicBezTo>
                      <a:pt x="-2039" y="167640"/>
                      <a:pt x="-7653" y="335280"/>
                      <a:pt x="42077" y="539015"/>
                    </a:cubicBezTo>
                    <a:cubicBezTo>
                      <a:pt x="91807" y="742750"/>
                      <a:pt x="196883" y="982579"/>
                      <a:pt x="301959" y="122240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911909" y="4665107"/>
                <a:ext cx="696602" cy="29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Binlog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事件</a:t>
                </a:r>
                <a:endParaRPr lang="zh-CN" altLang="en-US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223" y="3972680"/>
              <a:ext cx="646852" cy="601837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1014978" y="4583599"/>
              <a:ext cx="1123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binlog dump 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1551201" y="3657261"/>
              <a:ext cx="0" cy="27187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1925137" y="2271288"/>
              <a:ext cx="2209735" cy="198924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1335336" y="5034931"/>
            <a:ext cx="11999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主从复制原理基本相同：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将自己伪装成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，开启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 dump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日志推送给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线程，读取到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日志并解析出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事件，接着通知给事件监听器，具体业务逻辑在监听器中实现。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088819" y="26528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解析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8238385" y="2961681"/>
            <a:ext cx="1179925" cy="875622"/>
          </a:xfrm>
          <a:prstGeom prst="curvedConnector3">
            <a:avLst>
              <a:gd name="adj1" fmla="val 45963"/>
            </a:avLst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267970" y="30067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通知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9530771" y="2692106"/>
            <a:ext cx="1078239" cy="52950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listeners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55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</a:t>
            </a:r>
            <a:r>
              <a:rPr lang="zh-CN" altLang="en-US" dirty="0"/>
              <a:t>副</a:t>
            </a:r>
            <a:r>
              <a:rPr lang="zh-CN" altLang="en-US" dirty="0" smtClean="0"/>
              <a:t>本</a:t>
            </a:r>
            <a:r>
              <a:rPr lang="zh-CN" altLang="en-US" dirty="0"/>
              <a:t>场景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2922" y="951712"/>
            <a:ext cx="43344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：三个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副本会注册三个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订阅并解析同一份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，会不会产生问题？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只能连接到一个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，因此，每个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会连接各自不同的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。所以，多副本解析同一份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推送给不同的客户端，并没有问题。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时，需要为每个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声明唯一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server-id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，三副本部署时，每个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要声明一个唯一的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server-id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7638992" y="4343967"/>
            <a:ext cx="1464845" cy="902369"/>
          </a:xfrm>
          <a:prstGeom prst="flowChartMagneticDisk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DB</a:t>
            </a:r>
          </a:p>
          <a:p>
            <a:pPr algn="ctr"/>
            <a:r>
              <a:rPr lang="en-US" altLang="zh-CN" sz="1100" dirty="0" smtClean="0"/>
              <a:t>(master)</a:t>
            </a:r>
            <a:endParaRPr lang="zh-CN" altLang="en-US" sz="1100" dirty="0"/>
          </a:p>
        </p:txBody>
      </p:sp>
      <p:sp>
        <p:nvSpPr>
          <p:cNvPr id="5" name="流程图: 可选过程 4"/>
          <p:cNvSpPr/>
          <p:nvPr/>
        </p:nvSpPr>
        <p:spPr>
          <a:xfrm>
            <a:off x="5331514" y="2462212"/>
            <a:ext cx="1534026" cy="744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Iresource-common</a:t>
            </a:r>
          </a:p>
          <a:p>
            <a:pPr algn="ctr"/>
            <a:r>
              <a:rPr lang="en-US" altLang="zh-CN" sz="1100" dirty="0" smtClean="0"/>
              <a:t>(slave)</a:t>
            </a:r>
            <a:endParaRPr lang="zh-CN" altLang="en-US" sz="1100" dirty="0"/>
          </a:p>
        </p:txBody>
      </p:sp>
      <p:sp>
        <p:nvSpPr>
          <p:cNvPr id="6" name="流程图: 可选过程 5"/>
          <p:cNvSpPr/>
          <p:nvPr/>
        </p:nvSpPr>
        <p:spPr>
          <a:xfrm>
            <a:off x="7638992" y="2462212"/>
            <a:ext cx="1534026" cy="744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Iresource-common</a:t>
            </a:r>
          </a:p>
          <a:p>
            <a:pPr algn="ctr"/>
            <a:r>
              <a:rPr lang="en-US" altLang="zh-CN" sz="1100" dirty="0" smtClean="0"/>
              <a:t>(slave)</a:t>
            </a:r>
            <a:endParaRPr lang="zh-CN" altLang="en-US" sz="1100" dirty="0"/>
          </a:p>
        </p:txBody>
      </p:sp>
      <p:sp>
        <p:nvSpPr>
          <p:cNvPr id="7" name="流程图: 可选过程 6"/>
          <p:cNvSpPr/>
          <p:nvPr/>
        </p:nvSpPr>
        <p:spPr>
          <a:xfrm>
            <a:off x="9946470" y="2462212"/>
            <a:ext cx="1534026" cy="744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Iresource-common</a:t>
            </a:r>
          </a:p>
          <a:p>
            <a:pPr algn="ctr"/>
            <a:r>
              <a:rPr lang="en-US" altLang="zh-CN" sz="1100" dirty="0" smtClean="0"/>
              <a:t>(slave)</a:t>
            </a:r>
            <a:endParaRPr lang="zh-CN" altLang="en-US" sz="1100" dirty="0"/>
          </a:p>
        </p:txBody>
      </p:sp>
      <p:sp>
        <p:nvSpPr>
          <p:cNvPr id="8" name="直角双向箭头 7"/>
          <p:cNvSpPr/>
          <p:nvPr/>
        </p:nvSpPr>
        <p:spPr>
          <a:xfrm>
            <a:off x="9173017" y="3260702"/>
            <a:ext cx="1657181" cy="1656000"/>
          </a:xfrm>
          <a:prstGeom prst="leftUpArrow">
            <a:avLst>
              <a:gd name="adj1" fmla="val 5165"/>
              <a:gd name="adj2" fmla="val 8472"/>
              <a:gd name="adj3" fmla="val 13528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双向箭头 10"/>
          <p:cNvSpPr/>
          <p:nvPr/>
        </p:nvSpPr>
        <p:spPr>
          <a:xfrm rot="5400000">
            <a:off x="5913221" y="3309871"/>
            <a:ext cx="1657181" cy="1656000"/>
          </a:xfrm>
          <a:prstGeom prst="leftUpArrow">
            <a:avLst>
              <a:gd name="adj1" fmla="val 5165"/>
              <a:gd name="adj2" fmla="val 8472"/>
              <a:gd name="adj3" fmla="val 13528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下箭头 11"/>
          <p:cNvSpPr/>
          <p:nvPr/>
        </p:nvSpPr>
        <p:spPr>
          <a:xfrm>
            <a:off x="8286071" y="3260151"/>
            <a:ext cx="174415" cy="1030310"/>
          </a:xfrm>
          <a:prstGeom prst="upDownArrow">
            <a:avLst>
              <a:gd name="adj1" fmla="val 50000"/>
              <a:gd name="adj2" fmla="val 103659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60577" y="1262711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4" name="椭圆 13"/>
          <p:cNvSpPr/>
          <p:nvPr/>
        </p:nvSpPr>
        <p:spPr>
          <a:xfrm>
            <a:off x="6322287" y="1241627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5" name="椭圆 14"/>
          <p:cNvSpPr/>
          <p:nvPr/>
        </p:nvSpPr>
        <p:spPr>
          <a:xfrm>
            <a:off x="7992970" y="1223545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6" name="椭圆 15"/>
          <p:cNvSpPr/>
          <p:nvPr/>
        </p:nvSpPr>
        <p:spPr>
          <a:xfrm>
            <a:off x="9533435" y="1202407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7" name="椭圆 16"/>
          <p:cNvSpPr/>
          <p:nvPr/>
        </p:nvSpPr>
        <p:spPr>
          <a:xfrm>
            <a:off x="10858381" y="1202407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cxnSp>
        <p:nvCxnSpPr>
          <p:cNvPr id="19" name="直接箭头连接符 18"/>
          <p:cNvCxnSpPr>
            <a:stCxn id="13" idx="4"/>
            <a:endCxn id="5" idx="0"/>
          </p:cNvCxnSpPr>
          <p:nvPr/>
        </p:nvCxnSpPr>
        <p:spPr>
          <a:xfrm>
            <a:off x="5573612" y="1739229"/>
            <a:ext cx="524915" cy="722983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0"/>
            <a:endCxn id="14" idx="4"/>
          </p:cNvCxnSpPr>
          <p:nvPr/>
        </p:nvCxnSpPr>
        <p:spPr>
          <a:xfrm flipV="1">
            <a:off x="6098527" y="1718145"/>
            <a:ext cx="636795" cy="744067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4"/>
            <a:endCxn id="6" idx="0"/>
          </p:cNvCxnSpPr>
          <p:nvPr/>
        </p:nvCxnSpPr>
        <p:spPr>
          <a:xfrm>
            <a:off x="8406005" y="1700063"/>
            <a:ext cx="0" cy="762149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4"/>
            <a:endCxn id="7" idx="0"/>
          </p:cNvCxnSpPr>
          <p:nvPr/>
        </p:nvCxnSpPr>
        <p:spPr>
          <a:xfrm>
            <a:off x="9946470" y="1678925"/>
            <a:ext cx="767013" cy="783287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4"/>
            <a:endCxn id="7" idx="0"/>
          </p:cNvCxnSpPr>
          <p:nvPr/>
        </p:nvCxnSpPr>
        <p:spPr>
          <a:xfrm flipH="1">
            <a:off x="10713483" y="1678925"/>
            <a:ext cx="557933" cy="783287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2922" y="5758386"/>
            <a:ext cx="10249231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：将容器的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设置为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server-id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IpUtil.ipToLong(InetAddress.getLocalHost().getHostAddress()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980887" y="989755"/>
            <a:ext cx="49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5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9256" y="925353"/>
            <a:ext cx="10316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虽然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不支持订阅部分表，但是仍然有性能优化的空间。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基于社区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issues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，可以采用如下两个配置，降低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事件解析的性能损耗：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面对当前业务场景，可以仅反序列化更新相关的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个事件，不反序列化其他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个事件。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不去反序列化日期时间和字符串，按作者所述，当数据中包含大量时间及字符串时，会有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倍性能差。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65" y="2239781"/>
            <a:ext cx="6467475" cy="1476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40" y="4497346"/>
            <a:ext cx="6477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379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/>
              <a:t>耗时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26649"/>
              </p:ext>
            </p:extLst>
          </p:nvPr>
        </p:nvGraphicFramePr>
        <p:xfrm>
          <a:off x="621647" y="3112346"/>
          <a:ext cx="10191132" cy="3082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76"/>
                <a:gridCol w="1455876"/>
                <a:gridCol w="1455876"/>
                <a:gridCol w="1455876"/>
                <a:gridCol w="1455876"/>
                <a:gridCol w="1455876"/>
                <a:gridCol w="1455876"/>
              </a:tblGrid>
              <a:tr h="86646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 smtClean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数据库变化数</a:t>
                      </a:r>
                      <a:endParaRPr lang="zh-CN" altLang="en-US" sz="1400" b="1" dirty="0">
                        <a:solidFill>
                          <a:srgbClr val="DEDEDE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平均耗时（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</a:t>
                      </a:r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363.6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767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776.4</a:t>
                      </a:r>
                      <a:endParaRPr lang="en-US" alt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47625" marB="47625"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2473" y="882768"/>
            <a:ext cx="10316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：该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性能测试，仅针对解析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对项目的性能影响，解析后的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暂未分发给任何业务。</a:t>
            </a: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测试环境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windos10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核，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16g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内存。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条数据库数据变化下，测试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耗时：</a:t>
            </a:r>
          </a:p>
        </p:txBody>
      </p:sp>
    </p:spTree>
    <p:extLst>
      <p:ext uri="{BB962C8B-B14F-4D97-AF65-F5344CB8AC3E}">
        <p14:creationId xmlns:p14="http://schemas.microsoft.com/office/powerpoint/2010/main" val="2226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压力测试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" y="2011680"/>
            <a:ext cx="11567393" cy="4282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079" y="754380"/>
            <a:ext cx="10482357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条数据库数据变化下，测试系统性能负载。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堆内存在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条数据库数据变化时，增长不超过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100M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不超过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200M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；增加的内存随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触发释放。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负载无显著升高，目前分析，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负载压力，主要不会来自解析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，而是后续对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事件的业务处理。</a:t>
            </a:r>
          </a:p>
        </p:txBody>
      </p:sp>
    </p:spTree>
    <p:extLst>
      <p:ext uri="{BB962C8B-B14F-4D97-AF65-F5344CB8AC3E}">
        <p14:creationId xmlns:p14="http://schemas.microsoft.com/office/powerpoint/2010/main" val="1123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218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服务</a:t>
            </a:r>
            <a:r>
              <a:rPr lang="zh-CN" altLang="en-US" dirty="0"/>
              <a:t>端实时推送消息技术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03945"/>
              </p:ext>
            </p:extLst>
          </p:nvPr>
        </p:nvGraphicFramePr>
        <p:xfrm>
          <a:off x="425908" y="787406"/>
          <a:ext cx="11413421" cy="5727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615"/>
                <a:gridCol w="7968202"/>
                <a:gridCol w="1847604"/>
              </a:tblGrid>
              <a:tr h="46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通信方向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14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短轮询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客户端定时轮询服务器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长轮询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客户端发送一个请求到服务器，服务器查看客户端请求的数据是否发生了变化（是否有最新数据），如果发生变化则立即响应返回，否则保持这个连接并定期检查最新数据，直到发生了数据更新或连接超时。同时客户端连接一旦断开，则再次发出请求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495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http-stream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一种基于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http-stream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流的通信方式。其原理是让客户端在一次请求中保持和服务端连接不断开，然后服务端源源不断传送数据给客户端，就好比数据流一样，并不是一次性将数据全部发给客户端。它与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polling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方式的区别在于整个通信过程客户端只发送一次请求，然后服务端保持与客户端的长连接，并利用这个连接在回送数据给客户端。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45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服务器推送事件（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SSE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一种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HTML5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技术，半双工，仅支持服务端推送数据给客户端，不支持反向。可以配合客户端请求服务端，实现双向通信。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407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WebSocket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HTML5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中，为了加强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的功能，提供了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websocket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技术，它不仅是一种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通信方式，也是一种应用层协议。它提供了浏览器和服务器之间原生的全双工跨域通信，通过浏览器和服务器之间建立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websocket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连接（实际上是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TCP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连接）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在同一时刻能够实现客户端到服务器和服务器到客户端的数据发送。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&lt;-&gt;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7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846" y="-81495"/>
            <a:ext cx="10869546" cy="857419"/>
          </a:xfrm>
        </p:spPr>
        <p:txBody>
          <a:bodyPr>
            <a:normAutofit/>
          </a:bodyPr>
          <a:lstStyle/>
          <a:p>
            <a:r>
              <a:rPr lang="zh-CN" altLang="en-US" dirty="0"/>
              <a:t>其他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5264" y="993860"/>
            <a:ext cx="57342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项目内集成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该技术方案，适用于其他数据库更新后，需实时通知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的场景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05435"/>
              </p:ext>
            </p:extLst>
          </p:nvPr>
        </p:nvGraphicFramePr>
        <p:xfrm>
          <a:off x="5146091" y="993860"/>
          <a:ext cx="7334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" name="包装程序外壳对象" showAsIcon="1" r:id="rId4" imgW="732960" imgH="453960" progId="Package">
                  <p:embed/>
                </p:oleObj>
              </mc:Choice>
              <mc:Fallback>
                <p:oleObj name="包装程序外壳对象" showAsIcon="1" r:id="rId4" imgW="73296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6091" y="993860"/>
                        <a:ext cx="7334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4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3"/>
          <p:cNvSpPr>
            <a:spLocks noChangeArrowheads="1"/>
          </p:cNvSpPr>
          <p:nvPr/>
        </p:nvSpPr>
        <p:spPr bwMode="auto">
          <a:xfrm>
            <a:off x="1531938" y="5029200"/>
            <a:ext cx="10660062" cy="1841500"/>
          </a:xfrm>
          <a:custGeom>
            <a:avLst/>
            <a:gdLst>
              <a:gd name="T0" fmla="*/ 2147483646 w 5765"/>
              <a:gd name="T1" fmla="*/ 2147483646 h 1487"/>
              <a:gd name="T2" fmla="*/ 2147483646 w 5765"/>
              <a:gd name="T3" fmla="*/ 2147483646 h 1487"/>
              <a:gd name="T4" fmla="*/ 0 w 5765"/>
              <a:gd name="T5" fmla="*/ 2147483646 h 1487"/>
              <a:gd name="T6" fmla="*/ 2147483646 w 5765"/>
              <a:gd name="T7" fmla="*/ 2147483646 h 1487"/>
              <a:gd name="T8" fmla="*/ 2147483646 w 5765"/>
              <a:gd name="T9" fmla="*/ 0 h 1487"/>
              <a:gd name="T10" fmla="*/ 2147483646 w 5765"/>
              <a:gd name="T11" fmla="*/ 2147483646 h 1487"/>
              <a:gd name="T12" fmla="*/ 2147483646 w 5765"/>
              <a:gd name="T13" fmla="*/ 2147483646 h 14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5"/>
              <a:gd name="T22" fmla="*/ 0 h 1487"/>
              <a:gd name="T23" fmla="*/ 5765 w 5765"/>
              <a:gd name="T24" fmla="*/ 1487 h 14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5" h="1487">
                <a:moveTo>
                  <a:pt x="5763" y="1487"/>
                </a:moveTo>
                <a:lnTo>
                  <a:pt x="3" y="1487"/>
                </a:lnTo>
                <a:lnTo>
                  <a:pt x="0" y="362"/>
                </a:lnTo>
                <a:lnTo>
                  <a:pt x="1404" y="358"/>
                </a:lnTo>
                <a:lnTo>
                  <a:pt x="1762" y="0"/>
                </a:lnTo>
                <a:lnTo>
                  <a:pt x="5765" y="1"/>
                </a:lnTo>
                <a:lnTo>
                  <a:pt x="5763" y="1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15" name="Picture 4" descr="新品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4000"/>
            <a:ext cx="4033838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12192000" cy="1484313"/>
          </a:xfrm>
          <a:prstGeom prst="rect">
            <a:avLst/>
          </a:prstGeom>
          <a:solidFill>
            <a:srgbClr val="006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1pPr>
            <a:lvl2pPr marL="742950" indent="-28575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2pPr>
            <a:lvl3pPr marL="11430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3pPr>
            <a:lvl4pPr marL="16002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4pPr>
            <a:lvl5pPr marL="20574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谢谢大家！</a:t>
            </a:r>
            <a:endParaRPr lang="en-US" altLang="zh-CN" sz="400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318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8" b="17886"/>
          <a:stretch>
            <a:fillRect/>
          </a:stretch>
        </p:blipFill>
        <p:spPr bwMode="auto">
          <a:xfrm>
            <a:off x="0" y="1482725"/>
            <a:ext cx="12192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7846" y="1061349"/>
            <a:ext cx="107473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问题：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，如果列表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中存在非稳态资源（如处于忙碌状态的云主机），页面默认会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每隔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秒自动刷新一次。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这会导致一个问题，即使资源实际已经达到稳定状态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用户可能也要额外等待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秒才能看到状态更新。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，创建一个空的云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硬盘只需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秒，但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用户在极端情况下却需要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6-7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秒才能看到这个结果。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解决方案：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为了解决上述问题，本方案提出一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种基于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的后端与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之间的事件机制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，可以让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实时感知到资源状态变化。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主要思路如下：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与具体业务解耦，不侵入数据库，通过集成第三方组件，监听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以获取数据库实时更新。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当后端系统感知到预设数据变化时，比如云主机表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t_cpt_openstack_vm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status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字段由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BUSY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更新为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POWERON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，推送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消息给前端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前端基于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消息实时更新列表数据。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由于系统已经集成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，所以本方案主要关注于如何实现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的监听和解析。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7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20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Binlog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5714" y="1163781"/>
            <a:ext cx="111138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二进制日志文件，存储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一系列的事件，用于记录数据库更新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：包括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statement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mixed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三种模式。当前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数据库的配置模式为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该模式下，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中不会记录执行的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，而是会记录变化前后的真实数据。此外，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目前仅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中存储的内容称之为事件，每一个数据库更新操作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(Insert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等都对应一个事件。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模式下，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中主要包括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TABLE_MAP_EVENT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增、删、改事件。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events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可查看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日志。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：业务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模块读取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文件之前，需要先给该用户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赋予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Repl_slave_priv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Repl_client_priv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539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Binlog</a:t>
            </a:r>
            <a:r>
              <a:rPr lang="zh-CN" altLang="en-US" dirty="0" smtClean="0"/>
              <a:t>解析组件选型对比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05192"/>
              </p:ext>
            </p:extLst>
          </p:nvPr>
        </p:nvGraphicFramePr>
        <p:xfrm>
          <a:off x="554947" y="1471412"/>
          <a:ext cx="11012445" cy="40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445">
                  <a:extLst>
                    <a:ext uri="{9D8B030D-6E8A-4147-A177-3AD203B41FA5}">
                      <a16:colId xmlns:a16="http://schemas.microsoft.com/office/drawing/2014/main" xmlns="" val="1856465000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xmlns="" val="3113304888"/>
                    </a:ext>
                  </a:extLst>
                </a:gridCol>
                <a:gridCol w="4500000"/>
              </a:tblGrid>
              <a:tr h="576000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canal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mysql-binlog-connector-java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996434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部署形态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需单独部署，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部署依赖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zookeeper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无需单独部署，嵌入到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012838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实现原理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伪装成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集群的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slave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节点，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master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binLog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然后解析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canal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6847312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订阅部分表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不支持，接收全量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事件，业务代码中过滤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4317093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数据实时性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659937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r>
                        <a:rPr lang="zh-CN" alt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侵入性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，对数据库无侵入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，对数据库无侵入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7367081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项目背景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阿里开源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国外开源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86534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6946" y="840746"/>
            <a:ext cx="1111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项目中实现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监听解析，有两个主流组件，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canal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946" y="5750631"/>
            <a:ext cx="1111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基于以上对比，特别是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canal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需要单独部署，建议选择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解析组件。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8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Otter</a:t>
            </a:r>
            <a:r>
              <a:rPr lang="zh-CN" altLang="en-US" dirty="0" smtClean="0"/>
              <a:t>是否可以代替</a:t>
            </a:r>
            <a:r>
              <a:rPr lang="en-US" altLang="zh-CN" dirty="0"/>
              <a:t>C</a:t>
            </a:r>
            <a:r>
              <a:rPr lang="en-US" altLang="zh-CN" dirty="0" smtClean="0"/>
              <a:t>anal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6046" y="5220964"/>
            <a:ext cx="11111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图所示为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的工作原理图，基于集成过程中对它的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理解、官方社区的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文档描述，以及搜索引擎的搜索结果。目前得出的结论是：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嵌入到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内部的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canal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，无法单独对外提供服务。因此，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并不具备代替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canal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，完成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解析工作的能力。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1743"/>
            <a:ext cx="12192000" cy="347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13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mysql-binlog-connector-java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72" y="1003727"/>
            <a:ext cx="109387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是一个开源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项目，作为一种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 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连接器，其核心功能是接收并解析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事件，目前该项目在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上已收获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2.1k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主要特征：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TLS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安全通信。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实时感知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更新。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与数据库失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联后可自动恢复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可从中央仓库下载，且无第三方依赖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连接时可指定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和位置，默认从最新的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文件末尾读取。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版本选择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：最新版本为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0.21.0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中央仓库中标记被使用数为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，在所有版本中排名第三多。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集成模块选择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：由于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该组件每集成进一个模块，就会产生一个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所以如果各模块单独集成，就会给数据库带来额外的管理负担和成倍的网络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负载。因此建议将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该组件集成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感知到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符合条件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的数据库变化之后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，统一进行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数据处理或业务分发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8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</a:t>
            </a:r>
            <a:r>
              <a:rPr lang="zh-CN" altLang="en-US" dirty="0" smtClean="0"/>
              <a:t>主从复制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305102" y="755561"/>
            <a:ext cx="9420047" cy="4193828"/>
            <a:chOff x="456190" y="937734"/>
            <a:chExt cx="7114679" cy="4193828"/>
          </a:xfrm>
        </p:grpSpPr>
        <p:grpSp>
          <p:nvGrpSpPr>
            <p:cNvPr id="30" name="组合 29"/>
            <p:cNvGrpSpPr/>
            <p:nvPr/>
          </p:nvGrpSpPr>
          <p:grpSpPr>
            <a:xfrm>
              <a:off x="456190" y="937734"/>
              <a:ext cx="7114679" cy="4193828"/>
              <a:chOff x="405001" y="1217727"/>
              <a:chExt cx="7333538" cy="4712537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481263" y="1742173"/>
                <a:ext cx="2194560" cy="418809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圆柱形 5"/>
              <p:cNvSpPr/>
              <p:nvPr/>
            </p:nvSpPr>
            <p:spPr>
              <a:xfrm>
                <a:off x="1126156" y="2175510"/>
                <a:ext cx="827772" cy="86607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mysql</a:t>
                </a:r>
                <a:endParaRPr lang="zh-CN" altLang="en-US" sz="1400" dirty="0"/>
              </a:p>
            </p:txBody>
          </p:sp>
          <p:sp>
            <p:nvSpPr>
              <p:cNvPr id="7" name="流程图: 文档 6"/>
              <p:cNvSpPr/>
              <p:nvPr/>
            </p:nvSpPr>
            <p:spPr>
              <a:xfrm>
                <a:off x="1158741" y="3480008"/>
                <a:ext cx="760395" cy="750771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93533" y="1217727"/>
                <a:ext cx="8138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Master</a:t>
                </a:r>
                <a:endParaRPr lang="zh-CN" altLang="en-US" sz="1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1540042" y="3107650"/>
                <a:ext cx="0" cy="305506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405001" y="3073120"/>
                <a:ext cx="1363767" cy="31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data changes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189445" y="3655647"/>
                <a:ext cx="890927" cy="29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inary log</a:t>
                </a:r>
                <a:endParaRPr lang="zh-CN" altLang="en-US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702691" y="1742173"/>
                <a:ext cx="4032985" cy="418809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523" y="2270409"/>
                <a:ext cx="666750" cy="676275"/>
              </a:xfrm>
              <a:prstGeom prst="rect">
                <a:avLst/>
              </a:prstGeom>
            </p:spPr>
          </p:pic>
          <p:sp>
            <p:nvSpPr>
              <p:cNvPr id="20" name="流程图: 文档 19"/>
              <p:cNvSpPr/>
              <p:nvPr/>
            </p:nvSpPr>
            <p:spPr>
              <a:xfrm>
                <a:off x="4873777" y="4514309"/>
                <a:ext cx="760395" cy="750771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02511" y="3041168"/>
                <a:ext cx="666750" cy="676275"/>
              </a:xfrm>
              <a:prstGeom prst="rect">
                <a:avLst/>
              </a:prstGeom>
            </p:spPr>
          </p:pic>
          <p:sp>
            <p:nvSpPr>
              <p:cNvPr id="21" name="圆柱形 20"/>
              <p:cNvSpPr/>
              <p:nvPr/>
            </p:nvSpPr>
            <p:spPr>
              <a:xfrm>
                <a:off x="6132619" y="2175509"/>
                <a:ext cx="827772" cy="86607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mysql</a:t>
                </a:r>
                <a:endParaRPr lang="zh-CN" altLang="en-US" sz="14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391368" y="1266720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Slave</a:t>
                </a:r>
                <a:endParaRPr lang="zh-CN" altLang="en-US" sz="1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5696295" y="3291840"/>
                <a:ext cx="1099141" cy="1408767"/>
              </a:xfrm>
              <a:custGeom>
                <a:avLst/>
                <a:gdLst>
                  <a:gd name="connsiteX0" fmla="*/ 954762 w 1099141"/>
                  <a:gd name="connsiteY0" fmla="*/ 0 h 1408767"/>
                  <a:gd name="connsiteX1" fmla="*/ 319494 w 1099141"/>
                  <a:gd name="connsiteY1" fmla="*/ 625642 h 1408767"/>
                  <a:gd name="connsiteX2" fmla="*/ 40362 w 1099141"/>
                  <a:gd name="connsiteY2" fmla="*/ 1106905 h 1408767"/>
                  <a:gd name="connsiteX3" fmla="*/ 117364 w 1099141"/>
                  <a:gd name="connsiteY3" fmla="*/ 1376413 h 1408767"/>
                  <a:gd name="connsiteX4" fmla="*/ 1099141 w 1099141"/>
                  <a:gd name="connsiteY4" fmla="*/ 356135 h 140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9141" h="1408767">
                    <a:moveTo>
                      <a:pt x="954762" y="0"/>
                    </a:moveTo>
                    <a:cubicBezTo>
                      <a:pt x="713328" y="220579"/>
                      <a:pt x="471894" y="441158"/>
                      <a:pt x="319494" y="625642"/>
                    </a:cubicBezTo>
                    <a:cubicBezTo>
                      <a:pt x="167094" y="810126"/>
                      <a:pt x="74050" y="981777"/>
                      <a:pt x="40362" y="1106905"/>
                    </a:cubicBezTo>
                    <a:cubicBezTo>
                      <a:pt x="6674" y="1232033"/>
                      <a:pt x="-59099" y="1501541"/>
                      <a:pt x="117364" y="1376413"/>
                    </a:cubicBezTo>
                    <a:cubicBezTo>
                      <a:pt x="293827" y="1251285"/>
                      <a:pt x="696484" y="803710"/>
                      <a:pt x="1099141" y="356135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285523" y="1975910"/>
                <a:ext cx="750481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I/O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线程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533233" y="3766261"/>
                <a:ext cx="1205306" cy="31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SQL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线程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35304" y="3293782"/>
                <a:ext cx="427994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Read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4760929" y="3080084"/>
                <a:ext cx="301959" cy="1222409"/>
              </a:xfrm>
              <a:custGeom>
                <a:avLst/>
                <a:gdLst>
                  <a:gd name="connsiteX0" fmla="*/ 3576 w 301959"/>
                  <a:gd name="connsiteY0" fmla="*/ 0 h 1222409"/>
                  <a:gd name="connsiteX1" fmla="*/ 42077 w 301959"/>
                  <a:gd name="connsiteY1" fmla="*/ 539015 h 1222409"/>
                  <a:gd name="connsiteX2" fmla="*/ 301959 w 301959"/>
                  <a:gd name="connsiteY2" fmla="*/ 1222409 h 122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959" h="1222409">
                    <a:moveTo>
                      <a:pt x="3576" y="0"/>
                    </a:moveTo>
                    <a:cubicBezTo>
                      <a:pt x="-2039" y="167640"/>
                      <a:pt x="-7653" y="335280"/>
                      <a:pt x="42077" y="539015"/>
                    </a:cubicBezTo>
                    <a:cubicBezTo>
                      <a:pt x="91807" y="742750"/>
                      <a:pt x="196883" y="982579"/>
                      <a:pt x="301959" y="122240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249336" y="3707697"/>
                <a:ext cx="455573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Write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615003" y="3566275"/>
                <a:ext cx="427994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Read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272021" y="4230780"/>
                <a:ext cx="457916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Reply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911909" y="4665107"/>
                <a:ext cx="636904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relay log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223" y="3972680"/>
              <a:ext cx="646852" cy="601837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1014978" y="4583599"/>
              <a:ext cx="1123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binlog dump 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1551201" y="3657261"/>
              <a:ext cx="0" cy="27187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1925137" y="2271288"/>
              <a:ext cx="2209735" cy="198924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1305102" y="5117856"/>
            <a:ext cx="9191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 dump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日志推送给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线程，将读取到的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日志写入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relay 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线程，将从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relay 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中读取到的日志，在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数据库中回放，完成主从数据复制。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6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内容版式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专题报告模板">
      <a:majorFont>
        <a:latin typeface="Arial Black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48413</TotalTime>
  <Words>1695</Words>
  <Application>Microsoft Office PowerPoint</Application>
  <PresentationFormat>宽屏</PresentationFormat>
  <Paragraphs>266</Paragraphs>
  <Slides>19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Georgia</vt:lpstr>
      <vt:lpstr>Times New Roman</vt:lpstr>
      <vt:lpstr>Wingdings</vt:lpstr>
      <vt:lpstr>Wingdings 3</vt:lpstr>
      <vt:lpstr>内容版式</vt:lpstr>
      <vt:lpstr>包装程序外壳对象</vt:lpstr>
      <vt:lpstr>目录</vt:lpstr>
      <vt:lpstr>背景</vt:lpstr>
      <vt:lpstr>目录</vt:lpstr>
      <vt:lpstr>Binlog</vt:lpstr>
      <vt:lpstr>Binlog解析组件选型对比</vt:lpstr>
      <vt:lpstr>Otter是否可以代替Canal</vt:lpstr>
      <vt:lpstr>目录</vt:lpstr>
      <vt:lpstr>mysql-binlog-connector-java 简介</vt:lpstr>
      <vt:lpstr>MySQL主从复制原理</vt:lpstr>
      <vt:lpstr>mysql-binlog-connector-java 原理</vt:lpstr>
      <vt:lpstr>三副本场景</vt:lpstr>
      <vt:lpstr>性能优化</vt:lpstr>
      <vt:lpstr>目录</vt:lpstr>
      <vt:lpstr>性能测试-耗时测试</vt:lpstr>
      <vt:lpstr>性能测试-压力测试</vt:lpstr>
      <vt:lpstr>目录</vt:lpstr>
      <vt:lpstr>其他 - 服务端实时推送消息技术对比</vt:lpstr>
      <vt:lpstr>其他</vt:lpstr>
      <vt:lpstr>谢谢大家！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Ruoyong He (何若永)</dc:creator>
  <cp:lastModifiedBy>Mark Mark (郭立民)</cp:lastModifiedBy>
  <cp:revision>2874</cp:revision>
  <dcterms:created xsi:type="dcterms:W3CDTF">2019-06-19T02:08:00Z</dcterms:created>
  <dcterms:modified xsi:type="dcterms:W3CDTF">2023-08-28T12:16:06Z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