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344" r:id="rId2"/>
    <p:sldId id="366" r:id="rId3"/>
    <p:sldId id="406" r:id="rId4"/>
    <p:sldId id="365" r:id="rId5"/>
    <p:sldId id="368" r:id="rId6"/>
    <p:sldId id="407" r:id="rId7"/>
    <p:sldId id="363" r:id="rId8"/>
    <p:sldId id="400" r:id="rId9"/>
    <p:sldId id="401" r:id="rId10"/>
    <p:sldId id="408" r:id="rId11"/>
    <p:sldId id="405" r:id="rId12"/>
    <p:sldId id="403" r:id="rId13"/>
    <p:sldId id="402" r:id="rId14"/>
    <p:sldId id="409" r:id="rId15"/>
    <p:sldId id="410" r:id="rId16"/>
    <p:sldId id="411" r:id="rId17"/>
    <p:sldId id="28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3FCA535-1922-4548-8865-B4C213E4829D}">
          <p14:sldIdLst>
            <p14:sldId id="344"/>
            <p14:sldId id="366"/>
            <p14:sldId id="406"/>
            <p14:sldId id="365"/>
            <p14:sldId id="368"/>
            <p14:sldId id="407"/>
            <p14:sldId id="363"/>
            <p14:sldId id="400"/>
            <p14:sldId id="401"/>
            <p14:sldId id="408"/>
            <p14:sldId id="405"/>
            <p14:sldId id="403"/>
            <p14:sldId id="402"/>
            <p14:sldId id="409"/>
            <p14:sldId id="410"/>
            <p14:sldId id="411"/>
            <p14:sldId id="282"/>
          </p14:sldIdLst>
        </p14:section>
        <p14:section name="back" id="{416BD0EA-A63B-4507-900B-75B7F27C33F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ting Kong (孔维亭)" initials="WK(" lastIdx="6" clrIdx="0">
    <p:extLst>
      <p:ext uri="{19B8F6BF-5375-455C-9EA6-DF929625EA0E}">
        <p15:presenceInfo xmlns:p15="http://schemas.microsoft.com/office/powerpoint/2012/main" userId="S-1-5-21-1606980848-706699826-1801674531-1328988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A3"/>
    <a:srgbClr val="CC66FF"/>
    <a:srgbClr val="10E0FC"/>
    <a:srgbClr val="FFFF1F"/>
    <a:srgbClr val="4A632B"/>
    <a:srgbClr val="0070C0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 autoAdjust="0"/>
    <p:restoredTop sz="90157" autoAdjust="0"/>
  </p:normalViewPr>
  <p:slideViewPr>
    <p:cSldViewPr snapToGrid="0">
      <p:cViewPr>
        <p:scale>
          <a:sx n="160" d="100"/>
          <a:sy n="160" d="100"/>
        </p:scale>
        <p:origin x="438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2023/8/15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6751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289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233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zh-CN" altLang="en-US" sz="18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180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6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213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zh-CN" altLang="en-US" sz="18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936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zh-CN" altLang="en-US" sz="18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55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zh-CN" altLang="en-US" sz="18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817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zh-CN" altLang="en-US" sz="18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000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zh-CN" altLang="en-US" sz="18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816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zh-CN" altLang="en-US" sz="18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930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zh-CN" altLang="en-US" sz="18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93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新品牌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369" y="5278968"/>
            <a:ext cx="5378451" cy="982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1051984"/>
          </a:xfrm>
          <a:prstGeom prst="rect">
            <a:avLst/>
          </a:prstGeom>
          <a:solidFill>
            <a:srgbClr val="0062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09" tIns="60954" rIns="121909" bIns="60954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defTabSz="9143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900" b="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556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占位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0414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占位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717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p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 txBox="1">
            <a:spLocks/>
          </p:cNvSpPr>
          <p:nvPr userDrawn="1"/>
        </p:nvSpPr>
        <p:spPr>
          <a:xfrm>
            <a:off x="7429414" y="6549173"/>
            <a:ext cx="456728" cy="215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lang="zh-CN" altLang="en-US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88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48CE552-E71F-48DB-B2EC-0C19B4C3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9459A74-24F4-4523-94E7-D93A34FF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71649E0-AE06-4670-890D-0B662314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F1D963-E470-477F-9771-78FBCB781656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B5BA2FC-8ACF-43CC-A04C-FD686380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D733106-803D-464D-A9BC-BC8538B4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FCFC2A-5585-4424-8851-C9C6D6500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98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612695" y="1700808"/>
            <a:ext cx="10944000" cy="129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4400" b="1" kern="1200" baseline="0" dirty="0" smtClean="0">
                <a:solidFill>
                  <a:srgbClr val="0052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1764695" y="3933825"/>
            <a:ext cx="8640000" cy="1924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lang="zh-CN" altLang="en-US" sz="2000" b="0" kern="1200" baseline="0" dirty="0" smtClean="0">
                <a:solidFill>
                  <a:srgbClr val="0052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12695" y="2996954"/>
            <a:ext cx="10944000" cy="504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2400" b="1" kern="1200" baseline="0" dirty="0" smtClean="0">
                <a:solidFill>
                  <a:srgbClr val="0052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174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295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12"/>
          <p:cNvSpPr>
            <a:spLocks noGrp="1"/>
          </p:cNvSpPr>
          <p:nvPr>
            <p:ph type="body" sz="quarter" idx="10"/>
          </p:nvPr>
        </p:nvSpPr>
        <p:spPr>
          <a:xfrm>
            <a:off x="4175787" y="908720"/>
            <a:ext cx="7391797" cy="5688632"/>
          </a:xfrm>
        </p:spPr>
        <p:txBody>
          <a:bodyPr>
            <a:normAutofit/>
          </a:bodyPr>
          <a:lstStyle>
            <a:lvl1pPr marL="342900" indent="-342900">
              <a:spcBef>
                <a:spcPts val="0"/>
              </a:spcBef>
              <a:buClrTx/>
              <a:buFont typeface="Wingdings 3" panose="05040102010807070707" pitchFamily="18" charset="2"/>
              <a:buChar char=""/>
              <a:defRPr sz="2400" b="1">
                <a:solidFill>
                  <a:srgbClr val="005295"/>
                </a:solidFill>
              </a:defRPr>
            </a:lvl1pPr>
            <a:lvl2pPr>
              <a:spcBef>
                <a:spcPts val="0"/>
              </a:spcBef>
              <a:defRPr sz="2000">
                <a:solidFill>
                  <a:srgbClr val="005295"/>
                </a:solidFill>
              </a:defRPr>
            </a:lvl2pPr>
            <a:lvl3pPr>
              <a:spcBef>
                <a:spcPts val="0"/>
              </a:spcBef>
              <a:defRPr sz="1800">
                <a:solidFill>
                  <a:srgbClr val="005295"/>
                </a:solidFill>
              </a:defRPr>
            </a:lvl3pPr>
            <a:lvl4pPr>
              <a:spcBef>
                <a:spcPts val="0"/>
              </a:spcBef>
              <a:defRPr sz="1600">
                <a:solidFill>
                  <a:srgbClr val="005295"/>
                </a:solidFill>
              </a:defRPr>
            </a:lvl4pPr>
            <a:lvl5pPr>
              <a:spcBef>
                <a:spcPts val="0"/>
              </a:spcBef>
              <a:defRPr sz="1600">
                <a:solidFill>
                  <a:srgbClr val="005295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Picture 8" descr="新品牌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03" y="3568840"/>
            <a:ext cx="3181747" cy="58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 userDrawn="1"/>
        </p:nvCxnSpPr>
        <p:spPr>
          <a:xfrm>
            <a:off x="3805812" y="836712"/>
            <a:ext cx="0" cy="5832000"/>
          </a:xfrm>
          <a:prstGeom prst="line">
            <a:avLst/>
          </a:prstGeom>
          <a:ln w="19050">
            <a:solidFill>
              <a:srgbClr val="0152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02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占位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1861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一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846" y="12957"/>
            <a:ext cx="10869546" cy="85741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7846" y="980728"/>
            <a:ext cx="10862340" cy="5606632"/>
          </a:xfrm>
        </p:spPr>
        <p:txBody>
          <a:bodyPr>
            <a:normAutofit/>
          </a:bodyPr>
          <a:lstStyle>
            <a:lvl1pPr>
              <a:defRPr sz="2000" b="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177693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5400" y="980728"/>
            <a:ext cx="5376000" cy="532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内容占位符 3"/>
          <p:cNvSpPr>
            <a:spLocks noGrp="1"/>
          </p:cNvSpPr>
          <p:nvPr>
            <p:ph sz="quarter" idx="11"/>
          </p:nvPr>
        </p:nvSpPr>
        <p:spPr>
          <a:xfrm>
            <a:off x="6257561" y="980728"/>
            <a:ext cx="5376000" cy="532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3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95" y="2852936"/>
            <a:ext cx="10955913" cy="15121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4800" b="1" kern="1200" baseline="0" dirty="0" smtClean="0">
                <a:solidFill>
                  <a:srgbClr val="0052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04005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占位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08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占位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471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 userDrawn="1"/>
        </p:nvSpPr>
        <p:spPr>
          <a:xfrm rot="16200000" flipH="1" flipV="1">
            <a:off x="-15556" y="-20706"/>
            <a:ext cx="713402" cy="713402"/>
          </a:xfrm>
          <a:prstGeom prst="rtTriangle">
            <a:avLst/>
          </a:prstGeom>
          <a:solidFill>
            <a:srgbClr val="005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sz="1200" baseline="0" dirty="0">
              <a:latin typeface="Georgia" panose="02040502050405020303" pitchFamily="18" charset="0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7846" y="6187"/>
            <a:ext cx="10869546" cy="857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99" y="980728"/>
            <a:ext cx="10861293" cy="5602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pic>
        <p:nvPicPr>
          <p:cNvPr id="12" name="Picture 8" descr="新品牌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20" y="6599866"/>
            <a:ext cx="1415480" cy="258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 userDrawn="1"/>
        </p:nvSpPr>
        <p:spPr>
          <a:xfrm>
            <a:off x="114" y="24879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7977D302-DD1B-4D3F-AE69-45219444591A}" type="slidenum">
              <a:rPr lang="zh-CN" altLang="en-US" sz="1400" baseline="0" smtClean="0">
                <a:solidFill>
                  <a:schemeClr val="bg1"/>
                </a:solidFill>
                <a:latin typeface="Georgia" panose="02040502050405020303" pitchFamily="18" charset="0"/>
                <a:ea typeface="黑体" panose="02010609060101010101" pitchFamily="49" charset="-122"/>
              </a:rPr>
              <a:pPr algn="l"/>
              <a:t>‹#›</a:t>
            </a:fld>
            <a:endParaRPr lang="zh-CN" altLang="en-US" sz="1400" baseline="0" dirty="0">
              <a:solidFill>
                <a:schemeClr val="bg1"/>
              </a:solidFill>
              <a:latin typeface="Georgia" panose="02040502050405020303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457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baseline="0">
          <a:solidFill>
            <a:srgbClr val="005295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/>
        <a:buChar char="•"/>
        <a:defRPr sz="2000" b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/>
        <a:buChar char="–"/>
        <a:defRPr sz="180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/>
        <a:buChar char="•"/>
        <a:defRPr sz="160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/>
        <a:buChar char="–"/>
        <a:defRPr sz="140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/>
        <a:buChar char="»"/>
        <a:defRPr sz="140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426" y="-75633"/>
            <a:ext cx="10869546" cy="857419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 bwMode="auto">
          <a:xfrm>
            <a:off x="2093156" y="1218106"/>
            <a:ext cx="7607451" cy="578940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04486" y="1284853"/>
            <a:ext cx="497683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7" name="椭圆 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2108970" y="2038747"/>
            <a:ext cx="7607446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Binlog</a:t>
            </a:r>
            <a:r>
              <a:rPr lang="zh-CN" altLang="en-US" sz="3200" dirty="0"/>
              <a:t>解析组件选型对比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081394" y="3757125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21316" y="2103056"/>
            <a:ext cx="497683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12" name="椭圆 11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21241" y="3770987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15" name="椭圆 14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任意多边形 20"/>
          <p:cNvSpPr/>
          <p:nvPr/>
        </p:nvSpPr>
        <p:spPr>
          <a:xfrm>
            <a:off x="2054000" y="5304561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014379" y="5324072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23" name="椭圆 22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任意多边形 24"/>
          <p:cNvSpPr/>
          <p:nvPr/>
        </p:nvSpPr>
        <p:spPr>
          <a:xfrm>
            <a:off x="2108970" y="2886318"/>
            <a:ext cx="7607446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mysql-binlog-connector-java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21316" y="2922919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27" name="椭圆 2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>
            <a:off x="2033467" y="4536542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02769" y="4546048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31" name="椭圆 30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3728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426" y="-75633"/>
            <a:ext cx="10869546" cy="857419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 bwMode="auto">
          <a:xfrm>
            <a:off x="2093156" y="1218106"/>
            <a:ext cx="7607451" cy="578940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04486" y="1284853"/>
            <a:ext cx="497683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7" name="椭圆 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2108970" y="2038747"/>
            <a:ext cx="7607446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Binlog</a:t>
            </a:r>
            <a:r>
              <a:rPr lang="zh-CN" altLang="en-US" sz="3200" dirty="0"/>
              <a:t>解析组件选型对比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081394" y="3757125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rgbClr val="0076A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21316" y="2103056"/>
            <a:ext cx="497683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12" name="椭圆 11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21241" y="3770987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15" name="椭圆 14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任意多边形 20"/>
          <p:cNvSpPr/>
          <p:nvPr/>
        </p:nvSpPr>
        <p:spPr>
          <a:xfrm>
            <a:off x="2054000" y="5304561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014379" y="5324072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23" name="椭圆 22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任意多边形 24"/>
          <p:cNvSpPr/>
          <p:nvPr/>
        </p:nvSpPr>
        <p:spPr>
          <a:xfrm>
            <a:off x="2108970" y="2886318"/>
            <a:ext cx="7607446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mysql-binlog-connector-java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21316" y="2922919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27" name="椭圆 2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>
            <a:off x="2033467" y="4536542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02769" y="4546048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31" name="椭圆 30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3797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性能测试</a:t>
            </a:r>
            <a:r>
              <a:rPr lang="en-US" altLang="zh-CN" dirty="0" smtClean="0"/>
              <a:t>-</a:t>
            </a:r>
            <a:r>
              <a:rPr lang="zh-CN" altLang="en-US" dirty="0"/>
              <a:t>耗时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77521"/>
              </p:ext>
            </p:extLst>
          </p:nvPr>
        </p:nvGraphicFramePr>
        <p:xfrm>
          <a:off x="621647" y="3112346"/>
          <a:ext cx="10191132" cy="3082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876"/>
                <a:gridCol w="1455876"/>
                <a:gridCol w="1455876"/>
                <a:gridCol w="1455876"/>
                <a:gridCol w="1455876"/>
                <a:gridCol w="1455876"/>
                <a:gridCol w="1455876"/>
              </a:tblGrid>
              <a:tr h="866466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 smtClean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数据库变化数</a:t>
                      </a:r>
                      <a:endParaRPr lang="zh-CN" altLang="en-US" sz="1400" b="1" dirty="0">
                        <a:solidFill>
                          <a:srgbClr val="DEDEDE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耗时</a:t>
                      </a:r>
                      <a:r>
                        <a:rPr lang="en-US" altLang="zh-CN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耗时</a:t>
                      </a:r>
                      <a:r>
                        <a:rPr lang="en-US" altLang="zh-CN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耗时</a:t>
                      </a:r>
                      <a:r>
                        <a:rPr lang="en-US" altLang="zh-CN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耗时</a:t>
                      </a:r>
                      <a:r>
                        <a:rPr lang="en-US" altLang="zh-CN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耗时</a:t>
                      </a:r>
                      <a:r>
                        <a:rPr lang="en-US" altLang="zh-CN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平均耗时（</a:t>
                      </a:r>
                      <a:r>
                        <a:rPr lang="en-US" altLang="zh-CN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</a:t>
                      </a:r>
                      <a:r>
                        <a:rPr lang="zh-CN" altLang="en-US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95250" marR="95250" marT="47625" marB="47625" anchor="ctr"/>
                </a:tc>
              </a:tr>
              <a:tr h="7387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1w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58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</a:t>
                      </a:r>
                    </a:p>
                  </a:txBody>
                  <a:tcPr marL="95250" marR="95250" marT="47625" marB="47625" anchor="ctr"/>
                </a:tc>
              </a:tr>
              <a:tr h="7387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5w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358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354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360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364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382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363.6</a:t>
                      </a:r>
                    </a:p>
                  </a:txBody>
                  <a:tcPr marL="95250" marR="95250" marT="47625" marB="47625" anchor="ctr"/>
                </a:tc>
              </a:tr>
              <a:tr h="7387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10w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780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765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795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767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775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656.4</a:t>
                      </a:r>
                    </a:p>
                  </a:txBody>
                  <a:tcPr marL="95250" marR="95250" marT="47625" marB="47625" anchor="ctr"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52473" y="882768"/>
            <a:ext cx="103164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声明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：该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性能测试，仅针对解析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对项目的性能影响，解析后的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暂未分发给任何业务。</a:t>
            </a:r>
          </a:p>
          <a:p>
            <a:pPr>
              <a:lnSpc>
                <a:spcPct val="150000"/>
              </a:lnSpc>
            </a:pP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测试环境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windos10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核，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16g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内存。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5w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10w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条数据库数据变化下，测试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解析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耗时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6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性能测试</a:t>
            </a:r>
            <a:r>
              <a:rPr lang="en-US" altLang="zh-CN" dirty="0" smtClean="0"/>
              <a:t>-</a:t>
            </a:r>
            <a:r>
              <a:rPr lang="zh-CN" altLang="en-US" dirty="0" smtClean="0"/>
              <a:t>压力测试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" y="2011680"/>
            <a:ext cx="11567393" cy="42824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9079" y="754380"/>
            <a:ext cx="10482357" cy="1156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5w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10w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条数据库数据变化下，测试系统性能负载。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堆内存在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5w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条数据库数据变化时，增长不超过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100M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10w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不超过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200M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；增加的内存随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GC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触发释放。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负载无显著升高，目前分析，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负载压力，主要不会来自解析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，而是后续对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事件的业务处理。</a:t>
            </a:r>
          </a:p>
        </p:txBody>
      </p:sp>
    </p:spTree>
    <p:extLst>
      <p:ext uri="{BB962C8B-B14F-4D97-AF65-F5344CB8AC3E}">
        <p14:creationId xmlns:p14="http://schemas.microsoft.com/office/powerpoint/2010/main" val="11234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性能测试</a:t>
            </a:r>
            <a:r>
              <a:rPr lang="en-US" altLang="zh-CN" dirty="0" smtClean="0"/>
              <a:t>-</a:t>
            </a:r>
            <a:r>
              <a:rPr lang="zh-CN" altLang="en-US" dirty="0" smtClean="0"/>
              <a:t>集成前后负载对比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43" y="1803784"/>
            <a:ext cx="5524699" cy="44386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29361" y="623688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集成前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619" y="1803784"/>
            <a:ext cx="5684399" cy="44386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888781" y="623688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集成后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8840" y="785848"/>
            <a:ext cx="9458810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测试非压测场景下，集成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mysql-binlog-connector-java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前后，系统的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负载变化。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从两个图的对比可以看出，在常规场景下，全量解析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，并未给系统带来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负载的显著升高。</a:t>
            </a:r>
          </a:p>
        </p:txBody>
      </p:sp>
    </p:spTree>
    <p:extLst>
      <p:ext uri="{BB962C8B-B14F-4D97-AF65-F5344CB8AC3E}">
        <p14:creationId xmlns:p14="http://schemas.microsoft.com/office/powerpoint/2010/main" val="121479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426" y="-75633"/>
            <a:ext cx="10869546" cy="857419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 bwMode="auto">
          <a:xfrm>
            <a:off x="2093156" y="1218106"/>
            <a:ext cx="7607451" cy="578940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04486" y="1284853"/>
            <a:ext cx="497683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7" name="椭圆 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2108970" y="2038747"/>
            <a:ext cx="7607446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Binlog</a:t>
            </a:r>
            <a:r>
              <a:rPr lang="zh-CN" altLang="en-US" sz="3200" dirty="0"/>
              <a:t>解析组件选型对比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081394" y="3757125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21316" y="2103056"/>
            <a:ext cx="497683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12" name="椭圆 11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21241" y="3770987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15" name="椭圆 14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任意多边形 20"/>
          <p:cNvSpPr/>
          <p:nvPr/>
        </p:nvSpPr>
        <p:spPr>
          <a:xfrm>
            <a:off x="2054000" y="5304561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014379" y="5324072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23" name="椭圆 22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任意多边形 24"/>
          <p:cNvSpPr/>
          <p:nvPr/>
        </p:nvSpPr>
        <p:spPr>
          <a:xfrm>
            <a:off x="2108970" y="2886318"/>
            <a:ext cx="7607446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mysql-binlog-connector-java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21316" y="2922919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27" name="椭圆 2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>
            <a:off x="2033467" y="4536542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rgbClr val="0076A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02769" y="4546048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31" name="椭圆 30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2182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7846" y="1105647"/>
            <a:ext cx="89935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刷新逻辑：收到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消息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后，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刷新相应资源列表，可以实现勾选保持。</a:t>
            </a: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重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连机制：后端推送心跳消息给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如果收不到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心跳，则尝试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WebSocket Server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重连。</a:t>
            </a: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消息格式：目前仅需体现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资源类型，如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代表虚拟机、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NET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代表子网。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405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其他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15264" y="993860"/>
            <a:ext cx="4661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项目内集成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mysql-binlog-connector-java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代码：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68902"/>
              </p:ext>
            </p:extLst>
          </p:nvPr>
        </p:nvGraphicFramePr>
        <p:xfrm>
          <a:off x="5138059" y="930723"/>
          <a:ext cx="750876" cy="464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包装程序外壳对象" showAsIcon="1" r:id="rId4" imgW="732960" imgH="453960" progId="Package">
                  <p:embed/>
                </p:oleObj>
              </mc:Choice>
              <mc:Fallback>
                <p:oleObj name="包装程序外壳对象" showAsIcon="1" r:id="rId4" imgW="732960" imgH="453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38059" y="930723"/>
                        <a:ext cx="750876" cy="4648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849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reeform 3"/>
          <p:cNvSpPr>
            <a:spLocks noChangeArrowheads="1"/>
          </p:cNvSpPr>
          <p:nvPr/>
        </p:nvSpPr>
        <p:spPr bwMode="auto">
          <a:xfrm>
            <a:off x="1531938" y="5029200"/>
            <a:ext cx="10660062" cy="1841500"/>
          </a:xfrm>
          <a:custGeom>
            <a:avLst/>
            <a:gdLst>
              <a:gd name="T0" fmla="*/ 2147483646 w 5765"/>
              <a:gd name="T1" fmla="*/ 2147483646 h 1487"/>
              <a:gd name="T2" fmla="*/ 2147483646 w 5765"/>
              <a:gd name="T3" fmla="*/ 2147483646 h 1487"/>
              <a:gd name="T4" fmla="*/ 0 w 5765"/>
              <a:gd name="T5" fmla="*/ 2147483646 h 1487"/>
              <a:gd name="T6" fmla="*/ 2147483646 w 5765"/>
              <a:gd name="T7" fmla="*/ 2147483646 h 1487"/>
              <a:gd name="T8" fmla="*/ 2147483646 w 5765"/>
              <a:gd name="T9" fmla="*/ 0 h 1487"/>
              <a:gd name="T10" fmla="*/ 2147483646 w 5765"/>
              <a:gd name="T11" fmla="*/ 2147483646 h 1487"/>
              <a:gd name="T12" fmla="*/ 2147483646 w 5765"/>
              <a:gd name="T13" fmla="*/ 2147483646 h 14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65"/>
              <a:gd name="T22" fmla="*/ 0 h 1487"/>
              <a:gd name="T23" fmla="*/ 5765 w 5765"/>
              <a:gd name="T24" fmla="*/ 1487 h 14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65" h="1487">
                <a:moveTo>
                  <a:pt x="5763" y="1487"/>
                </a:moveTo>
                <a:lnTo>
                  <a:pt x="3" y="1487"/>
                </a:lnTo>
                <a:lnTo>
                  <a:pt x="0" y="362"/>
                </a:lnTo>
                <a:lnTo>
                  <a:pt x="1404" y="358"/>
                </a:lnTo>
                <a:lnTo>
                  <a:pt x="1762" y="0"/>
                </a:lnTo>
                <a:lnTo>
                  <a:pt x="5765" y="1"/>
                </a:lnTo>
                <a:lnTo>
                  <a:pt x="5763" y="14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315" name="Picture 4" descr="新品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34000"/>
            <a:ext cx="4033838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0" y="0"/>
            <a:ext cx="12192000" cy="1484313"/>
          </a:xfrm>
          <a:prstGeom prst="rect">
            <a:avLst/>
          </a:prstGeom>
          <a:solidFill>
            <a:srgbClr val="006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fontAlgn="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sz="24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1pPr>
            <a:lvl2pPr marL="742950" indent="-285750" fontAlgn="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2pPr>
            <a:lvl3pPr marL="1143000" indent="-228600" fontAlgn="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3pPr>
            <a:lvl4pPr marL="1600200" indent="-228600" fontAlgn="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4pPr>
            <a:lvl5pPr marL="2057400" indent="-228600" fontAlgn="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b="0">
              <a:latin typeface="Times New Roman" panose="02020603050405020304" pitchFamily="18" charset="0"/>
            </a:endParaRPr>
          </a:p>
        </p:txBody>
      </p:sp>
      <p:sp>
        <p:nvSpPr>
          <p:cNvPr id="1331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谢谢大家！</a:t>
            </a:r>
            <a:endParaRPr lang="en-US" altLang="zh-CN" sz="400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318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28" b="17886"/>
          <a:stretch>
            <a:fillRect/>
          </a:stretch>
        </p:blipFill>
        <p:spPr bwMode="auto">
          <a:xfrm>
            <a:off x="0" y="1482725"/>
            <a:ext cx="12192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97846" y="1061349"/>
            <a:ext cx="1074739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问题：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CMP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界面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，如果列表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中存在非稳态资源（如处于忙碌状态的云主机），页面默认会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每隔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秒自动刷新一次。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这会导致一个问题，即使资源实际已经达到稳定状态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用户可能也要额外等待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秒才能看到状态更新。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例如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，创建一个空的云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硬盘只需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1-2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秒，但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用户在极端情况下却需要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6-7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秒才能看到这个结果。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解决方案：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   为了解决上述问题，本方案提出一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种基于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的后端与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之间的事件机制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，可以让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实时感知到资源状态变化。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   主要思路如下：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与具体业务解耦，不侵入数据库，通过集成第三方组件，监听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以获取数据库实时更新。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当后端系统感知到预设数据变化时，比如云主机表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t_cpt_openstack_vm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status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字段由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BUSY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更新为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POWERON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，推送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消息给前端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前端基于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消息实时更新列表数据。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   由于系统已经集成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，所以本方案主要关注于如何实现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的监听和解析。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874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426" y="-75633"/>
            <a:ext cx="10869546" cy="857419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 bwMode="auto">
          <a:xfrm>
            <a:off x="2093156" y="1218106"/>
            <a:ext cx="7607451" cy="578940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04486" y="1284853"/>
            <a:ext cx="497683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7" name="椭圆 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2108970" y="2038747"/>
            <a:ext cx="7607446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rgbClr val="0076A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Binlog</a:t>
            </a:r>
            <a:r>
              <a:rPr lang="zh-CN" altLang="en-US" sz="3200" dirty="0"/>
              <a:t>解析组件选型对比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081394" y="3757125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21316" y="2103056"/>
            <a:ext cx="497683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12" name="椭圆 11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21241" y="3770987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15" name="椭圆 14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任意多边形 20"/>
          <p:cNvSpPr/>
          <p:nvPr/>
        </p:nvSpPr>
        <p:spPr>
          <a:xfrm>
            <a:off x="2054000" y="5304561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014379" y="5324072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23" name="椭圆 22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任意多边形 24"/>
          <p:cNvSpPr/>
          <p:nvPr/>
        </p:nvSpPr>
        <p:spPr>
          <a:xfrm>
            <a:off x="2108970" y="2886318"/>
            <a:ext cx="7607446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mysql-binlog-connector-java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21316" y="2922919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27" name="椭圆 2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>
            <a:off x="2033467" y="4536542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02769" y="4546048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31" name="椭圆 30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6205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Binlog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5714" y="1163781"/>
            <a:ext cx="111138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概念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二进制日志文件，存储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一系列的事件，用于记录数据库更新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模式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：包括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statement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row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mixed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三种模式。当前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CMP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数据库的配置模式为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row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该模式下，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中不会记录执行的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，而是会记录变化前后的真实数据。此外，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otter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目前仅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row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模式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中存储的内容称之为事件，每一个数据库更新操作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(Insert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Update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包括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等都对应一个事件。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row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模式下，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中主要包括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TABLE_MAP_EVENT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增、删、改事件。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show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events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命令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可查看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日志。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权限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：业务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模块读取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文件之前，需要先给该用户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赋予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Repl_slave_priv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Repl_client_priv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权限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5394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Binlog</a:t>
            </a:r>
            <a:r>
              <a:rPr lang="zh-CN" altLang="en-US" dirty="0" smtClean="0"/>
              <a:t>解析组件选型对比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767425"/>
              </p:ext>
            </p:extLst>
          </p:nvPr>
        </p:nvGraphicFramePr>
        <p:xfrm>
          <a:off x="543228" y="1410452"/>
          <a:ext cx="11012445" cy="461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445">
                  <a:extLst>
                    <a:ext uri="{9D8B030D-6E8A-4147-A177-3AD203B41FA5}">
                      <a16:colId xmlns:a16="http://schemas.microsoft.com/office/drawing/2014/main" xmlns="" val="1856465000"/>
                    </a:ext>
                  </a:extLst>
                </a:gridCol>
                <a:gridCol w="4500000">
                  <a:extLst>
                    <a:ext uri="{9D8B030D-6E8A-4147-A177-3AD203B41FA5}">
                      <a16:colId xmlns:a16="http://schemas.microsoft.com/office/drawing/2014/main" xmlns="" val="3113304888"/>
                    </a:ext>
                  </a:extLst>
                </a:gridCol>
                <a:gridCol w="4500000"/>
              </a:tblGrid>
              <a:tr h="576000">
                <a:tc>
                  <a:txBody>
                    <a:bodyPr/>
                    <a:lstStyle/>
                    <a:p>
                      <a:pPr lvl="0" algn="ctr">
                        <a:lnSpc>
                          <a:spcPct val="200000"/>
                        </a:lnSpc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canal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mysql-binlog-connector-java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99643406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部署形态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需单独部署，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部署依赖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zookeeper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无需单独部署，嵌入到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0128386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实现原理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伪装成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slave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，从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master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binLog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然后解析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同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canal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6847312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Slave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数目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canal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副本数相同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组件每集成进一个项目，就会产生一个新的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slave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639677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订阅部分表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不支持，接收全量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binlog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事件，业务代码中过滤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4317093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数据实时性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实时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实时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6599370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r>
                        <a:rPr lang="zh-CN" altLang="en-US" sz="1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侵入性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解析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binlog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，对数据库无侵入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解析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binlog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，对数据库无侵入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7367081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项目背景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国外开源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阿里开源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08653400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43229" y="745860"/>
            <a:ext cx="1111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目前在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项目中实现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监听解析，有两个主流组件，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mysql-binlog-connector-java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canal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784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426" y="-75633"/>
            <a:ext cx="10869546" cy="857419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 bwMode="auto">
          <a:xfrm>
            <a:off x="2093156" y="1218106"/>
            <a:ext cx="7607451" cy="578940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04486" y="1284853"/>
            <a:ext cx="497683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7" name="椭圆 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2108970" y="2038747"/>
            <a:ext cx="7607446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Binlog</a:t>
            </a:r>
            <a:r>
              <a:rPr lang="zh-CN" altLang="en-US" sz="3200" dirty="0"/>
              <a:t>解析组件选型对比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081394" y="3757125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21316" y="2103056"/>
            <a:ext cx="497683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12" name="椭圆 11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21241" y="3770987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15" name="椭圆 14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任意多边形 20"/>
          <p:cNvSpPr/>
          <p:nvPr/>
        </p:nvSpPr>
        <p:spPr>
          <a:xfrm>
            <a:off x="2054000" y="5304561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014379" y="5324072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23" name="椭圆 22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任意多边形 24"/>
          <p:cNvSpPr/>
          <p:nvPr/>
        </p:nvSpPr>
        <p:spPr>
          <a:xfrm>
            <a:off x="2108970" y="2886318"/>
            <a:ext cx="7607446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rgbClr val="0076A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mysql-binlog-connector-java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21316" y="2922919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27" name="椭圆 2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>
            <a:off x="2033467" y="4536542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02769" y="4546048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31" name="椭圆 30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613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mysql-binlog-connector-java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28672" y="1003727"/>
            <a:ext cx="109387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概述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mysql-binlog-connector-java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是一个开源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项目，作为一种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MySQL 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连接器，其核心功能是接收并解析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事件，目前该项目在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上已收获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2.1k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star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主要特征：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TLS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安全通信。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实时感知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更新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与数据库失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联后可自动恢复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可从中央仓库下载，且无第三方依赖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连接时可指定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和位置，默认从最新的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文件末尾读取。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版本选择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：最新版本为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0.21.0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中央仓库中标记被使用数为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，在所有版本中排名第三多。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集成模块选择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：由于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该组件每集成进一个模块，就会产生一个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所以如果各模块单独集成，就会给数据库带来额外的管理负担和成倍的网络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负载。因此建议将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该组件集成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iresource-common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，由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iresource-common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感知到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符合条件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的数据库变化之后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，统一进行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数据处理或业务分发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87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三</a:t>
            </a:r>
            <a:r>
              <a:rPr lang="zh-CN" altLang="en-US" dirty="0"/>
              <a:t>副</a:t>
            </a:r>
            <a:r>
              <a:rPr lang="zh-CN" altLang="en-US" dirty="0" smtClean="0"/>
              <a:t>本</a:t>
            </a:r>
            <a:r>
              <a:rPr lang="zh-CN" altLang="en-US" dirty="0"/>
              <a:t>场景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2922" y="951712"/>
            <a:ext cx="43344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：三个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iresource-common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副本会注册三个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，每个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订阅并解析同一份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，会不会产生问题？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client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只能连接到一个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server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，因此，每个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server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会连接各自不同的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client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。所以，多副本解析同一份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，每个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server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推送给不同的客户端，并没有问题。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连接到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时，需要为每个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声明唯一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server-id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，三副本部署时，每个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要声明一个唯一的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server-id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流程图: 磁盘 3"/>
          <p:cNvSpPr/>
          <p:nvPr/>
        </p:nvSpPr>
        <p:spPr>
          <a:xfrm>
            <a:off x="7638992" y="4343967"/>
            <a:ext cx="1464845" cy="902369"/>
          </a:xfrm>
          <a:prstGeom prst="flowChartMagneticDisk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DB</a:t>
            </a:r>
          </a:p>
          <a:p>
            <a:pPr algn="ctr"/>
            <a:r>
              <a:rPr lang="en-US" altLang="zh-CN" sz="1100" dirty="0" smtClean="0"/>
              <a:t>(master)</a:t>
            </a:r>
            <a:endParaRPr lang="zh-CN" altLang="en-US" sz="1100" dirty="0"/>
          </a:p>
        </p:txBody>
      </p:sp>
      <p:sp>
        <p:nvSpPr>
          <p:cNvPr id="5" name="流程图: 可选过程 4"/>
          <p:cNvSpPr/>
          <p:nvPr/>
        </p:nvSpPr>
        <p:spPr>
          <a:xfrm>
            <a:off x="5331514" y="2462212"/>
            <a:ext cx="1534026" cy="7444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Iresource-common</a:t>
            </a:r>
          </a:p>
          <a:p>
            <a:pPr algn="ctr"/>
            <a:r>
              <a:rPr lang="en-US" altLang="zh-CN" sz="1100" dirty="0" smtClean="0"/>
              <a:t>(slave)</a:t>
            </a:r>
            <a:endParaRPr lang="zh-CN" altLang="en-US" sz="1100" dirty="0"/>
          </a:p>
        </p:txBody>
      </p:sp>
      <p:sp>
        <p:nvSpPr>
          <p:cNvPr id="6" name="流程图: 可选过程 5"/>
          <p:cNvSpPr/>
          <p:nvPr/>
        </p:nvSpPr>
        <p:spPr>
          <a:xfrm>
            <a:off x="7638992" y="2462212"/>
            <a:ext cx="1534026" cy="7444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Iresource-common</a:t>
            </a:r>
          </a:p>
          <a:p>
            <a:pPr algn="ctr"/>
            <a:r>
              <a:rPr lang="en-US" altLang="zh-CN" sz="1100" dirty="0" smtClean="0"/>
              <a:t>(slave)</a:t>
            </a:r>
            <a:endParaRPr lang="zh-CN" altLang="en-US" sz="1100" dirty="0"/>
          </a:p>
        </p:txBody>
      </p:sp>
      <p:sp>
        <p:nvSpPr>
          <p:cNvPr id="7" name="流程图: 可选过程 6"/>
          <p:cNvSpPr/>
          <p:nvPr/>
        </p:nvSpPr>
        <p:spPr>
          <a:xfrm>
            <a:off x="9946470" y="2462212"/>
            <a:ext cx="1534026" cy="7444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Iresource-common</a:t>
            </a:r>
          </a:p>
          <a:p>
            <a:pPr algn="ctr"/>
            <a:r>
              <a:rPr lang="en-US" altLang="zh-CN" sz="1100" dirty="0" smtClean="0"/>
              <a:t>(slave)</a:t>
            </a:r>
            <a:endParaRPr lang="zh-CN" altLang="en-US" sz="1100" dirty="0"/>
          </a:p>
        </p:txBody>
      </p:sp>
      <p:sp>
        <p:nvSpPr>
          <p:cNvPr id="8" name="直角双向箭头 7"/>
          <p:cNvSpPr/>
          <p:nvPr/>
        </p:nvSpPr>
        <p:spPr>
          <a:xfrm>
            <a:off x="9173017" y="3260702"/>
            <a:ext cx="1657181" cy="1656000"/>
          </a:xfrm>
          <a:prstGeom prst="leftUpArrow">
            <a:avLst>
              <a:gd name="adj1" fmla="val 5165"/>
              <a:gd name="adj2" fmla="val 8472"/>
              <a:gd name="adj3" fmla="val 13528"/>
            </a:avLst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双向箭头 10"/>
          <p:cNvSpPr/>
          <p:nvPr/>
        </p:nvSpPr>
        <p:spPr>
          <a:xfrm rot="5400000">
            <a:off x="5913221" y="3309871"/>
            <a:ext cx="1657181" cy="1656000"/>
          </a:xfrm>
          <a:prstGeom prst="leftUpArrow">
            <a:avLst>
              <a:gd name="adj1" fmla="val 5165"/>
              <a:gd name="adj2" fmla="val 8472"/>
              <a:gd name="adj3" fmla="val 13528"/>
            </a:avLst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上下箭头 11"/>
          <p:cNvSpPr/>
          <p:nvPr/>
        </p:nvSpPr>
        <p:spPr>
          <a:xfrm>
            <a:off x="8286071" y="3260151"/>
            <a:ext cx="174415" cy="1030310"/>
          </a:xfrm>
          <a:prstGeom prst="upDownArrow">
            <a:avLst>
              <a:gd name="adj1" fmla="val 50000"/>
              <a:gd name="adj2" fmla="val 103659"/>
            </a:avLst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160577" y="1262711"/>
            <a:ext cx="826070" cy="476518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client</a:t>
            </a:r>
            <a:endParaRPr lang="zh-CN" altLang="en-US" sz="1100" dirty="0"/>
          </a:p>
        </p:txBody>
      </p:sp>
      <p:sp>
        <p:nvSpPr>
          <p:cNvPr id="14" name="椭圆 13"/>
          <p:cNvSpPr/>
          <p:nvPr/>
        </p:nvSpPr>
        <p:spPr>
          <a:xfrm>
            <a:off x="6322287" y="1241627"/>
            <a:ext cx="826070" cy="476518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client</a:t>
            </a:r>
            <a:endParaRPr lang="zh-CN" altLang="en-US" sz="1100" dirty="0"/>
          </a:p>
        </p:txBody>
      </p:sp>
      <p:sp>
        <p:nvSpPr>
          <p:cNvPr id="15" name="椭圆 14"/>
          <p:cNvSpPr/>
          <p:nvPr/>
        </p:nvSpPr>
        <p:spPr>
          <a:xfrm>
            <a:off x="7992970" y="1223545"/>
            <a:ext cx="826070" cy="476518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client</a:t>
            </a:r>
            <a:endParaRPr lang="zh-CN" altLang="en-US" sz="1100" dirty="0"/>
          </a:p>
        </p:txBody>
      </p:sp>
      <p:sp>
        <p:nvSpPr>
          <p:cNvPr id="16" name="椭圆 15"/>
          <p:cNvSpPr/>
          <p:nvPr/>
        </p:nvSpPr>
        <p:spPr>
          <a:xfrm>
            <a:off x="9533435" y="1202407"/>
            <a:ext cx="826070" cy="476518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client</a:t>
            </a:r>
            <a:endParaRPr lang="zh-CN" altLang="en-US" sz="1100" dirty="0"/>
          </a:p>
        </p:txBody>
      </p:sp>
      <p:sp>
        <p:nvSpPr>
          <p:cNvPr id="17" name="椭圆 16"/>
          <p:cNvSpPr/>
          <p:nvPr/>
        </p:nvSpPr>
        <p:spPr>
          <a:xfrm>
            <a:off x="10858381" y="1202407"/>
            <a:ext cx="826070" cy="476518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client</a:t>
            </a:r>
            <a:endParaRPr lang="zh-CN" altLang="en-US" sz="1100" dirty="0"/>
          </a:p>
        </p:txBody>
      </p:sp>
      <p:cxnSp>
        <p:nvCxnSpPr>
          <p:cNvPr id="19" name="直接箭头连接符 18"/>
          <p:cNvCxnSpPr>
            <a:stCxn id="13" idx="4"/>
            <a:endCxn id="5" idx="0"/>
          </p:cNvCxnSpPr>
          <p:nvPr/>
        </p:nvCxnSpPr>
        <p:spPr>
          <a:xfrm>
            <a:off x="5573612" y="1739229"/>
            <a:ext cx="524915" cy="722983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0"/>
            <a:endCxn id="14" idx="4"/>
          </p:cNvCxnSpPr>
          <p:nvPr/>
        </p:nvCxnSpPr>
        <p:spPr>
          <a:xfrm flipV="1">
            <a:off x="6098527" y="1718145"/>
            <a:ext cx="636795" cy="744067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5" idx="4"/>
            <a:endCxn id="6" idx="0"/>
          </p:cNvCxnSpPr>
          <p:nvPr/>
        </p:nvCxnSpPr>
        <p:spPr>
          <a:xfrm>
            <a:off x="8406005" y="1700063"/>
            <a:ext cx="0" cy="762149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4"/>
            <a:endCxn id="7" idx="0"/>
          </p:cNvCxnSpPr>
          <p:nvPr/>
        </p:nvCxnSpPr>
        <p:spPr>
          <a:xfrm>
            <a:off x="9946470" y="1678925"/>
            <a:ext cx="767013" cy="783287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7" idx="4"/>
            <a:endCxn id="7" idx="0"/>
          </p:cNvCxnSpPr>
          <p:nvPr/>
        </p:nvCxnSpPr>
        <p:spPr>
          <a:xfrm flipH="1">
            <a:off x="10713483" y="1678925"/>
            <a:ext cx="557933" cy="783287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22922" y="5696042"/>
            <a:ext cx="10249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：目前采用如下算法保证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server-id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唯一性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Long.parseLong(String.valueOf(System.nanoTime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()).substring(5) + "" + new Random().nextInt(99999))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980887" y="989755"/>
            <a:ext cx="496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554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性能优化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29256" y="925353"/>
            <a:ext cx="103164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虽然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mysql-binlog-connector-java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不支持订阅部分表，但是仍然有性能优化的空间。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基于社区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issues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，可以采用如下两个配置，降低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事件解析的性能损耗：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面对当前业务场景，可以仅反序列化更新相关的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个事件，不反序列化其他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36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个事件。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不去反序列化日期时间和字符串，按作者所述，当数据中包含大量时间及字符串时，会有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倍性能差。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765" y="2239781"/>
            <a:ext cx="6467475" cy="1476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240" y="4497346"/>
            <a:ext cx="6477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0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内容版式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专题报告模板">
      <a:majorFont>
        <a:latin typeface="Arial Black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bg1">
              <a:lumMod val="50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38091</TotalTime>
  <Words>1248</Words>
  <Application>Microsoft Office PowerPoint</Application>
  <PresentationFormat>宽屏</PresentationFormat>
  <Paragraphs>218</Paragraphs>
  <Slides>17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黑体</vt:lpstr>
      <vt:lpstr>宋体</vt:lpstr>
      <vt:lpstr>微软雅黑</vt:lpstr>
      <vt:lpstr>Arial</vt:lpstr>
      <vt:lpstr>Georgia</vt:lpstr>
      <vt:lpstr>Times New Roman</vt:lpstr>
      <vt:lpstr>Wingdings</vt:lpstr>
      <vt:lpstr>Wingdings 3</vt:lpstr>
      <vt:lpstr>内容版式</vt:lpstr>
      <vt:lpstr>程序包</vt:lpstr>
      <vt:lpstr>目录</vt:lpstr>
      <vt:lpstr>背景</vt:lpstr>
      <vt:lpstr>目录</vt:lpstr>
      <vt:lpstr>Binlog</vt:lpstr>
      <vt:lpstr>Binlog解析组件选型对比</vt:lpstr>
      <vt:lpstr>目录</vt:lpstr>
      <vt:lpstr>mysql-binlog-connector-java 简介</vt:lpstr>
      <vt:lpstr>三副本场景</vt:lpstr>
      <vt:lpstr>性能优化</vt:lpstr>
      <vt:lpstr>目录</vt:lpstr>
      <vt:lpstr>性能测试-耗时测试</vt:lpstr>
      <vt:lpstr>性能测试-压力测试</vt:lpstr>
      <vt:lpstr>性能测试-集成前后负载对比</vt:lpstr>
      <vt:lpstr>目录</vt:lpstr>
      <vt:lpstr>UI设计</vt:lpstr>
      <vt:lpstr>其他</vt:lpstr>
      <vt:lpstr>谢谢大家！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Ruoyong He (何若永)</dc:creator>
  <cp:lastModifiedBy>Mark Mark (郭立民)</cp:lastModifiedBy>
  <cp:revision>2548</cp:revision>
  <dcterms:created xsi:type="dcterms:W3CDTF">2019-06-19T02:08:00Z</dcterms:created>
  <dcterms:modified xsi:type="dcterms:W3CDTF">2023-08-15T05:54:07Z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2052-11.1.0.9292</vt:lpwstr>
  </property>
</Properties>
</file>