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344" r:id="rId2"/>
    <p:sldId id="366" r:id="rId3"/>
    <p:sldId id="428" r:id="rId4"/>
    <p:sldId id="420" r:id="rId5"/>
    <p:sldId id="365" r:id="rId6"/>
    <p:sldId id="368" r:id="rId7"/>
    <p:sldId id="413" r:id="rId8"/>
    <p:sldId id="363" r:id="rId9"/>
    <p:sldId id="417" r:id="rId10"/>
    <p:sldId id="418" r:id="rId11"/>
    <p:sldId id="422" r:id="rId12"/>
    <p:sldId id="434" r:id="rId13"/>
    <p:sldId id="405" r:id="rId14"/>
    <p:sldId id="403" r:id="rId15"/>
    <p:sldId id="424" r:id="rId16"/>
    <p:sldId id="426" r:id="rId17"/>
    <p:sldId id="427" r:id="rId18"/>
    <p:sldId id="433" r:id="rId19"/>
    <p:sldId id="429" r:id="rId20"/>
    <p:sldId id="431" r:id="rId21"/>
    <p:sldId id="432" r:id="rId22"/>
    <p:sldId id="435" r:id="rId23"/>
    <p:sldId id="423" r:id="rId24"/>
    <p:sldId id="411" r:id="rId25"/>
    <p:sldId id="28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3FCA535-1922-4548-8865-B4C213E4829D}">
          <p14:sldIdLst>
            <p14:sldId id="344"/>
            <p14:sldId id="366"/>
            <p14:sldId id="428"/>
            <p14:sldId id="420"/>
            <p14:sldId id="365"/>
            <p14:sldId id="368"/>
            <p14:sldId id="413"/>
            <p14:sldId id="363"/>
            <p14:sldId id="417"/>
            <p14:sldId id="418"/>
            <p14:sldId id="422"/>
            <p14:sldId id="434"/>
            <p14:sldId id="405"/>
            <p14:sldId id="403"/>
            <p14:sldId id="424"/>
            <p14:sldId id="426"/>
            <p14:sldId id="427"/>
            <p14:sldId id="433"/>
            <p14:sldId id="429"/>
            <p14:sldId id="431"/>
            <p14:sldId id="432"/>
            <p14:sldId id="435"/>
            <p14:sldId id="423"/>
            <p14:sldId id="411"/>
            <p14:sldId id="282"/>
          </p14:sldIdLst>
        </p14:section>
        <p14:section name="back" id="{416BD0EA-A63B-4507-900B-75B7F27C33F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ng Kong (孔维亭)" initials="WK(" lastIdx="6" clrIdx="0">
    <p:extLst>
      <p:ext uri="{19B8F6BF-5375-455C-9EA6-DF929625EA0E}">
        <p15:presenceInfo xmlns:p15="http://schemas.microsoft.com/office/powerpoint/2012/main" userId="S-1-5-21-1606980848-706699826-1801674531-1328988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052"/>
    <a:srgbClr val="0076A3"/>
    <a:srgbClr val="FFFF00"/>
    <a:srgbClr val="17406D"/>
    <a:srgbClr val="114864"/>
    <a:srgbClr val="CC66FF"/>
    <a:srgbClr val="10E0FC"/>
    <a:srgbClr val="FFFF1F"/>
    <a:srgbClr val="4A632B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88897" autoAdjust="0"/>
  </p:normalViewPr>
  <p:slideViewPr>
    <p:cSldViewPr snapToGrid="0">
      <p:cViewPr varScale="1">
        <p:scale>
          <a:sx n="157" d="100"/>
          <a:sy n="157" d="100"/>
        </p:scale>
        <p:origin x="558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2023/9/14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751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289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994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10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153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771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700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144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574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430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80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91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33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6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13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6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2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936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61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00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1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新品牌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369" y="5278968"/>
            <a:ext cx="5378451" cy="98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1051984"/>
          </a:xfrm>
          <a:prstGeom prst="rect">
            <a:avLst/>
          </a:prstGeom>
          <a:solidFill>
            <a:srgbClr val="0062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09" tIns="60954" rIns="121909" bIns="60954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900" b="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556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0414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717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p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/>
          </p:cNvSpPr>
          <p:nvPr userDrawn="1"/>
        </p:nvSpPr>
        <p:spPr>
          <a:xfrm>
            <a:off x="7429414" y="6549173"/>
            <a:ext cx="456728" cy="215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lang="zh-CN" altLang="en-US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88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48CE552-E71F-48DB-B2EC-0C19B4C3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9459A74-24F4-4523-94E7-D93A34FF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71649E0-AE06-4670-890D-0B662314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F1D963-E470-477F-9771-78FBCB781656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B5BA2FC-8ACF-43CC-A04C-FD686380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D733106-803D-464D-A9BC-BC8538B4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FCFC2A-5585-4424-8851-C9C6D6500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8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12695" y="1700808"/>
            <a:ext cx="10944000" cy="129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400" b="1" kern="1200" baseline="0" dirty="0" smtClean="0">
                <a:solidFill>
                  <a:srgbClr val="005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1764695" y="3933825"/>
            <a:ext cx="8640000" cy="192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lang="zh-CN" altLang="en-US" sz="2000" b="0" kern="1200" baseline="0" dirty="0" smtClean="0">
                <a:solidFill>
                  <a:srgbClr val="005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12695" y="2996954"/>
            <a:ext cx="10944000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2400" b="1" kern="1200" baseline="0" dirty="0" smtClean="0">
                <a:solidFill>
                  <a:srgbClr val="005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174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295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4175787" y="908720"/>
            <a:ext cx="7391797" cy="5688632"/>
          </a:xfrm>
        </p:spPr>
        <p:txBody>
          <a:bodyPr>
            <a:normAutofit/>
          </a:bodyPr>
          <a:lstStyle>
            <a:lvl1pPr marL="342900" indent="-342900">
              <a:spcBef>
                <a:spcPts val="0"/>
              </a:spcBef>
              <a:buClrTx/>
              <a:buFont typeface="Wingdings 3" panose="05040102010807070707" pitchFamily="18" charset="2"/>
              <a:buChar char=""/>
              <a:defRPr sz="2400" b="1">
                <a:solidFill>
                  <a:srgbClr val="005295"/>
                </a:solidFill>
              </a:defRPr>
            </a:lvl1pPr>
            <a:lvl2pPr>
              <a:spcBef>
                <a:spcPts val="0"/>
              </a:spcBef>
              <a:defRPr sz="2000">
                <a:solidFill>
                  <a:srgbClr val="005295"/>
                </a:solidFill>
              </a:defRPr>
            </a:lvl2pPr>
            <a:lvl3pPr>
              <a:spcBef>
                <a:spcPts val="0"/>
              </a:spcBef>
              <a:defRPr sz="1800">
                <a:solidFill>
                  <a:srgbClr val="005295"/>
                </a:solidFill>
              </a:defRPr>
            </a:lvl3pPr>
            <a:lvl4pPr>
              <a:spcBef>
                <a:spcPts val="0"/>
              </a:spcBef>
              <a:defRPr sz="1600">
                <a:solidFill>
                  <a:srgbClr val="005295"/>
                </a:solidFill>
              </a:defRPr>
            </a:lvl4pPr>
            <a:lvl5pPr>
              <a:spcBef>
                <a:spcPts val="0"/>
              </a:spcBef>
              <a:defRPr sz="1600">
                <a:solidFill>
                  <a:srgbClr val="005295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Picture 8" descr="新品牌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03" y="3568840"/>
            <a:ext cx="3181747" cy="58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 userDrawn="1"/>
        </p:nvCxnSpPr>
        <p:spPr>
          <a:xfrm>
            <a:off x="3805812" y="836712"/>
            <a:ext cx="0" cy="5832000"/>
          </a:xfrm>
          <a:prstGeom prst="line">
            <a:avLst/>
          </a:prstGeom>
          <a:ln w="19050">
            <a:solidFill>
              <a:srgbClr val="0152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0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1861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846" y="12957"/>
            <a:ext cx="10869546" cy="85741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7846" y="980728"/>
            <a:ext cx="10862340" cy="5606632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177693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5400" y="980728"/>
            <a:ext cx="5376000" cy="532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3"/>
          <p:cNvSpPr>
            <a:spLocks noGrp="1"/>
          </p:cNvSpPr>
          <p:nvPr>
            <p:ph sz="quarter" idx="11"/>
          </p:nvPr>
        </p:nvSpPr>
        <p:spPr>
          <a:xfrm>
            <a:off x="6257561" y="980728"/>
            <a:ext cx="5376000" cy="532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95" y="2852936"/>
            <a:ext cx="10955913" cy="1512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800" b="1" kern="1200" baseline="0" dirty="0" smtClean="0">
                <a:solidFill>
                  <a:srgbClr val="005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04005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08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71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6200000" flipH="1" flipV="1">
            <a:off x="-15556" y="-20706"/>
            <a:ext cx="713402" cy="713402"/>
          </a:xfrm>
          <a:prstGeom prst="rtTriangle">
            <a:avLst/>
          </a:prstGeom>
          <a:solidFill>
            <a:srgbClr val="005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sz="1200" baseline="0" dirty="0">
              <a:latin typeface="Georgia" panose="02040502050405020303" pitchFamily="18" charset="0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7846" y="6187"/>
            <a:ext cx="10869546" cy="857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99" y="980728"/>
            <a:ext cx="10861293" cy="5602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pic>
        <p:nvPicPr>
          <p:cNvPr id="12" name="Picture 8" descr="新品牌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6599866"/>
            <a:ext cx="1415480" cy="25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 userDrawn="1"/>
        </p:nvSpPr>
        <p:spPr>
          <a:xfrm>
            <a:off x="114" y="24879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7977D302-DD1B-4D3F-AE69-45219444591A}" type="slidenum">
              <a:rPr lang="zh-CN" altLang="en-US" sz="1400" baseline="0" smtClean="0">
                <a:solidFill>
                  <a:schemeClr val="bg1"/>
                </a:solidFill>
                <a:latin typeface="Georgia" panose="02040502050405020303" pitchFamily="18" charset="0"/>
                <a:ea typeface="黑体" panose="02010609060101010101" pitchFamily="49" charset="-122"/>
              </a:rPr>
              <a:pPr algn="l"/>
              <a:t>‹#›</a:t>
            </a:fld>
            <a:endParaRPr lang="zh-CN" altLang="en-US" sz="1400" baseline="0" dirty="0">
              <a:solidFill>
                <a:schemeClr val="bg1"/>
              </a:solidFill>
              <a:latin typeface="Georgia" panose="02040502050405020303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57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baseline="0">
          <a:solidFill>
            <a:srgbClr val="00529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/>
        <a:buChar char="•"/>
        <a:defRPr sz="2000" b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/>
        <a:buChar char="–"/>
        <a:defRPr sz="18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/>
        <a:buChar char="•"/>
        <a:defRPr sz="16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/>
        <a:buChar char="–"/>
        <a:defRPr sz="14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/>
        <a:buChar char="»"/>
        <a:defRPr sz="14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426" y="-75633"/>
            <a:ext cx="10869546" cy="857419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2055057" y="1500046"/>
            <a:ext cx="7604760" cy="57894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66386" y="1566793"/>
            <a:ext cx="497507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7" name="椭圆 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2070870" y="2320687"/>
            <a:ext cx="7604755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/>
              <a:t>技术选型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085032" y="4025206"/>
            <a:ext cx="7590593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组件集成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83216" y="2384996"/>
            <a:ext cx="497507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83141" y="4052927"/>
            <a:ext cx="497507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2070870" y="3168258"/>
            <a:ext cx="7604755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83216" y="3204859"/>
            <a:ext cx="497507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2085032" y="4800267"/>
            <a:ext cx="7590593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后续计划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66385" y="4806676"/>
            <a:ext cx="497507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372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技术选型 </a:t>
            </a:r>
            <a:r>
              <a:rPr lang="en-US" altLang="zh-CN" dirty="0"/>
              <a:t>- mysql-binlog-connector-java </a:t>
            </a:r>
            <a:r>
              <a:rPr lang="zh-CN" altLang="en-US" dirty="0"/>
              <a:t>原理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306800" y="756000"/>
            <a:ext cx="9416370" cy="4193828"/>
            <a:chOff x="456190" y="937734"/>
            <a:chExt cx="7111902" cy="4193828"/>
          </a:xfrm>
        </p:grpSpPr>
        <p:grpSp>
          <p:nvGrpSpPr>
            <p:cNvPr id="30" name="组合 29"/>
            <p:cNvGrpSpPr/>
            <p:nvPr/>
          </p:nvGrpSpPr>
          <p:grpSpPr>
            <a:xfrm>
              <a:off x="456190" y="937734"/>
              <a:ext cx="7111902" cy="4193828"/>
              <a:chOff x="405001" y="1217727"/>
              <a:chExt cx="7330675" cy="4712537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481263" y="1742173"/>
                <a:ext cx="2194560" cy="418809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圆柱形 5"/>
              <p:cNvSpPr/>
              <p:nvPr/>
            </p:nvSpPr>
            <p:spPr>
              <a:xfrm>
                <a:off x="1126156" y="2175510"/>
                <a:ext cx="827772" cy="86607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mysql</a:t>
                </a:r>
                <a:endParaRPr lang="zh-CN" altLang="en-US" sz="1400" dirty="0"/>
              </a:p>
            </p:txBody>
          </p:sp>
          <p:sp>
            <p:nvSpPr>
              <p:cNvPr id="7" name="流程图: 文档 6"/>
              <p:cNvSpPr/>
              <p:nvPr/>
            </p:nvSpPr>
            <p:spPr>
              <a:xfrm>
                <a:off x="1158741" y="3480008"/>
                <a:ext cx="760395" cy="750771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193533" y="1217727"/>
                <a:ext cx="8138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latin typeface="微软雅黑" pitchFamily="34" charset="-122"/>
                    <a:ea typeface="微软雅黑" pitchFamily="34" charset="-122"/>
                  </a:rPr>
                  <a:t>Master</a:t>
                </a:r>
                <a:endParaRPr lang="zh-CN" altLang="en-US" sz="14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>
                <a:off x="1540042" y="3107650"/>
                <a:ext cx="0" cy="305506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/>
              <p:cNvSpPr txBox="1"/>
              <p:nvPr/>
            </p:nvSpPr>
            <p:spPr>
              <a:xfrm>
                <a:off x="405001" y="3073120"/>
                <a:ext cx="1363767" cy="311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   data changes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189445" y="3655647"/>
                <a:ext cx="890927" cy="293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inary log</a:t>
                </a:r>
                <a:endParaRPr lang="zh-CN" altLang="en-US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3702691" y="1742173"/>
                <a:ext cx="4032985" cy="418809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85523" y="2270409"/>
                <a:ext cx="666750" cy="676275"/>
              </a:xfrm>
              <a:prstGeom prst="rect">
                <a:avLst/>
              </a:prstGeom>
            </p:spPr>
          </p:pic>
          <p:sp>
            <p:nvSpPr>
              <p:cNvPr id="20" name="流程图: 文档 19"/>
              <p:cNvSpPr/>
              <p:nvPr/>
            </p:nvSpPr>
            <p:spPr>
              <a:xfrm>
                <a:off x="4873777" y="4514309"/>
                <a:ext cx="760395" cy="750771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391368" y="1266720"/>
                <a:ext cx="655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latin typeface="微软雅黑" pitchFamily="34" charset="-122"/>
                    <a:ea typeface="微软雅黑" pitchFamily="34" charset="-122"/>
                  </a:rPr>
                  <a:t>Slave</a:t>
                </a:r>
                <a:endParaRPr lang="zh-CN" altLang="en-US" sz="14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290470" y="1979961"/>
                <a:ext cx="750481" cy="311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I/O</a:t>
                </a: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线程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35304" y="3293782"/>
                <a:ext cx="427994" cy="311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Read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4760929" y="3080084"/>
                <a:ext cx="301959" cy="1222409"/>
              </a:xfrm>
              <a:custGeom>
                <a:avLst/>
                <a:gdLst>
                  <a:gd name="connsiteX0" fmla="*/ 3576 w 301959"/>
                  <a:gd name="connsiteY0" fmla="*/ 0 h 1222409"/>
                  <a:gd name="connsiteX1" fmla="*/ 42077 w 301959"/>
                  <a:gd name="connsiteY1" fmla="*/ 539015 h 1222409"/>
                  <a:gd name="connsiteX2" fmla="*/ 301959 w 301959"/>
                  <a:gd name="connsiteY2" fmla="*/ 1222409 h 1222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959" h="1222409">
                    <a:moveTo>
                      <a:pt x="3576" y="0"/>
                    </a:moveTo>
                    <a:cubicBezTo>
                      <a:pt x="-2039" y="167640"/>
                      <a:pt x="-7653" y="335280"/>
                      <a:pt x="42077" y="539015"/>
                    </a:cubicBezTo>
                    <a:cubicBezTo>
                      <a:pt x="91807" y="742750"/>
                      <a:pt x="196883" y="982579"/>
                      <a:pt x="301959" y="122240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4911909" y="4665107"/>
                <a:ext cx="696602" cy="293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Binlog</a:t>
                </a:r>
                <a:r>
                  <a:rPr lang="zh-CN" altLang="en-US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事件</a:t>
                </a:r>
              </a:p>
            </p:txBody>
          </p: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7223" y="3972680"/>
              <a:ext cx="646852" cy="601837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1014978" y="4583599"/>
              <a:ext cx="1123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binlog dump 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线程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>
            <a:xfrm>
              <a:off x="1551201" y="3657261"/>
              <a:ext cx="0" cy="271879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1925137" y="2271288"/>
              <a:ext cx="2209735" cy="198924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框 69"/>
          <p:cNvSpPr txBox="1"/>
          <p:nvPr/>
        </p:nvSpPr>
        <p:spPr>
          <a:xfrm>
            <a:off x="1335336" y="5034931"/>
            <a:ext cx="119994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mysql-binlog-connector-java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主从复制原理基本相同：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它将自己伪装成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，开启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线程，向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发起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dump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请求。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开启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 dump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线程，将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日志推送给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线程。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线程，读取到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日志并解析出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事件，接着通知给事件监听器，具体业务逻辑在监听器中实现。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088819" y="26528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解析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8238385" y="2961681"/>
            <a:ext cx="1179925" cy="875622"/>
          </a:xfrm>
          <a:prstGeom prst="curvedConnector3">
            <a:avLst>
              <a:gd name="adj1" fmla="val 45963"/>
            </a:avLst>
          </a:prstGeom>
          <a:ln w="127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267970" y="30067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通知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六边形 25"/>
          <p:cNvSpPr/>
          <p:nvPr/>
        </p:nvSpPr>
        <p:spPr>
          <a:xfrm>
            <a:off x="9530771" y="2692106"/>
            <a:ext cx="1078239" cy="52950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listeners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553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426" y="-75633"/>
            <a:ext cx="10869546" cy="857419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2055057" y="1500046"/>
            <a:ext cx="7604760" cy="57894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1130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66386" y="1566793"/>
            <a:ext cx="497507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7" name="椭圆 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2070870" y="2320687"/>
            <a:ext cx="7604755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1130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/>
              <a:t>技术选型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085032" y="4025206"/>
            <a:ext cx="7590593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1130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组件集成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83216" y="2384996"/>
            <a:ext cx="497507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83141" y="4052927"/>
            <a:ext cx="497507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2070870" y="3168258"/>
            <a:ext cx="7604755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0076A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83216" y="3204859"/>
            <a:ext cx="497507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2085032" y="4800267"/>
            <a:ext cx="7590593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后续计划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64669" y="4827988"/>
            <a:ext cx="497507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8299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性能测试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集成前后负载对比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43" y="1803784"/>
            <a:ext cx="5524699" cy="44386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29361" y="623688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集成前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19" y="1803784"/>
            <a:ext cx="5684399" cy="44386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888781" y="623688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集成后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8840" y="785848"/>
            <a:ext cx="9458810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测试非压测场景下，集成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mysql-binlog-connector-java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前后，系统的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负载变化。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从两个图的对比可以看出，在常规场景下，全量解析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，并未给系统带来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负载的显著升高。</a:t>
            </a:r>
          </a:p>
        </p:txBody>
      </p:sp>
    </p:spTree>
    <p:extLst>
      <p:ext uri="{BB962C8B-B14F-4D97-AF65-F5344CB8AC3E}">
        <p14:creationId xmlns:p14="http://schemas.microsoft.com/office/powerpoint/2010/main" val="245687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性能测试</a:t>
            </a:r>
            <a:r>
              <a:rPr lang="en-US" altLang="zh-CN" dirty="0" smtClean="0"/>
              <a:t>-</a:t>
            </a:r>
            <a:r>
              <a:rPr lang="zh-CN" altLang="en-US" dirty="0"/>
              <a:t>耗时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826649"/>
              </p:ext>
            </p:extLst>
          </p:nvPr>
        </p:nvGraphicFramePr>
        <p:xfrm>
          <a:off x="621647" y="3112346"/>
          <a:ext cx="10191132" cy="3082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76"/>
                <a:gridCol w="1455876"/>
                <a:gridCol w="1455876"/>
                <a:gridCol w="1455876"/>
                <a:gridCol w="1455876"/>
                <a:gridCol w="1455876"/>
                <a:gridCol w="1455876"/>
              </a:tblGrid>
              <a:tr h="866466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 smtClean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数据库变化数</a:t>
                      </a:r>
                      <a:endParaRPr lang="zh-CN" altLang="en-US" sz="1400" b="1" dirty="0">
                        <a:solidFill>
                          <a:srgbClr val="DEDEDE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耗时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耗时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耗时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耗时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耗时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平均耗时（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</a:t>
                      </a:r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5250" marR="95250" marT="47625" marB="47625" anchor="ctr"/>
                </a:tc>
              </a:tr>
              <a:tr h="7387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1w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</a:t>
                      </a:r>
                    </a:p>
                  </a:txBody>
                  <a:tcPr marL="95250" marR="95250" marT="47625" marB="47625" anchor="ctr"/>
                </a:tc>
              </a:tr>
              <a:tr h="7387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5w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358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354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360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364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382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363.6</a:t>
                      </a:r>
                    </a:p>
                  </a:txBody>
                  <a:tcPr marL="95250" marR="95250" marT="47625" marB="47625" anchor="ctr"/>
                </a:tc>
              </a:tr>
              <a:tr h="7387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10w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780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767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776.4</a:t>
                      </a:r>
                      <a:endParaRPr lang="en-US" altLang="zh-CN" sz="14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0" marR="95250" marT="47625" marB="47625" anchor="ctr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52473" y="882768"/>
            <a:ext cx="10316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声明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：该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性能测试，仅针对解析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对项目的性能影响，解析后的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暂未分发给任何业务。</a:t>
            </a:r>
          </a:p>
          <a:p>
            <a:pPr>
              <a:lnSpc>
                <a:spcPct val="150000"/>
              </a:lnSpc>
            </a:pP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测试环境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windos10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核，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16g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内存。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条数据库数据变化下，测试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解析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耗时：</a:t>
            </a:r>
          </a:p>
        </p:txBody>
      </p:sp>
    </p:spTree>
    <p:extLst>
      <p:ext uri="{BB962C8B-B14F-4D97-AF65-F5344CB8AC3E}">
        <p14:creationId xmlns:p14="http://schemas.microsoft.com/office/powerpoint/2010/main" val="2226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性能测试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压力测试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" y="2011680"/>
            <a:ext cx="11567393" cy="4282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9079" y="754380"/>
            <a:ext cx="10482357" cy="1156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条数据库数据变化下，测试系统性能负载。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堆内存在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条数据库数据变化时，增长不超过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100M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不超过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200M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；增加的内存随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触发释放。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负载无显著升高，目前分析，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负载压力，主要不会来自解析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，而是后续对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事件的业务处理。</a:t>
            </a:r>
          </a:p>
        </p:txBody>
      </p:sp>
    </p:spTree>
    <p:extLst>
      <p:ext uri="{BB962C8B-B14F-4D97-AF65-F5344CB8AC3E}">
        <p14:creationId xmlns:p14="http://schemas.microsoft.com/office/powerpoint/2010/main" val="11234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性能测试</a:t>
            </a:r>
            <a:r>
              <a:rPr lang="en-US" altLang="zh-CN" dirty="0" smtClean="0"/>
              <a:t>-Mariadb</a:t>
            </a:r>
            <a:r>
              <a:rPr lang="zh-CN" altLang="en-US" dirty="0"/>
              <a:t>负载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4000" y="863606"/>
            <a:ext cx="11569192" cy="2480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因为该组件的实现原理和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Mariadb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主从复制原理相同，所以该组件给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Mariadb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带来的负载，应该和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Mariadb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从节点给主节点带来的负载相同。根据网上搜索到的资料，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Mariadb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从节点对主节点的影响主要有以下两方面：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Mariadb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将变更写到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文件，带来的磁盘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负载。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Mariadb Master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更新推送给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，带来的网络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负载。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CMP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目前已默认开启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，所以后面的性能测试主要关注网络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负载。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8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性能测试</a:t>
            </a:r>
            <a:r>
              <a:rPr lang="en-US" altLang="zh-CN" dirty="0" smtClean="0"/>
              <a:t>-Mariadb</a:t>
            </a:r>
            <a:r>
              <a:rPr lang="zh-CN" altLang="en-US" dirty="0"/>
              <a:t>负载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1" y="786822"/>
            <a:ext cx="12048309" cy="532062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1915" y="6251138"/>
            <a:ext cx="11377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每秒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1w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条数据更新压力下：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、内存、网络流入速率无明显差异。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网络流出速率相差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10000Kb/s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左右。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45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性能测试</a:t>
            </a:r>
            <a:r>
              <a:rPr lang="en-US" altLang="zh-CN" dirty="0" smtClean="0"/>
              <a:t>-Mariadb</a:t>
            </a:r>
            <a:r>
              <a:rPr lang="zh-CN" altLang="en-US" dirty="0"/>
              <a:t>负载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9" y="749312"/>
            <a:ext cx="12090400" cy="537985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3744" y="6352738"/>
            <a:ext cx="11377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每秒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5w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条数据更新压力下：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、内存、网络流入速率无明显差异。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网络流出速率相差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30000Kb/s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左右。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74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性能测试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性能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29256" y="925353"/>
            <a:ext cx="103164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虽然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mysql-binlog-connector-java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不支持订阅部分表，但是仍然有性能优化的空间。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基于社区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issues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，可以采用如下两个配置，降低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事件解析的性能损耗：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面对当前业务场景，仅反序列化插入、更新和删除相关的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个事件，不去反序列化其他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个事件。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不去反序列化日期时间和字符串，按作者所述，当数据中包含大量时间及字符串时，会有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倍性能差。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765" y="2239781"/>
            <a:ext cx="6467475" cy="1476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240" y="4497346"/>
            <a:ext cx="6477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426" y="-75633"/>
            <a:ext cx="10869546" cy="857419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2055057" y="1500046"/>
            <a:ext cx="7604760" cy="57894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1130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66386" y="1566793"/>
            <a:ext cx="497507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7" name="椭圆 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2070870" y="2320687"/>
            <a:ext cx="7604755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1130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/>
              <a:t>技术选型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069224" y="4025206"/>
            <a:ext cx="7590593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0076A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组件集成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83216" y="2384996"/>
            <a:ext cx="497507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83141" y="4052927"/>
            <a:ext cx="497507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2070870" y="3168258"/>
            <a:ext cx="7604755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1130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83216" y="3204859"/>
            <a:ext cx="497507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2085032" y="4800267"/>
            <a:ext cx="7590593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后续计划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64669" y="4827988"/>
            <a:ext cx="497507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7440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00" y="0"/>
            <a:ext cx="10869546" cy="857419"/>
          </a:xfrm>
        </p:spPr>
        <p:txBody>
          <a:bodyPr/>
          <a:lstStyle/>
          <a:p>
            <a:r>
              <a:rPr lang="zh-CN" altLang="en-US" dirty="0" smtClean="0"/>
              <a:t>背景介绍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提出问题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23742" y="1488069"/>
            <a:ext cx="98177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现状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CMP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界面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，如果列表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中存在非稳态资源，如处于忙碌状态的云主机，页面默认会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每隔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秒自动刷新一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次列表。这个刷新时间，也可以针对不同的页面单独设置。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问题：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当前逻辑会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导致一个问题，即使资源实际已经达到稳定状态，用户可能也要额外等待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秒才能看到状态更新。 例如，创建一个空的云硬盘只需要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1-2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秒，但用户在极端情况下却需要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6-7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秒才能看到这个结果。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目标：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后端资源状态恢复稳态后，实时通知前端更新。</a:t>
            </a:r>
          </a:p>
        </p:txBody>
      </p:sp>
    </p:spTree>
    <p:extLst>
      <p:ext uri="{BB962C8B-B14F-4D97-AF65-F5344CB8AC3E}">
        <p14:creationId xmlns:p14="http://schemas.microsoft.com/office/powerpoint/2010/main" val="35587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00" y="0"/>
            <a:ext cx="10869546" cy="857419"/>
          </a:xfrm>
        </p:spPr>
        <p:txBody>
          <a:bodyPr/>
          <a:lstStyle/>
          <a:p>
            <a:r>
              <a:rPr lang="zh-CN" altLang="en-US" dirty="0" smtClean="0"/>
              <a:t>组件集成 </a:t>
            </a:r>
            <a:r>
              <a:rPr lang="en-US" altLang="zh-CN" dirty="0"/>
              <a:t>– </a:t>
            </a:r>
            <a:r>
              <a:rPr lang="zh-CN" altLang="en-US" dirty="0" smtClean="0"/>
              <a:t>整体架构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449872" y="857419"/>
            <a:ext cx="7087262" cy="5572634"/>
            <a:chOff x="1332499" y="368001"/>
            <a:chExt cx="8174220" cy="6356034"/>
          </a:xfrm>
        </p:grpSpPr>
        <p:sp>
          <p:nvSpPr>
            <p:cNvPr id="17" name="矩形 16"/>
            <p:cNvSpPr/>
            <p:nvPr/>
          </p:nvSpPr>
          <p:spPr>
            <a:xfrm>
              <a:off x="1332499" y="368001"/>
              <a:ext cx="8174220" cy="635603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CMP</a:t>
              </a:r>
              <a:endParaRPr lang="zh-CN" altLang="en-US" dirty="0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1644056" y="5101016"/>
              <a:ext cx="7101841" cy="13152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661160" y="2354214"/>
              <a:ext cx="7101841" cy="21316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227252" y="3287460"/>
              <a:ext cx="3402565" cy="1121629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871101" y="3293340"/>
              <a:ext cx="1106613" cy="1131083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inetwork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227253" y="2468090"/>
              <a:ext cx="5862974" cy="44958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API</a:t>
              </a:r>
              <a:r>
                <a:rPr lang="zh-CN" altLang="en-US" sz="1400" dirty="0" smtClean="0"/>
                <a:t>网关</a:t>
              </a:r>
              <a:endParaRPr lang="zh-CN" altLang="en-US" sz="1400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678613" y="670698"/>
              <a:ext cx="7101841" cy="1051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956521" y="4620908"/>
              <a:ext cx="1810395" cy="315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实时感知数据库更新</a:t>
              </a:r>
              <a:endParaRPr lang="zh-CN" altLang="en-US" sz="12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287050" y="1888665"/>
              <a:ext cx="1810395" cy="315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实时推送消息给前端</a:t>
              </a:r>
              <a:endParaRPr lang="zh-CN" altLang="en-US" sz="12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流程图: 磁盘 12"/>
            <p:cNvSpPr/>
            <p:nvPr/>
          </p:nvSpPr>
          <p:spPr>
            <a:xfrm>
              <a:off x="2136598" y="5372359"/>
              <a:ext cx="1722120" cy="815340"/>
            </a:xfrm>
            <a:prstGeom prst="flowChartMagneticDisk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Mariadb</a:t>
              </a:r>
              <a:endParaRPr lang="zh-CN" altLang="en-US" dirty="0"/>
            </a:p>
          </p:txBody>
        </p:sp>
        <p:sp>
          <p:nvSpPr>
            <p:cNvPr id="14" name="流程图: 磁盘 13"/>
            <p:cNvSpPr/>
            <p:nvPr/>
          </p:nvSpPr>
          <p:spPr>
            <a:xfrm>
              <a:off x="4351259" y="5372359"/>
              <a:ext cx="1722120" cy="815340"/>
            </a:xfrm>
            <a:prstGeom prst="flowChartMagneticDisk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Mariadb</a:t>
              </a:r>
              <a:endParaRPr lang="zh-CN" altLang="en-US" dirty="0"/>
            </a:p>
          </p:txBody>
        </p:sp>
        <p:sp>
          <p:nvSpPr>
            <p:cNvPr id="15" name="流程图: 磁盘 14"/>
            <p:cNvSpPr/>
            <p:nvPr/>
          </p:nvSpPr>
          <p:spPr>
            <a:xfrm>
              <a:off x="6557474" y="5372359"/>
              <a:ext cx="1722120" cy="815340"/>
            </a:xfrm>
            <a:prstGeom prst="flowChartMagneticDisk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Mariadb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44056" y="5127686"/>
              <a:ext cx="754380" cy="315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数据库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70732" y="2429429"/>
              <a:ext cx="548640" cy="298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后端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142044" y="3293340"/>
              <a:ext cx="965638" cy="1115749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….</a:t>
              </a:r>
              <a:endParaRPr lang="zh-CN" altLang="en-US" dirty="0"/>
            </a:p>
          </p:txBody>
        </p:sp>
        <p:sp>
          <p:nvSpPr>
            <p:cNvPr id="20" name="上箭头 19"/>
            <p:cNvSpPr/>
            <p:nvPr/>
          </p:nvSpPr>
          <p:spPr>
            <a:xfrm>
              <a:off x="3755870" y="4545001"/>
              <a:ext cx="327660" cy="449735"/>
            </a:xfrm>
            <a:prstGeom prst="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上箭头 20"/>
            <p:cNvSpPr/>
            <p:nvPr/>
          </p:nvSpPr>
          <p:spPr>
            <a:xfrm>
              <a:off x="4962223" y="1771615"/>
              <a:ext cx="327660" cy="502920"/>
            </a:xfrm>
            <a:prstGeom prst="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6895512" y="1070479"/>
            <a:ext cx="64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CMP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18814" y="1428477"/>
            <a:ext cx="1848402" cy="39416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iportal-base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480066" y="1433630"/>
            <a:ext cx="837233" cy="39416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349440" y="1428477"/>
            <a:ext cx="1848402" cy="39416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iportal-service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727997" y="1162345"/>
            <a:ext cx="475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</a:t>
            </a:r>
          </a:p>
        </p:txBody>
      </p:sp>
      <p:sp>
        <p:nvSpPr>
          <p:cNvPr id="38" name="矩形 37"/>
          <p:cNvSpPr/>
          <p:nvPr/>
        </p:nvSpPr>
        <p:spPr>
          <a:xfrm>
            <a:off x="1810945" y="3581902"/>
            <a:ext cx="1764195" cy="207084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</a:t>
            </a:r>
            <a:r>
              <a:rPr lang="en-US" altLang="zh-CN" sz="1200" dirty="0" smtClean="0"/>
              <a:t>resource-common</a:t>
            </a:r>
            <a:endParaRPr lang="zh-CN" altLang="en-US" sz="1400" dirty="0"/>
          </a:p>
        </p:txBody>
      </p:sp>
      <p:sp>
        <p:nvSpPr>
          <p:cNvPr id="40" name="上下箭头 39"/>
          <p:cNvSpPr/>
          <p:nvPr/>
        </p:nvSpPr>
        <p:spPr>
          <a:xfrm>
            <a:off x="4761049" y="4532390"/>
            <a:ext cx="222498" cy="415133"/>
          </a:xfrm>
          <a:prstGeom prst="up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上下箭头 40"/>
          <p:cNvSpPr/>
          <p:nvPr/>
        </p:nvSpPr>
        <p:spPr>
          <a:xfrm>
            <a:off x="5794266" y="4538190"/>
            <a:ext cx="222498" cy="415133"/>
          </a:xfrm>
          <a:prstGeom prst="up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上箭头 41"/>
          <p:cNvSpPr/>
          <p:nvPr/>
        </p:nvSpPr>
        <p:spPr>
          <a:xfrm>
            <a:off x="2550998" y="3106819"/>
            <a:ext cx="284090" cy="23889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上下箭头 43"/>
          <p:cNvSpPr/>
          <p:nvPr/>
        </p:nvSpPr>
        <p:spPr>
          <a:xfrm>
            <a:off x="4761049" y="3114710"/>
            <a:ext cx="222498" cy="271094"/>
          </a:xfrm>
          <a:prstGeom prst="up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上下箭头 44"/>
          <p:cNvSpPr/>
          <p:nvPr/>
        </p:nvSpPr>
        <p:spPr>
          <a:xfrm>
            <a:off x="5791896" y="3092190"/>
            <a:ext cx="222498" cy="271094"/>
          </a:xfrm>
          <a:prstGeom prst="up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7907246" y="1036758"/>
            <a:ext cx="37642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mysql-binlog-connector-java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组件每集成进一个模块，就会产生一个伪装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节点，对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节点产生额外的管理负载和网络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负载。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因此可将其集成进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iresource-common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模块，由该模块统一处理相关业务。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iresource-common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集成该组件后，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伪装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成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集群的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节点，接收并解析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推送的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日志。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当解析到系统关心的事件，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iresource-common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推送消息给各个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客户端。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根据接收到的消息，刷新页面。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08469" y="3936950"/>
            <a:ext cx="2569146" cy="27233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mysql-binlog-connector-java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62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组件集成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三副</a:t>
            </a:r>
            <a:r>
              <a:rPr lang="zh-CN" altLang="en-US" dirty="0" smtClean="0"/>
              <a:t>本</a:t>
            </a:r>
            <a:r>
              <a:rPr lang="zh-CN" altLang="en-US" dirty="0"/>
              <a:t>场景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2922" y="951712"/>
            <a:ext cx="43344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：三个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iresource-common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副本会注册三个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订阅并解析同一份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，会不会产生问题？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只能连接到一个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，因此，每个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会连接各自不同的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。所以，多副本解析同一份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推送给不同的客户端，并没有问题。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连接到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时，需要为每个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声明唯一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server-id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，三副本部署时，每个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要声明一个唯一的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server-id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7638992" y="4343967"/>
            <a:ext cx="1464845" cy="902369"/>
          </a:xfrm>
          <a:prstGeom prst="flowChartMagneticDisk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DB</a:t>
            </a:r>
          </a:p>
          <a:p>
            <a:pPr algn="ctr"/>
            <a:r>
              <a:rPr lang="en-US" altLang="zh-CN" sz="1100" dirty="0" smtClean="0"/>
              <a:t>(master)</a:t>
            </a:r>
            <a:endParaRPr lang="zh-CN" altLang="en-US" sz="1100" dirty="0"/>
          </a:p>
        </p:txBody>
      </p:sp>
      <p:sp>
        <p:nvSpPr>
          <p:cNvPr id="5" name="流程图: 可选过程 4"/>
          <p:cNvSpPr/>
          <p:nvPr/>
        </p:nvSpPr>
        <p:spPr>
          <a:xfrm>
            <a:off x="5331514" y="2462212"/>
            <a:ext cx="1534026" cy="7444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Iresource-common</a:t>
            </a:r>
          </a:p>
          <a:p>
            <a:pPr algn="ctr"/>
            <a:r>
              <a:rPr lang="en-US" altLang="zh-CN" sz="1100" dirty="0" smtClean="0"/>
              <a:t>(slave)</a:t>
            </a:r>
            <a:endParaRPr lang="zh-CN" altLang="en-US" sz="1100" dirty="0"/>
          </a:p>
        </p:txBody>
      </p:sp>
      <p:sp>
        <p:nvSpPr>
          <p:cNvPr id="6" name="流程图: 可选过程 5"/>
          <p:cNvSpPr/>
          <p:nvPr/>
        </p:nvSpPr>
        <p:spPr>
          <a:xfrm>
            <a:off x="7638992" y="2462212"/>
            <a:ext cx="1534026" cy="7444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Iresource-common</a:t>
            </a:r>
          </a:p>
          <a:p>
            <a:pPr algn="ctr"/>
            <a:r>
              <a:rPr lang="en-US" altLang="zh-CN" sz="1100" dirty="0" smtClean="0"/>
              <a:t>(slave)</a:t>
            </a:r>
            <a:endParaRPr lang="zh-CN" altLang="en-US" sz="1100" dirty="0"/>
          </a:p>
        </p:txBody>
      </p:sp>
      <p:sp>
        <p:nvSpPr>
          <p:cNvPr id="7" name="流程图: 可选过程 6"/>
          <p:cNvSpPr/>
          <p:nvPr/>
        </p:nvSpPr>
        <p:spPr>
          <a:xfrm>
            <a:off x="9946470" y="2462212"/>
            <a:ext cx="1534026" cy="7444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Iresource-common</a:t>
            </a:r>
          </a:p>
          <a:p>
            <a:pPr algn="ctr"/>
            <a:r>
              <a:rPr lang="en-US" altLang="zh-CN" sz="1100" dirty="0" smtClean="0"/>
              <a:t>(slave)</a:t>
            </a:r>
            <a:endParaRPr lang="zh-CN" altLang="en-US" sz="1100" dirty="0"/>
          </a:p>
        </p:txBody>
      </p:sp>
      <p:sp>
        <p:nvSpPr>
          <p:cNvPr id="8" name="直角双向箭头 7"/>
          <p:cNvSpPr/>
          <p:nvPr/>
        </p:nvSpPr>
        <p:spPr>
          <a:xfrm>
            <a:off x="9173017" y="3260702"/>
            <a:ext cx="1657181" cy="1656000"/>
          </a:xfrm>
          <a:prstGeom prst="leftUpArrow">
            <a:avLst>
              <a:gd name="adj1" fmla="val 5165"/>
              <a:gd name="adj2" fmla="val 8472"/>
              <a:gd name="adj3" fmla="val 13528"/>
            </a:avLst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双向箭头 10"/>
          <p:cNvSpPr/>
          <p:nvPr/>
        </p:nvSpPr>
        <p:spPr>
          <a:xfrm rot="5400000">
            <a:off x="5913221" y="3309871"/>
            <a:ext cx="1657181" cy="1656000"/>
          </a:xfrm>
          <a:prstGeom prst="leftUpArrow">
            <a:avLst>
              <a:gd name="adj1" fmla="val 5165"/>
              <a:gd name="adj2" fmla="val 8472"/>
              <a:gd name="adj3" fmla="val 13528"/>
            </a:avLst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下箭头 11"/>
          <p:cNvSpPr/>
          <p:nvPr/>
        </p:nvSpPr>
        <p:spPr>
          <a:xfrm>
            <a:off x="8286071" y="3260151"/>
            <a:ext cx="174415" cy="1030310"/>
          </a:xfrm>
          <a:prstGeom prst="upDownArrow">
            <a:avLst>
              <a:gd name="adj1" fmla="val 50000"/>
              <a:gd name="adj2" fmla="val 103659"/>
            </a:avLst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160577" y="1262711"/>
            <a:ext cx="826070" cy="47651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sp>
        <p:nvSpPr>
          <p:cNvPr id="14" name="椭圆 13"/>
          <p:cNvSpPr/>
          <p:nvPr/>
        </p:nvSpPr>
        <p:spPr>
          <a:xfrm>
            <a:off x="6322287" y="1241627"/>
            <a:ext cx="826070" cy="47651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sp>
        <p:nvSpPr>
          <p:cNvPr id="15" name="椭圆 14"/>
          <p:cNvSpPr/>
          <p:nvPr/>
        </p:nvSpPr>
        <p:spPr>
          <a:xfrm>
            <a:off x="7992970" y="1223545"/>
            <a:ext cx="826070" cy="47651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sp>
        <p:nvSpPr>
          <p:cNvPr id="16" name="椭圆 15"/>
          <p:cNvSpPr/>
          <p:nvPr/>
        </p:nvSpPr>
        <p:spPr>
          <a:xfrm>
            <a:off x="9533435" y="1202407"/>
            <a:ext cx="826070" cy="47651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sp>
        <p:nvSpPr>
          <p:cNvPr id="17" name="椭圆 16"/>
          <p:cNvSpPr/>
          <p:nvPr/>
        </p:nvSpPr>
        <p:spPr>
          <a:xfrm>
            <a:off x="10858381" y="1202407"/>
            <a:ext cx="826070" cy="47651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cxnSp>
        <p:nvCxnSpPr>
          <p:cNvPr id="19" name="直接箭头连接符 18"/>
          <p:cNvCxnSpPr>
            <a:stCxn id="13" idx="4"/>
            <a:endCxn id="5" idx="0"/>
          </p:cNvCxnSpPr>
          <p:nvPr/>
        </p:nvCxnSpPr>
        <p:spPr>
          <a:xfrm>
            <a:off x="5573612" y="1739229"/>
            <a:ext cx="524915" cy="722983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0"/>
            <a:endCxn id="14" idx="4"/>
          </p:cNvCxnSpPr>
          <p:nvPr/>
        </p:nvCxnSpPr>
        <p:spPr>
          <a:xfrm flipV="1">
            <a:off x="6098527" y="1718145"/>
            <a:ext cx="636795" cy="744067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4"/>
            <a:endCxn id="6" idx="0"/>
          </p:cNvCxnSpPr>
          <p:nvPr/>
        </p:nvCxnSpPr>
        <p:spPr>
          <a:xfrm>
            <a:off x="8406005" y="1700063"/>
            <a:ext cx="0" cy="762149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4"/>
            <a:endCxn id="7" idx="0"/>
          </p:cNvCxnSpPr>
          <p:nvPr/>
        </p:nvCxnSpPr>
        <p:spPr>
          <a:xfrm>
            <a:off x="9946470" y="1678925"/>
            <a:ext cx="767013" cy="783287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7" idx="4"/>
            <a:endCxn id="7" idx="0"/>
          </p:cNvCxnSpPr>
          <p:nvPr/>
        </p:nvCxnSpPr>
        <p:spPr>
          <a:xfrm flipH="1">
            <a:off x="10713483" y="1678925"/>
            <a:ext cx="557933" cy="783287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22922" y="5805248"/>
            <a:ext cx="10249231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：将容器的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设置为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server-id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IpUtil.ipToLong(InetAddress.getLocalHost().getHostAddress()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980887" y="989755"/>
            <a:ext cx="496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992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组件集成 </a:t>
            </a:r>
            <a:r>
              <a:rPr lang="en-US" altLang="zh-CN" dirty="0" smtClean="0"/>
              <a:t>– CBB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120330" y="871558"/>
            <a:ext cx="10249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目前已基于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mysql-binlog-connector-java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组件，提取出一个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CBB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模块。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相比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于原生组件，集成该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CBB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模块，可以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简化配置，降低集成代码量，并支持仅订阅部分表事件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30" y="1842575"/>
            <a:ext cx="4768266" cy="370636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510" y="2031551"/>
            <a:ext cx="4177695" cy="454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426" y="-75633"/>
            <a:ext cx="10869546" cy="857419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2055057" y="1500046"/>
            <a:ext cx="7604760" cy="57894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1130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66386" y="1566793"/>
            <a:ext cx="497507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7" name="椭圆 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2070870" y="2320687"/>
            <a:ext cx="7604755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1130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/>
              <a:t>技术选型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070870" y="4011825"/>
            <a:ext cx="7590593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1130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组件集成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83216" y="2384996"/>
            <a:ext cx="497507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83141" y="4052927"/>
            <a:ext cx="497507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2070870" y="3168258"/>
            <a:ext cx="7604755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1130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83216" y="3204859"/>
            <a:ext cx="497507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2085032" y="4800267"/>
            <a:ext cx="7590593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0076A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后续计划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64669" y="4827988"/>
            <a:ext cx="497507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110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846" y="-81495"/>
            <a:ext cx="10869546" cy="85741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后续计划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5264" y="993860"/>
            <a:ext cx="85635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项目内集成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mysql-binlog-connector-java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代码：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已提取出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CBB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模块，可简化集成流程，并支持订阅部分库部分表，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CBB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模块集成步骤：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该技术方案，适用于其他数据库更新后，需实时刷新缓存、更新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MQ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、推送消息给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的场景。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133113"/>
              </p:ext>
            </p:extLst>
          </p:nvPr>
        </p:nvGraphicFramePr>
        <p:xfrm>
          <a:off x="5146091" y="993860"/>
          <a:ext cx="7334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包装程序外壳对象" showAsIcon="1" r:id="rId4" imgW="732960" imgH="453960" progId="Package">
                  <p:embed/>
                </p:oleObj>
              </mc:Choice>
              <mc:Fallback>
                <p:oleObj name="包装程序外壳对象" showAsIcon="1" r:id="rId4" imgW="732960" imgH="453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46091" y="993860"/>
                        <a:ext cx="73342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865652"/>
              </p:ext>
            </p:extLst>
          </p:nvPr>
        </p:nvGraphicFramePr>
        <p:xfrm>
          <a:off x="8302514" y="1674788"/>
          <a:ext cx="9763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包装程序外壳对象" showAsIcon="1" r:id="rId6" imgW="977040" imgH="453960" progId="Package">
                  <p:embed/>
                </p:oleObj>
              </mc:Choice>
              <mc:Fallback>
                <p:oleObj name="包装程序外壳对象" showAsIcon="1" r:id="rId6" imgW="977040" imgH="453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02514" y="1674788"/>
                        <a:ext cx="976313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849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reeform 3"/>
          <p:cNvSpPr>
            <a:spLocks noChangeArrowheads="1"/>
          </p:cNvSpPr>
          <p:nvPr/>
        </p:nvSpPr>
        <p:spPr bwMode="auto">
          <a:xfrm>
            <a:off x="1531938" y="5029200"/>
            <a:ext cx="10660062" cy="1841500"/>
          </a:xfrm>
          <a:custGeom>
            <a:avLst/>
            <a:gdLst>
              <a:gd name="T0" fmla="*/ 2147483646 w 5765"/>
              <a:gd name="T1" fmla="*/ 2147483646 h 1487"/>
              <a:gd name="T2" fmla="*/ 2147483646 w 5765"/>
              <a:gd name="T3" fmla="*/ 2147483646 h 1487"/>
              <a:gd name="T4" fmla="*/ 0 w 5765"/>
              <a:gd name="T5" fmla="*/ 2147483646 h 1487"/>
              <a:gd name="T6" fmla="*/ 2147483646 w 5765"/>
              <a:gd name="T7" fmla="*/ 2147483646 h 1487"/>
              <a:gd name="T8" fmla="*/ 2147483646 w 5765"/>
              <a:gd name="T9" fmla="*/ 0 h 1487"/>
              <a:gd name="T10" fmla="*/ 2147483646 w 5765"/>
              <a:gd name="T11" fmla="*/ 2147483646 h 1487"/>
              <a:gd name="T12" fmla="*/ 2147483646 w 5765"/>
              <a:gd name="T13" fmla="*/ 2147483646 h 14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65"/>
              <a:gd name="T22" fmla="*/ 0 h 1487"/>
              <a:gd name="T23" fmla="*/ 5765 w 5765"/>
              <a:gd name="T24" fmla="*/ 1487 h 14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65" h="1487">
                <a:moveTo>
                  <a:pt x="5763" y="1487"/>
                </a:moveTo>
                <a:lnTo>
                  <a:pt x="3" y="1487"/>
                </a:lnTo>
                <a:lnTo>
                  <a:pt x="0" y="362"/>
                </a:lnTo>
                <a:lnTo>
                  <a:pt x="1404" y="358"/>
                </a:lnTo>
                <a:lnTo>
                  <a:pt x="1762" y="0"/>
                </a:lnTo>
                <a:lnTo>
                  <a:pt x="5765" y="1"/>
                </a:lnTo>
                <a:lnTo>
                  <a:pt x="5763" y="1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15" name="Picture 4" descr="新品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4000"/>
            <a:ext cx="4033838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12192000" cy="1484313"/>
          </a:xfrm>
          <a:prstGeom prst="rect">
            <a:avLst/>
          </a:prstGeom>
          <a:solidFill>
            <a:srgbClr val="006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sz="24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1pPr>
            <a:lvl2pPr marL="742950" indent="-28575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2pPr>
            <a:lvl3pPr marL="1143000" indent="-22860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3pPr>
            <a:lvl4pPr marL="1600200" indent="-22860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4pPr>
            <a:lvl5pPr marL="2057400" indent="-22860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1331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谢谢大家！</a:t>
            </a:r>
            <a:endParaRPr lang="en-US" altLang="zh-CN" sz="400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318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8" b="17886"/>
          <a:stretch>
            <a:fillRect/>
          </a:stretch>
        </p:blipFill>
        <p:spPr bwMode="auto">
          <a:xfrm>
            <a:off x="0" y="1482725"/>
            <a:ext cx="12192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00" y="0"/>
            <a:ext cx="10869546" cy="857419"/>
          </a:xfrm>
        </p:spPr>
        <p:txBody>
          <a:bodyPr/>
          <a:lstStyle/>
          <a:p>
            <a:r>
              <a:rPr lang="zh-CN" altLang="en-US" dirty="0"/>
              <a:t>背景介绍 </a:t>
            </a:r>
            <a:r>
              <a:rPr lang="en-US" altLang="zh-CN" dirty="0"/>
              <a:t>– </a:t>
            </a:r>
            <a:r>
              <a:rPr lang="zh-CN" altLang="en-US" dirty="0" smtClean="0"/>
              <a:t>整体架构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449872" y="857419"/>
            <a:ext cx="7087262" cy="5572634"/>
            <a:chOff x="1332499" y="368001"/>
            <a:chExt cx="8174220" cy="6356034"/>
          </a:xfrm>
        </p:grpSpPr>
        <p:sp>
          <p:nvSpPr>
            <p:cNvPr id="17" name="矩形 16"/>
            <p:cNvSpPr/>
            <p:nvPr/>
          </p:nvSpPr>
          <p:spPr>
            <a:xfrm>
              <a:off x="1332499" y="368001"/>
              <a:ext cx="8174220" cy="635603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CMP</a:t>
              </a:r>
              <a:endParaRPr lang="zh-CN" altLang="en-US" dirty="0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1644056" y="5101016"/>
              <a:ext cx="7101841" cy="13152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661160" y="2354214"/>
              <a:ext cx="7101841" cy="21316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227253" y="3287460"/>
              <a:ext cx="2131887" cy="1121629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535503" y="3302929"/>
              <a:ext cx="1181101" cy="1121494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icompute</a:t>
              </a:r>
              <a:endParaRPr lang="zh-CN" altLang="en-US" sz="1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871101" y="3293340"/>
              <a:ext cx="1106613" cy="1131083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inetwork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227253" y="2468090"/>
              <a:ext cx="5862974" cy="44958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API</a:t>
              </a:r>
              <a:r>
                <a:rPr lang="zh-CN" altLang="en-US" sz="1400" dirty="0" smtClean="0"/>
                <a:t>网关</a:t>
              </a:r>
              <a:endParaRPr lang="zh-CN" altLang="en-US" sz="1400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678613" y="670698"/>
              <a:ext cx="7101841" cy="1051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13054" y="4635311"/>
              <a:ext cx="1810395" cy="315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实时感知数据库更新</a:t>
              </a:r>
              <a:endParaRPr lang="zh-CN" altLang="en-US" sz="12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287050" y="1888665"/>
              <a:ext cx="1810395" cy="315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实时推送消息给前端</a:t>
              </a:r>
              <a:endParaRPr lang="zh-CN" altLang="en-US" sz="12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流程图: 磁盘 12"/>
            <p:cNvSpPr/>
            <p:nvPr/>
          </p:nvSpPr>
          <p:spPr>
            <a:xfrm>
              <a:off x="2136598" y="5372359"/>
              <a:ext cx="1722120" cy="815340"/>
            </a:xfrm>
            <a:prstGeom prst="flowChartMagneticDisk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Mariadb</a:t>
              </a:r>
              <a:endParaRPr lang="zh-CN" altLang="en-US" dirty="0"/>
            </a:p>
          </p:txBody>
        </p:sp>
        <p:sp>
          <p:nvSpPr>
            <p:cNvPr id="14" name="流程图: 磁盘 13"/>
            <p:cNvSpPr/>
            <p:nvPr/>
          </p:nvSpPr>
          <p:spPr>
            <a:xfrm>
              <a:off x="4351259" y="5372359"/>
              <a:ext cx="1722120" cy="815340"/>
            </a:xfrm>
            <a:prstGeom prst="flowChartMagneticDisk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Mariadb</a:t>
              </a:r>
              <a:endParaRPr lang="zh-CN" altLang="en-US" dirty="0"/>
            </a:p>
          </p:txBody>
        </p:sp>
        <p:sp>
          <p:nvSpPr>
            <p:cNvPr id="15" name="流程图: 磁盘 14"/>
            <p:cNvSpPr/>
            <p:nvPr/>
          </p:nvSpPr>
          <p:spPr>
            <a:xfrm>
              <a:off x="6557474" y="5372359"/>
              <a:ext cx="1722120" cy="815340"/>
            </a:xfrm>
            <a:prstGeom prst="flowChartMagneticDisk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Mariadb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44056" y="5127686"/>
              <a:ext cx="754380" cy="315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数据库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70732" y="2429429"/>
              <a:ext cx="548640" cy="298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后端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142044" y="3293340"/>
              <a:ext cx="965638" cy="1115749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….</a:t>
              </a:r>
              <a:endParaRPr lang="zh-CN" altLang="en-US" dirty="0"/>
            </a:p>
          </p:txBody>
        </p:sp>
        <p:sp>
          <p:nvSpPr>
            <p:cNvPr id="20" name="上箭头 19"/>
            <p:cNvSpPr/>
            <p:nvPr/>
          </p:nvSpPr>
          <p:spPr>
            <a:xfrm>
              <a:off x="3594319" y="4540761"/>
              <a:ext cx="327660" cy="449735"/>
            </a:xfrm>
            <a:prstGeom prst="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上箭头 20"/>
            <p:cNvSpPr/>
            <p:nvPr/>
          </p:nvSpPr>
          <p:spPr>
            <a:xfrm>
              <a:off x="4962223" y="1771615"/>
              <a:ext cx="327660" cy="502920"/>
            </a:xfrm>
            <a:prstGeom prst="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6895512" y="1070479"/>
            <a:ext cx="64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CMP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18814" y="1428477"/>
            <a:ext cx="1848402" cy="39416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iportal-base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480066" y="1433630"/>
            <a:ext cx="837233" cy="39416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349440" y="1428477"/>
            <a:ext cx="1848402" cy="39416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iportal-service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727997" y="1162345"/>
            <a:ext cx="475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873591" y="966900"/>
            <a:ext cx="39650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为了实现上述目标，有两个问题需要解决：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后端如何实时推送消息给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前端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如何感知到资源恢复到稳态。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后端实时推送消息给前端，目前主流方案是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，当前项目中已封装出对应的公共组件，可以直接使用。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为了不侵入具体业务，不侵入数据库。可以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通过监听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日志，实时感知数据库更新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。目前项目中还没有相同的实践应用，所以这个问题是本方案要解决的主要矛盾。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1374067" y="3486537"/>
            <a:ext cx="708660" cy="605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FFFF00"/>
                </a:solidFill>
              </a:rPr>
              <a:t>事件推送</a:t>
            </a:r>
            <a:endParaRPr lang="zh-CN" altLang="en-US" sz="1400" b="1" dirty="0">
              <a:solidFill>
                <a:srgbClr val="FFFF00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203057" y="3474900"/>
            <a:ext cx="708660" cy="605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FFFF00"/>
                </a:solidFill>
              </a:rPr>
              <a:t>事件发现</a:t>
            </a:r>
            <a:endParaRPr lang="zh-CN" altLang="en-US" sz="1400" b="1" dirty="0">
              <a:solidFill>
                <a:srgbClr val="FFFF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06082" y="4118377"/>
            <a:ext cx="1764195" cy="207084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</a:t>
            </a:r>
            <a:r>
              <a:rPr lang="en-US" altLang="zh-CN" sz="1400" dirty="0" smtClean="0"/>
              <a:t>resource-common</a:t>
            </a:r>
            <a:endParaRPr lang="zh-CN" altLang="en-US" sz="1400" dirty="0"/>
          </a:p>
        </p:txBody>
      </p:sp>
      <p:sp>
        <p:nvSpPr>
          <p:cNvPr id="39" name="上下箭头 38"/>
          <p:cNvSpPr/>
          <p:nvPr/>
        </p:nvSpPr>
        <p:spPr>
          <a:xfrm>
            <a:off x="3686562" y="4519148"/>
            <a:ext cx="222498" cy="415133"/>
          </a:xfrm>
          <a:prstGeom prst="up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上下箭头 39"/>
          <p:cNvSpPr/>
          <p:nvPr/>
        </p:nvSpPr>
        <p:spPr>
          <a:xfrm>
            <a:off x="4761049" y="4532390"/>
            <a:ext cx="222498" cy="415133"/>
          </a:xfrm>
          <a:prstGeom prst="up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上下箭头 40"/>
          <p:cNvSpPr/>
          <p:nvPr/>
        </p:nvSpPr>
        <p:spPr>
          <a:xfrm>
            <a:off x="5794266" y="4538190"/>
            <a:ext cx="222498" cy="415133"/>
          </a:xfrm>
          <a:prstGeom prst="up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上箭头 41"/>
          <p:cNvSpPr/>
          <p:nvPr/>
        </p:nvSpPr>
        <p:spPr>
          <a:xfrm>
            <a:off x="1586352" y="3125019"/>
            <a:ext cx="284090" cy="23889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上下箭头 42"/>
          <p:cNvSpPr/>
          <p:nvPr/>
        </p:nvSpPr>
        <p:spPr>
          <a:xfrm>
            <a:off x="3656073" y="3125018"/>
            <a:ext cx="222498" cy="271094"/>
          </a:xfrm>
          <a:prstGeom prst="upDownArrow">
            <a:avLst/>
          </a:prstGeom>
          <a:solidFill>
            <a:srgbClr val="1740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上下箭头 43"/>
          <p:cNvSpPr/>
          <p:nvPr/>
        </p:nvSpPr>
        <p:spPr>
          <a:xfrm>
            <a:off x="4761049" y="3114710"/>
            <a:ext cx="222498" cy="271094"/>
          </a:xfrm>
          <a:prstGeom prst="up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上下箭头 44"/>
          <p:cNvSpPr/>
          <p:nvPr/>
        </p:nvSpPr>
        <p:spPr>
          <a:xfrm>
            <a:off x="5791896" y="3092190"/>
            <a:ext cx="222498" cy="271094"/>
          </a:xfrm>
          <a:prstGeom prst="up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8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426" y="-75633"/>
            <a:ext cx="10869546" cy="857419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2055057" y="1500046"/>
            <a:ext cx="7604760" cy="57894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1130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66386" y="1566793"/>
            <a:ext cx="497507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7" name="椭圆 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2070870" y="2320687"/>
            <a:ext cx="7604755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0076A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/>
              <a:t>技术选型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069224" y="4025206"/>
            <a:ext cx="7590593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组件集成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83216" y="2384996"/>
            <a:ext cx="497507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83141" y="4052927"/>
            <a:ext cx="497507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2070870" y="3168258"/>
            <a:ext cx="7604755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83216" y="3204859"/>
            <a:ext cx="497507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2085032" y="4800267"/>
            <a:ext cx="7590593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后续计划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64669" y="4827988"/>
            <a:ext cx="497507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1060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技术选型 </a:t>
            </a:r>
            <a:r>
              <a:rPr lang="en-US" altLang="zh-CN" dirty="0"/>
              <a:t>- Binlog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5714" y="1163781"/>
            <a:ext cx="111138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概念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二进制日志文件，存储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一系列的事件，用于记录数据库更新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模式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：包括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statement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row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mixed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三种模式。当前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CMP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数据库的配置模式为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row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该模式下，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中不会记录执行的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，而是会记录变化前后的真实数据。此外，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otter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目前仅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row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模式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中存储的内容称之为事件，每一个数据库更新操作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(Insert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等都对应一个事件。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row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模式下，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中主要包括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TABLE_MAP_EVENT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增、删、改事件。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show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events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可查看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日志。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权限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：业务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模块读取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文件之前，需要先给该用户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赋予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Repl_slave_priv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Repl_client_priv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权限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539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技术选型 </a:t>
            </a:r>
            <a:r>
              <a:rPr lang="en-US" altLang="zh-CN" dirty="0"/>
              <a:t>- Binlog</a:t>
            </a:r>
            <a:r>
              <a:rPr lang="zh-CN" altLang="en-US" dirty="0"/>
              <a:t>监听</a:t>
            </a:r>
            <a:r>
              <a:rPr lang="zh-CN" altLang="en-US" dirty="0" smtClean="0"/>
              <a:t>组件选型对比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605192"/>
              </p:ext>
            </p:extLst>
          </p:nvPr>
        </p:nvGraphicFramePr>
        <p:xfrm>
          <a:off x="554947" y="1471412"/>
          <a:ext cx="11012445" cy="403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445">
                  <a:extLst>
                    <a:ext uri="{9D8B030D-6E8A-4147-A177-3AD203B41FA5}">
                      <a16:colId xmlns="" xmlns:a16="http://schemas.microsoft.com/office/drawing/2014/main" val="1856465000"/>
                    </a:ext>
                  </a:extLst>
                </a:gridCol>
                <a:gridCol w="4500000">
                  <a:extLst>
                    <a:ext uri="{9D8B030D-6E8A-4147-A177-3AD203B41FA5}">
                      <a16:colId xmlns="" xmlns:a16="http://schemas.microsoft.com/office/drawing/2014/main" val="3113304888"/>
                    </a:ext>
                  </a:extLst>
                </a:gridCol>
                <a:gridCol w="4500000"/>
              </a:tblGrid>
              <a:tr h="576000"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canal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mysql-binlog-connector-java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9964340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部署形态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需单独部署，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部署依赖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zookeeper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无需单独部署，嵌入到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012838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实现原理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伪装成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mysql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集群的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slave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节点，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master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binLog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然后解析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canal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6847312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订阅部分表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不支持，接收全量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事件，业务代码中过滤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4317093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数据实时性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实时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实时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659937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r>
                        <a:rPr lang="zh-CN" altLang="en-US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侵入性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解析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，对数据库无侵入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解析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，对数据库无侵入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7367081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项目背景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阿里开源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国外开源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0865340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76946" y="840746"/>
            <a:ext cx="1111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目前在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项目中实现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监听解析，有两个主流组件，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mysql-binlog-connector-java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canal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6946" y="5750631"/>
            <a:ext cx="1111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基于以上对比，特别是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canal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需要单独部署，建议选择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mysql-binlog-connector-java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作为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解析组件。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84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技术选型 </a:t>
            </a:r>
            <a:r>
              <a:rPr lang="en-US" altLang="zh-CN" dirty="0"/>
              <a:t>- Otter</a:t>
            </a:r>
            <a:r>
              <a:rPr lang="zh-CN" altLang="en-US" dirty="0" smtClean="0"/>
              <a:t>是否可以代替</a:t>
            </a:r>
            <a:r>
              <a:rPr lang="en-US" altLang="zh-CN" dirty="0"/>
              <a:t>C</a:t>
            </a:r>
            <a:r>
              <a:rPr lang="en-US" altLang="zh-CN" dirty="0" smtClean="0"/>
              <a:t>anal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6046" y="5220964"/>
            <a:ext cx="11111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图所示为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otter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的工作原理图，基于集成过程中对它的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理解、官方社区的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文档描述，以及搜索引擎的搜索结果。目前得出的结论是：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嵌入到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otter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内部的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canal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，无法单独对外提供服务。因此，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otter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目前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并不具备代替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canal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，完成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解析工作的能力。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1743"/>
            <a:ext cx="12192000" cy="347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5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技术选型 </a:t>
            </a:r>
            <a:r>
              <a:rPr lang="en-US" altLang="zh-CN" dirty="0"/>
              <a:t>- mysql-binlog-connector-java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8672" y="1003727"/>
            <a:ext cx="109387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概述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mysql-binlog-connector-java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是一个开源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项目，作为一种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 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连接器，其核心功能是接收并解析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事件，目前该项目在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上已收获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2.1k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star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主要特征：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TLS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安全通信。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实时感知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更新。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与数据库失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联后可自动恢复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可从中央仓库下载，且无第三方依赖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连接时可指定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和位置，默认从最新的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文件末尾读取。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版本选择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：最新版本为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0.21.0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中央仓库中标记被使用数为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，在所有版本中排名第三多。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集成模块选择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：由于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该组件每集成进一个模块，就会产生一个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所以如果各模块单独集成，就会给数据库带来额外的管理负担和成倍的网络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负载。因此建议将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该组件集成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iresource-common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，由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iresource-common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感知到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符合条件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的数据库变化之后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，统一进行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数据处理或业务分发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87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技术选型 </a:t>
            </a:r>
            <a:r>
              <a:rPr lang="en-US" altLang="zh-CN" dirty="0"/>
              <a:t>- MySQL</a:t>
            </a:r>
            <a:r>
              <a:rPr lang="zh-CN" altLang="en-US" dirty="0" smtClean="0"/>
              <a:t>主从复制原理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305102" y="755561"/>
            <a:ext cx="9420047" cy="4193828"/>
            <a:chOff x="456190" y="937734"/>
            <a:chExt cx="7114679" cy="4193828"/>
          </a:xfrm>
        </p:grpSpPr>
        <p:grpSp>
          <p:nvGrpSpPr>
            <p:cNvPr id="30" name="组合 29"/>
            <p:cNvGrpSpPr/>
            <p:nvPr/>
          </p:nvGrpSpPr>
          <p:grpSpPr>
            <a:xfrm>
              <a:off x="456190" y="937734"/>
              <a:ext cx="7114679" cy="4193828"/>
              <a:chOff x="405001" y="1217727"/>
              <a:chExt cx="7333538" cy="4712537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481263" y="1742173"/>
                <a:ext cx="2194560" cy="418809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圆柱形 5"/>
              <p:cNvSpPr/>
              <p:nvPr/>
            </p:nvSpPr>
            <p:spPr>
              <a:xfrm>
                <a:off x="1126156" y="2175510"/>
                <a:ext cx="827772" cy="86607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mysql</a:t>
                </a:r>
                <a:endParaRPr lang="zh-CN" altLang="en-US" sz="1400" dirty="0"/>
              </a:p>
            </p:txBody>
          </p:sp>
          <p:sp>
            <p:nvSpPr>
              <p:cNvPr id="7" name="流程图: 文档 6"/>
              <p:cNvSpPr/>
              <p:nvPr/>
            </p:nvSpPr>
            <p:spPr>
              <a:xfrm>
                <a:off x="1158741" y="3480008"/>
                <a:ext cx="760395" cy="750771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193533" y="1217727"/>
                <a:ext cx="8138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latin typeface="微软雅黑" pitchFamily="34" charset="-122"/>
                    <a:ea typeface="微软雅黑" pitchFamily="34" charset="-122"/>
                  </a:rPr>
                  <a:t>Master</a:t>
                </a:r>
                <a:endParaRPr lang="zh-CN" altLang="en-US" sz="14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>
                <a:off x="1540042" y="3107650"/>
                <a:ext cx="0" cy="305506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/>
              <p:cNvSpPr txBox="1"/>
              <p:nvPr/>
            </p:nvSpPr>
            <p:spPr>
              <a:xfrm>
                <a:off x="405001" y="3073120"/>
                <a:ext cx="1363767" cy="311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   data changes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189445" y="3655647"/>
                <a:ext cx="890927" cy="293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inary log</a:t>
                </a:r>
                <a:endParaRPr lang="zh-CN" altLang="en-US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3702691" y="1742173"/>
                <a:ext cx="4032985" cy="418809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85523" y="2270409"/>
                <a:ext cx="666750" cy="676275"/>
              </a:xfrm>
              <a:prstGeom prst="rect">
                <a:avLst/>
              </a:prstGeom>
            </p:spPr>
          </p:pic>
          <p:sp>
            <p:nvSpPr>
              <p:cNvPr id="20" name="流程图: 文档 19"/>
              <p:cNvSpPr/>
              <p:nvPr/>
            </p:nvSpPr>
            <p:spPr>
              <a:xfrm>
                <a:off x="4873777" y="4514309"/>
                <a:ext cx="760395" cy="750771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02511" y="3041168"/>
                <a:ext cx="666750" cy="676275"/>
              </a:xfrm>
              <a:prstGeom prst="rect">
                <a:avLst/>
              </a:prstGeom>
            </p:spPr>
          </p:pic>
          <p:sp>
            <p:nvSpPr>
              <p:cNvPr id="21" name="圆柱形 20"/>
              <p:cNvSpPr/>
              <p:nvPr/>
            </p:nvSpPr>
            <p:spPr>
              <a:xfrm>
                <a:off x="6132619" y="2175509"/>
                <a:ext cx="827772" cy="86607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mysql</a:t>
                </a:r>
                <a:endParaRPr lang="zh-CN" altLang="en-US" sz="1400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391368" y="1266720"/>
                <a:ext cx="655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latin typeface="微软雅黑" pitchFamily="34" charset="-122"/>
                    <a:ea typeface="微软雅黑" pitchFamily="34" charset="-122"/>
                  </a:rPr>
                  <a:t>Slave</a:t>
                </a:r>
                <a:endParaRPr lang="zh-CN" altLang="en-US" sz="14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5696295" y="3291840"/>
                <a:ext cx="1099141" cy="1408767"/>
              </a:xfrm>
              <a:custGeom>
                <a:avLst/>
                <a:gdLst>
                  <a:gd name="connsiteX0" fmla="*/ 954762 w 1099141"/>
                  <a:gd name="connsiteY0" fmla="*/ 0 h 1408767"/>
                  <a:gd name="connsiteX1" fmla="*/ 319494 w 1099141"/>
                  <a:gd name="connsiteY1" fmla="*/ 625642 h 1408767"/>
                  <a:gd name="connsiteX2" fmla="*/ 40362 w 1099141"/>
                  <a:gd name="connsiteY2" fmla="*/ 1106905 h 1408767"/>
                  <a:gd name="connsiteX3" fmla="*/ 117364 w 1099141"/>
                  <a:gd name="connsiteY3" fmla="*/ 1376413 h 1408767"/>
                  <a:gd name="connsiteX4" fmla="*/ 1099141 w 1099141"/>
                  <a:gd name="connsiteY4" fmla="*/ 356135 h 140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9141" h="1408767">
                    <a:moveTo>
                      <a:pt x="954762" y="0"/>
                    </a:moveTo>
                    <a:cubicBezTo>
                      <a:pt x="713328" y="220579"/>
                      <a:pt x="471894" y="441158"/>
                      <a:pt x="319494" y="625642"/>
                    </a:cubicBezTo>
                    <a:cubicBezTo>
                      <a:pt x="167094" y="810126"/>
                      <a:pt x="74050" y="981777"/>
                      <a:pt x="40362" y="1106905"/>
                    </a:cubicBezTo>
                    <a:cubicBezTo>
                      <a:pt x="6674" y="1232033"/>
                      <a:pt x="-59099" y="1501541"/>
                      <a:pt x="117364" y="1376413"/>
                    </a:cubicBezTo>
                    <a:cubicBezTo>
                      <a:pt x="293827" y="1251285"/>
                      <a:pt x="696484" y="803710"/>
                      <a:pt x="1099141" y="356135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285523" y="1975910"/>
                <a:ext cx="750481" cy="311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I/O</a:t>
                </a: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线程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6533233" y="3766261"/>
                <a:ext cx="1205306" cy="311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SQL</a:t>
                </a: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线程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35304" y="3293782"/>
                <a:ext cx="427994" cy="311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Read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4760929" y="3080084"/>
                <a:ext cx="301959" cy="1222409"/>
              </a:xfrm>
              <a:custGeom>
                <a:avLst/>
                <a:gdLst>
                  <a:gd name="connsiteX0" fmla="*/ 3576 w 301959"/>
                  <a:gd name="connsiteY0" fmla="*/ 0 h 1222409"/>
                  <a:gd name="connsiteX1" fmla="*/ 42077 w 301959"/>
                  <a:gd name="connsiteY1" fmla="*/ 539015 h 1222409"/>
                  <a:gd name="connsiteX2" fmla="*/ 301959 w 301959"/>
                  <a:gd name="connsiteY2" fmla="*/ 1222409 h 1222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959" h="1222409">
                    <a:moveTo>
                      <a:pt x="3576" y="0"/>
                    </a:moveTo>
                    <a:cubicBezTo>
                      <a:pt x="-2039" y="167640"/>
                      <a:pt x="-7653" y="335280"/>
                      <a:pt x="42077" y="539015"/>
                    </a:cubicBezTo>
                    <a:cubicBezTo>
                      <a:pt x="91807" y="742750"/>
                      <a:pt x="196883" y="982579"/>
                      <a:pt x="301959" y="122240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4249336" y="3707697"/>
                <a:ext cx="455573" cy="311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Write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5615003" y="3566275"/>
                <a:ext cx="427994" cy="311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Read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6272021" y="4230780"/>
                <a:ext cx="457916" cy="311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Reply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4911909" y="4665107"/>
                <a:ext cx="636904" cy="311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relay log</a:t>
                </a:r>
                <a:endPara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7223" y="3972680"/>
              <a:ext cx="646852" cy="601837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1014978" y="4583599"/>
              <a:ext cx="1123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binlog dump 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线程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>
            <a:xfrm>
              <a:off x="1551201" y="3657261"/>
              <a:ext cx="0" cy="271879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1925137" y="2271288"/>
              <a:ext cx="2209735" cy="198924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框 69"/>
          <p:cNvSpPr txBox="1"/>
          <p:nvPr/>
        </p:nvSpPr>
        <p:spPr>
          <a:xfrm>
            <a:off x="1305102" y="5117856"/>
            <a:ext cx="9191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开启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线程，向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发起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dump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请求。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开启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 dump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线程，将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日志推送给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线程。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线程，将读取到的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日志写入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relay 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开启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线程，将从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relay 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中读取到的日志，在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数据库中回放，完成主从数据复制。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6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内容版式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专题报告模板">
      <a:majorFont>
        <a:latin typeface="Arial Black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bg1">
              <a:lumMod val="50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52757</TotalTime>
  <Words>1901</Words>
  <Application>Microsoft Office PowerPoint</Application>
  <PresentationFormat>宽屏</PresentationFormat>
  <Paragraphs>316</Paragraphs>
  <Slides>25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黑体</vt:lpstr>
      <vt:lpstr>宋体</vt:lpstr>
      <vt:lpstr>微软雅黑</vt:lpstr>
      <vt:lpstr>Arial</vt:lpstr>
      <vt:lpstr>Georgia</vt:lpstr>
      <vt:lpstr>Times New Roman</vt:lpstr>
      <vt:lpstr>Wingdings</vt:lpstr>
      <vt:lpstr>Wingdings 3</vt:lpstr>
      <vt:lpstr>内容版式</vt:lpstr>
      <vt:lpstr>程序包</vt:lpstr>
      <vt:lpstr>目录</vt:lpstr>
      <vt:lpstr>背景介绍 – 提出问题</vt:lpstr>
      <vt:lpstr>背景介绍 – 整体架构</vt:lpstr>
      <vt:lpstr>目录</vt:lpstr>
      <vt:lpstr>技术选型 - Binlog</vt:lpstr>
      <vt:lpstr>技术选型 - Binlog监听组件选型对比</vt:lpstr>
      <vt:lpstr>技术选型 - Otter是否可以代替Canal</vt:lpstr>
      <vt:lpstr>技术选型 - mysql-binlog-connector-java 简介</vt:lpstr>
      <vt:lpstr>技术选型 - MySQL主从复制原理</vt:lpstr>
      <vt:lpstr>技术选型 - mysql-binlog-connector-java 原理</vt:lpstr>
      <vt:lpstr>目录</vt:lpstr>
      <vt:lpstr>性能测试-集成前后负载对比</vt:lpstr>
      <vt:lpstr>性能测试-耗时测试</vt:lpstr>
      <vt:lpstr>性能测试-压力测试</vt:lpstr>
      <vt:lpstr>性能测试-Mariadb负载</vt:lpstr>
      <vt:lpstr>性能测试-Mariadb负载</vt:lpstr>
      <vt:lpstr>性能测试-Mariadb负载</vt:lpstr>
      <vt:lpstr>性能测试 - 性能优化</vt:lpstr>
      <vt:lpstr>目录</vt:lpstr>
      <vt:lpstr>组件集成 – 整体架构</vt:lpstr>
      <vt:lpstr>组件集成 - 三副本场景</vt:lpstr>
      <vt:lpstr>组件集成 – CBB模块</vt:lpstr>
      <vt:lpstr>目录</vt:lpstr>
      <vt:lpstr>后续计划</vt:lpstr>
      <vt:lpstr>谢谢大家！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Ruoyong He (何若永)</dc:creator>
  <cp:lastModifiedBy>Mark Mark (郭立民)</cp:lastModifiedBy>
  <cp:revision>3255</cp:revision>
  <dcterms:created xsi:type="dcterms:W3CDTF">2019-06-19T02:08:00Z</dcterms:created>
  <dcterms:modified xsi:type="dcterms:W3CDTF">2023-09-14T12:47:20Z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2052-11.1.0.9292</vt:lpwstr>
  </property>
</Properties>
</file>