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76"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panose="020B0604020202020204" charset="0"/>
      <p:regular r:id="rId23"/>
      <p:bold r:id="rId24"/>
      <p:italic r:id="rId25"/>
      <p:boldItalic r:id="rId26"/>
    </p:embeddedFont>
    <p:embeddedFont>
      <p:font typeface="Roboto Slab"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0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fb5848b15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fb5848b1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fb5848b15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fb5848b15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fb5848b15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fb5848b1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fb5848b15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8fb5848b15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fb5848b15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fb5848b15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fb5848b15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fb5848b1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fb5848b15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fb5848b15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fb5848b15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fb5848b15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32266847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32266847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32266847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32266847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5322668473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532266847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fb5848b1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8fb5848b1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322668473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32266847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322668473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322668473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32266847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32266847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322668473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32266847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fb5848b1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fb5848b1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fb5848b15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fb5848b1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Parallel Algorithms for the Assignment Problem</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By Mark DiValerio </a:t>
            </a:r>
            <a:br>
              <a:rPr lang="en" sz="2000"/>
            </a:br>
            <a:r>
              <a:rPr lang="en" sz="2000"/>
              <a:t>and Sanjaikanth Pillai</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Parallelizing Hungarian Algorithm</a:t>
            </a:r>
            <a:endParaRPr/>
          </a:p>
        </p:txBody>
      </p:sp>
      <p:sp>
        <p:nvSpPr>
          <p:cNvPr id="123" name="Google Shape;123;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Because almost every step is matrix manipulation, and every manipulation’s inner iterations can be done independently (Step 1’s row reduction subtracts every row with the minimum value </a:t>
            </a:r>
            <a:r>
              <a:rPr lang="en" b="1" i="1" u="sng"/>
              <a:t>of that row</a:t>
            </a:r>
            <a:r>
              <a:rPr lang="en"/>
              <a:t>), most of Hungarian’s Algorithm can be easily parallelized.</a:t>
            </a:r>
            <a:endParaRPr/>
          </a:p>
          <a:p>
            <a:pPr marL="457200" lvl="0" indent="-342900" algn="l" rtl="0">
              <a:spcBef>
                <a:spcPts val="0"/>
              </a:spcBef>
              <a:spcAft>
                <a:spcPts val="0"/>
              </a:spcAft>
              <a:buSzPts val="1800"/>
              <a:buChar char="●"/>
            </a:pPr>
            <a:r>
              <a:rPr lang="en"/>
              <a:t>Covering Zeros is tricky as it requires to find the minimum lines that cover the zeros. Also the last step of getting the solution from the zeros, uniquely covering all rows and columns is difficult to parallelize due to each iteration depends on the previous iteration.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Implementation</a:t>
            </a:r>
            <a:endParaRPr/>
          </a:p>
        </p:txBody>
      </p:sp>
      <p:sp>
        <p:nvSpPr>
          <p:cNvPr id="129" name="Google Shape;129;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Programming language in the C# Language version 4.7.2</a:t>
            </a:r>
            <a:endParaRPr/>
          </a:p>
          <a:p>
            <a:pPr marL="457200" lvl="0" indent="-342900" algn="l" rtl="0">
              <a:spcBef>
                <a:spcPts val="0"/>
              </a:spcBef>
              <a:spcAft>
                <a:spcPts val="0"/>
              </a:spcAft>
              <a:buSzPts val="1800"/>
              <a:buChar char="●"/>
            </a:pPr>
            <a:r>
              <a:rPr lang="en"/>
              <a:t>Visual Studio 2019 version 16.2.4</a:t>
            </a:r>
            <a:endParaRPr/>
          </a:p>
          <a:p>
            <a:pPr marL="0" lvl="0" indent="0" algn="l" rtl="0">
              <a:lnSpc>
                <a:spcPct val="100000"/>
              </a:lnSpc>
              <a:spcBef>
                <a:spcPts val="1600"/>
              </a:spcBef>
              <a:spcAft>
                <a:spcPts val="0"/>
              </a:spcAft>
              <a:buNone/>
            </a:pPr>
            <a:r>
              <a:rPr lang="en">
                <a:latin typeface="Courier New"/>
                <a:ea typeface="Courier New"/>
                <a:cs typeface="Courier New"/>
                <a:sym typeface="Courier New"/>
              </a:rPr>
              <a:t>Parallel.For(&lt;start&gt;, &lt;stop&gt;, (&lt;variable&gt;, &lt;state&gt;) =&gt;{</a:t>
            </a:r>
            <a:br>
              <a:rPr lang="en">
                <a:latin typeface="Courier New"/>
                <a:ea typeface="Courier New"/>
                <a:cs typeface="Courier New"/>
                <a:sym typeface="Courier New"/>
              </a:rPr>
            </a:br>
            <a:r>
              <a:rPr lang="en">
                <a:latin typeface="Courier New"/>
                <a:ea typeface="Courier New"/>
                <a:cs typeface="Courier New"/>
                <a:sym typeface="Courier New"/>
              </a:rPr>
              <a:t>    //parallel code here</a:t>
            </a:r>
            <a:br>
              <a:rPr lang="en">
                <a:latin typeface="Courier New"/>
                <a:ea typeface="Courier New"/>
                <a:cs typeface="Courier New"/>
                <a:sym typeface="Courier New"/>
              </a:rPr>
            </a:br>
            <a:r>
              <a:rPr lang="en">
                <a:latin typeface="Courier New"/>
                <a:ea typeface="Courier New"/>
                <a:cs typeface="Courier New"/>
                <a:sym typeface="Courier New"/>
              </a:rPr>
              <a:t>	lock(&lt;obj variable&gt;) {</a:t>
            </a:r>
            <a:br>
              <a:rPr lang="en">
                <a:latin typeface="Courier New"/>
                <a:ea typeface="Courier New"/>
                <a:cs typeface="Courier New"/>
                <a:sym typeface="Courier New"/>
              </a:rPr>
            </a:br>
            <a:r>
              <a:rPr lang="en">
                <a:latin typeface="Courier New"/>
                <a:ea typeface="Courier New"/>
                <a:cs typeface="Courier New"/>
                <a:sym typeface="Courier New"/>
              </a:rPr>
              <a:t>		// code utilizing “locked” object</a:t>
            </a:r>
            <a:br>
              <a:rPr lang="en">
                <a:latin typeface="Courier New"/>
                <a:ea typeface="Courier New"/>
                <a:cs typeface="Courier New"/>
                <a:sym typeface="Courier New"/>
              </a:rPr>
            </a:b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   Interlocked.Increment(ref &lt;numericalVariable&gt;);</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1600"/>
              </a:spcBef>
              <a:spcAft>
                <a:spcPts val="0"/>
              </a:spcAft>
              <a:buNone/>
            </a:pPr>
            <a:endParaRPr/>
          </a:p>
          <a:p>
            <a:pPr marL="45720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Applications </a:t>
            </a:r>
            <a:endParaRPr/>
          </a:p>
        </p:txBody>
      </p:sp>
      <p:sp>
        <p:nvSpPr>
          <p:cNvPr id="135" name="Google Shape;135;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part of the project we created three applications :</a:t>
            </a:r>
            <a:endParaRPr/>
          </a:p>
          <a:p>
            <a:pPr marL="457200" lvl="0" indent="-342900" algn="l" rtl="0">
              <a:lnSpc>
                <a:spcPct val="150000"/>
              </a:lnSpc>
              <a:spcBef>
                <a:spcPts val="1600"/>
              </a:spcBef>
              <a:spcAft>
                <a:spcPts val="0"/>
              </a:spcAft>
              <a:buSzPts val="1800"/>
              <a:buChar char="●"/>
            </a:pPr>
            <a:r>
              <a:rPr lang="en"/>
              <a:t>Hungarian Algorithm with unit testing.</a:t>
            </a:r>
            <a:endParaRPr/>
          </a:p>
          <a:p>
            <a:pPr marL="457200" lvl="0" indent="-342900" algn="l" rtl="0">
              <a:lnSpc>
                <a:spcPct val="150000"/>
              </a:lnSpc>
              <a:spcBef>
                <a:spcPts val="0"/>
              </a:spcBef>
              <a:spcAft>
                <a:spcPts val="0"/>
              </a:spcAft>
              <a:buSzPts val="1800"/>
              <a:buChar char="●"/>
            </a:pPr>
            <a:r>
              <a:rPr lang="en"/>
              <a:t>Resource Allocator (UI for finding minimum bipartite matching)</a:t>
            </a:r>
            <a:endParaRPr/>
          </a:p>
          <a:p>
            <a:pPr marL="457200" lvl="0" indent="-342900" algn="l" rtl="0">
              <a:lnSpc>
                <a:spcPct val="150000"/>
              </a:lnSpc>
              <a:spcBef>
                <a:spcPts val="0"/>
              </a:spcBef>
              <a:spcAft>
                <a:spcPts val="0"/>
              </a:spcAft>
              <a:buSzPts val="1800"/>
              <a:buChar char="●"/>
            </a:pPr>
            <a:r>
              <a:rPr lang="en"/>
              <a:t>Performance Analyser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Hungarian Algorithm</a:t>
            </a:r>
            <a:endParaRPr/>
          </a:p>
        </p:txBody>
      </p:sp>
      <p:pic>
        <p:nvPicPr>
          <p:cNvPr id="141" name="Google Shape;141;p25"/>
          <p:cNvPicPr preferRelativeResize="0"/>
          <p:nvPr/>
        </p:nvPicPr>
        <p:blipFill>
          <a:blip r:embed="rId3">
            <a:alphaModFix/>
          </a:blip>
          <a:stretch>
            <a:fillRect/>
          </a:stretch>
        </p:blipFill>
        <p:spPr>
          <a:xfrm>
            <a:off x="4831375" y="50925"/>
            <a:ext cx="4246376" cy="5041649"/>
          </a:xfrm>
          <a:prstGeom prst="rect">
            <a:avLst/>
          </a:prstGeom>
          <a:noFill/>
          <a:ln>
            <a:noFill/>
          </a:ln>
        </p:spPr>
      </p:pic>
      <p:pic>
        <p:nvPicPr>
          <p:cNvPr id="142" name="Google Shape;142;p25"/>
          <p:cNvPicPr preferRelativeResize="0"/>
          <p:nvPr/>
        </p:nvPicPr>
        <p:blipFill>
          <a:blip r:embed="rId4">
            <a:alphaModFix/>
          </a:blip>
          <a:stretch>
            <a:fillRect/>
          </a:stretch>
        </p:blipFill>
        <p:spPr>
          <a:xfrm>
            <a:off x="212225" y="2231927"/>
            <a:ext cx="4443475" cy="18997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457200" lvl="0" indent="0" algn="l" rtl="0">
              <a:lnSpc>
                <a:spcPct val="150000"/>
              </a:lnSpc>
              <a:spcBef>
                <a:spcPts val="0"/>
              </a:spcBef>
              <a:spcAft>
                <a:spcPts val="1600"/>
              </a:spcAft>
              <a:buNone/>
            </a:pPr>
            <a:r>
              <a:rPr lang="en" sz="1800">
                <a:latin typeface="Roboto"/>
                <a:ea typeface="Roboto"/>
                <a:cs typeface="Roboto"/>
                <a:sym typeface="Roboto"/>
              </a:rPr>
              <a:t>Resource Allocator </a:t>
            </a:r>
            <a:endParaRPr sz="1800">
              <a:latin typeface="Roboto"/>
              <a:ea typeface="Roboto"/>
              <a:cs typeface="Roboto"/>
              <a:sym typeface="Roboto"/>
            </a:endParaRPr>
          </a:p>
        </p:txBody>
      </p:sp>
      <p:sp>
        <p:nvSpPr>
          <p:cNvPr id="148" name="Google Shape;148;p2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 Allocator is UI application for finding Minimum Bipartite Matching.</a:t>
            </a:r>
            <a:endParaRPr/>
          </a:p>
          <a:p>
            <a:pPr marL="0" lvl="0" indent="0" algn="l" rtl="0">
              <a:spcBef>
                <a:spcPts val="1600"/>
              </a:spcBef>
              <a:spcAft>
                <a:spcPts val="1600"/>
              </a:spcAft>
              <a:buNone/>
            </a:pPr>
            <a:endParaRPr/>
          </a:p>
        </p:txBody>
      </p:sp>
      <p:pic>
        <p:nvPicPr>
          <p:cNvPr id="149" name="Google Shape;149;p26"/>
          <p:cNvPicPr preferRelativeResize="0"/>
          <p:nvPr/>
        </p:nvPicPr>
        <p:blipFill>
          <a:blip r:embed="rId3">
            <a:alphaModFix/>
          </a:blip>
          <a:stretch>
            <a:fillRect/>
          </a:stretch>
        </p:blipFill>
        <p:spPr>
          <a:xfrm>
            <a:off x="509750" y="1867650"/>
            <a:ext cx="5610101" cy="2971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Performance Analyser</a:t>
            </a:r>
            <a:endParaRPr/>
          </a:p>
        </p:txBody>
      </p:sp>
      <p:sp>
        <p:nvSpPr>
          <p:cNvPr id="155" name="Google Shape;155;p2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Performance Analyser is a console application that compares execution between serial and parallel implementation.</a:t>
            </a:r>
            <a:endParaRPr/>
          </a:p>
          <a:p>
            <a:pPr marL="0" lvl="0" indent="0" algn="l" rtl="0">
              <a:spcBef>
                <a:spcPts val="1600"/>
              </a:spcBef>
              <a:spcAft>
                <a:spcPts val="1600"/>
              </a:spcAft>
              <a:buNone/>
            </a:pPr>
            <a:endParaRPr/>
          </a:p>
        </p:txBody>
      </p:sp>
      <p:pic>
        <p:nvPicPr>
          <p:cNvPr id="156" name="Google Shape;156;p27"/>
          <p:cNvPicPr preferRelativeResize="0"/>
          <p:nvPr/>
        </p:nvPicPr>
        <p:blipFill>
          <a:blip r:embed="rId3">
            <a:alphaModFix/>
          </a:blip>
          <a:stretch>
            <a:fillRect/>
          </a:stretch>
        </p:blipFill>
        <p:spPr>
          <a:xfrm>
            <a:off x="474925" y="2186175"/>
            <a:ext cx="4576600" cy="2554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Parallel Hungarian Algorithm Results</a:t>
            </a:r>
            <a:endParaRPr/>
          </a:p>
        </p:txBody>
      </p:sp>
      <p:sp>
        <p:nvSpPr>
          <p:cNvPr id="162" name="Google Shape;162;p2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3" name="Google Shape;163;p28"/>
          <p:cNvPicPr preferRelativeResize="0"/>
          <p:nvPr/>
        </p:nvPicPr>
        <p:blipFill>
          <a:blip r:embed="rId3">
            <a:alphaModFix/>
          </a:blip>
          <a:stretch>
            <a:fillRect/>
          </a:stretch>
        </p:blipFill>
        <p:spPr>
          <a:xfrm>
            <a:off x="214200" y="1093201"/>
            <a:ext cx="8594874" cy="3567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Analyses</a:t>
            </a:r>
            <a:endParaRPr/>
          </a:p>
        </p:txBody>
      </p:sp>
      <p:sp>
        <p:nvSpPr>
          <p:cNvPr id="169" name="Google Shape;169;p2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Below are the analyses for running Hungarian Parallel implementation:</a:t>
            </a:r>
            <a:endParaRPr/>
          </a:p>
          <a:p>
            <a:pPr marL="457200" lvl="0" indent="-342900" algn="l" rtl="0">
              <a:spcBef>
                <a:spcPts val="0"/>
              </a:spcBef>
              <a:spcAft>
                <a:spcPts val="0"/>
              </a:spcAft>
              <a:buSzPts val="1800"/>
              <a:buChar char="●"/>
            </a:pPr>
            <a:r>
              <a:rPr lang="en"/>
              <a:t>Max Memory used:12.2 MB.</a:t>
            </a:r>
            <a:endParaRPr/>
          </a:p>
          <a:p>
            <a:pPr marL="457200" lvl="0" indent="-342900" algn="l" rtl="0">
              <a:spcBef>
                <a:spcPts val="0"/>
              </a:spcBef>
              <a:spcAft>
                <a:spcPts val="0"/>
              </a:spcAft>
              <a:buSzPts val="1800"/>
              <a:buChar char="●"/>
            </a:pPr>
            <a:r>
              <a:rPr lang="en"/>
              <a:t>Max CPU:100%</a:t>
            </a:r>
            <a:endParaRPr/>
          </a:p>
          <a:p>
            <a:pPr marL="0" lvl="0" indent="0" algn="l" rtl="0">
              <a:spcBef>
                <a:spcPts val="0"/>
              </a:spcBef>
              <a:spcAft>
                <a:spcPts val="1600"/>
              </a:spcAft>
              <a:buNone/>
            </a:pPr>
            <a:endParaRPr/>
          </a:p>
        </p:txBody>
      </p:sp>
      <p:pic>
        <p:nvPicPr>
          <p:cNvPr id="170" name="Google Shape;170;p29"/>
          <p:cNvPicPr preferRelativeResize="0"/>
          <p:nvPr/>
        </p:nvPicPr>
        <p:blipFill>
          <a:blip r:embed="rId3">
            <a:alphaModFix/>
          </a:blip>
          <a:stretch>
            <a:fillRect/>
          </a:stretch>
        </p:blipFill>
        <p:spPr>
          <a:xfrm>
            <a:off x="693350" y="2724048"/>
            <a:ext cx="6791850" cy="1877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Analyses :CPU Usage</a:t>
            </a:r>
            <a:endParaRPr/>
          </a:p>
        </p:txBody>
      </p:sp>
      <p:sp>
        <p:nvSpPr>
          <p:cNvPr id="176" name="Google Shape;176;p3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Below are the CPU usage by functions:</a:t>
            </a:r>
            <a:endParaRPr/>
          </a:p>
          <a:p>
            <a:pPr marL="0" lvl="0" indent="0" algn="l" rtl="0">
              <a:spcBef>
                <a:spcPts val="0"/>
              </a:spcBef>
              <a:spcAft>
                <a:spcPts val="0"/>
              </a:spcAft>
              <a:buNone/>
            </a:pPr>
            <a:r>
              <a:rPr lang="en"/>
              <a:t>CoverZeros() is taking more CPU unit compared to rest of the core functions.</a:t>
            </a:r>
            <a:endParaRPr/>
          </a:p>
        </p:txBody>
      </p:sp>
      <p:pic>
        <p:nvPicPr>
          <p:cNvPr id="177" name="Google Shape;177;p30"/>
          <p:cNvPicPr preferRelativeResize="0"/>
          <p:nvPr/>
        </p:nvPicPr>
        <p:blipFill>
          <a:blip r:embed="rId3">
            <a:alphaModFix/>
          </a:blip>
          <a:stretch>
            <a:fillRect/>
          </a:stretch>
        </p:blipFill>
        <p:spPr>
          <a:xfrm>
            <a:off x="502775" y="2221550"/>
            <a:ext cx="5801025" cy="2561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Demo</a:t>
            </a:r>
            <a:endParaRPr/>
          </a:p>
        </p:txBody>
      </p:sp>
      <p:sp>
        <p:nvSpPr>
          <p:cNvPr id="183" name="Google Shape;183;p3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Assignment Problem</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assignment problem is a common software problem that assigns each “agent” to a “task” (with at most 1 agent per task) to minimize cost, or to maximize profit. </a:t>
            </a:r>
            <a:endParaRPr/>
          </a:p>
          <a:p>
            <a:pPr marL="457200" lvl="0" indent="-342900" algn="l" rtl="0">
              <a:spcBef>
                <a:spcPts val="0"/>
              </a:spcBef>
              <a:spcAft>
                <a:spcPts val="0"/>
              </a:spcAft>
              <a:buSzPts val="1800"/>
              <a:buChar char="●"/>
            </a:pPr>
            <a:r>
              <a:rPr lang="en"/>
              <a:t>There are several algorithms that can solve the Assignment Problem, but the most widespread and common solution is the Hungarian Algorithm.</a:t>
            </a:r>
            <a:endParaRPr/>
          </a:p>
          <a:p>
            <a:pPr marL="457200" lvl="0" indent="-342900" algn="l" rtl="0">
              <a:spcBef>
                <a:spcPts val="0"/>
              </a:spcBef>
              <a:spcAft>
                <a:spcPts val="0"/>
              </a:spcAft>
              <a:buSzPts val="1800"/>
              <a:buChar char="●"/>
            </a:pPr>
            <a:r>
              <a:rPr lang="en"/>
              <a:t>It can also be used to find the most optimal weighted path in a bipartite graph</a:t>
            </a:r>
            <a:endParaRPr/>
          </a:p>
          <a:p>
            <a:pPr marL="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Questions?</a:t>
            </a:r>
            <a:endParaRPr/>
          </a:p>
        </p:txBody>
      </p:sp>
      <p:sp>
        <p:nvSpPr>
          <p:cNvPr id="189" name="Google Shape;189;p3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History</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The Hungarian method is a combinatorial optimization algorithm that solves the assignment problem in polynomial time .</a:t>
            </a:r>
            <a:endParaRPr/>
          </a:p>
          <a:p>
            <a:pPr marL="457200" lvl="0" indent="-342900" algn="l" rtl="0">
              <a:spcBef>
                <a:spcPts val="1600"/>
              </a:spcBef>
              <a:spcAft>
                <a:spcPts val="0"/>
              </a:spcAft>
              <a:buSzPts val="1800"/>
              <a:buChar char="●"/>
            </a:pPr>
            <a:r>
              <a:rPr lang="en"/>
              <a:t>It was developed and published in 1955 by Harold Kuhn.</a:t>
            </a:r>
            <a:endParaRPr/>
          </a:p>
          <a:p>
            <a:pPr marL="457200" lvl="0" indent="-342900" algn="l" rtl="0">
              <a:spcBef>
                <a:spcPts val="0"/>
              </a:spcBef>
              <a:spcAft>
                <a:spcPts val="0"/>
              </a:spcAft>
              <a:buSzPts val="1800"/>
              <a:buChar char="●"/>
            </a:pPr>
            <a:r>
              <a:rPr lang="en"/>
              <a:t>He gave the name "Hungarian method".</a:t>
            </a:r>
            <a:endParaRPr/>
          </a:p>
          <a:p>
            <a:pPr marL="457200" lvl="0" indent="-342900" algn="l" rtl="0">
              <a:spcBef>
                <a:spcPts val="0"/>
              </a:spcBef>
              <a:spcAft>
                <a:spcPts val="0"/>
              </a:spcAft>
              <a:buSzPts val="1800"/>
              <a:buChar char="●"/>
            </a:pPr>
            <a:r>
              <a:rPr lang="en"/>
              <a:t>Algorithm was largely based on the earlier works of two Hungarian mathematicians: Dénes Kőnig and Jenő Egerváry.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Hungarian Algorithm - part 1</a:t>
            </a:r>
            <a:endParaRPr/>
          </a:p>
        </p:txBody>
      </p:sp>
      <p:sp>
        <p:nvSpPr>
          <p:cNvPr id="82" name="Google Shape;82;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(Preparation) - Normalize &amp; Invert</a:t>
            </a:r>
            <a:endParaRPr/>
          </a:p>
          <a:p>
            <a:pPr marL="914400" lvl="1" indent="-317500" algn="l" rtl="0">
              <a:spcBef>
                <a:spcPts val="0"/>
              </a:spcBef>
              <a:spcAft>
                <a:spcPts val="0"/>
              </a:spcAft>
              <a:buSzPts val="1400"/>
              <a:buAutoNum type="alphaLcPeriod"/>
            </a:pPr>
            <a:r>
              <a:rPr lang="en"/>
              <a:t>If given an unbalanced n*m matrix, add columns or rows containing the maximum value so that it is a square matrix</a:t>
            </a:r>
            <a:endParaRPr/>
          </a:p>
          <a:p>
            <a:pPr marL="914400" lvl="1" indent="-317500" algn="l" rtl="0">
              <a:spcBef>
                <a:spcPts val="0"/>
              </a:spcBef>
              <a:spcAft>
                <a:spcPts val="0"/>
              </a:spcAft>
              <a:buSzPts val="1400"/>
              <a:buAutoNum type="alphaLcPeriod"/>
            </a:pPr>
            <a:r>
              <a:rPr lang="en"/>
              <a:t>If finding the maximum total value (i.e. “profit” instead of the minimum “cost”), multiply every value in the matrix by -1</a:t>
            </a:r>
            <a:endParaRPr/>
          </a:p>
          <a:p>
            <a:pPr marL="457200" lvl="0" indent="-342900" algn="l" rtl="0">
              <a:spcBef>
                <a:spcPts val="0"/>
              </a:spcBef>
              <a:spcAft>
                <a:spcPts val="0"/>
              </a:spcAft>
              <a:buSzPts val="1800"/>
              <a:buAutoNum type="arabicPeriod"/>
            </a:pPr>
            <a:r>
              <a:rPr lang="en"/>
              <a:t>Subtract the row’s minimum from every value in the row for every row.</a:t>
            </a:r>
            <a:endParaRPr/>
          </a:p>
          <a:p>
            <a:pPr marL="457200" lvl="0" indent="-342900" algn="l" rtl="0">
              <a:spcBef>
                <a:spcPts val="0"/>
              </a:spcBef>
              <a:spcAft>
                <a:spcPts val="0"/>
              </a:spcAft>
              <a:buSzPts val="1800"/>
              <a:buAutoNum type="arabicPeriod"/>
            </a:pPr>
            <a:r>
              <a:rPr lang="en"/>
              <a:t>Subtract the column’s minimum from every value in the column for every column.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Hungarian Algorithm - part 2</a:t>
            </a:r>
            <a:endParaRPr/>
          </a:p>
        </p:txBody>
      </p:sp>
      <p:sp>
        <p:nvSpPr>
          <p:cNvPr id="88" name="Google Shape;88;p17"/>
          <p:cNvSpPr txBox="1">
            <a:spLocks noGrp="1"/>
          </p:cNvSpPr>
          <p:nvPr>
            <p:ph type="body" idx="1"/>
          </p:nvPr>
        </p:nvSpPr>
        <p:spPr>
          <a:xfrm>
            <a:off x="387900" y="1489824"/>
            <a:ext cx="8368200" cy="3078900"/>
          </a:xfrm>
          <a:prstGeom prst="rect">
            <a:avLst/>
          </a:prstGeom>
        </p:spPr>
        <p:txBody>
          <a:bodyPr spcFirstLastPara="1" wrap="square" lIns="91425" tIns="91425" rIns="91425" bIns="0" anchor="t" anchorCtr="0">
            <a:noAutofit/>
          </a:bodyPr>
          <a:lstStyle/>
          <a:p>
            <a:pPr marL="0" lvl="0" indent="0" algn="l" rtl="0">
              <a:lnSpc>
                <a:spcPct val="100000"/>
              </a:lnSpc>
              <a:spcBef>
                <a:spcPts val="0"/>
              </a:spcBef>
              <a:spcAft>
                <a:spcPts val="0"/>
              </a:spcAft>
              <a:buNone/>
            </a:pPr>
            <a:r>
              <a:rPr lang="en" sz="1600"/>
              <a:t>4. Find the minimum number of horizontal/vertical lines that would cover all the zeros in the matrix.</a:t>
            </a:r>
            <a:endParaRPr sz="1600"/>
          </a:p>
          <a:p>
            <a:pPr marL="0" lvl="0" indent="0" algn="l" rtl="0">
              <a:lnSpc>
                <a:spcPct val="100000"/>
              </a:lnSpc>
              <a:spcBef>
                <a:spcPts val="1600"/>
              </a:spcBef>
              <a:spcAft>
                <a:spcPts val="0"/>
              </a:spcAft>
              <a:buNone/>
            </a:pPr>
            <a:r>
              <a:rPr lang="en" sz="1600"/>
              <a:t>5. If the number of covering lines &lt; n, Reduce to generate more zeros.</a:t>
            </a:r>
            <a:endParaRPr sz="1600"/>
          </a:p>
          <a:p>
            <a:pPr marL="457200" lvl="0" indent="-330200" algn="l" rtl="0">
              <a:lnSpc>
                <a:spcPct val="100000"/>
              </a:lnSpc>
              <a:spcBef>
                <a:spcPts val="1600"/>
              </a:spcBef>
              <a:spcAft>
                <a:spcPts val="0"/>
              </a:spcAft>
              <a:buSzPts val="1600"/>
              <a:buChar char="●"/>
            </a:pPr>
            <a:r>
              <a:rPr lang="en" sz="1600"/>
              <a:t>Find the minimum “uncovered” value</a:t>
            </a:r>
            <a:endParaRPr sz="1600"/>
          </a:p>
          <a:p>
            <a:pPr marL="457200" lvl="0" indent="-330200" algn="l" rtl="0">
              <a:lnSpc>
                <a:spcPct val="100000"/>
              </a:lnSpc>
              <a:spcBef>
                <a:spcPts val="0"/>
              </a:spcBef>
              <a:spcAft>
                <a:spcPts val="0"/>
              </a:spcAft>
              <a:buSzPts val="1600"/>
              <a:buChar char="●"/>
            </a:pPr>
            <a:r>
              <a:rPr lang="en" sz="1600"/>
              <a:t>subtract the minimum value from all uncovered numbers</a:t>
            </a:r>
            <a:endParaRPr sz="1600"/>
          </a:p>
          <a:p>
            <a:pPr marL="457200" lvl="0" indent="-330200" algn="l" rtl="0">
              <a:lnSpc>
                <a:spcPct val="100000"/>
              </a:lnSpc>
              <a:spcBef>
                <a:spcPts val="0"/>
              </a:spcBef>
              <a:spcAft>
                <a:spcPts val="0"/>
              </a:spcAft>
              <a:buSzPts val="1600"/>
              <a:buChar char="●"/>
            </a:pPr>
            <a:r>
              <a:rPr lang="en" sz="1600"/>
              <a:t>Add that minimum value to any intersecting “covered” numbers, the numbers that are covered by 2 lines (one horizontal one vertical)</a:t>
            </a:r>
            <a:endParaRPr sz="1600"/>
          </a:p>
          <a:p>
            <a:pPr marL="457200" lvl="0" indent="-330200" algn="l" rtl="0">
              <a:lnSpc>
                <a:spcPct val="100000"/>
              </a:lnSpc>
              <a:spcBef>
                <a:spcPts val="0"/>
              </a:spcBef>
              <a:spcAft>
                <a:spcPts val="0"/>
              </a:spcAft>
              <a:buSzPts val="1600"/>
              <a:buChar char="●"/>
            </a:pPr>
            <a:r>
              <a:rPr lang="en" sz="1600"/>
              <a:t>Repeat steps 4-5 until the number of covering lines == n.</a:t>
            </a:r>
            <a:endParaRPr sz="1600"/>
          </a:p>
          <a:p>
            <a:pPr marL="0" lvl="0" indent="0" algn="l" rtl="0">
              <a:lnSpc>
                <a:spcPct val="100000"/>
              </a:lnSpc>
              <a:spcBef>
                <a:spcPts val="1600"/>
              </a:spcBef>
              <a:spcAft>
                <a:spcPts val="1600"/>
              </a:spcAft>
              <a:buNone/>
            </a:pPr>
            <a:r>
              <a:rPr lang="en" sz="1600"/>
              <a:t>6. Choose n zeros that uniquely covers every row and column. </a:t>
            </a:r>
            <a:br>
              <a:rPr lang="en" sz="1600"/>
            </a:br>
            <a:r>
              <a:rPr lang="en" sz="1600"/>
              <a:t>(use their row/column location with the original input matrix to get total cost/profit).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 Row Reduction</a:t>
            </a:r>
            <a:endParaRPr/>
          </a:p>
        </p:txBody>
      </p:sp>
      <p:sp>
        <p:nvSpPr>
          <p:cNvPr id="94" name="Google Shape;94;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30	25	</a:t>
            </a:r>
            <a:r>
              <a:rPr lang="en" b="1" dirty="0">
                <a:solidFill>
                  <a:schemeClr val="tx2">
                    <a:lumMod val="10000"/>
                  </a:schemeClr>
                </a:solidFill>
                <a:highlight>
                  <a:srgbClr val="FFFF00"/>
                </a:highlight>
              </a:rPr>
              <a:t>10</a:t>
            </a:r>
            <a:r>
              <a:rPr lang="en" dirty="0"/>
              <a:t>		10		20	15	0</a:t>
            </a:r>
            <a:endParaRPr dirty="0"/>
          </a:p>
          <a:p>
            <a:pPr marL="0" lvl="0" indent="0" algn="l" rtl="0">
              <a:spcBef>
                <a:spcPts val="1600"/>
              </a:spcBef>
              <a:spcAft>
                <a:spcPts val="0"/>
              </a:spcAft>
              <a:buNone/>
            </a:pPr>
            <a:r>
              <a:rPr lang="en" dirty="0"/>
              <a:t>15	</a:t>
            </a:r>
            <a:r>
              <a:rPr lang="en" b="1" dirty="0">
                <a:solidFill>
                  <a:schemeClr val="tx2">
                    <a:lumMod val="10000"/>
                  </a:schemeClr>
                </a:solidFill>
                <a:highlight>
                  <a:srgbClr val="FFFF00"/>
                </a:highlight>
              </a:rPr>
              <a:t>10</a:t>
            </a:r>
            <a:r>
              <a:rPr lang="en" dirty="0"/>
              <a:t>	20 	-	10 	=	5	0	10</a:t>
            </a:r>
            <a:endParaRPr dirty="0"/>
          </a:p>
          <a:p>
            <a:pPr marL="0" lvl="0" indent="0" algn="l" rtl="0">
              <a:spcBef>
                <a:spcPts val="1600"/>
              </a:spcBef>
              <a:spcAft>
                <a:spcPts val="1600"/>
              </a:spcAft>
              <a:buNone/>
            </a:pPr>
            <a:r>
              <a:rPr lang="en" dirty="0"/>
              <a:t>25	20	</a:t>
            </a:r>
            <a:r>
              <a:rPr lang="en" b="1" dirty="0">
                <a:solidFill>
                  <a:schemeClr val="tx2">
                    <a:lumMod val="10000"/>
                  </a:schemeClr>
                </a:solidFill>
                <a:highlight>
                  <a:srgbClr val="FFFF00"/>
                </a:highlight>
              </a:rPr>
              <a:t>15</a:t>
            </a:r>
            <a:r>
              <a:rPr lang="en" dirty="0">
                <a:solidFill>
                  <a:schemeClr val="tx2">
                    <a:lumMod val="10000"/>
                  </a:schemeClr>
                </a:solidFill>
                <a:highlight>
                  <a:srgbClr val="FFFF00"/>
                </a:highlight>
              </a:rPr>
              <a:t> </a:t>
            </a:r>
            <a:r>
              <a:rPr lang="en" dirty="0"/>
              <a:t>		15		10	5	0</a:t>
            </a:r>
            <a:br>
              <a:rPr lang="en" dirty="0"/>
            </a:br>
            <a:br>
              <a:rPr lang="en" dirty="0"/>
            </a:br>
            <a:br>
              <a:rPr lang="en" dirty="0"/>
            </a:br>
            <a:r>
              <a:rPr lang="en" dirty="0"/>
              <a:t>(In Step 1,  it’s an n*n matrix so no “normalization”. We’re also finding the minimum total value so we don’t need to invert the matrix)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 Column Reduction</a:t>
            </a:r>
            <a:endParaRPr/>
          </a:p>
        </p:txBody>
      </p:sp>
      <p:sp>
        <p:nvSpPr>
          <p:cNvPr id="100" name="Google Shape;100;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20	15	</a:t>
            </a:r>
            <a:r>
              <a:rPr lang="en" b="1" dirty="0">
                <a:solidFill>
                  <a:schemeClr val="tx2">
                    <a:lumMod val="10000"/>
                  </a:schemeClr>
                </a:solidFill>
                <a:highlight>
                  <a:srgbClr val="FFFF00"/>
                </a:highlight>
              </a:rPr>
              <a:t>0</a:t>
            </a:r>
            <a:r>
              <a:rPr lang="en" dirty="0"/>
              <a:t>			15	15	0</a:t>
            </a:r>
            <a:endParaRPr dirty="0"/>
          </a:p>
          <a:p>
            <a:pPr marL="0" lvl="0" indent="0" algn="l" rtl="0">
              <a:spcBef>
                <a:spcPts val="1600"/>
              </a:spcBef>
              <a:spcAft>
                <a:spcPts val="0"/>
              </a:spcAft>
              <a:buNone/>
            </a:pPr>
            <a:r>
              <a:rPr lang="en" b="1" dirty="0">
                <a:solidFill>
                  <a:schemeClr val="tx2">
                    <a:lumMod val="10000"/>
                  </a:schemeClr>
                </a:solidFill>
                <a:highlight>
                  <a:srgbClr val="FFFF00"/>
                </a:highlight>
              </a:rPr>
              <a:t>5</a:t>
            </a:r>
            <a:r>
              <a:rPr lang="en" dirty="0"/>
              <a:t>	</a:t>
            </a:r>
            <a:r>
              <a:rPr lang="en" b="1" dirty="0">
                <a:solidFill>
                  <a:schemeClr val="tx2">
                    <a:lumMod val="10000"/>
                  </a:schemeClr>
                </a:solidFill>
                <a:highlight>
                  <a:srgbClr val="FFFF00"/>
                </a:highlight>
              </a:rPr>
              <a:t>0</a:t>
            </a:r>
            <a:r>
              <a:rPr lang="en" dirty="0"/>
              <a:t>	10	</a:t>
            </a:r>
            <a:r>
              <a:rPr lang="en" dirty="0">
                <a:sym typeface="Wingdings" panose="05000000000000000000" pitchFamily="2" charset="2"/>
              </a:rPr>
              <a:t>=</a:t>
            </a:r>
            <a:r>
              <a:rPr lang="en" dirty="0"/>
              <a:t>		0	0	10</a:t>
            </a:r>
            <a:endParaRPr dirty="0"/>
          </a:p>
          <a:p>
            <a:pPr marL="0" lvl="0" indent="0" algn="l" rtl="0">
              <a:spcBef>
                <a:spcPts val="1600"/>
              </a:spcBef>
              <a:spcAft>
                <a:spcPts val="0"/>
              </a:spcAft>
              <a:buNone/>
            </a:pPr>
            <a:r>
              <a:rPr lang="en" dirty="0"/>
              <a:t>10	5	0			5	0	0</a:t>
            </a:r>
            <a:endParaRPr dirty="0"/>
          </a:p>
          <a:p>
            <a:pPr marL="0" lvl="0" indent="0" algn="l" rtl="0">
              <a:spcBef>
                <a:spcPts val="1600"/>
              </a:spcBef>
              <a:spcAft>
                <a:spcPts val="0"/>
              </a:spcAft>
              <a:buNone/>
            </a:pPr>
            <a:r>
              <a:rPr lang="en" dirty="0"/>
              <a:t>	-</a:t>
            </a:r>
            <a:endParaRPr dirty="0"/>
          </a:p>
          <a:p>
            <a:pPr marL="0" lvl="0" indent="0" algn="l" rtl="0">
              <a:spcBef>
                <a:spcPts val="1600"/>
              </a:spcBef>
              <a:spcAft>
                <a:spcPts val="0"/>
              </a:spcAft>
              <a:buNone/>
            </a:pPr>
            <a:r>
              <a:rPr lang="en" dirty="0"/>
              <a:t>5 	0	0</a:t>
            </a:r>
            <a:endParaRPr dirty="0"/>
          </a:p>
          <a:p>
            <a:pPr marL="0" lvl="0" indent="0" algn="l" rtl="0">
              <a:spcBef>
                <a:spcPts val="160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3FBA07-7D56-4DB6-A4E8-CE54B115685C}"/>
              </a:ext>
            </a:extLst>
          </p:cNvPr>
          <p:cNvSpPr>
            <a:spLocks noGrp="1"/>
          </p:cNvSpPr>
          <p:nvPr>
            <p:ph type="body" idx="1"/>
          </p:nvPr>
        </p:nvSpPr>
        <p:spPr/>
        <p:txBody>
          <a:bodyPr/>
          <a:lstStyle/>
          <a:p>
            <a:pPr marL="114300" indent="0">
              <a:buNone/>
            </a:pPr>
            <a:r>
              <a:rPr lang="en" dirty="0"/>
              <a:t>15	15	</a:t>
            </a:r>
            <a:r>
              <a:rPr lang="en" b="1" dirty="0">
                <a:solidFill>
                  <a:srgbClr val="000000"/>
                </a:solidFill>
              </a:rPr>
              <a:t>0		</a:t>
            </a:r>
            <a:r>
              <a:rPr lang="en" dirty="0">
                <a:solidFill>
                  <a:srgbClr val="000000"/>
                </a:solidFill>
              </a:rPr>
              <a:t> </a:t>
            </a:r>
            <a:r>
              <a:rPr lang="en" dirty="0">
                <a:solidFill>
                  <a:schemeClr val="tx1"/>
                </a:solidFill>
              </a:rPr>
              <a:t>10	10	0</a:t>
            </a:r>
          </a:p>
          <a:p>
            <a:pPr marL="114300" indent="0">
              <a:buNone/>
            </a:pPr>
            <a:r>
              <a:rPr lang="en" b="1" dirty="0">
                <a:solidFill>
                  <a:srgbClr val="000000"/>
                </a:solidFill>
              </a:rPr>
              <a:t>0	0	</a:t>
            </a:r>
            <a:r>
              <a:rPr lang="en" b="1" dirty="0">
                <a:solidFill>
                  <a:srgbClr val="000000"/>
                </a:solidFill>
                <a:highlight>
                  <a:srgbClr val="FFFF00"/>
                </a:highlight>
              </a:rPr>
              <a:t>10</a:t>
            </a:r>
            <a:r>
              <a:rPr lang="en" b="1" dirty="0">
                <a:solidFill>
                  <a:srgbClr val="000000"/>
                </a:solidFill>
              </a:rPr>
              <a:t>	</a:t>
            </a:r>
            <a:r>
              <a:rPr lang="en" b="1" dirty="0">
                <a:solidFill>
                  <a:schemeClr val="tx1"/>
                </a:solidFill>
                <a:sym typeface="Wingdings" panose="05000000000000000000" pitchFamily="2" charset="2"/>
              </a:rPr>
              <a:t></a:t>
            </a:r>
            <a:r>
              <a:rPr lang="en" b="1" dirty="0">
                <a:solidFill>
                  <a:srgbClr val="000000"/>
                </a:solidFill>
              </a:rPr>
              <a:t>	</a:t>
            </a:r>
            <a:r>
              <a:rPr lang="en" dirty="0">
                <a:solidFill>
                  <a:srgbClr val="000000"/>
                </a:solidFill>
              </a:rPr>
              <a:t> </a:t>
            </a:r>
            <a:r>
              <a:rPr lang="en" dirty="0">
                <a:solidFill>
                  <a:schemeClr val="tx1"/>
                </a:solidFill>
              </a:rPr>
              <a:t>0	0	15</a:t>
            </a:r>
          </a:p>
          <a:p>
            <a:pPr marL="114300" indent="0">
              <a:buNone/>
            </a:pPr>
            <a:r>
              <a:rPr lang="en" dirty="0"/>
              <a:t>5	5	</a:t>
            </a:r>
            <a:r>
              <a:rPr lang="en" b="1" dirty="0">
                <a:solidFill>
                  <a:srgbClr val="000000"/>
                </a:solidFill>
              </a:rPr>
              <a:t>0		</a:t>
            </a:r>
            <a:r>
              <a:rPr lang="en" dirty="0">
                <a:solidFill>
                  <a:schemeClr val="tx1"/>
                </a:solidFill>
              </a:rPr>
              <a:t> 0	0	0</a:t>
            </a:r>
          </a:p>
          <a:p>
            <a:pPr marL="114300" indent="0">
              <a:buNone/>
            </a:pPr>
            <a:r>
              <a:rPr lang="en" dirty="0">
                <a:solidFill>
                  <a:srgbClr val="FF0000"/>
                </a:solidFill>
              </a:rPr>
              <a:t>2 rows/columns			3 rows/columns</a:t>
            </a:r>
          </a:p>
          <a:p>
            <a:pPr marL="114300" indent="0">
              <a:buNone/>
            </a:pPr>
            <a:endParaRPr lang="en" dirty="0">
              <a:solidFill>
                <a:srgbClr val="000000"/>
              </a:solidFill>
            </a:endParaRPr>
          </a:p>
          <a:p>
            <a:pPr marL="0" lvl="0" indent="0" algn="l" rtl="0">
              <a:lnSpc>
                <a:spcPct val="100000"/>
              </a:lnSpc>
              <a:spcBef>
                <a:spcPts val="1600"/>
              </a:spcBef>
              <a:spcAft>
                <a:spcPts val="0"/>
              </a:spcAft>
              <a:buNone/>
            </a:pPr>
            <a:r>
              <a:rPr lang="en-US" dirty="0"/>
              <a:t>Minimum uncovered = 5</a:t>
            </a:r>
          </a:p>
          <a:p>
            <a:pPr marL="0" lvl="0" indent="0" algn="l" rtl="0">
              <a:lnSpc>
                <a:spcPct val="100000"/>
              </a:lnSpc>
              <a:spcBef>
                <a:spcPts val="1600"/>
              </a:spcBef>
              <a:spcAft>
                <a:spcPts val="0"/>
              </a:spcAft>
              <a:buNone/>
            </a:pPr>
            <a:r>
              <a:rPr lang="en-US" dirty="0"/>
              <a:t>Subtract minimum from all uncovered, add minimum to all intersections.</a:t>
            </a:r>
          </a:p>
          <a:p>
            <a:pPr marL="0" lvl="0" indent="0" algn="l" rtl="0">
              <a:lnSpc>
                <a:spcPct val="100000"/>
              </a:lnSpc>
              <a:spcBef>
                <a:spcPts val="1600"/>
              </a:spcBef>
              <a:spcAft>
                <a:spcPts val="1600"/>
              </a:spcAft>
              <a:buNone/>
            </a:pPr>
            <a:r>
              <a:rPr lang="en-US" dirty="0"/>
              <a:t>Repeat until # of lines == n (in this case n=3)</a:t>
            </a:r>
          </a:p>
          <a:p>
            <a:pPr marL="114300" indent="0">
              <a:buNone/>
            </a:pPr>
            <a:endParaRPr lang="en-US" dirty="0"/>
          </a:p>
        </p:txBody>
      </p:sp>
      <p:sp>
        <p:nvSpPr>
          <p:cNvPr id="4" name="Google Shape;110;p20">
            <a:extLst>
              <a:ext uri="{FF2B5EF4-FFF2-40B4-BE49-F238E27FC236}">
                <a16:creationId xmlns:a16="http://schemas.microsoft.com/office/drawing/2014/main" id="{38536CCD-5741-47FF-8707-6F4CAAC2AD56}"/>
              </a:ext>
            </a:extLst>
          </p:cNvPr>
          <p:cNvSpPr txBox="1">
            <a:spLocks noGrp="1"/>
          </p:cNvSpPr>
          <p:nvPr>
            <p:ph type="title"/>
          </p:nvPr>
        </p:nvSpPr>
        <p:spPr>
          <a:xfrm>
            <a:off x="387350" y="458788"/>
            <a:ext cx="8369300" cy="68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4) Cover Zeros &amp; 5) Shift Zeros</a:t>
            </a:r>
            <a:endParaRPr dirty="0"/>
          </a:p>
        </p:txBody>
      </p:sp>
      <p:sp>
        <p:nvSpPr>
          <p:cNvPr id="6" name="Rectangle 5">
            <a:extLst>
              <a:ext uri="{FF2B5EF4-FFF2-40B4-BE49-F238E27FC236}">
                <a16:creationId xmlns:a16="http://schemas.microsoft.com/office/drawing/2014/main" id="{917104F1-363B-4D8B-B3BE-43FBD1BB0166}"/>
              </a:ext>
            </a:extLst>
          </p:cNvPr>
          <p:cNvSpPr/>
          <p:nvPr/>
        </p:nvSpPr>
        <p:spPr>
          <a:xfrm>
            <a:off x="4157472" y="1584960"/>
            <a:ext cx="2218944" cy="304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A5B96C2-B71A-40E5-9B17-12C0EB38A7C3}"/>
              </a:ext>
            </a:extLst>
          </p:cNvPr>
          <p:cNvSpPr/>
          <p:nvPr/>
        </p:nvSpPr>
        <p:spPr>
          <a:xfrm>
            <a:off x="4157472" y="1909344"/>
            <a:ext cx="2218944" cy="304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DDAC3FB-D107-43D8-B644-BA8875A1E0BE}"/>
              </a:ext>
            </a:extLst>
          </p:cNvPr>
          <p:cNvSpPr/>
          <p:nvPr/>
        </p:nvSpPr>
        <p:spPr>
          <a:xfrm>
            <a:off x="4157472" y="2254580"/>
            <a:ext cx="2218944" cy="304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B47523-5105-44C5-A21F-6AA7B532F83B}"/>
              </a:ext>
            </a:extLst>
          </p:cNvPr>
          <p:cNvSpPr/>
          <p:nvPr/>
        </p:nvSpPr>
        <p:spPr>
          <a:xfrm>
            <a:off x="505968" y="1920368"/>
            <a:ext cx="2218944" cy="304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453EB98-EBDB-46C1-9F04-E51E1D7602BE}"/>
              </a:ext>
            </a:extLst>
          </p:cNvPr>
          <p:cNvSpPr/>
          <p:nvPr/>
        </p:nvSpPr>
        <p:spPr>
          <a:xfrm>
            <a:off x="2231136" y="1584960"/>
            <a:ext cx="353568" cy="9867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6917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body" idx="1"/>
          </p:nvPr>
        </p:nvSpPr>
        <p:spPr>
          <a:xfrm>
            <a:off x="387900" y="14539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10	10	</a:t>
            </a:r>
            <a:r>
              <a:rPr lang="en" b="1" dirty="0">
                <a:solidFill>
                  <a:srgbClr val="FF9900"/>
                </a:solidFill>
              </a:rPr>
              <a:t>0 				</a:t>
            </a:r>
            <a:r>
              <a:rPr lang="en" dirty="0"/>
              <a:t>30	25	</a:t>
            </a:r>
            <a:r>
              <a:rPr lang="en" dirty="0">
                <a:solidFill>
                  <a:srgbClr val="FF9900"/>
                </a:solidFill>
              </a:rPr>
              <a:t>10</a:t>
            </a:r>
            <a:endParaRPr b="1" u="sng" dirty="0">
              <a:solidFill>
                <a:srgbClr val="FF9900"/>
              </a:solidFill>
            </a:endParaRPr>
          </a:p>
          <a:p>
            <a:pPr marL="0" lvl="0" indent="0" algn="l" rtl="0">
              <a:spcBef>
                <a:spcPts val="1600"/>
              </a:spcBef>
              <a:spcAft>
                <a:spcPts val="0"/>
              </a:spcAft>
              <a:buNone/>
            </a:pPr>
            <a:r>
              <a:rPr lang="en" b="1" dirty="0">
                <a:solidFill>
                  <a:srgbClr val="FF0000"/>
                </a:solidFill>
              </a:rPr>
              <a:t>0</a:t>
            </a:r>
            <a:r>
              <a:rPr lang="en" dirty="0"/>
              <a:t>	</a:t>
            </a:r>
            <a:r>
              <a:rPr lang="en" dirty="0">
                <a:solidFill>
                  <a:srgbClr val="FFFF00"/>
                </a:solidFill>
              </a:rPr>
              <a:t>0</a:t>
            </a:r>
            <a:r>
              <a:rPr lang="en" dirty="0"/>
              <a:t>	15 		</a:t>
            </a:r>
            <a:r>
              <a:rPr lang="en" dirty="0">
                <a:sym typeface="Wingdings" panose="05000000000000000000" pitchFamily="2" charset="2"/>
              </a:rPr>
              <a:t></a:t>
            </a:r>
            <a:r>
              <a:rPr lang="en" dirty="0"/>
              <a:t> 		</a:t>
            </a:r>
            <a:r>
              <a:rPr lang="en" dirty="0">
                <a:solidFill>
                  <a:srgbClr val="FF0000"/>
                </a:solidFill>
              </a:rPr>
              <a:t>15</a:t>
            </a:r>
            <a:r>
              <a:rPr lang="en" dirty="0"/>
              <a:t>	</a:t>
            </a:r>
            <a:r>
              <a:rPr lang="en" dirty="0">
                <a:solidFill>
                  <a:srgbClr val="FFFF00"/>
                </a:solidFill>
              </a:rPr>
              <a:t>10</a:t>
            </a:r>
            <a:r>
              <a:rPr lang="en" dirty="0"/>
              <a:t>	20</a:t>
            </a:r>
            <a:endParaRPr dirty="0"/>
          </a:p>
          <a:p>
            <a:pPr marL="0" lvl="0" indent="0" algn="l" rtl="0">
              <a:spcBef>
                <a:spcPts val="1600"/>
              </a:spcBef>
              <a:spcAft>
                <a:spcPts val="0"/>
              </a:spcAft>
              <a:buNone/>
            </a:pPr>
            <a:r>
              <a:rPr lang="en" dirty="0">
                <a:solidFill>
                  <a:srgbClr val="FFFF00"/>
                </a:solidFill>
              </a:rPr>
              <a:t>0</a:t>
            </a:r>
            <a:r>
              <a:rPr lang="en" dirty="0"/>
              <a:t>	</a:t>
            </a:r>
            <a:r>
              <a:rPr lang="en" b="1" dirty="0">
                <a:solidFill>
                  <a:srgbClr val="FF0000"/>
                </a:solidFill>
              </a:rPr>
              <a:t>0</a:t>
            </a:r>
            <a:r>
              <a:rPr lang="en" dirty="0"/>
              <a:t>	0				</a:t>
            </a:r>
            <a:r>
              <a:rPr lang="en" dirty="0">
                <a:solidFill>
                  <a:srgbClr val="FFFF00"/>
                </a:solidFill>
              </a:rPr>
              <a:t>25</a:t>
            </a:r>
            <a:r>
              <a:rPr lang="en" dirty="0"/>
              <a:t>	</a:t>
            </a:r>
            <a:r>
              <a:rPr lang="en" dirty="0">
                <a:solidFill>
                  <a:srgbClr val="FF0000"/>
                </a:solidFill>
              </a:rPr>
              <a:t>20</a:t>
            </a:r>
            <a:r>
              <a:rPr lang="en" dirty="0"/>
              <a:t>	15</a:t>
            </a:r>
            <a:endParaRPr dirty="0"/>
          </a:p>
          <a:p>
            <a:pPr marL="0" lvl="0" indent="0" algn="l" rtl="0">
              <a:spcBef>
                <a:spcPts val="1600"/>
              </a:spcBef>
              <a:spcAft>
                <a:spcPts val="0"/>
              </a:spcAft>
              <a:buNone/>
            </a:pPr>
            <a:r>
              <a:rPr lang="en" dirty="0"/>
              <a:t>Choose a set of zeros that will uniquely cover all rows and columns</a:t>
            </a:r>
            <a:endParaRPr dirty="0"/>
          </a:p>
          <a:p>
            <a:pPr marL="0" lvl="0" indent="0" algn="l" rtl="0">
              <a:spcBef>
                <a:spcPts val="1600"/>
              </a:spcBef>
              <a:spcAft>
                <a:spcPts val="0"/>
              </a:spcAft>
              <a:buNone/>
            </a:pPr>
            <a:r>
              <a:rPr lang="en" dirty="0"/>
              <a:t>(if there are multiple, any would work). Use original matrix to get total cost</a:t>
            </a:r>
            <a:endParaRPr dirty="0"/>
          </a:p>
          <a:p>
            <a:pPr marL="0" lvl="0" indent="0" algn="l" rtl="0">
              <a:spcBef>
                <a:spcPts val="1600"/>
              </a:spcBef>
              <a:spcAft>
                <a:spcPts val="0"/>
              </a:spcAft>
              <a:buNone/>
            </a:pPr>
            <a:r>
              <a:rPr lang="en" dirty="0"/>
              <a:t>(0,2) + (1,0) + (2,1) 			(0,2) + (1,1) + (2,0)</a:t>
            </a:r>
            <a:endParaRPr dirty="0"/>
          </a:p>
          <a:p>
            <a:pPr marL="0" lvl="0" indent="0" algn="l" rtl="0">
              <a:spcBef>
                <a:spcPts val="1600"/>
              </a:spcBef>
              <a:spcAft>
                <a:spcPts val="1600"/>
              </a:spcAft>
              <a:buNone/>
            </a:pPr>
            <a:r>
              <a:rPr lang="en" dirty="0">
                <a:solidFill>
                  <a:srgbClr val="FF9900"/>
                </a:solidFill>
              </a:rPr>
              <a:t>10</a:t>
            </a:r>
            <a:r>
              <a:rPr lang="en" dirty="0"/>
              <a:t> 	 +   </a:t>
            </a:r>
            <a:r>
              <a:rPr lang="en" dirty="0">
                <a:solidFill>
                  <a:srgbClr val="FF0000"/>
                </a:solidFill>
              </a:rPr>
              <a:t>15</a:t>
            </a:r>
            <a:r>
              <a:rPr lang="en" dirty="0"/>
              <a:t>   +	    </a:t>
            </a:r>
            <a:r>
              <a:rPr lang="en" dirty="0">
                <a:solidFill>
                  <a:srgbClr val="FF0000"/>
                </a:solidFill>
              </a:rPr>
              <a:t>20</a:t>
            </a:r>
            <a:r>
              <a:rPr lang="en" dirty="0"/>
              <a:t> = 45 		</a:t>
            </a:r>
            <a:r>
              <a:rPr lang="en" dirty="0">
                <a:solidFill>
                  <a:srgbClr val="FF9900"/>
                </a:solidFill>
              </a:rPr>
              <a:t>10</a:t>
            </a:r>
            <a:r>
              <a:rPr lang="en" dirty="0"/>
              <a:t>	+    </a:t>
            </a:r>
            <a:r>
              <a:rPr lang="en" dirty="0">
                <a:solidFill>
                  <a:srgbClr val="FFFF00"/>
                </a:solidFill>
              </a:rPr>
              <a:t>10</a:t>
            </a:r>
            <a:r>
              <a:rPr lang="en" dirty="0"/>
              <a:t>   +   </a:t>
            </a:r>
            <a:r>
              <a:rPr lang="en" dirty="0">
                <a:solidFill>
                  <a:srgbClr val="FFFF00"/>
                </a:solidFill>
              </a:rPr>
              <a:t>25</a:t>
            </a:r>
            <a:r>
              <a:rPr lang="en" dirty="0"/>
              <a:t>	= 45</a:t>
            </a:r>
            <a:endParaRPr dirty="0"/>
          </a:p>
        </p:txBody>
      </p:sp>
      <p:sp>
        <p:nvSpPr>
          <p:cNvPr id="117" name="Google Shape;117;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6) Choose solution</a:t>
            </a: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1008</Words>
  <Application>Microsoft Office PowerPoint</Application>
  <PresentationFormat>On-screen Show (16:9)</PresentationFormat>
  <Paragraphs>79</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Roboto Slab</vt:lpstr>
      <vt:lpstr>Roboto</vt:lpstr>
      <vt:lpstr>Courier New</vt:lpstr>
      <vt:lpstr>Arial</vt:lpstr>
      <vt:lpstr>Marina</vt:lpstr>
      <vt:lpstr>Parallel Algorithms for the Assignment Problem</vt:lpstr>
      <vt:lpstr>The Assignment Problem</vt:lpstr>
      <vt:lpstr>History</vt:lpstr>
      <vt:lpstr>The Hungarian Algorithm - part 1</vt:lpstr>
      <vt:lpstr>The Hungarian Algorithm - part 2</vt:lpstr>
      <vt:lpstr>2) Row Reduction</vt:lpstr>
      <vt:lpstr>3) Column Reduction</vt:lpstr>
      <vt:lpstr>4) Cover Zeros &amp; 5) Shift Zeros</vt:lpstr>
      <vt:lpstr>6) Choose solution</vt:lpstr>
      <vt:lpstr>Parallelizing Hungarian Algorithm</vt:lpstr>
      <vt:lpstr>Implementation</vt:lpstr>
      <vt:lpstr>Applications </vt:lpstr>
      <vt:lpstr>Hungarian Algorithm</vt:lpstr>
      <vt:lpstr>Resource Allocator </vt:lpstr>
      <vt:lpstr>Performance Analyser</vt:lpstr>
      <vt:lpstr>Parallel Hungarian Algorithm Results</vt:lpstr>
      <vt:lpstr>Analyses</vt:lpstr>
      <vt:lpstr>Analyses :CPU Usage</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Algorithms for the Assignment Problem</dc:title>
  <cp:lastModifiedBy>Divalerio, Mark A</cp:lastModifiedBy>
  <cp:revision>5</cp:revision>
  <dcterms:modified xsi:type="dcterms:W3CDTF">2020-08-12T23:15:23Z</dcterms:modified>
</cp:coreProperties>
</file>