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60" r:id="rId8"/>
    <p:sldId id="267" r:id="rId9"/>
    <p:sldId id="268" r:id="rId10"/>
    <p:sldId id="262" r:id="rId11"/>
    <p:sldId id="271" r:id="rId12"/>
    <p:sldId id="266" r:id="rId13"/>
    <p:sldId id="270" r:id="rId14"/>
    <p:sldId id="276" r:id="rId15"/>
    <p:sldId id="277" r:id="rId16"/>
    <p:sldId id="269" r:id="rId17"/>
    <p:sldId id="278" r:id="rId18"/>
    <p:sldId id="265" r:id="rId19"/>
    <p:sldId id="272" r:id="rId20"/>
    <p:sldId id="275" r:id="rId21"/>
    <p:sldId id="274" r:id="rId22"/>
    <p:sldId id="27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6600"/>
    <a:srgbClr val="0B4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2" autoAdjust="0"/>
    <p:restoredTop sz="84877"/>
  </p:normalViewPr>
  <p:slideViewPr>
    <p:cSldViewPr snapToGrid="0">
      <p:cViewPr varScale="1">
        <p:scale>
          <a:sx n="94" d="100"/>
          <a:sy n="94" d="100"/>
        </p:scale>
        <p:origin x="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535E-F864-4BF1-B6FD-CF4BB8FE907D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780F7-D497-45C9-A16A-E9EB5D893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2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811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565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72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30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994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11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86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94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source: https://</a:t>
            </a:r>
            <a:r>
              <a:rPr lang="en-US" dirty="0" err="1"/>
              <a:t>gistbok.ucgis.org</a:t>
            </a:r>
            <a:r>
              <a:rPr lang="en-US" dirty="0"/>
              <a:t>/</a:t>
            </a:r>
            <a:r>
              <a:rPr lang="en-US" dirty="0" err="1"/>
              <a:t>bok</a:t>
            </a:r>
            <a:r>
              <a:rPr lang="en-US" dirty="0"/>
              <a:t>-topics/2020-quarter-04/geographically-weighted-regression-framework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4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85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36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https://gistbok.ucgis.org/bok-topics/2020-quarter-04/geographically-weighted-regression-framework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604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477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80F7-D497-45C9-A16A-E9EB5D89367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31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bout.openlibhums.org/2015/10/26/university-of-liverpool-joins-olh-lps-model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1907" y="1472829"/>
            <a:ext cx="10331532" cy="2357107"/>
          </a:xfrm>
        </p:spPr>
        <p:txBody>
          <a:bodyPr anchor="ctr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908" y="4393873"/>
            <a:ext cx="10331531" cy="1246910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9990" y="6363533"/>
            <a:ext cx="2041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B4293"/>
                </a:solidFill>
              </a:defRPr>
            </a:lvl1pPr>
          </a:lstStyle>
          <a:p>
            <a:r>
              <a:rPr lang="en-GB" dirty="0"/>
              <a:t>MSC HEALTH DATA SCIENCE</a:t>
            </a:r>
          </a:p>
        </p:txBody>
      </p:sp>
      <p:pic>
        <p:nvPicPr>
          <p:cNvPr id="8" name="Picture 7" descr="Image result for university of liverpool">
            <a:hlinkClick r:id="rId2"/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20102" r="3971" b="23763"/>
          <a:stretch/>
        </p:blipFill>
        <p:spPr bwMode="auto">
          <a:xfrm>
            <a:off x="602671" y="6204720"/>
            <a:ext cx="2008467" cy="5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5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0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02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9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7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9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8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95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66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372" y="200930"/>
            <a:ext cx="110707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73" y="1825625"/>
            <a:ext cx="11070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8443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4066" y="6371762"/>
            <a:ext cx="2041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B4293"/>
                </a:solidFill>
              </a:defRPr>
            </a:lvl1pPr>
          </a:lstStyle>
          <a:p>
            <a:r>
              <a:rPr lang="en-GB" dirty="0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1800" y="6352907"/>
            <a:ext cx="111034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|    </a:t>
            </a:r>
            <a:fld id="{FC59658C-DD7A-4587-BD02-DE6DA26F258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2993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68086" y="0"/>
            <a:ext cx="4571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3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206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9375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orient="horz" pos="4247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981" userDrawn="1">
          <p15:clr>
            <a:srgbClr val="F26B43"/>
          </p15:clr>
        </p15:guide>
        <p15:guide id="8" pos="98" userDrawn="1">
          <p15:clr>
            <a:srgbClr val="F26B43"/>
          </p15:clr>
        </p15:guide>
        <p15:guide id="9" pos="7537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4.0607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Geographically Weighted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Mark Green</a:t>
            </a:r>
          </a:p>
          <a:p>
            <a:r>
              <a:rPr lang="en-GB" dirty="0"/>
              <a:t>DASC507 – Advanced Biostatistics II</a:t>
            </a:r>
          </a:p>
          <a:p>
            <a:r>
              <a:rPr lang="en-GB" dirty="0"/>
              <a:t>Analysis Methods for Complex Data Structures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77268" y="6360929"/>
            <a:ext cx="4114800" cy="365125"/>
          </a:xfrm>
        </p:spPr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56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Geographically Weighted Regression (GWR)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81577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fit local regression models, we need to define the spatial kernel</a:t>
            </a:r>
          </a:p>
          <a:p>
            <a:r>
              <a:rPr lang="en-US" dirty="0"/>
              <a:t>Defines how to weight observations</a:t>
            </a:r>
          </a:p>
          <a:p>
            <a:r>
              <a:rPr lang="en-US" dirty="0"/>
              <a:t>Data located close to the data point being estimated are given greater importance -&gt; remember Tobler’s first law of Geography?</a:t>
            </a:r>
          </a:p>
          <a:p>
            <a:r>
              <a:rPr lang="en-US" dirty="0"/>
              <a:t>Need to define how weighting changes with distance</a:t>
            </a:r>
          </a:p>
          <a:p>
            <a:r>
              <a:rPr lang="en-US" dirty="0"/>
              <a:t>Weights sum to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DF942A-48FA-5B46-8946-B20B467F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308" y="1825625"/>
            <a:ext cx="3066349" cy="47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8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Geographically Weighted Regression (GWR)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41961-D99F-9741-9915-BFE4EBC76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373" y="1825625"/>
                <a:ext cx="1107077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There are loads of kernels out there, although the choice doesn’t always make a big difference in reality</a:t>
                </a:r>
              </a:p>
              <a:p>
                <a:r>
                  <a:rPr lang="en-US" dirty="0" err="1"/>
                  <a:t>Bisquare</a:t>
                </a:r>
                <a:r>
                  <a:rPr lang="en-US" dirty="0"/>
                  <a:t> </a:t>
                </a:r>
              </a:p>
              <a:p>
                <a:r>
                  <a:rPr lang="en-US" dirty="0" err="1"/>
                  <a:t>Epanechnikov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both		          and </a:t>
                </a:r>
                <a:r>
                  <a:rPr lang="en-US" i="1" dirty="0"/>
                  <a:t>z</a:t>
                </a:r>
                <a:r>
                  <a:rPr lang="en-US" dirty="0"/>
                  <a:t> = 0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&gt; </a:t>
                </a:r>
                <a:r>
                  <a:rPr lang="en-US" i="1" dirty="0"/>
                  <a:t>h</a:t>
                </a:r>
                <a:r>
                  <a:rPr lang="en-US" dirty="0"/>
                  <a:t> (i.e., cut point) 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observation being evaluated for inclusion,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location being modelled, </a:t>
                </a:r>
                <a:r>
                  <a:rPr lang="en-US" i="1" dirty="0"/>
                  <a:t>h</a:t>
                </a:r>
                <a:r>
                  <a:rPr lang="en-US" dirty="0"/>
                  <a:t> is bandwidth. </a:t>
                </a:r>
                <a:r>
                  <a:rPr lang="en-US" dirty="0" err="1"/>
                  <a:t>Tl;dr</a:t>
                </a:r>
                <a:r>
                  <a:rPr lang="en-US" dirty="0"/>
                  <a:t> distance between observations divided by max distance to select observations from.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41961-D99F-9741-9915-BFE4EBC76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373" y="1825625"/>
                <a:ext cx="11070770" cy="4351338"/>
              </a:xfrm>
              <a:blipFill>
                <a:blip r:embed="rId3"/>
                <a:stretch>
                  <a:fillRect l="-1156" t="-2241" r="-1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53E839-0A32-4E16-B9C2-82F95B391BF3}"/>
                  </a:ext>
                </a:extLst>
              </p:cNvPr>
              <p:cNvSpPr txBox="1"/>
              <p:nvPr/>
            </p:nvSpPr>
            <p:spPr>
              <a:xfrm>
                <a:off x="2541065" y="2745224"/>
                <a:ext cx="24658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53E839-0A32-4E16-B9C2-82F95B39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065" y="2745224"/>
                <a:ext cx="2465868" cy="369332"/>
              </a:xfrm>
              <a:prstGeom prst="rect">
                <a:avLst/>
              </a:prstGeom>
              <a:blipFill>
                <a:blip r:embed="rId4"/>
                <a:stretch>
                  <a:fillRect l="-1238" r="-743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61D15B-53F8-4173-A195-3A0FC1ECCB0A}"/>
                  </a:ext>
                </a:extLst>
              </p:cNvPr>
              <p:cNvSpPr txBox="1"/>
              <p:nvPr/>
            </p:nvSpPr>
            <p:spPr>
              <a:xfrm>
                <a:off x="3200400" y="3262867"/>
                <a:ext cx="21322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GB" sz="2400" i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61D15B-53F8-4173-A195-3A0FC1ECC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262867"/>
                <a:ext cx="213225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9168BB-BF1D-4971-9E36-51A476B470FD}"/>
                  </a:ext>
                </a:extLst>
              </p:cNvPr>
              <p:cNvSpPr txBox="1"/>
              <p:nvPr/>
            </p:nvSpPr>
            <p:spPr>
              <a:xfrm>
                <a:off x="2072495" y="3787555"/>
                <a:ext cx="21547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9168BB-BF1D-4971-9E36-51A476B47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495" y="3787555"/>
                <a:ext cx="2154757" cy="369332"/>
              </a:xfrm>
              <a:prstGeom prst="rect">
                <a:avLst/>
              </a:prstGeom>
              <a:blipFill>
                <a:blip r:embed="rId6"/>
                <a:stretch>
                  <a:fillRect l="-1700" t="-167213" r="-34561" b="-2508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18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Geographically Weighted Regression (GWR)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108291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Continuous / Gaussian approaches exist. For example</a:t>
            </a:r>
          </a:p>
          <a:p>
            <a:r>
              <a:rPr lang="en-US" dirty="0"/>
              <a:t>Infinite range </a:t>
            </a:r>
          </a:p>
          <a:p>
            <a:pPr marL="0" indent="0">
              <a:buNone/>
            </a:pPr>
            <a:r>
              <a:rPr lang="en-US" dirty="0"/>
              <a:t>These approaches may not have a cut-point and therefore all data points are used in model estimation (with far away points contributing very little).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3520B4-5C98-4C19-BAA0-C9DC2A642C98}"/>
                  </a:ext>
                </a:extLst>
              </p:cNvPr>
              <p:cNvSpPr txBox="1"/>
              <p:nvPr/>
            </p:nvSpPr>
            <p:spPr>
              <a:xfrm>
                <a:off x="3149873" y="2337734"/>
                <a:ext cx="25989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3520B4-5C98-4C19-BAA0-C9DC2A64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73" y="2337734"/>
                <a:ext cx="2598917" cy="369332"/>
              </a:xfrm>
              <a:prstGeom prst="rect">
                <a:avLst/>
              </a:prstGeom>
              <a:blipFill>
                <a:blip r:embed="rId3"/>
                <a:stretch>
                  <a:fillRect l="-1174" t="-167213" r="-24178" b="-2508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88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Geographically Weighted Regression (GWR)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must also select a bandwidth</a:t>
            </a:r>
          </a:p>
          <a:p>
            <a:r>
              <a:rPr lang="en-US" dirty="0"/>
              <a:t>Defines extent of observations to be considered for the local regression</a:t>
            </a:r>
          </a:p>
          <a:p>
            <a:r>
              <a:rPr lang="en-US" dirty="0"/>
              <a:t>Bandwidth defines the area to be covered</a:t>
            </a:r>
          </a:p>
          <a:p>
            <a:pPr lvl="1"/>
            <a:r>
              <a:rPr lang="en-US" dirty="0"/>
              <a:t>Fixed: same distance used for each regression</a:t>
            </a:r>
          </a:p>
          <a:p>
            <a:pPr lvl="1"/>
            <a:r>
              <a:rPr lang="en-US" dirty="0"/>
              <a:t>Adaptive: varying bandwidths are used for each regression, depending on local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13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53D55A-EC4D-D44A-B21D-E45EE6AD5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085" y="4068123"/>
            <a:ext cx="5798820" cy="27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0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Geographically Weighted Regression (GWR)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108291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Choice of bandwidth is more difficult to get right and can have a large impact on your results. Important trade off between</a:t>
            </a:r>
          </a:p>
          <a:p>
            <a:r>
              <a:rPr lang="en-US" dirty="0"/>
              <a:t>Bias</a:t>
            </a:r>
          </a:p>
          <a:p>
            <a:r>
              <a:rPr lang="en-US" dirty="0"/>
              <a:t>Variance</a:t>
            </a:r>
          </a:p>
          <a:p>
            <a:pPr marL="0" indent="0">
              <a:buNone/>
            </a:pPr>
            <a:r>
              <a:rPr lang="en-US" dirty="0"/>
              <a:t>Bandwidths need to be large enough to capture enough data to generate reliable estimates (precision depends on </a:t>
            </a:r>
            <a:r>
              <a:rPr lang="en-US" i="1" dirty="0"/>
              <a:t>n</a:t>
            </a:r>
            <a:r>
              <a:rPr lang="en-US" dirty="0"/>
              <a:t>), but not too large that estimates don’t reflect spatial patterns.</a:t>
            </a:r>
          </a:p>
          <a:p>
            <a:pPr marL="0" indent="0">
              <a:buNone/>
            </a:pPr>
            <a:r>
              <a:rPr lang="en-US" dirty="0"/>
              <a:t>Can be ‘optimized’ using rule-based approaches or cross-validation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41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Local multicollinearity can be problematic for local coefficients</a:t>
            </a:r>
          </a:p>
          <a:p>
            <a:r>
              <a:rPr lang="en-US" dirty="0"/>
              <a:t>Simulation studies suggest GWR cannot always detected underlying spatial patterns in data or find patterns when there are none</a:t>
            </a:r>
          </a:p>
          <a:p>
            <a:r>
              <a:rPr lang="en-US" dirty="0"/>
              <a:t>Difficulty in validating results/models (best as exploratory method)</a:t>
            </a:r>
          </a:p>
          <a:p>
            <a:r>
              <a:rPr lang="en-US" dirty="0"/>
              <a:t>Model results can be unstable and not always replicable with small samples sizes (try re-running the model in the practical again and again)</a:t>
            </a:r>
          </a:p>
          <a:p>
            <a:r>
              <a:rPr lang="en-US" dirty="0"/>
              <a:t>Bigger sample sizes help with robustness, but at the expense of computational time</a:t>
            </a:r>
          </a:p>
          <a:p>
            <a:r>
              <a:rPr lang="en-US" dirty="0"/>
              <a:t>Multivariate models can be difficulty to get enough data points with enough variability in characteristics at smaller bandwidths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88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4111315" cy="409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Kahul</a:t>
            </a:r>
            <a:r>
              <a:rPr lang="en-US" sz="2400" dirty="0"/>
              <a:t> et al. 2016. </a:t>
            </a:r>
            <a:r>
              <a:rPr lang="en-GB" sz="2400" dirty="0"/>
              <a:t>Do the risk factors for type 2 diabetes mellitus vary by location? A spatial analysis of health insurance claims in </a:t>
            </a:r>
            <a:r>
              <a:rPr lang="en-GB" sz="2400" dirty="0" err="1"/>
              <a:t>Northeastern</a:t>
            </a:r>
            <a:r>
              <a:rPr lang="en-GB" sz="2400" dirty="0"/>
              <a:t> Germany using kernel density estimation and geographically weighted regression. </a:t>
            </a:r>
            <a:r>
              <a:rPr lang="en-GB" sz="2400" i="1" dirty="0"/>
              <a:t>International Journal of Health </a:t>
            </a:r>
            <a:r>
              <a:rPr lang="en-GB" sz="2400" i="1" dirty="0" err="1"/>
              <a:t>Geographics</a:t>
            </a:r>
            <a:r>
              <a:rPr lang="en-GB" sz="2400" dirty="0"/>
              <a:t> </a:t>
            </a:r>
            <a:r>
              <a:rPr lang="en-GB" sz="2400" b="1" dirty="0"/>
              <a:t>15</a:t>
            </a:r>
            <a:r>
              <a:rPr lang="en-GB" sz="2400" dirty="0"/>
              <a:t>: 38.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16</a:t>
            </a:fld>
            <a:endParaRPr lang="en-GB"/>
          </a:p>
        </p:txBody>
      </p:sp>
      <p:pic>
        <p:nvPicPr>
          <p:cNvPr id="2050" name="Picture 2" descr="Fig. 1">
            <a:extLst>
              <a:ext uri="{FF2B5EF4-FFF2-40B4-BE49-F238E27FC236}">
                <a16:creationId xmlns:a16="http://schemas.microsoft.com/office/drawing/2014/main" id="{D3A9F6C5-5DF0-48E2-B9E0-724C8599A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302" y="1324291"/>
            <a:ext cx="6559841" cy="474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AAF4E2-F633-4027-9985-E94D4739BCC1}"/>
              </a:ext>
            </a:extLst>
          </p:cNvPr>
          <p:cNvCxnSpPr/>
          <p:nvPr/>
        </p:nvCxnSpPr>
        <p:spPr>
          <a:xfrm flipV="1">
            <a:off x="9838944" y="4279392"/>
            <a:ext cx="752856" cy="188976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32E9A58-3184-42E6-8F2F-4C42015F0681}"/>
              </a:ext>
            </a:extLst>
          </p:cNvPr>
          <p:cNvSpPr txBox="1">
            <a:spLocks/>
          </p:cNvSpPr>
          <p:nvPr/>
        </p:nvSpPr>
        <p:spPr>
          <a:xfrm>
            <a:off x="9353659" y="6240330"/>
            <a:ext cx="970570" cy="49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93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2400" dirty="0">
                <a:solidFill>
                  <a:srgbClr val="FFC000"/>
                </a:solidFill>
              </a:rPr>
              <a:t>Berlin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3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020" y="5537842"/>
            <a:ext cx="3867475" cy="588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Global OLS Regression model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17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EF3155-4BF7-4AE2-8F53-5244DAB5D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12830"/>
              </p:ext>
            </p:extLst>
          </p:nvPr>
        </p:nvGraphicFramePr>
        <p:xfrm>
          <a:off x="2766931" y="1560736"/>
          <a:ext cx="7118604" cy="3736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9317">
                  <a:extLst>
                    <a:ext uri="{9D8B030D-6E8A-4147-A177-3AD203B41FA5}">
                      <a16:colId xmlns:a16="http://schemas.microsoft.com/office/drawing/2014/main" val="1974235790"/>
                    </a:ext>
                  </a:extLst>
                </a:gridCol>
                <a:gridCol w="2136775">
                  <a:extLst>
                    <a:ext uri="{9D8B030D-6E8A-4147-A177-3AD203B41FA5}">
                      <a16:colId xmlns:a16="http://schemas.microsoft.com/office/drawing/2014/main" val="3816158354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2124080966"/>
                    </a:ext>
                  </a:extLst>
                </a:gridCol>
              </a:tblGrid>
              <a:tr h="301211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b="1" u="none" strike="noStrike" dirty="0">
                          <a:effectLst/>
                        </a:rPr>
                        <a:t>Variable</a:t>
                      </a:r>
                      <a:endParaRPr lang="en-GB" sz="2000" b="1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b="1" u="none" strike="noStrike" dirty="0">
                          <a:effectLst/>
                        </a:rPr>
                        <a:t>Coefficient</a:t>
                      </a:r>
                      <a:endParaRPr lang="en-GB" sz="2000" b="1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b="1" u="none" strike="noStrike" dirty="0">
                          <a:effectLst/>
                        </a:rPr>
                        <a:t>VIF</a:t>
                      </a:r>
                      <a:endParaRPr lang="en-GB" sz="2000" b="1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28485"/>
                  </a:ext>
                </a:extLst>
              </a:tr>
              <a:tr h="301211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Intercept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2.259540***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 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92028918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Persons aged 65–79 (%)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0.027251***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2000" u="none" strike="noStrike">
                          <a:effectLst/>
                        </a:rPr>
                        <a:t>1.656689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05395667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Persons aged 80 and older (%)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0.010704**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2000" u="none" strike="noStrike">
                          <a:effectLst/>
                        </a:rPr>
                        <a:t>1.650654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8063056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Unemployed persons aged 55–65 (%)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0.013354***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2000" u="none" strike="noStrike">
                          <a:effectLst/>
                        </a:rPr>
                        <a:t>2.593295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50361825"/>
                  </a:ext>
                </a:extLst>
              </a:tr>
              <a:tr h="382039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Employed persons (%)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−0.006181**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2000" u="none" strike="noStrike">
                          <a:effectLst/>
                        </a:rPr>
                        <a:t>1.602619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7275701"/>
                  </a:ext>
                </a:extLst>
              </a:tr>
              <a:tr h="361769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 dirty="0">
                          <a:effectLst/>
                        </a:rPr>
                        <a:t>Mean income tax</a:t>
                      </a:r>
                      <a:endParaRPr lang="en-GB" sz="2000" b="0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0.000780**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2000" u="none" strike="noStrike">
                          <a:effectLst/>
                        </a:rPr>
                        <a:t>2.272369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33593740"/>
                  </a:ext>
                </a:extLst>
              </a:tr>
              <a:tr h="344289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Non-married couples (%)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0.014524*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2000" u="none" strike="noStrike">
                          <a:effectLst/>
                        </a:rPr>
                        <a:t>1.45273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2310633"/>
                  </a:ext>
                </a:extLst>
              </a:tr>
              <a:tr h="301211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Adjusted R2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0.44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 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03485049"/>
                  </a:ext>
                </a:extLst>
              </a:tr>
              <a:tr h="301211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AICc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−313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 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14113326"/>
                  </a:ext>
                </a:extLst>
              </a:tr>
              <a:tr h="301211"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Global Moran’s I of residuals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000" u="none" strike="noStrike">
                          <a:effectLst/>
                        </a:rPr>
                        <a:t>I = 0.264 (p &lt; 0.001)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 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33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723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2391981"/>
            <a:ext cx="2575124" cy="263112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2400" dirty="0"/>
              <a:t>Comparing the effects of optimisation, kernel and bandwidth choices, as well as if model residuals remain spatially clustered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18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5F8DB8-D781-4C36-B8C6-617065175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08939"/>
              </p:ext>
            </p:extLst>
          </p:nvPr>
        </p:nvGraphicFramePr>
        <p:xfrm>
          <a:off x="3424262" y="1350104"/>
          <a:ext cx="8407585" cy="471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289">
                  <a:extLst>
                    <a:ext uri="{9D8B030D-6E8A-4147-A177-3AD203B41FA5}">
                      <a16:colId xmlns:a16="http://schemas.microsoft.com/office/drawing/2014/main" val="3088414902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187502904"/>
                    </a:ext>
                  </a:extLst>
                </a:gridCol>
                <a:gridCol w="1248537">
                  <a:extLst>
                    <a:ext uri="{9D8B030D-6E8A-4147-A177-3AD203B41FA5}">
                      <a16:colId xmlns:a16="http://schemas.microsoft.com/office/drawing/2014/main" val="2197094786"/>
                    </a:ext>
                  </a:extLst>
                </a:gridCol>
                <a:gridCol w="2292096">
                  <a:extLst>
                    <a:ext uri="{9D8B030D-6E8A-4147-A177-3AD203B41FA5}">
                      <a16:colId xmlns:a16="http://schemas.microsoft.com/office/drawing/2014/main" val="68196536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u="none" strike="noStrike" dirty="0">
                          <a:effectLst/>
                        </a:rPr>
                        <a:t>Model</a:t>
                      </a:r>
                      <a:endParaRPr lang="en-GB" sz="2000" b="1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u="none" strike="noStrike" dirty="0" err="1">
                          <a:effectLst/>
                        </a:rPr>
                        <a:t>AICc</a:t>
                      </a:r>
                      <a:endParaRPr lang="en-GB" sz="2000" b="1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u="none" strike="noStrike" dirty="0">
                          <a:effectLst/>
                        </a:rPr>
                        <a:t>Adjusted R</a:t>
                      </a:r>
                      <a:r>
                        <a:rPr lang="en-GB" sz="1200" b="1" u="none" strike="noStrike" dirty="0">
                          <a:effectLst/>
                        </a:rPr>
                        <a:t>2</a:t>
                      </a:r>
                      <a:endParaRPr lang="en-GB" sz="2000" b="1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u="none" strike="noStrike" dirty="0">
                          <a:effectLst/>
                        </a:rPr>
                        <a:t>Moran’s I of residuals</a:t>
                      </a:r>
                      <a:endParaRPr lang="en-GB" sz="2000" b="1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498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Adaptive, Gaussian, AICc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−347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0.51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 &lt; 0.001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390673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Adaptive, Gaussian, AIC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−347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0.51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 &lt; 0.001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208392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Adaptive, Gaussian, BIC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−315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0.44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 &lt; 0.001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448687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Adaptive, Gaussian, CV</a:t>
                      </a:r>
                      <a:endParaRPr lang="en-GB" sz="2000" b="0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−347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0.51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 &lt; 0.001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637754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Fixed, Gaussian, AICc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−385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0.62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 &lt; 0.05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889329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Fixed, Gaussian, AIC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−265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0.66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 &gt; 0.05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002309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Fixed, Gaussian, BIC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−316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0.44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 &lt; 0.001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318531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Fixed, Gaussian, CV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−370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0.64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 &gt; 0.05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896693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Adaptive, bi-square, AICc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−394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0.63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 &lt; 0.001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99439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effectLst/>
                        </a:rPr>
                        <a:t>Adaptive, bi-square, AIC</a:t>
                      </a:r>
                      <a:endParaRPr lang="en-GB" sz="2000" b="0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−374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0.66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 dirty="0">
                          <a:effectLst/>
                        </a:rPr>
                        <a:t>p &gt; 0.05</a:t>
                      </a:r>
                      <a:endParaRPr lang="en-GB" sz="2000" b="0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9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Adaptive, bi-square, BIC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−320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0.45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 &lt; 0.001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4137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Fixed, bi-square, AICc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−385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0.62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 &lt; 0.01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11502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Fixed, bi-square, AIC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40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0.68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p &gt; 0.05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675405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Fixed, bi-square, BIC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>
                          <a:effectLst/>
                        </a:rPr>
                        <a:t>−316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>
                          <a:effectLst/>
                        </a:rPr>
                        <a:t>0.44</a:t>
                      </a:r>
                      <a:endParaRPr lang="en-GB" sz="20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u="none" strike="noStrike" dirty="0">
                          <a:effectLst/>
                        </a:rPr>
                        <a:t>p &lt; 0.001</a:t>
                      </a:r>
                      <a:endParaRPr lang="en-GB" sz="2000" b="0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663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57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g. 2">
            <a:extLst>
              <a:ext uri="{FF2B5EF4-FFF2-40B4-BE49-F238E27FC236}">
                <a16:creationId xmlns:a16="http://schemas.microsoft.com/office/drawing/2014/main" id="{B32C7B8F-5875-4A76-8DF1-7CF20BD60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12" y="605644"/>
            <a:ext cx="7976616" cy="56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19</a:t>
            </a:fld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3E1A-7DB7-4512-BB55-D2351EC2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405" y="3273108"/>
            <a:ext cx="2041125" cy="8200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Mapping coefficients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22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– please not another recap</a:t>
            </a:r>
          </a:p>
          <a:p>
            <a:r>
              <a:rPr lang="en-US" dirty="0"/>
              <a:t>Spatial non-stationarity – why it matters</a:t>
            </a:r>
          </a:p>
          <a:p>
            <a:r>
              <a:rPr lang="en-US" dirty="0"/>
              <a:t>Geographically Weighted Regression (GWR)</a:t>
            </a:r>
          </a:p>
          <a:p>
            <a:pPr lvl="1"/>
            <a:r>
              <a:rPr lang="en-US" dirty="0"/>
              <a:t>Spatial kernel </a:t>
            </a:r>
          </a:p>
          <a:p>
            <a:pPr lvl="1"/>
            <a:r>
              <a:rPr lang="en-US" dirty="0"/>
              <a:t>Bandwidth</a:t>
            </a:r>
          </a:p>
          <a:p>
            <a:r>
              <a:rPr lang="en-US" dirty="0"/>
              <a:t>Criticisms</a:t>
            </a:r>
          </a:p>
          <a:p>
            <a:r>
              <a:rPr lang="en-US" dirty="0"/>
              <a:t>Case study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6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Brunsdon</a:t>
            </a:r>
            <a:r>
              <a:rPr lang="en-GB" dirty="0"/>
              <a:t>, C., Fotheringham, A. S., &amp; Charlton, M. E. (1996). "Geographically weighted regression: a method for exploring spatial </a:t>
            </a:r>
            <a:r>
              <a:rPr lang="en-GB" dirty="0" err="1"/>
              <a:t>nonstationarity</a:t>
            </a:r>
            <a:r>
              <a:rPr lang="en-GB" dirty="0"/>
              <a:t>". </a:t>
            </a:r>
            <a:r>
              <a:rPr lang="en-GB" i="1" dirty="0"/>
              <a:t>Geographical analysis</a:t>
            </a:r>
            <a:r>
              <a:rPr lang="en-GB" dirty="0"/>
              <a:t> </a:t>
            </a:r>
            <a:r>
              <a:rPr lang="en-GB" b="1" dirty="0"/>
              <a:t>28</a:t>
            </a:r>
            <a:r>
              <a:rPr lang="en-GB" dirty="0"/>
              <a:t>(4): 281-298.</a:t>
            </a:r>
          </a:p>
          <a:p>
            <a:r>
              <a:rPr lang="en-GB" dirty="0"/>
              <a:t>Comber, A., et al. (2020). The GWR route map: a guide to the informed application of Geographically Weighted Regression. </a:t>
            </a:r>
            <a:r>
              <a:rPr lang="en-GB" i="1" dirty="0" err="1"/>
              <a:t>arXiv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https://arxiv.org/abs/2004.06070</a:t>
            </a:r>
            <a:r>
              <a:rPr lang="en-GB" dirty="0"/>
              <a:t>. </a:t>
            </a:r>
          </a:p>
          <a:p>
            <a:r>
              <a:rPr lang="en-US" dirty="0" err="1"/>
              <a:t>Nakaya</a:t>
            </a:r>
            <a:r>
              <a:rPr lang="en-US" dirty="0"/>
              <a:t>, T., Fotheringham, A. S., </a:t>
            </a:r>
            <a:r>
              <a:rPr lang="en-US" dirty="0" err="1"/>
              <a:t>Brunsdon</a:t>
            </a:r>
            <a:r>
              <a:rPr lang="en-US" dirty="0"/>
              <a:t>, C., &amp; Charlton, M. (2005). "Geographically weighted Poisson regression for disease association mapping". </a:t>
            </a:r>
            <a:r>
              <a:rPr lang="en-US" i="1" dirty="0"/>
              <a:t>Statistics in medicine </a:t>
            </a:r>
            <a:r>
              <a:rPr lang="en-US" b="1" dirty="0"/>
              <a:t>24</a:t>
            </a:r>
            <a:r>
              <a:rPr lang="en-US" dirty="0"/>
              <a:t>(17): 2695-2717. </a:t>
            </a:r>
          </a:p>
          <a:p>
            <a:r>
              <a:rPr lang="en-GB" dirty="0" err="1"/>
              <a:t>Páez</a:t>
            </a:r>
            <a:r>
              <a:rPr lang="en-GB" dirty="0"/>
              <a:t>, A., Farber, S., &amp; Wheeler, D. (2011). "A simulation-based study of geographically weighted regression as a method for investigating spatially varying relationships". </a:t>
            </a:r>
            <a:r>
              <a:rPr lang="en-GB" i="1" dirty="0"/>
              <a:t>Environment and Planning A</a:t>
            </a:r>
            <a:r>
              <a:rPr lang="en-GB" dirty="0"/>
              <a:t> </a:t>
            </a:r>
            <a:r>
              <a:rPr lang="en-GB" b="1" dirty="0"/>
              <a:t>43</a:t>
            </a:r>
            <a:r>
              <a:rPr lang="en-GB" dirty="0"/>
              <a:t>(12): 2992-3010.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5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– please not another recap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ACA21C-46B3-43E4-B856-9F1B99B17C35}"/>
                  </a:ext>
                </a:extLst>
              </p:cNvPr>
              <p:cNvSpPr txBox="1"/>
              <p:nvPr/>
            </p:nvSpPr>
            <p:spPr>
              <a:xfrm>
                <a:off x="3224463" y="2971799"/>
                <a:ext cx="622032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6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60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6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600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6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6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60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ⅇ</m:t>
                      </m:r>
                    </m:oMath>
                  </m:oMathPara>
                </a14:m>
                <a:endParaRPr lang="en-GB" sz="6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ACA21C-46B3-43E4-B856-9F1B99B17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63" y="2971799"/>
                <a:ext cx="6220326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8093351-0031-4AB7-80C2-6F7402ADD4CD}"/>
              </a:ext>
            </a:extLst>
          </p:cNvPr>
          <p:cNvSpPr txBox="1"/>
          <p:nvPr/>
        </p:nvSpPr>
        <p:spPr>
          <a:xfrm>
            <a:off x="2675191" y="4418348"/>
            <a:ext cx="179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B0F0"/>
                </a:solidFill>
              </a:rPr>
              <a:t>Constant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85F069-0176-491F-ADE4-87F78D9F5F63}"/>
              </a:ext>
            </a:extLst>
          </p:cNvPr>
          <p:cNvSpPr txBox="1"/>
          <p:nvPr/>
        </p:nvSpPr>
        <p:spPr>
          <a:xfrm>
            <a:off x="1694736" y="1975062"/>
            <a:ext cx="3332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Outcome of interest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5F243-97BF-4B53-8332-4114434B448E}"/>
              </a:ext>
            </a:extLst>
          </p:cNvPr>
          <p:cNvSpPr txBox="1"/>
          <p:nvPr/>
        </p:nvSpPr>
        <p:spPr>
          <a:xfrm>
            <a:off x="7259053" y="1935686"/>
            <a:ext cx="361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92D050"/>
                </a:solidFill>
              </a:rPr>
              <a:t>Coefficient applied to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2C0B0-02D1-4318-81D9-F1E8DFF389A1}"/>
              </a:ext>
            </a:extLst>
          </p:cNvPr>
          <p:cNvSpPr txBox="1"/>
          <p:nvPr/>
        </p:nvSpPr>
        <p:spPr>
          <a:xfrm>
            <a:off x="7259053" y="4454443"/>
            <a:ext cx="3332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C000"/>
                </a:solidFill>
              </a:rPr>
              <a:t>Explanatory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6BDC3-C073-4EB0-9697-DE6970E37697}"/>
              </a:ext>
            </a:extLst>
          </p:cNvPr>
          <p:cNvSpPr txBox="1"/>
          <p:nvPr/>
        </p:nvSpPr>
        <p:spPr>
          <a:xfrm>
            <a:off x="5390146" y="5367446"/>
            <a:ext cx="188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Error term</a:t>
            </a:r>
          </a:p>
        </p:txBody>
      </p:sp>
    </p:spTree>
    <p:extLst>
      <p:ext uri="{BB962C8B-B14F-4D97-AF65-F5344CB8AC3E}">
        <p14:creationId xmlns:p14="http://schemas.microsoft.com/office/powerpoint/2010/main" val="318201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– please not another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Beta coefficients for explanatory variables give an ‘overall’ or ‘average’ association – helpful for describing an association</a:t>
            </a:r>
          </a:p>
          <a:p>
            <a:r>
              <a:rPr lang="en-US" dirty="0"/>
              <a:t>This assumes that the influence of a variable on an outcome is consistent across varying contexts</a:t>
            </a:r>
          </a:p>
          <a:p>
            <a:r>
              <a:rPr lang="en-US" dirty="0"/>
              <a:t>Parameters may not always be ‘stationary’, but may be non-stationary when capturing heterogenous patterns </a:t>
            </a:r>
          </a:p>
          <a:p>
            <a:r>
              <a:rPr lang="en-US" dirty="0"/>
              <a:t>Time-series is a common form of non-stationarity, as is spatial patterns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48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non-stationarity – why it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Conceptual reasons</a:t>
            </a:r>
          </a:p>
          <a:p>
            <a:r>
              <a:rPr lang="en-US" dirty="0"/>
              <a:t>A large body of literature shows that </a:t>
            </a:r>
            <a:r>
              <a:rPr lang="en-US" dirty="0" err="1"/>
              <a:t>neighbourhoods</a:t>
            </a:r>
            <a:r>
              <a:rPr lang="en-US" dirty="0"/>
              <a:t> matter for health (e.g., air quality, access to services)</a:t>
            </a:r>
          </a:p>
          <a:p>
            <a:r>
              <a:rPr lang="en-US" dirty="0" err="1"/>
              <a:t>Neighbourhoods</a:t>
            </a:r>
            <a:r>
              <a:rPr lang="en-US" dirty="0"/>
              <a:t> or places imprint local effects (e.g., resilience, community support, local resources, place-unique issues)</a:t>
            </a:r>
          </a:p>
          <a:p>
            <a:r>
              <a:rPr lang="en-US" dirty="0"/>
              <a:t>Context vs composition matters – but hard to separate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34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non-stationarity – why it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Methodological reasons</a:t>
            </a:r>
          </a:p>
          <a:p>
            <a:r>
              <a:rPr lang="en-US" dirty="0"/>
              <a:t>Global models cannot incorporate local differences between places easily</a:t>
            </a:r>
          </a:p>
          <a:p>
            <a:r>
              <a:rPr lang="en-US" dirty="0"/>
              <a:t>Local processes/effects/modifiers hard to measure</a:t>
            </a:r>
          </a:p>
          <a:p>
            <a:r>
              <a:rPr lang="en-US" dirty="0"/>
              <a:t>Non-stationarity may simply just be omitted variables (but still need to account for possibility)</a:t>
            </a:r>
          </a:p>
          <a:p>
            <a:r>
              <a:rPr lang="en-US" dirty="0"/>
              <a:t>Multi-level models might help but don’t acknowledge space explicitly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6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Geographically Weighted Regression (GWR)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of linear (OLS) regression model</a:t>
            </a:r>
          </a:p>
          <a:p>
            <a:r>
              <a:rPr lang="en-US" dirty="0"/>
              <a:t>Allows for spatially varying coefficients</a:t>
            </a:r>
          </a:p>
          <a:p>
            <a:r>
              <a:rPr lang="en-US" dirty="0"/>
              <a:t>Demonstrates how associations between explanatory variables to an outcome variable may differ by location both in strength of association and direction of relationship</a:t>
            </a:r>
          </a:p>
          <a:p>
            <a:r>
              <a:rPr lang="en-US" dirty="0"/>
              <a:t>Can be used for individual- and area-level data (must have spatial location for both)</a:t>
            </a:r>
          </a:p>
          <a:p>
            <a:r>
              <a:rPr lang="en-US" dirty="0"/>
              <a:t>A data-driven approach for estimating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7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Geographically Weighted Regression (GWR)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GWR works through:</a:t>
            </a:r>
          </a:p>
          <a:p>
            <a:r>
              <a:rPr lang="en-US" dirty="0"/>
              <a:t>For each observation (individual or area)</a:t>
            </a:r>
          </a:p>
          <a:p>
            <a:pPr lvl="1"/>
            <a:r>
              <a:rPr lang="en-US" dirty="0"/>
              <a:t>Select surrounding/</a:t>
            </a:r>
            <a:r>
              <a:rPr lang="en-US" dirty="0" err="1"/>
              <a:t>neighbouring</a:t>
            </a:r>
            <a:r>
              <a:rPr lang="en-US" dirty="0"/>
              <a:t> observations based on a search window</a:t>
            </a:r>
          </a:p>
          <a:p>
            <a:pPr lvl="1"/>
            <a:r>
              <a:rPr lang="en-US" dirty="0"/>
              <a:t>Run a regression model on just these observations (local regression model)</a:t>
            </a:r>
          </a:p>
          <a:p>
            <a:r>
              <a:rPr lang="en-US" dirty="0"/>
              <a:t>Repeat process for each data point (i.e., n regression models are run)</a:t>
            </a:r>
          </a:p>
          <a:p>
            <a:r>
              <a:rPr lang="en-US" dirty="0"/>
              <a:t>Compare to global regression model of all data points</a:t>
            </a:r>
          </a:p>
          <a:p>
            <a:r>
              <a:rPr lang="en-US" dirty="0"/>
              <a:t>Plot regression coefficients</a:t>
            </a:r>
          </a:p>
          <a:p>
            <a:r>
              <a:rPr lang="en-US" dirty="0"/>
              <a:t>Smile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07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7D29-81B1-9F46-B29E-5C764D4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Geographically Weighted Regression (GWR)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1961-D99F-9741-9915-BFE4EBC7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modified OLS equation becomes: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i</a:t>
            </a:r>
            <a:r>
              <a:rPr lang="en-US" dirty="0"/>
              <a:t> is observation and </a:t>
            </a:r>
            <a:r>
              <a:rPr lang="en-US" i="1" dirty="0"/>
              <a:t>u</a:t>
            </a:r>
            <a:r>
              <a:rPr lang="en-US" dirty="0"/>
              <a:t> is ‘conditioned on place’ (vector of co-ordinates). To estimate </a:t>
            </a:r>
            <a:r>
              <a:rPr lang="el-GR" dirty="0"/>
              <a:t>β</a:t>
            </a:r>
            <a:r>
              <a:rPr lang="en-GB" dirty="0"/>
              <a:t>, we use this magic: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W</a:t>
            </a:r>
            <a:r>
              <a:rPr lang="en-US" dirty="0"/>
              <a:t> is our spatial weights again. This is similar to a weighted least squares global model (just conditioned on location)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9B4A-E4AE-5C41-9992-7398D67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448F-DDD8-0B44-81DF-7D20B88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5012C2-B10E-450F-ABC4-34D12D3B8D33}"/>
                  </a:ext>
                </a:extLst>
              </p:cNvPr>
              <p:cNvSpPr txBox="1"/>
              <p:nvPr/>
            </p:nvSpPr>
            <p:spPr>
              <a:xfrm>
                <a:off x="3133381" y="2515614"/>
                <a:ext cx="64495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GB" sz="3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GB" sz="3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5012C2-B10E-450F-ABC4-34D12D3B8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381" y="2515614"/>
                <a:ext cx="644956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9AD1DA-66CC-40E6-A380-1B008705DB8B}"/>
                  </a:ext>
                </a:extLst>
              </p:cNvPr>
              <p:cNvSpPr/>
              <p:nvPr/>
            </p:nvSpPr>
            <p:spPr>
              <a:xfrm>
                <a:off x="2901733" y="4415034"/>
                <a:ext cx="6912864" cy="676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600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6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sz="36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GB" sz="36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360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3600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9AD1DA-66CC-40E6-A380-1B008705D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733" y="4415034"/>
                <a:ext cx="6912864" cy="676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02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DE993500-4F5A-4F59-8D29-AC2FA3CE855E}" vid="{B7ADD650-C45A-4E3D-AD67-7651637473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1F4E58CBCC0448916BB5FB19201A7" ma:contentTypeVersion="10" ma:contentTypeDescription="Create a new document." ma:contentTypeScope="" ma:versionID="7e55c49bd108978945170f69bd4dd670">
  <xsd:schema xmlns:xsd="http://www.w3.org/2001/XMLSchema" xmlns:xs="http://www.w3.org/2001/XMLSchema" xmlns:p="http://schemas.microsoft.com/office/2006/metadata/properties" xmlns:ns2="c29a5688-f1e7-4470-bb07-d76cc423784a" targetNamespace="http://schemas.microsoft.com/office/2006/metadata/properties" ma:root="true" ma:fieldsID="b0bde8dde8ea800fb1b3f30baafc9e1b" ns2:_="">
    <xsd:import namespace="c29a5688-f1e7-4470-bb07-d76cc42378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a5688-f1e7-4470-bb07-d76cc42378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4E741E-D328-4373-A4F1-9154BB35C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73584A-6B4A-462D-8EC3-3949B48C4697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c29a5688-f1e7-4470-bb07-d76cc423784a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DD0CF7A-3719-45F8-89ED-95EF198581C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29a5688-f1e7-4470-bb07-d76cc423784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MScHDStemplate2</Template>
  <TotalTime>472</TotalTime>
  <Words>1415</Words>
  <Application>Microsoft Macintosh PowerPoint</Application>
  <PresentationFormat>Widescreen</PresentationFormat>
  <Paragraphs>261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Segoe UI</vt:lpstr>
      <vt:lpstr>Wingdings</vt:lpstr>
      <vt:lpstr>Office Theme</vt:lpstr>
      <vt:lpstr>Geographically Weighted Regression</vt:lpstr>
      <vt:lpstr>Outline</vt:lpstr>
      <vt:lpstr>Linear regression – please not another recap</vt:lpstr>
      <vt:lpstr>Linear regression – please not another recap</vt:lpstr>
      <vt:lpstr>Spatial non-stationarity – why it matters</vt:lpstr>
      <vt:lpstr>Spatial non-stationarity – why it matters</vt:lpstr>
      <vt:lpstr>Geographically Weighted Regression (GWR)</vt:lpstr>
      <vt:lpstr>Geographically Weighted Regression (GWR)</vt:lpstr>
      <vt:lpstr>Geographically Weighted Regression (GWR)</vt:lpstr>
      <vt:lpstr>Geographically Weighted Regression (GWR)</vt:lpstr>
      <vt:lpstr>Geographically Weighted Regression (GWR)</vt:lpstr>
      <vt:lpstr>Geographically Weighted Regression (GWR)</vt:lpstr>
      <vt:lpstr>Geographically Weighted Regression (GWR)</vt:lpstr>
      <vt:lpstr>Geographically Weighted Regression (GWR)</vt:lpstr>
      <vt:lpstr>Criticisms</vt:lpstr>
      <vt:lpstr>Case Study</vt:lpstr>
      <vt:lpstr>Case Study</vt:lpstr>
      <vt:lpstr>Case Study</vt:lpstr>
      <vt:lpstr>Case Study</vt:lpstr>
      <vt:lpstr>Further reading</vt:lpstr>
    </vt:vector>
  </TitlesOfParts>
  <Company>The University of Liverpool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Regression</dc:title>
  <dc:creator>Green, Mark</dc:creator>
  <cp:lastModifiedBy>Green, Mark</cp:lastModifiedBy>
  <cp:revision>36</cp:revision>
  <dcterms:created xsi:type="dcterms:W3CDTF">2021-09-27T08:40:53Z</dcterms:created>
  <dcterms:modified xsi:type="dcterms:W3CDTF">2021-10-07T13:39:28Z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0x010100F701F4E58CBCC0448916BB5FB19201A7</vt:lpwstr>
  </property>
</Properties>
</file>