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9" r:id="rId7"/>
    <p:sldId id="258" r:id="rId8"/>
    <p:sldId id="260" r:id="rId9"/>
    <p:sldId id="263" r:id="rId10"/>
    <p:sldId id="266" r:id="rId11"/>
    <p:sldId id="262" r:id="rId12"/>
    <p:sldId id="270" r:id="rId13"/>
    <p:sldId id="273" r:id="rId14"/>
    <p:sldId id="272" r:id="rId15"/>
    <p:sldId id="274" r:id="rId16"/>
    <p:sldId id="275" r:id="rId17"/>
    <p:sldId id="271" r:id="rId18"/>
    <p:sldId id="264" r:id="rId19"/>
    <p:sldId id="267" r:id="rId20"/>
    <p:sldId id="269" r:id="rId21"/>
    <p:sldId id="268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6600"/>
    <a:srgbClr val="0B4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 autoAdjust="0"/>
    <p:restoredTop sz="79784"/>
  </p:normalViewPr>
  <p:slideViewPr>
    <p:cSldViewPr snapToGrid="0">
      <p:cViewPr varScale="1">
        <p:scale>
          <a:sx n="88" d="100"/>
          <a:sy n="88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535E-F864-4BF1-B6FD-CF4BB8FE907D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780F7-D497-45C9-A16A-E9EB5D893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2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959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87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63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59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056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243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91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71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bout.openlibhums.org/2015/10/26/university-of-liverpool-joins-olh-lps-model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1907" y="1472829"/>
            <a:ext cx="10331532" cy="2357107"/>
          </a:xfrm>
        </p:spPr>
        <p:txBody>
          <a:bodyPr anchor="ctr"/>
          <a:lstStyle>
            <a:lvl1pPr algn="ctr"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908" y="4393873"/>
            <a:ext cx="10331531" cy="1246910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9990" y="6363533"/>
            <a:ext cx="2041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B4293"/>
                </a:solidFill>
              </a:defRPr>
            </a:lvl1pPr>
          </a:lstStyle>
          <a:p>
            <a:r>
              <a:rPr lang="en-GB" dirty="0"/>
              <a:t>MSC HEALTH DATA SCIENCE</a:t>
            </a:r>
          </a:p>
        </p:txBody>
      </p:sp>
      <p:pic>
        <p:nvPicPr>
          <p:cNvPr id="8" name="Picture 7" descr="Image result for university of liverpool">
            <a:hlinkClick r:id="rId2"/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18" t="20102" r="3971" b="23763"/>
          <a:stretch/>
        </p:blipFill>
        <p:spPr bwMode="auto">
          <a:xfrm>
            <a:off x="602671" y="6204720"/>
            <a:ext cx="2008467" cy="5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75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60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02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9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37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9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38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95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9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66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372" y="200930"/>
            <a:ext cx="110707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73" y="1825625"/>
            <a:ext cx="11070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68443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4066" y="6371762"/>
            <a:ext cx="2041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B4293"/>
                </a:solidFill>
              </a:defRPr>
            </a:lvl1pPr>
          </a:lstStyle>
          <a:p>
            <a:r>
              <a:rPr lang="en-GB" dirty="0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1800" y="6352907"/>
            <a:ext cx="111034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|    </a:t>
            </a:r>
            <a:fld id="{FC59658C-DD7A-4587-BD02-DE6DA26F258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2993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468086" y="0"/>
            <a:ext cx="4571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3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206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9375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orient="horz" pos="4247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981" userDrawn="1">
          <p15:clr>
            <a:srgbClr val="F26B43"/>
          </p15:clr>
        </p15:guide>
        <p15:guide id="8" pos="98" userDrawn="1">
          <p15:clr>
            <a:srgbClr val="F26B43"/>
          </p15:clr>
        </p15:guide>
        <p15:guide id="9" pos="7537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healthplace.2019.10225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eographicdata.science/book/notebooks/11_regression.html" TargetMode="External"/><Relationship Id="rId2" Type="http://schemas.openxmlformats.org/officeDocument/2006/relationships/hyperlink" Target="https://doi.org/10.1111/j.1574-0862.2002.tb00120.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Spatial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Mark Green</a:t>
            </a:r>
          </a:p>
          <a:p>
            <a:r>
              <a:rPr lang="en-GB" dirty="0"/>
              <a:t>DASC507 – Advanced Biostatistics II</a:t>
            </a:r>
          </a:p>
          <a:p>
            <a:r>
              <a:rPr lang="en-GB" dirty="0"/>
              <a:t>Analysis Methods for Complex Data Structures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577268" y="6360929"/>
            <a:ext cx="4114800" cy="365125"/>
          </a:xfrm>
        </p:spPr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56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regression – spatial lag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41961-D99F-9741-9915-BFE4EBC76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SAR Model - Spatial </a:t>
                </a:r>
                <a:r>
                  <a:rPr lang="en-US" dirty="0" err="1"/>
                  <a:t>AutoRegressive</a:t>
                </a:r>
                <a:r>
                  <a:rPr lang="en-US" dirty="0"/>
                  <a:t> model: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 we extend the OLS equation by adding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Wy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:r>
                  <a:rPr lang="en-US" i="1" dirty="0"/>
                  <a:t>W</a:t>
                </a:r>
                <a:r>
                  <a:rPr lang="en-US" dirty="0"/>
                  <a:t> is the spatial weight and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</m:oMath>
                </a14:m>
                <a:r>
                  <a:rPr lang="en-US" dirty="0"/>
                  <a:t> is the spatially lagged correlation to our outcome variable </a:t>
                </a:r>
                <a:r>
                  <a:rPr lang="en-US" i="1" dirty="0"/>
                  <a:t>y.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:r>
                  <a:rPr lang="en-US" i="1" dirty="0"/>
                  <a:t>y</a:t>
                </a:r>
                <a:r>
                  <a:rPr lang="en-US" dirty="0"/>
                  <a:t> is now on both sides of the equation, we violate the exogeneity assumption of OLS.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41961-D99F-9741-9915-BFE4EBC76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7" t="-2632" r="-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28251C-0A8F-5C4B-8F83-8DBA115C453F}"/>
                  </a:ext>
                </a:extLst>
              </p:cNvPr>
              <p:cNvSpPr txBox="1"/>
              <p:nvPr/>
            </p:nvSpPr>
            <p:spPr>
              <a:xfrm>
                <a:off x="4487997" y="2485098"/>
                <a:ext cx="335816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m:rPr>
                        <m:nor/>
                      </m:rPr>
                      <a:rPr lang="en-GB" sz="3600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Wy</m:t>
                    </m:r>
                    <m:r>
                      <m:rPr>
                        <m:nor/>
                      </m:rPr>
                      <a:rPr lang="en-GB" sz="3600" b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600" i="1" dirty="0"/>
                      <m:t>+</m:t>
                    </m:r>
                    <m:r>
                      <a:rPr lang="en-GB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3600" dirty="0"/>
                  <a:t>X</a:t>
                </a:r>
                <a:r>
                  <a:rPr lang="en-US" sz="3600" i="1" dirty="0"/>
                  <a:t> + 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28251C-0A8F-5C4B-8F83-8DBA115C4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997" y="2485098"/>
                <a:ext cx="3358163" cy="553998"/>
              </a:xfrm>
              <a:prstGeom prst="rect">
                <a:avLst/>
              </a:prstGeom>
              <a:blipFill>
                <a:blip r:embed="rId4"/>
                <a:stretch>
                  <a:fillRect l="-4511" t="-25000" r="-639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22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regression – spatial lag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Interpreting spatially lagged coefficients requires caution</a:t>
            </a:r>
          </a:p>
          <a:p>
            <a:r>
              <a:rPr lang="en-US" dirty="0"/>
              <a:t>Direct effects – the immediate association (or effect) of an explanatory variable on an outcome</a:t>
            </a:r>
          </a:p>
          <a:p>
            <a:r>
              <a:rPr lang="en-GB" dirty="0"/>
              <a:t>Indirect effects represent how variables in surrounding areas influence an outcome</a:t>
            </a:r>
            <a:endParaRPr lang="en-US" dirty="0"/>
          </a:p>
          <a:p>
            <a:r>
              <a:rPr lang="en-US" dirty="0"/>
              <a:t>Direct effect + indirect effect = total effect -&gt; need to consider both effects to get the full picture of how processes act</a:t>
            </a:r>
          </a:p>
          <a:p>
            <a:r>
              <a:rPr lang="en-US" dirty="0"/>
              <a:t>To get standard errors and p-values, need to use simulations rather than estimate directly (unlike SLX model)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25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regression – spatial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41961-D99F-9741-9915-BFE4EBC76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SEM - Spatial Error Model: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extend the OLS equation by changing our error term. Here, we define </a:t>
                </a:r>
                <a:r>
                  <a:rPr lang="en-US" i="1" dirty="0"/>
                  <a:t>u</a:t>
                </a:r>
                <a:r>
                  <a:rPr lang="en-US" dirty="0"/>
                  <a:t> as our spatial autocorrelation of the error termed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i="1" dirty="0"/>
                  <a:t>W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coefficient controlling </a:t>
                </a:r>
                <a:r>
                  <a:rPr lang="en-US" i="1" dirty="0"/>
                  <a:t>W</a:t>
                </a:r>
                <a:r>
                  <a:rPr lang="en-US" dirty="0"/>
                  <a:t> our spatial weight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i="1" dirty="0"/>
                  <a:t> represents the </a:t>
                </a:r>
                <a:r>
                  <a:rPr lang="en-US" dirty="0"/>
                  <a:t>error terms. We still have </a:t>
                </a:r>
                <a:r>
                  <a:rPr lang="en-US" i="1" dirty="0"/>
                  <a:t>e</a:t>
                </a:r>
                <a:r>
                  <a:rPr lang="en-US" dirty="0"/>
                  <a:t> as our general error term in the model.</a:t>
                </a:r>
                <a:r>
                  <a:rPr lang="en-US" i="1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We violate our OLS assumption of independence of error terms.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41961-D99F-9741-9915-BFE4EBC76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7" t="-2632" r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28251C-0A8F-5C4B-8F83-8DBA115C453F}"/>
                  </a:ext>
                </a:extLst>
              </p:cNvPr>
              <p:cNvSpPr txBox="1"/>
              <p:nvPr/>
            </p:nvSpPr>
            <p:spPr>
              <a:xfrm>
                <a:off x="5317991" y="2305983"/>
                <a:ext cx="20372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3600" dirty="0"/>
                  <a:t>X</a:t>
                </a:r>
                <a:r>
                  <a:rPr lang="en-US" sz="3600" i="1" dirty="0"/>
                  <a:t> + u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28251C-0A8F-5C4B-8F83-8DBA115C4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991" y="2305983"/>
                <a:ext cx="2037289" cy="553998"/>
              </a:xfrm>
              <a:prstGeom prst="rect">
                <a:avLst/>
              </a:prstGeom>
              <a:blipFill>
                <a:blip r:embed="rId4"/>
                <a:stretch>
                  <a:fillRect l="-7453" t="-25000" r="-124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BCAC71-7A5B-DE43-9909-F2B8D801A1B6}"/>
                  </a:ext>
                </a:extLst>
              </p:cNvPr>
              <p:cNvSpPr txBox="1"/>
              <p:nvPr/>
            </p:nvSpPr>
            <p:spPr>
              <a:xfrm>
                <a:off x="5101874" y="3063340"/>
                <a:ext cx="24695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600" i="1" dirty="0"/>
                  <a:t>W</a:t>
                </a:r>
                <a14:m>
                  <m:oMath xmlns:m="http://schemas.openxmlformats.org/officeDocument/2006/math">
                    <m:r>
                      <a:rPr lang="en-GB" sz="3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600" i="1" dirty="0"/>
                  <a:t> + 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BCAC71-7A5B-DE43-9909-F2B8D801A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874" y="3063340"/>
                <a:ext cx="2469522" cy="553998"/>
              </a:xfrm>
              <a:prstGeom prst="rect">
                <a:avLst/>
              </a:prstGeom>
              <a:blipFill>
                <a:blip r:embed="rId5"/>
                <a:stretch>
                  <a:fillRect l="-4103" t="-22222" r="-9744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79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regression – spatial lag and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41961-D99F-9741-9915-BFE4EBC76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Spatial Durbin Model: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 extension of SEM by adding in </a:t>
                </a:r>
                <a:r>
                  <a:rPr lang="en-US" i="1" dirty="0"/>
                  <a:t>WX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to explain </a:t>
                </a:r>
                <a:r>
                  <a:rPr lang="en-US" i="1" dirty="0"/>
                  <a:t>y</a:t>
                </a:r>
                <a:r>
                  <a:rPr lang="en-US" dirty="0"/>
                  <a:t>. Here, </a:t>
                </a:r>
                <a:r>
                  <a:rPr lang="en-US" i="1" dirty="0"/>
                  <a:t>WX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is the spatial lag of x-variables through applying the spatial weight </a:t>
                </a:r>
                <a:r>
                  <a:rPr lang="en-US" i="1" dirty="0"/>
                  <a:t>W</a:t>
                </a:r>
                <a:r>
                  <a:rPr lang="en-US" dirty="0"/>
                  <a:t>, adjusted by coefficient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the independent variables </a:t>
                </a:r>
                <a:r>
                  <a:rPr lang="en-US" i="1" dirty="0"/>
                  <a:t>X.</a:t>
                </a:r>
              </a:p>
              <a:p>
                <a:pPr marL="0" indent="0">
                  <a:buNone/>
                </a:pPr>
                <a:r>
                  <a:rPr lang="en-GB" dirty="0"/>
                  <a:t>Can estimate direct and indirect effects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41961-D99F-9741-9915-BFE4EBC76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7" t="-2632" r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28251C-0A8F-5C4B-8F83-8DBA115C453F}"/>
                  </a:ext>
                </a:extLst>
              </p:cNvPr>
              <p:cNvSpPr txBox="1"/>
              <p:nvPr/>
            </p:nvSpPr>
            <p:spPr>
              <a:xfrm>
                <a:off x="4651462" y="2314543"/>
                <a:ext cx="33703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3600" dirty="0"/>
                  <a:t>X</a:t>
                </a:r>
                <a:r>
                  <a:rPr lang="en-US" sz="3600" i="1" dirty="0"/>
                  <a:t> + WX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i="1" dirty="0"/>
                  <a:t>+ u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28251C-0A8F-5C4B-8F83-8DBA115C4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462" y="2314543"/>
                <a:ext cx="3370346" cy="553998"/>
              </a:xfrm>
              <a:prstGeom prst="rect">
                <a:avLst/>
              </a:prstGeom>
              <a:blipFill>
                <a:blip r:embed="rId4"/>
                <a:stretch>
                  <a:fillRect l="-4494" t="-22222" r="-6742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BCAC71-7A5B-DE43-9909-F2B8D801A1B6}"/>
                  </a:ext>
                </a:extLst>
              </p:cNvPr>
              <p:cNvSpPr txBox="1"/>
              <p:nvPr/>
            </p:nvSpPr>
            <p:spPr>
              <a:xfrm>
                <a:off x="5101874" y="3063340"/>
                <a:ext cx="24695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600" i="1" dirty="0"/>
                  <a:t>W</a:t>
                </a:r>
                <a14:m>
                  <m:oMath xmlns:m="http://schemas.openxmlformats.org/officeDocument/2006/math">
                    <m:r>
                      <a:rPr lang="en-GB" sz="3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600" i="1" dirty="0"/>
                  <a:t> + 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BCAC71-7A5B-DE43-9909-F2B8D801A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874" y="3063340"/>
                <a:ext cx="2469522" cy="553998"/>
              </a:xfrm>
              <a:prstGeom prst="rect">
                <a:avLst/>
              </a:prstGeom>
              <a:blipFill>
                <a:blip r:embed="rId5"/>
                <a:stretch>
                  <a:fillRect l="-4103" t="-22222" r="-9744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54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select a model?</a:t>
            </a:r>
          </a:p>
          <a:p>
            <a:r>
              <a:rPr lang="en-US" dirty="0"/>
              <a:t>Model fit statistics</a:t>
            </a:r>
          </a:p>
          <a:p>
            <a:r>
              <a:rPr lang="en-US" dirty="0"/>
              <a:t>Test for spatial dependence in data and nature of this (always check for clustering of model residuals)</a:t>
            </a:r>
          </a:p>
          <a:p>
            <a:r>
              <a:rPr lang="en-US" dirty="0"/>
              <a:t>Hausman test</a:t>
            </a:r>
          </a:p>
          <a:p>
            <a:r>
              <a:rPr lang="en-US" dirty="0"/>
              <a:t>Conceptual reasons for spatial effects (e.g., lagged or spillover effects)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71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are for linear regression, binary/count models harder to estimate using generalized versions of these approaches (Bayesian approaches more helpful here)</a:t>
            </a:r>
          </a:p>
          <a:p>
            <a:r>
              <a:rPr lang="en-US" dirty="0"/>
              <a:t>Be careful in interpreting spillover effects – association based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12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Dearden et al. 2020. </a:t>
            </a:r>
            <a:r>
              <a:rPr lang="en-GB" dirty="0"/>
              <a:t>Exploring the histories of health and deprivation in Britain, 1971–2011. </a:t>
            </a:r>
            <a:r>
              <a:rPr lang="en-GB" i="1" dirty="0"/>
              <a:t>Health &amp; Place</a:t>
            </a:r>
            <a:r>
              <a:rPr lang="en-GB" dirty="0"/>
              <a:t> </a:t>
            </a:r>
            <a:r>
              <a:rPr lang="en-GB" b="1" dirty="0"/>
              <a:t>61</a:t>
            </a:r>
            <a:r>
              <a:rPr lang="en-GB" dirty="0"/>
              <a:t>: 102255. </a:t>
            </a:r>
            <a:r>
              <a:rPr lang="en-GB" u="sng" dirty="0">
                <a:hlinkClick r:id="rId2" tooltip="Persistent link using digital object identifier"/>
              </a:rPr>
              <a:t>https://doi.org/10.1016/j.healthplace.2019.102255</a:t>
            </a:r>
            <a:endParaRPr lang="en-GB" sz="2400" dirty="0"/>
          </a:p>
          <a:p>
            <a:r>
              <a:rPr lang="en-GB" dirty="0"/>
              <a:t>Large geographical inequalities in health across Great Britain</a:t>
            </a:r>
          </a:p>
          <a:p>
            <a:r>
              <a:rPr lang="en-GB" dirty="0" err="1"/>
              <a:t>Neighourhood</a:t>
            </a:r>
            <a:r>
              <a:rPr lang="en-GB" dirty="0"/>
              <a:t> deprivation is a fundamental cause of inequalities</a:t>
            </a:r>
          </a:p>
          <a:p>
            <a:r>
              <a:rPr lang="en-GB" dirty="0"/>
              <a:t>Ecological analyses can help profile the changing nature of inequalities, including who and where is affected</a:t>
            </a:r>
          </a:p>
          <a:p>
            <a:r>
              <a:rPr lang="en-US" dirty="0"/>
              <a:t>Uses Census data (Great Britain) converted to 1x1km</a:t>
            </a:r>
            <a:r>
              <a:rPr lang="en-US" baseline="30000" dirty="0"/>
              <a:t>2</a:t>
            </a:r>
            <a:r>
              <a:rPr lang="en-US" dirty="0"/>
              <a:t> grids</a:t>
            </a:r>
          </a:p>
          <a:p>
            <a:r>
              <a:rPr lang="en-US" dirty="0"/>
              <a:t>Outcome variable is self-reported Limiting Long-Term Illness (%)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069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17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391285-707C-4A43-AB5B-89094A572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117" y="5498833"/>
            <a:ext cx="8313683" cy="72132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2400" dirty="0"/>
              <a:t>Significant spatial patterns observed and attenuate the associations for coefficients observed in the OLS model</a:t>
            </a:r>
          </a:p>
          <a:p>
            <a:pPr algn="ctr"/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98D7EB-5F54-E84E-A5A6-3A0CA07C7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87070"/>
              </p:ext>
            </p:extLst>
          </p:nvPr>
        </p:nvGraphicFramePr>
        <p:xfrm>
          <a:off x="2469548" y="1358802"/>
          <a:ext cx="7871781" cy="3973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3453">
                  <a:extLst>
                    <a:ext uri="{9D8B030D-6E8A-4147-A177-3AD203B41FA5}">
                      <a16:colId xmlns:a16="http://schemas.microsoft.com/office/drawing/2014/main" val="3458125594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2807963031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1676187189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4117791555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728325713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1532704676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1947728569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effectLst/>
                        </a:rPr>
                        <a:t> </a:t>
                      </a:r>
                      <a:endParaRPr lang="en-GB" sz="1800" b="1" i="0" u="none" strike="noStrike" dirty="0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1991</a:t>
                      </a:r>
                      <a:endParaRPr lang="en-GB" sz="1800" b="1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effectLst/>
                        </a:rPr>
                        <a:t>2001</a:t>
                      </a:r>
                      <a:endParaRPr lang="en-GB" sz="1800" b="1" i="0" u="none" strike="noStrike" dirty="0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effectLst/>
                        </a:rPr>
                        <a:t>2011</a:t>
                      </a:r>
                      <a:endParaRPr lang="en-GB" sz="1800" b="1" i="0" u="none" strike="noStrike" dirty="0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44352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effectLst/>
                        </a:rPr>
                        <a:t>OLS</a:t>
                      </a:r>
                      <a:endParaRPr lang="en-GB" sz="1800" b="1" i="0" u="none" strike="noStrike" dirty="0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effectLst/>
                        </a:rPr>
                        <a:t>SLQC</a:t>
                      </a:r>
                      <a:endParaRPr lang="en-GB" sz="1800" b="1" i="0" u="none" strike="noStrike" dirty="0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OLS</a:t>
                      </a:r>
                      <a:endParaRPr lang="en-GB" sz="1800" b="1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SLQC</a:t>
                      </a:r>
                      <a:endParaRPr lang="en-GB" sz="1800" b="1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effectLst/>
                        </a:rPr>
                        <a:t>OLS</a:t>
                      </a:r>
                      <a:endParaRPr lang="en-GB" sz="1800" b="1" i="0" u="none" strike="noStrike" dirty="0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effectLst/>
                        </a:rPr>
                        <a:t>SLQC</a:t>
                      </a:r>
                      <a:endParaRPr lang="en-GB" sz="1800" b="1" i="0" u="none" strike="noStrike" dirty="0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766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sng" strike="noStrike">
                          <a:effectLst/>
                        </a:rPr>
                        <a:t>Regression Coefficients</a:t>
                      </a:r>
                      <a:endParaRPr lang="en-GB" sz="1800" b="0" i="0" u="sng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800" b="1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800" b="1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800" b="1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800" b="1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800" b="1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800" b="1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28402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Constant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9.83*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2.58*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15.74*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3.28*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15.78*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3.22*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524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Townsend Score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0.57*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0.30*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0.77*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0.39*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0.88*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0.47*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71523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Aged 65 and over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0.25*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0.13*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0.45*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0.27*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0.43*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0.27*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7143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Aged 0-14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−0.11*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−0.07*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−0.18*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−0.08*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−0.18*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−0.08*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27561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Not UK Born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−1.57*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−0.46*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−2.44*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0.83*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−2.77*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−1.00*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8568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Not White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0.68*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0.02*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0.54*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0.13*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0.25*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0.05*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01921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l-GR" sz="1800" u="none" strike="noStrike">
                          <a:effectLst/>
                        </a:rPr>
                        <a:t>ρ</a:t>
                      </a:r>
                      <a:endParaRPr lang="el-GR" sz="1800" b="0" i="1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0.73*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0.69*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0.66*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9978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sng" strike="noStrike">
                          <a:effectLst/>
                        </a:rPr>
                        <a:t>Model Fit</a:t>
                      </a:r>
                      <a:endParaRPr lang="en-GB" sz="1800" b="0" i="0" u="sng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19368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R2</a:t>
                      </a:r>
                      <a:endParaRPr lang="en-GB" sz="1800" b="0" i="1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0.45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0.78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0.52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 dirty="0">
                          <a:effectLst/>
                        </a:rPr>
                        <a:t>0.80</a:t>
                      </a:r>
                      <a:endParaRPr lang="en-GB" sz="1800" b="0" i="0" u="none" strike="noStrike" dirty="0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0.55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0.77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91247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AIC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617,187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519,471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698,151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605,212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685,644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603,440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07156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log-likelihood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−308,588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−259,728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−349,070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−302,599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>
                          <a:effectLst/>
                        </a:rPr>
                        <a:t>−342,816</a:t>
                      </a:r>
                      <a:endParaRPr lang="en-GB" sz="1800" b="0" i="0" u="none" strike="noStrike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u="none" strike="noStrike" dirty="0">
                          <a:effectLst/>
                        </a:rPr>
                        <a:t>−301,713</a:t>
                      </a:r>
                      <a:endParaRPr lang="en-GB" sz="1800" b="0" i="0" u="none" strike="noStrike" dirty="0">
                        <a:solidFill>
                          <a:srgbClr val="2E2E2E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2885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302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18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C001B2-0E94-0D42-BE75-0A0CB397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538" y="1168056"/>
            <a:ext cx="3888844" cy="5191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49F0EF-6648-9645-9240-47FA7B557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881" y="1179955"/>
            <a:ext cx="3856132" cy="516801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391285-707C-4A43-AB5B-89094A572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50" y="2277570"/>
            <a:ext cx="2416626" cy="2967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Comparing model residuals shows how the spatial model helps to account for the unexplained patterns in the OLS model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7803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Anselin</a:t>
            </a:r>
            <a:r>
              <a:rPr lang="en-US" dirty="0"/>
              <a:t> L. 2005. Under the hood issues in the specification and interpretation of spatial regression models. </a:t>
            </a:r>
            <a:r>
              <a:rPr lang="en-US" i="1" dirty="0"/>
              <a:t>Agricultural Economics</a:t>
            </a:r>
            <a:r>
              <a:rPr lang="en-US" dirty="0"/>
              <a:t> </a:t>
            </a:r>
            <a:r>
              <a:rPr lang="en-US" b="1" dirty="0"/>
              <a:t>27</a:t>
            </a:r>
            <a:r>
              <a:rPr lang="en-US" dirty="0"/>
              <a:t>(3): 247-267. </a:t>
            </a:r>
            <a:r>
              <a:rPr lang="en-GB" sz="2400" dirty="0">
                <a:hlinkClick r:id="rId2"/>
              </a:rPr>
              <a:t>https://doi.org/10.1111/j.1574-0862.2002.tb00120.x</a:t>
            </a:r>
            <a:endParaRPr lang="en-US" sz="2400" dirty="0"/>
          </a:p>
          <a:p>
            <a:r>
              <a:rPr lang="en-US" dirty="0" err="1"/>
              <a:t>Anselin</a:t>
            </a:r>
            <a:r>
              <a:rPr lang="en-US" dirty="0"/>
              <a:t> L. 2008. Spatial Regression. pp 255-275. In Fotheringham and Rogerson (Eds.) The SAGE Handbook of Spatial Analysis. SAGE: London.</a:t>
            </a:r>
          </a:p>
          <a:p>
            <a:r>
              <a:rPr lang="en-US" dirty="0" err="1"/>
              <a:t>Arbia</a:t>
            </a:r>
            <a:r>
              <a:rPr lang="en-US" dirty="0"/>
              <a:t> G. 2014. A Primer for Spatial Econometrics. Palgrave: London.</a:t>
            </a:r>
          </a:p>
          <a:p>
            <a:r>
              <a:rPr lang="en-US" dirty="0"/>
              <a:t>Rey S, et al. 2021. Spatial Regression. In </a:t>
            </a:r>
            <a:r>
              <a:rPr lang="en-US" i="1" dirty="0"/>
              <a:t>Geographic Data Science with Python</a:t>
            </a:r>
            <a:r>
              <a:rPr lang="en-US" dirty="0"/>
              <a:t>. </a:t>
            </a:r>
            <a:r>
              <a:rPr lang="en-US" sz="2400" dirty="0">
                <a:hlinkClick r:id="rId3"/>
              </a:rPr>
              <a:t>https://geographicdata.science/book/notebooks/11_regression.html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40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– a recap</a:t>
            </a:r>
          </a:p>
          <a:p>
            <a:r>
              <a:rPr lang="en-US" dirty="0"/>
              <a:t>Spatial regression</a:t>
            </a:r>
          </a:p>
          <a:p>
            <a:pPr lvl="1"/>
            <a:r>
              <a:rPr lang="en-US" dirty="0"/>
              <a:t>Spatial lag</a:t>
            </a:r>
          </a:p>
          <a:p>
            <a:pPr lvl="1"/>
            <a:r>
              <a:rPr lang="en-US" dirty="0"/>
              <a:t>Spatial error</a:t>
            </a:r>
          </a:p>
          <a:p>
            <a:pPr lvl="1"/>
            <a:r>
              <a:rPr lang="en-US" dirty="0"/>
              <a:t>Approaches that combine both</a:t>
            </a:r>
          </a:p>
          <a:p>
            <a:r>
              <a:rPr lang="en-US" dirty="0"/>
              <a:t>Criticisms</a:t>
            </a:r>
          </a:p>
          <a:p>
            <a:r>
              <a:rPr lang="en-US" dirty="0"/>
              <a:t>Case study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6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– a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do we use regression?</a:t>
            </a:r>
          </a:p>
          <a:p>
            <a:r>
              <a:rPr lang="en-US" dirty="0"/>
              <a:t>To try and explain the world (note: correlation ≠ causation)</a:t>
            </a:r>
          </a:p>
          <a:p>
            <a:r>
              <a:rPr lang="en-US" dirty="0"/>
              <a:t>To predict an outcome of interest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8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– a recap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ACA21C-46B3-43E4-B856-9F1B99B17C35}"/>
                  </a:ext>
                </a:extLst>
              </p:cNvPr>
              <p:cNvSpPr txBox="1"/>
              <p:nvPr/>
            </p:nvSpPr>
            <p:spPr>
              <a:xfrm>
                <a:off x="3224463" y="2971799"/>
                <a:ext cx="6220326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6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60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6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600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6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6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60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ⅇ</m:t>
                      </m:r>
                    </m:oMath>
                  </m:oMathPara>
                </a14:m>
                <a:endParaRPr lang="en-GB" sz="6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ACA21C-46B3-43E4-B856-9F1B99B17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63" y="2971799"/>
                <a:ext cx="6220326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8093351-0031-4AB7-80C2-6F7402ADD4CD}"/>
              </a:ext>
            </a:extLst>
          </p:cNvPr>
          <p:cNvSpPr txBox="1"/>
          <p:nvPr/>
        </p:nvSpPr>
        <p:spPr>
          <a:xfrm>
            <a:off x="2675191" y="4418348"/>
            <a:ext cx="179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F0"/>
                </a:solidFill>
              </a:rPr>
              <a:t>Constant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85F069-0176-491F-ADE4-87F78D9F5F63}"/>
              </a:ext>
            </a:extLst>
          </p:cNvPr>
          <p:cNvSpPr txBox="1"/>
          <p:nvPr/>
        </p:nvSpPr>
        <p:spPr>
          <a:xfrm>
            <a:off x="1694736" y="1975062"/>
            <a:ext cx="3332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Outcome of interest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5F243-97BF-4B53-8332-4114434B448E}"/>
              </a:ext>
            </a:extLst>
          </p:cNvPr>
          <p:cNvSpPr txBox="1"/>
          <p:nvPr/>
        </p:nvSpPr>
        <p:spPr>
          <a:xfrm>
            <a:off x="7259053" y="1935686"/>
            <a:ext cx="361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92D050"/>
                </a:solidFill>
              </a:rPr>
              <a:t>Coefficient applied to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2C0B0-02D1-4318-81D9-F1E8DFF389A1}"/>
              </a:ext>
            </a:extLst>
          </p:cNvPr>
          <p:cNvSpPr txBox="1"/>
          <p:nvPr/>
        </p:nvSpPr>
        <p:spPr>
          <a:xfrm>
            <a:off x="7259053" y="4454443"/>
            <a:ext cx="3332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C000"/>
                </a:solidFill>
              </a:rPr>
              <a:t>Explanatory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E6BDC3-C073-4EB0-9697-DE6970E37697}"/>
              </a:ext>
            </a:extLst>
          </p:cNvPr>
          <p:cNvSpPr txBox="1"/>
          <p:nvPr/>
        </p:nvSpPr>
        <p:spPr>
          <a:xfrm>
            <a:off x="5390146" y="5367446"/>
            <a:ext cx="188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Error term</a:t>
            </a:r>
          </a:p>
        </p:txBody>
      </p:sp>
    </p:spTree>
    <p:extLst>
      <p:ext uri="{BB962C8B-B14F-4D97-AF65-F5344CB8AC3E}">
        <p14:creationId xmlns:p14="http://schemas.microsoft.com/office/powerpoint/2010/main" val="318201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– a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Assumptions of the approach</a:t>
            </a:r>
          </a:p>
          <a:p>
            <a:r>
              <a:rPr lang="en-US" dirty="0"/>
              <a:t>Relationships are linear</a:t>
            </a:r>
          </a:p>
          <a:p>
            <a:r>
              <a:rPr lang="en-US" dirty="0"/>
              <a:t>Explanatory variables are not multicollinear</a:t>
            </a:r>
          </a:p>
          <a:p>
            <a:r>
              <a:rPr lang="en-US" dirty="0"/>
              <a:t>Errors are normally distributed</a:t>
            </a:r>
          </a:p>
          <a:p>
            <a:r>
              <a:rPr lang="en-US" dirty="0"/>
              <a:t>Homoscedasticity of errors</a:t>
            </a:r>
          </a:p>
          <a:p>
            <a:r>
              <a:rPr lang="en-US" dirty="0"/>
              <a:t>Independence of errors…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5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BED5A-57DB-46BE-A4CA-57D2248A80FA}"/>
              </a:ext>
            </a:extLst>
          </p:cNvPr>
          <p:cNvSpPr/>
          <p:nvPr/>
        </p:nvSpPr>
        <p:spPr>
          <a:xfrm>
            <a:off x="1038996" y="5011753"/>
            <a:ext cx="11070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Where we have spatial data, independence of errors may be violated…</a:t>
            </a:r>
          </a:p>
        </p:txBody>
      </p:sp>
    </p:spTree>
    <p:extLst>
      <p:ext uri="{BB962C8B-B14F-4D97-AF65-F5344CB8AC3E}">
        <p14:creationId xmlns:p14="http://schemas.microsoft.com/office/powerpoint/2010/main" val="176148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– a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4" y="1825625"/>
            <a:ext cx="572536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Tobler’s first law of geography “everything is related to everything else, but near things are more related than distant things”</a:t>
            </a:r>
          </a:p>
          <a:p>
            <a:r>
              <a:rPr lang="en-US" dirty="0"/>
              <a:t>“Birds of a feather, flock together”</a:t>
            </a:r>
          </a:p>
          <a:p>
            <a:r>
              <a:rPr lang="en-US" dirty="0"/>
              <a:t>If areas closer together are similar in characteristics, then we no-longer have independence of observations (and likely error terms)</a:t>
            </a:r>
          </a:p>
          <a:p>
            <a:r>
              <a:rPr lang="en-US" dirty="0"/>
              <a:t>May reflect unobserved (or not measured) 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724D4-F80E-4736-8299-47D0575AE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3646" y="2097207"/>
            <a:ext cx="5138497" cy="380817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F21AC4-10C6-48DA-BFFE-AAA48948105C}"/>
              </a:ext>
            </a:extLst>
          </p:cNvPr>
          <p:cNvSpPr txBox="1">
            <a:spLocks/>
          </p:cNvSpPr>
          <p:nvPr/>
        </p:nvSpPr>
        <p:spPr>
          <a:xfrm>
            <a:off x="6563645" y="6110970"/>
            <a:ext cx="5138497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93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Output Area Classification via maps.cdrc.ac.uk </a:t>
            </a:r>
          </a:p>
        </p:txBody>
      </p:sp>
    </p:spTree>
    <p:extLst>
      <p:ext uri="{BB962C8B-B14F-4D97-AF65-F5344CB8AC3E}">
        <p14:creationId xmlns:p14="http://schemas.microsoft.com/office/powerpoint/2010/main" val="84299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– a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4" y="3082925"/>
            <a:ext cx="3597726" cy="138620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Applies to health outcomes where spatial patterns are not random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7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F21AC4-10C6-48DA-BFFE-AAA48948105C}"/>
              </a:ext>
            </a:extLst>
          </p:cNvPr>
          <p:cNvSpPr txBox="1">
            <a:spLocks/>
          </p:cNvSpPr>
          <p:nvPr/>
        </p:nvSpPr>
        <p:spPr>
          <a:xfrm>
            <a:off x="6008474" y="6038436"/>
            <a:ext cx="5138497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93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Childhood obesity via maps.cdrc.ac.uk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E5BDDC-F46E-2E45-9C4D-8D61C6B46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9169" y="1430973"/>
            <a:ext cx="7073826" cy="443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2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a lot of regression approaches that account for space, today we will focus on</a:t>
            </a:r>
          </a:p>
          <a:p>
            <a:r>
              <a:rPr lang="en-US" dirty="0"/>
              <a:t>Spatial lag regression approaches</a:t>
            </a:r>
          </a:p>
          <a:p>
            <a:pPr lvl="1"/>
            <a:r>
              <a:rPr lang="en-US" dirty="0"/>
              <a:t>Spatially Lagged X-variables model</a:t>
            </a:r>
          </a:p>
          <a:p>
            <a:pPr lvl="1"/>
            <a:r>
              <a:rPr lang="en-US" dirty="0"/>
              <a:t>Spatial </a:t>
            </a:r>
            <a:r>
              <a:rPr lang="en-US" dirty="0" err="1"/>
              <a:t>AutoRegressive</a:t>
            </a:r>
            <a:r>
              <a:rPr lang="en-US" dirty="0"/>
              <a:t> model</a:t>
            </a:r>
          </a:p>
          <a:p>
            <a:r>
              <a:rPr lang="en-US" dirty="0"/>
              <a:t>Spatial error regression approaches</a:t>
            </a:r>
          </a:p>
          <a:p>
            <a:pPr lvl="1"/>
            <a:r>
              <a:rPr lang="en-US" dirty="0"/>
              <a:t>Spatial Error Model</a:t>
            </a:r>
          </a:p>
          <a:p>
            <a:r>
              <a:rPr lang="en-US" dirty="0"/>
              <a:t>Approaches that combine both spatial lag and spatial error models</a:t>
            </a:r>
          </a:p>
          <a:p>
            <a:pPr lvl="1"/>
            <a:r>
              <a:rPr lang="en-US" dirty="0"/>
              <a:t>Spatial Durbin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7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regression – spatial lag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41961-D99F-9741-9915-BFE4EBC76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SLX Model - Spatially Lagged X-variables: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 we extend the OLS equation by adding in </a:t>
                </a:r>
                <a:r>
                  <a:rPr lang="en-US" i="1" dirty="0" err="1"/>
                  <a:t>WX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:r>
                  <a:rPr lang="en-US" i="1" dirty="0"/>
                  <a:t>W</a:t>
                </a:r>
                <a:r>
                  <a:rPr lang="en-US" dirty="0"/>
                  <a:t> is the spatial weight, </a:t>
                </a:r>
                <a:r>
                  <a:rPr lang="en-US" i="1" dirty="0"/>
                  <a:t>X </a:t>
                </a:r>
                <a:r>
                  <a:rPr lang="en-US" dirty="0"/>
                  <a:t>is our explanatory variable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is the spatially lagged coefficient applied to </a:t>
                </a:r>
                <a:r>
                  <a:rPr lang="en-US" i="1" dirty="0"/>
                  <a:t>X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It implies that changes in </a:t>
                </a:r>
                <a:r>
                  <a:rPr lang="en-US" i="1" dirty="0"/>
                  <a:t>X</a:t>
                </a:r>
                <a:r>
                  <a:rPr lang="en-US" dirty="0"/>
                  <a:t> in an area have a spillover effect on surrounding areas (depending on how </a:t>
                </a:r>
                <a:r>
                  <a:rPr lang="en-US" i="1" dirty="0"/>
                  <a:t>W</a:t>
                </a:r>
                <a:r>
                  <a:rPr lang="en-US" dirty="0"/>
                  <a:t> is defined).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41961-D99F-9741-9915-BFE4EBC76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7" t="-2632" r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28251C-0A8F-5C4B-8F83-8DBA115C453F}"/>
                  </a:ext>
                </a:extLst>
              </p:cNvPr>
              <p:cNvSpPr txBox="1"/>
              <p:nvPr/>
            </p:nvSpPr>
            <p:spPr>
              <a:xfrm>
                <a:off x="4500019" y="2513232"/>
                <a:ext cx="3333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3600" dirty="0"/>
                  <a:t>X + </a:t>
                </a:r>
                <a:r>
                  <a:rPr lang="en-US" sz="3600" i="1" dirty="0"/>
                  <a:t>WX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3600" i="1" dirty="0"/>
                  <a:t> + 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28251C-0A8F-5C4B-8F83-8DBA115C4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19" y="2513232"/>
                <a:ext cx="3333477" cy="553998"/>
              </a:xfrm>
              <a:prstGeom prst="rect">
                <a:avLst/>
              </a:prstGeom>
              <a:blipFill>
                <a:blip r:embed="rId4"/>
                <a:stretch>
                  <a:fillRect l="-4545" t="-24444" r="-7197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32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DE993500-4F5A-4F59-8D29-AC2FA3CE855E}" vid="{B7ADD650-C45A-4E3D-AD67-7651637473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01F4E58CBCC0448916BB5FB19201A7" ma:contentTypeVersion="10" ma:contentTypeDescription="Create a new document." ma:contentTypeScope="" ma:versionID="7e55c49bd108978945170f69bd4dd670">
  <xsd:schema xmlns:xsd="http://www.w3.org/2001/XMLSchema" xmlns:xs="http://www.w3.org/2001/XMLSchema" xmlns:p="http://schemas.microsoft.com/office/2006/metadata/properties" xmlns:ns2="c29a5688-f1e7-4470-bb07-d76cc423784a" targetNamespace="http://schemas.microsoft.com/office/2006/metadata/properties" ma:root="true" ma:fieldsID="b0bde8dde8ea800fb1b3f30baafc9e1b" ns2:_="">
    <xsd:import namespace="c29a5688-f1e7-4470-bb07-d76cc42378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a5688-f1e7-4470-bb07-d76cc42378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73584A-6B4A-462D-8EC3-3949B48C4697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4E741E-D328-4373-A4F1-9154BB35CA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D0CF7A-3719-45F8-89ED-95EF198581C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29a5688-f1e7-4470-bb07-d76cc423784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MScHDStemplate2</Template>
  <TotalTime>210</TotalTime>
  <Words>1259</Words>
  <Application>Microsoft Macintosh PowerPoint</Application>
  <PresentationFormat>Widescreen</PresentationFormat>
  <Paragraphs>239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Georgia</vt:lpstr>
      <vt:lpstr>Wingdings</vt:lpstr>
      <vt:lpstr>Office Theme</vt:lpstr>
      <vt:lpstr>Spatial Regression</vt:lpstr>
      <vt:lpstr>Outline</vt:lpstr>
      <vt:lpstr>Linear regression – a recap</vt:lpstr>
      <vt:lpstr>Linear regression – a recap</vt:lpstr>
      <vt:lpstr>Linear regression – a recap</vt:lpstr>
      <vt:lpstr>Linear regression – a recap</vt:lpstr>
      <vt:lpstr>Linear regression – a recap</vt:lpstr>
      <vt:lpstr>Spatial regression</vt:lpstr>
      <vt:lpstr>Spatial regression – spatial lag</vt:lpstr>
      <vt:lpstr>Spatial regression – spatial lag</vt:lpstr>
      <vt:lpstr>Spatial regression – spatial lag</vt:lpstr>
      <vt:lpstr>Spatial regression – spatial error</vt:lpstr>
      <vt:lpstr>Spatial regression – spatial lag and error</vt:lpstr>
      <vt:lpstr>Spatial regression</vt:lpstr>
      <vt:lpstr>Criticisms</vt:lpstr>
      <vt:lpstr>Case study</vt:lpstr>
      <vt:lpstr>Case study</vt:lpstr>
      <vt:lpstr>Case study</vt:lpstr>
      <vt:lpstr>Further reading</vt:lpstr>
    </vt:vector>
  </TitlesOfParts>
  <Company>The University of Liverpool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Regression</dc:title>
  <dc:creator>Green, Mark</dc:creator>
  <cp:lastModifiedBy>Green, Mark</cp:lastModifiedBy>
  <cp:revision>23</cp:revision>
  <dcterms:created xsi:type="dcterms:W3CDTF">2021-09-27T08:40:53Z</dcterms:created>
  <dcterms:modified xsi:type="dcterms:W3CDTF">2021-10-07T13:40:40Z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0x010100F701F4E58CBCC0448916BB5FB19201A7</vt:lpwstr>
  </property>
</Properties>
</file>